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3"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Open Sans" panose="020B0604020202020204" charset="0"/>
      <p:regular r:id="rId18"/>
      <p:bold r:id="rId19"/>
      <p:italic r:id="rId20"/>
      <p:boldItalic r:id="rId21"/>
    </p:embeddedFont>
    <p:embeddedFont>
      <p:font typeface="Wingdings 3" panose="05040102010807070707" pitchFamily="18" charset="2"/>
      <p:regular r:id="rId22"/>
    </p:embeddedFont>
    <p:embeddedFont>
      <p:font typeface="Cambria Math" panose="02040503050406030204" pitchFamily="18" charset="0"/>
      <p:regular r:id="rId23"/>
    </p:embeddedFont>
    <p:embeddedFont>
      <p:font typeface="Trebuchet MS" panose="020B0603020202020204" pitchFamily="34" charset="0"/>
      <p:regular r:id="rId24"/>
      <p:bold r:id="rId25"/>
      <p:italic r:id="rId26"/>
      <p:boldItalic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756" y="6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6c1a6bf078aa9f0a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6c1a6bf078aa9f0a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6c1a6bf078aa9f0a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6c1a6bf078aa9f0a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6c1a6bf078aa9f0a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6c1a6bf078aa9f0a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6c1a6bf078aa9f0a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6c1a6bf078aa9f0a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6c1a6bf078aa9f0a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6c1a6bf078aa9f0a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6c1a6bf078aa9f0a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6c1a6bf078aa9f0a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6c1a6bf078aa9f0a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6c1a6bf078aa9f0a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6c1a6bf078aa9f0a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6c1a6bf078aa9f0a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6c1a6bf078aa9f0a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6c1a6bf078aa9f0a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6c1a6bf078aa9f0a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6c1a6bf078aa9f0a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6c1a6bf078aa9f0a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6c1a6bf078aa9f0a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6c1a6bf078aa9f0a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6c1a6bf078aa9f0a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6c1a6bf078aa9f0a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6c1a6bf078aa9f0a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6c1a6bf078aa9f0a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6c1a6bf078aa9f0a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16" name="Group 15"/>
          <p:cNvGrpSpPr/>
          <p:nvPr/>
        </p:nvGrpSpPr>
        <p:grpSpPr>
          <a:xfrm>
            <a:off x="0" y="-6350"/>
            <a:ext cx="9144000" cy="5149850"/>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uk-UA" smtClean="0"/>
              <a:t>Зразок заголовка</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368248345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54118090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398218171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64535118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smtClean="0"/>
              <a:t>Зразок заголовка</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smtClean="0"/>
              <a:t>Редагувати стиль зразка тексту</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292148950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87719142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144835619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uk-UA" smtClean="0"/>
              <a:t>Зразок заголовка</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233925987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uk-UA" smtClean="0"/>
              <a:t>Редагувати стиль зразка тексту</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
        <p:nvSpPr>
          <p:cNvPr id="5" name="Date Placeholder 4"/>
          <p:cNvSpPr>
            <a:spLocks noGrp="1"/>
          </p:cNvSpPr>
          <p:nvPr>
            <p:ph type="dt" sz="half" idx="10"/>
          </p:nvPr>
        </p:nvSpPr>
        <p:spPr/>
        <p:txBody>
          <a:bodyPr/>
          <a:lstStyle/>
          <a:p>
            <a:fld id="{B61BEF0D-F0BB-DE4B-95CE-6DB70DBA9567}" type="datetimeFigureOut">
              <a:rPr lang="en-US" smtClean="0"/>
              <a:pPr/>
              <a:t>4/22/2026</a:t>
            </a:fld>
            <a:endParaRPr lang="en-US" dirty="0"/>
          </a:p>
        </p:txBody>
      </p:sp>
    </p:spTree>
    <p:extLst>
      <p:ext uri="{BB962C8B-B14F-4D97-AF65-F5344CB8AC3E}">
        <p14:creationId xmlns:p14="http://schemas.microsoft.com/office/powerpoint/2010/main" val="256125051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42589135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uk-UA" smtClean="0"/>
              <a:t>Редагувати стиль зразка тексту</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6880513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7785120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uk-UA" smtClean="0"/>
              <a:t>Редагувати стиль зразка тексту</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8604988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uk-UA" smtClean="0"/>
              <a:t>Редагувати стиль зразка тексту</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16098708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71184292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uk-UA" smtClean="0"/>
              <a:t>Зразок заголовка</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49805697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t>‹№›</a:t>
            </a:fld>
            <a:endParaRPr/>
          </a:p>
        </p:txBody>
      </p:sp>
    </p:spTree>
    <p:extLst>
      <p:ext uri="{BB962C8B-B14F-4D97-AF65-F5344CB8AC3E}">
        <p14:creationId xmlns:p14="http://schemas.microsoft.com/office/powerpoint/2010/main" val="1796860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smtClean="0"/>
              <a:pPr/>
              <a:t>4/22/2026</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uk" smtClean="0"/>
              <a:t>‹№›</a:t>
            </a:fld>
            <a:endParaRPr lang="uk"/>
          </a:p>
        </p:txBody>
      </p:sp>
    </p:spTree>
    <p:extLst>
      <p:ext uri="{BB962C8B-B14F-4D97-AF65-F5344CB8AC3E}">
        <p14:creationId xmlns:p14="http://schemas.microsoft.com/office/powerpoint/2010/main" val="6959932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hyperlink" Target="https://uk.wikipedia.org/wiki/%D0%90%D0%BD%D0%B3%D0%BB%D1%96%D0%B9%D1%81%D1%8C%D0%BA%D0%B0_%D0%BC%D0%BE%D0%B2%D0%B0" TargetMode="External"/><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uk.wikipedia.org/wiki/%D0%A1%D0%B2%D1%96%D1%82%D0%BD%D1%96%D1%81%D1%82%D1%8C"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hyperlink" Target="http://www.rochesterastronomy.org" TargetMode="External"/><Relationship Id="rId7" Type="http://schemas.openxmlformats.org/officeDocument/2006/relationships/hyperlink" Target="https://www.wis-tns.org/object/2025%C2%A0N"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hyperlink" Target="http://www.aanda.org" TargetMode="External"/><Relationship Id="rId5" Type="http://schemas.openxmlformats.org/officeDocument/2006/relationships/hyperlink" Target="http://www.iopscience.iop.org" TargetMode="External"/><Relationship Id="rId4" Type="http://schemas.openxmlformats.org/officeDocument/2006/relationships/hyperlink" Target="http://www.wis-tn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84661" y="1668879"/>
            <a:ext cx="7682523" cy="1064183"/>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SzPts val="990"/>
              <a:buNone/>
            </a:pPr>
            <a:r>
              <a:rPr lang="uk" sz="3438" dirty="0" smtClean="0">
                <a:latin typeface="Times New Roman" panose="02020603050405020304" pitchFamily="18" charset="0"/>
                <a:cs typeface="Times New Roman" panose="02020603050405020304" pitchFamily="18" charset="0"/>
              </a:rPr>
              <a:t>Оцінка </a:t>
            </a:r>
            <a:r>
              <a:rPr lang="uk" sz="3438" dirty="0">
                <a:latin typeface="Times New Roman" panose="02020603050405020304" pitchFamily="18" charset="0"/>
                <a:cs typeface="Times New Roman" panose="02020603050405020304" pitchFamily="18" charset="0"/>
              </a:rPr>
              <a:t>параметрів космологічного розширення на основі фотометрії наднових</a:t>
            </a:r>
            <a:endParaRPr sz="3438" dirty="0">
              <a:latin typeface="Times New Roman" panose="02020603050405020304" pitchFamily="18" charset="0"/>
              <a:cs typeface="Times New Roman" panose="02020603050405020304" pitchFamily="18" charset="0"/>
            </a:endParaRPr>
          </a:p>
        </p:txBody>
      </p:sp>
      <p:sp>
        <p:nvSpPr>
          <p:cNvPr id="67" name="Google Shape;67;p13"/>
          <p:cNvSpPr txBox="1">
            <a:spLocks noGrp="1"/>
          </p:cNvSpPr>
          <p:nvPr>
            <p:ph type="subTitle" idx="1"/>
          </p:nvPr>
        </p:nvSpPr>
        <p:spPr>
          <a:xfrm>
            <a:off x="311700" y="120975"/>
            <a:ext cx="8520600" cy="7926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523"/>
              <a:buNone/>
            </a:pPr>
            <a:r>
              <a:rPr lang="uk" sz="1640" b="1" dirty="0">
                <a:solidFill>
                  <a:srgbClr val="0A0A0A"/>
                </a:solidFill>
                <a:latin typeface="Times New Roman"/>
                <a:ea typeface="Times New Roman"/>
                <a:cs typeface="Times New Roman"/>
                <a:sym typeface="Times New Roman"/>
              </a:rPr>
              <a:t>Міністерство освіти і науки України</a:t>
            </a:r>
            <a:endParaRPr sz="1640" b="1" dirty="0">
              <a:solidFill>
                <a:srgbClr val="0A0A0A"/>
              </a:solidFill>
              <a:latin typeface="Times New Roman"/>
              <a:ea typeface="Times New Roman"/>
              <a:cs typeface="Times New Roman"/>
              <a:sym typeface="Times New Roman"/>
            </a:endParaRPr>
          </a:p>
          <a:p>
            <a:pPr marL="0" lvl="0" indent="0" algn="ctr" rtl="0">
              <a:lnSpc>
                <a:spcPct val="80000"/>
              </a:lnSpc>
              <a:spcBef>
                <a:spcPts val="0"/>
              </a:spcBef>
              <a:spcAft>
                <a:spcPts val="0"/>
              </a:spcAft>
              <a:buSzPts val="523"/>
              <a:buNone/>
            </a:pPr>
            <a:r>
              <a:rPr lang="uk" sz="1640" b="1" dirty="0">
                <a:solidFill>
                  <a:srgbClr val="0A0A0A"/>
                </a:solidFill>
                <a:latin typeface="Times New Roman"/>
                <a:ea typeface="Times New Roman"/>
                <a:cs typeface="Times New Roman"/>
                <a:sym typeface="Times New Roman"/>
              </a:rPr>
              <a:t>Департамент освіти і науки Рівненської облдержадміністрації</a:t>
            </a:r>
            <a:endParaRPr sz="1640" b="1" dirty="0">
              <a:solidFill>
                <a:srgbClr val="0A0A0A"/>
              </a:solidFill>
              <a:latin typeface="Times New Roman"/>
              <a:ea typeface="Times New Roman"/>
              <a:cs typeface="Times New Roman"/>
              <a:sym typeface="Times New Roman"/>
            </a:endParaRPr>
          </a:p>
          <a:p>
            <a:pPr marL="0" lvl="0" indent="0" algn="ctr" rtl="0">
              <a:lnSpc>
                <a:spcPct val="80000"/>
              </a:lnSpc>
              <a:spcBef>
                <a:spcPts val="0"/>
              </a:spcBef>
              <a:spcAft>
                <a:spcPts val="0"/>
              </a:spcAft>
              <a:buSzPts val="523"/>
              <a:buNone/>
            </a:pPr>
            <a:r>
              <a:rPr lang="uk" sz="1640" b="1" dirty="0">
                <a:solidFill>
                  <a:srgbClr val="0A0A0A"/>
                </a:solidFill>
                <a:latin typeface="Times New Roman"/>
                <a:ea typeface="Times New Roman"/>
                <a:cs typeface="Times New Roman"/>
                <a:sym typeface="Times New Roman"/>
              </a:rPr>
              <a:t>Рівненська </a:t>
            </a:r>
            <a:r>
              <a:rPr lang="uk" sz="1640" b="1" dirty="0" smtClean="0">
                <a:solidFill>
                  <a:srgbClr val="0A0A0A"/>
                </a:solidFill>
                <a:latin typeface="Times New Roman"/>
                <a:ea typeface="Times New Roman"/>
                <a:cs typeface="Times New Roman"/>
                <a:sym typeface="Times New Roman"/>
              </a:rPr>
              <a:t>Мала </a:t>
            </a:r>
            <a:r>
              <a:rPr lang="uk" sz="1640" b="1" dirty="0">
                <a:solidFill>
                  <a:srgbClr val="0A0A0A"/>
                </a:solidFill>
                <a:latin typeface="Times New Roman"/>
                <a:ea typeface="Times New Roman"/>
                <a:cs typeface="Times New Roman"/>
                <a:sym typeface="Times New Roman"/>
              </a:rPr>
              <a:t>академія наук учнівської молоді</a:t>
            </a:r>
            <a:endParaRPr sz="1640" b="1" dirty="0">
              <a:solidFill>
                <a:srgbClr val="0A0A0A"/>
              </a:solidFill>
              <a:latin typeface="Times New Roman"/>
              <a:ea typeface="Times New Roman"/>
              <a:cs typeface="Times New Roman"/>
              <a:sym typeface="Times New Roman"/>
            </a:endParaRPr>
          </a:p>
          <a:p>
            <a:pPr marL="0" lvl="0" indent="0" algn="ctr" rtl="0">
              <a:lnSpc>
                <a:spcPct val="80000"/>
              </a:lnSpc>
              <a:spcBef>
                <a:spcPts val="0"/>
              </a:spcBef>
              <a:spcAft>
                <a:spcPts val="0"/>
              </a:spcAft>
              <a:buSzPts val="523"/>
              <a:buNone/>
            </a:pPr>
            <a:endParaRPr sz="1640" b="1" dirty="0">
              <a:solidFill>
                <a:srgbClr val="0A0A0A"/>
              </a:solidFill>
              <a:latin typeface="Times New Roman"/>
              <a:ea typeface="Times New Roman"/>
              <a:cs typeface="Times New Roman"/>
              <a:sym typeface="Times New Roman"/>
            </a:endParaRPr>
          </a:p>
        </p:txBody>
      </p:sp>
      <p:sp>
        <p:nvSpPr>
          <p:cNvPr id="68" name="Google Shape;68;p13"/>
          <p:cNvSpPr txBox="1"/>
          <p:nvPr/>
        </p:nvSpPr>
        <p:spPr>
          <a:xfrm>
            <a:off x="495123" y="806973"/>
            <a:ext cx="68616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uk" sz="1700" b="1" dirty="0">
                <a:solidFill>
                  <a:srgbClr val="0A0A0A"/>
                </a:solidFill>
                <a:latin typeface="Times New Roman"/>
                <a:ea typeface="Times New Roman"/>
                <a:cs typeface="Times New Roman"/>
                <a:sym typeface="Times New Roman"/>
              </a:rPr>
              <a:t>Всекраїнський інтерактивний конкурс “ МАН-Юніор Дослідник”</a:t>
            </a:r>
            <a:endParaRPr sz="1700" b="1" dirty="0">
              <a:solidFill>
                <a:srgbClr val="0A0A0A"/>
              </a:solidFill>
              <a:latin typeface="Times New Roman"/>
              <a:ea typeface="Times New Roman"/>
              <a:cs typeface="Times New Roman"/>
              <a:sym typeface="Times New Roman"/>
            </a:endParaRPr>
          </a:p>
          <a:p>
            <a:pPr marL="0" lvl="0" indent="0" algn="ctr" rtl="0">
              <a:spcBef>
                <a:spcPts val="0"/>
              </a:spcBef>
              <a:spcAft>
                <a:spcPts val="0"/>
              </a:spcAft>
              <a:buNone/>
            </a:pPr>
            <a:r>
              <a:rPr lang="uk" sz="1700" b="1" dirty="0">
                <a:solidFill>
                  <a:srgbClr val="0A0A0A"/>
                </a:solidFill>
                <a:latin typeface="Times New Roman"/>
                <a:ea typeface="Times New Roman"/>
                <a:cs typeface="Times New Roman"/>
                <a:sym typeface="Times New Roman"/>
              </a:rPr>
              <a:t>Номінація: “Астрономія - 2026”</a:t>
            </a:r>
            <a:endParaRPr sz="1700" b="1" dirty="0">
              <a:solidFill>
                <a:srgbClr val="0A0A0A"/>
              </a:solidFill>
              <a:latin typeface="Times New Roman"/>
              <a:ea typeface="Times New Roman"/>
              <a:cs typeface="Times New Roman"/>
              <a:sym typeface="Times New Roman"/>
            </a:endParaRPr>
          </a:p>
        </p:txBody>
      </p:sp>
      <p:sp>
        <p:nvSpPr>
          <p:cNvPr id="69" name="Google Shape;69;p13"/>
          <p:cNvSpPr txBox="1"/>
          <p:nvPr/>
        </p:nvSpPr>
        <p:spPr>
          <a:xfrm>
            <a:off x="311699" y="3265154"/>
            <a:ext cx="7720473" cy="156963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1800" b="1" dirty="0">
                <a:solidFill>
                  <a:srgbClr val="0A0A0A"/>
                </a:solidFill>
                <a:latin typeface="Times New Roman"/>
                <a:ea typeface="Times New Roman"/>
                <a:cs typeface="Times New Roman"/>
                <a:sym typeface="Times New Roman"/>
              </a:rPr>
              <a:t>Автор</a:t>
            </a:r>
            <a:r>
              <a:rPr lang="uk" sz="1800" b="1" dirty="0" smtClean="0">
                <a:solidFill>
                  <a:srgbClr val="0A0A0A"/>
                </a:solidFill>
                <a:latin typeface="Times New Roman"/>
                <a:ea typeface="Times New Roman"/>
                <a:cs typeface="Times New Roman"/>
                <a:sym typeface="Times New Roman"/>
              </a:rPr>
              <a:t>: Грицюк Марія Василівна, учениця 8 класу Дубровицького ліцею Дубровицької міської ради Рівненської області</a:t>
            </a:r>
          </a:p>
          <a:p>
            <a:pPr marL="0" lvl="0" indent="0" algn="l" rtl="0">
              <a:spcBef>
                <a:spcPts val="0"/>
              </a:spcBef>
              <a:spcAft>
                <a:spcPts val="0"/>
              </a:spcAft>
              <a:buNone/>
            </a:pPr>
            <a:endParaRPr lang="uk" sz="1800" b="1" dirty="0" smtClean="0">
              <a:solidFill>
                <a:srgbClr val="0A0A0A"/>
              </a:solidFill>
              <a:latin typeface="Times New Roman"/>
              <a:ea typeface="Times New Roman"/>
              <a:cs typeface="Times New Roman"/>
              <a:sym typeface="Times New Roman"/>
            </a:endParaRPr>
          </a:p>
          <a:p>
            <a:pPr marL="0" lvl="0" indent="0" algn="l" rtl="0">
              <a:spcBef>
                <a:spcPts val="0"/>
              </a:spcBef>
              <a:spcAft>
                <a:spcPts val="0"/>
              </a:spcAft>
              <a:buNone/>
            </a:pPr>
            <a:r>
              <a:rPr lang="uk" b="1" dirty="0" smtClean="0">
                <a:solidFill>
                  <a:srgbClr val="0A0A0A"/>
                </a:solidFill>
                <a:latin typeface="Times New Roman"/>
                <a:ea typeface="Times New Roman"/>
                <a:cs typeface="Times New Roman"/>
                <a:sym typeface="Times New Roman"/>
              </a:rPr>
              <a:t>Науковий керівник: Місяйло Лідія Володимирівна, вчитель фізики та астрономії, спеціаліст вищої категорії, «вчитель-методист»</a:t>
            </a:r>
            <a:endParaRPr sz="1800" b="1" dirty="0">
              <a:solidFill>
                <a:srgbClr val="0A0A0A"/>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238375" y="235525"/>
            <a:ext cx="2305800" cy="1657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uk" dirty="0">
                <a:latin typeface="Times New Roman" panose="02020603050405020304" pitchFamily="18" charset="0"/>
                <a:cs typeface="Times New Roman" panose="02020603050405020304" pitchFamily="18" charset="0"/>
              </a:rPr>
              <a:t>Мета та</a:t>
            </a:r>
            <a:endParaRPr dirty="0">
              <a:latin typeface="Times New Roman" panose="02020603050405020304" pitchFamily="18" charset="0"/>
              <a:cs typeface="Times New Roman" panose="02020603050405020304" pitchFamily="18" charset="0"/>
            </a:endParaRPr>
          </a:p>
          <a:p>
            <a:pPr marL="0" lvl="0" indent="0" algn="ctr" rtl="0">
              <a:spcBef>
                <a:spcPts val="0"/>
              </a:spcBef>
              <a:spcAft>
                <a:spcPts val="0"/>
              </a:spcAft>
              <a:buNone/>
            </a:pPr>
            <a:r>
              <a:rPr lang="uk" dirty="0">
                <a:latin typeface="Times New Roman" panose="02020603050405020304" pitchFamily="18" charset="0"/>
                <a:cs typeface="Times New Roman" panose="02020603050405020304" pitchFamily="18" charset="0"/>
              </a:rPr>
              <a:t>завдання дослідження</a:t>
            </a:r>
            <a:endParaRPr dirty="0">
              <a:latin typeface="Times New Roman" panose="02020603050405020304" pitchFamily="18" charset="0"/>
              <a:cs typeface="Times New Roman" panose="02020603050405020304" pitchFamily="18" charset="0"/>
            </a:endParaRPr>
          </a:p>
        </p:txBody>
      </p:sp>
      <p:sp>
        <p:nvSpPr>
          <p:cNvPr id="75" name="Google Shape;75;p14"/>
          <p:cNvSpPr txBox="1">
            <a:spLocks noGrp="1"/>
          </p:cNvSpPr>
          <p:nvPr>
            <p:ph type="body" idx="1"/>
          </p:nvPr>
        </p:nvSpPr>
        <p:spPr>
          <a:xfrm>
            <a:off x="0" y="2208445"/>
            <a:ext cx="8485248" cy="4246300"/>
          </a:xfrm>
          <a:prstGeom prst="rect">
            <a:avLst/>
          </a:prstGeom>
        </p:spPr>
        <p:txBody>
          <a:bodyPr spcFirstLastPara="1" wrap="square" lIns="91425" tIns="91425" rIns="91425" bIns="91425" anchor="t" anchorCtr="0">
            <a:noAutofit/>
          </a:bodyPr>
          <a:lstStyle/>
          <a:p>
            <a:pPr marL="0" lvl="0" indent="360045" algn="just" rtl="0">
              <a:lnSpc>
                <a:spcPct val="150000"/>
              </a:lnSpc>
              <a:spcBef>
                <a:spcPts val="0"/>
              </a:spcBef>
              <a:spcAft>
                <a:spcPts val="0"/>
              </a:spcAft>
              <a:buClr>
                <a:schemeClr val="dk1"/>
              </a:buClr>
              <a:buSzPts val="1100"/>
              <a:buFont typeface="Arial"/>
              <a:buNone/>
            </a:pPr>
            <a:r>
              <a:rPr lang="uk" sz="1600" b="1" dirty="0" smtClean="0">
                <a:solidFill>
                  <a:srgbClr val="0A0A0A"/>
                </a:solidFill>
                <a:latin typeface="Times New Roman"/>
                <a:ea typeface="Times New Roman"/>
                <a:cs typeface="Times New Roman"/>
                <a:sym typeface="Times New Roman"/>
              </a:rPr>
              <a:t>Завдання </a:t>
            </a:r>
            <a:r>
              <a:rPr lang="uk" sz="1600" b="1" dirty="0">
                <a:solidFill>
                  <a:srgbClr val="0A0A0A"/>
                </a:solidFill>
                <a:latin typeface="Times New Roman"/>
                <a:ea typeface="Times New Roman"/>
                <a:cs typeface="Times New Roman"/>
                <a:sym typeface="Times New Roman"/>
              </a:rPr>
              <a:t>дослідження</a:t>
            </a:r>
            <a:r>
              <a:rPr lang="uk" sz="1600" dirty="0">
                <a:solidFill>
                  <a:srgbClr val="0A0A0A"/>
                </a:solidFill>
                <a:latin typeface="Times New Roman"/>
                <a:ea typeface="Times New Roman"/>
                <a:cs typeface="Times New Roman"/>
                <a:sym typeface="Times New Roman"/>
              </a:rPr>
              <a:t>:</a:t>
            </a:r>
            <a:endParaRPr sz="1600" dirty="0">
              <a:solidFill>
                <a:srgbClr val="0A0A0A"/>
              </a:solidFill>
              <a:latin typeface="Times New Roman"/>
              <a:ea typeface="Times New Roman"/>
              <a:cs typeface="Times New Roman"/>
              <a:sym typeface="Times New Roman"/>
            </a:endParaRPr>
          </a:p>
          <a:p>
            <a:pPr marL="270510" lvl="0" indent="-330200" algn="just" rtl="0">
              <a:lnSpc>
                <a:spcPct val="150000"/>
              </a:lnSpc>
              <a:spcBef>
                <a:spcPts val="0"/>
              </a:spcBef>
              <a:spcAft>
                <a:spcPts val="0"/>
              </a:spcAft>
              <a:buClr>
                <a:srgbClr val="0A0A0A"/>
              </a:buClr>
              <a:buSzPts val="1600"/>
              <a:buFont typeface="Noto Sans Symbols"/>
              <a:buChar char="⮚"/>
            </a:pPr>
            <a:r>
              <a:rPr lang="uk" sz="1600" dirty="0">
                <a:solidFill>
                  <a:srgbClr val="0A0A0A"/>
                </a:solidFill>
                <a:latin typeface="Times New Roman"/>
                <a:ea typeface="Times New Roman"/>
                <a:cs typeface="Times New Roman"/>
                <a:sym typeface="Times New Roman"/>
              </a:rPr>
              <a:t>Вивчити життєвий цикл наднових, їхні типи та фізику вибухів на основі аналізу спектрів і кривих блиску;</a:t>
            </a:r>
            <a:endParaRPr sz="1600" dirty="0">
              <a:solidFill>
                <a:srgbClr val="0A0A0A"/>
              </a:solidFill>
              <a:latin typeface="Times New Roman"/>
              <a:ea typeface="Times New Roman"/>
              <a:cs typeface="Times New Roman"/>
              <a:sym typeface="Times New Roman"/>
            </a:endParaRPr>
          </a:p>
          <a:p>
            <a:pPr marL="270510" lvl="0" indent="-330200" algn="just" rtl="0">
              <a:lnSpc>
                <a:spcPct val="150000"/>
              </a:lnSpc>
              <a:spcBef>
                <a:spcPts val="0"/>
              </a:spcBef>
              <a:spcAft>
                <a:spcPts val="0"/>
              </a:spcAft>
              <a:buClr>
                <a:srgbClr val="0A0A0A"/>
              </a:buClr>
              <a:buSzPts val="1600"/>
              <a:buFont typeface="Noto Sans Symbols"/>
              <a:buChar char="⮚"/>
            </a:pPr>
            <a:r>
              <a:rPr lang="uk" sz="1600" dirty="0">
                <a:solidFill>
                  <a:srgbClr val="0A0A0A"/>
                </a:solidFill>
                <a:latin typeface="Times New Roman"/>
                <a:ea typeface="Times New Roman"/>
                <a:cs typeface="Times New Roman"/>
                <a:sym typeface="Times New Roman"/>
              </a:rPr>
              <a:t>Охарактеризувати наднової SN 2025N, описати її відкриття в   NGC 4414 та ідентифікувати ключові лінії в її спектрі;</a:t>
            </a:r>
            <a:endParaRPr sz="1600" dirty="0">
              <a:solidFill>
                <a:srgbClr val="0A0A0A"/>
              </a:solidFill>
              <a:latin typeface="Times New Roman"/>
              <a:ea typeface="Times New Roman"/>
              <a:cs typeface="Times New Roman"/>
              <a:sym typeface="Times New Roman"/>
            </a:endParaRPr>
          </a:p>
          <a:p>
            <a:pPr marL="270510" lvl="0" indent="-330200" algn="just" rtl="0">
              <a:lnSpc>
                <a:spcPct val="150000"/>
              </a:lnSpc>
              <a:spcBef>
                <a:spcPts val="0"/>
              </a:spcBef>
              <a:spcAft>
                <a:spcPts val="0"/>
              </a:spcAft>
              <a:buClr>
                <a:srgbClr val="0A0A0A"/>
              </a:buClr>
              <a:buSzPts val="1600"/>
              <a:buFont typeface="Noto Sans Symbols"/>
              <a:buChar char="⮚"/>
            </a:pPr>
            <a:r>
              <a:rPr lang="uk" sz="1600" dirty="0">
                <a:solidFill>
                  <a:srgbClr val="0A0A0A"/>
                </a:solidFill>
                <a:latin typeface="Times New Roman"/>
                <a:ea typeface="Times New Roman"/>
                <a:cs typeface="Times New Roman"/>
                <a:sym typeface="Times New Roman"/>
              </a:rPr>
              <a:t>На основі спектра SN 2025N розрахувати її червоне зміщення та відстань. Використати ці дані для обчислення сталої Хаббла та оцінки “фрідманівського” віку Всесвіту.</a:t>
            </a:r>
            <a:endParaRPr sz="1600" b="1" dirty="0">
              <a:solidFill>
                <a:srgbClr val="0A0A0A"/>
              </a:solidFill>
              <a:latin typeface="Times New Roman"/>
              <a:ea typeface="Times New Roman"/>
              <a:cs typeface="Times New Roman"/>
              <a:sym typeface="Times New Roman"/>
            </a:endParaRPr>
          </a:p>
        </p:txBody>
      </p:sp>
      <p:pic>
        <p:nvPicPr>
          <p:cNvPr id="76" name="Google Shape;76;p14"/>
          <p:cNvPicPr preferRelativeResize="0"/>
          <p:nvPr/>
        </p:nvPicPr>
        <p:blipFill>
          <a:blip r:embed="rId3">
            <a:alphaModFix/>
          </a:blip>
          <a:stretch>
            <a:fillRect/>
          </a:stretch>
        </p:blipFill>
        <p:spPr>
          <a:xfrm>
            <a:off x="6707729" y="126113"/>
            <a:ext cx="2305800" cy="2388487"/>
          </a:xfrm>
          <a:prstGeom prst="rect">
            <a:avLst/>
          </a:prstGeom>
          <a:noFill/>
          <a:ln>
            <a:noFill/>
          </a:ln>
        </p:spPr>
      </p:pic>
      <p:sp>
        <p:nvSpPr>
          <p:cNvPr id="2" name="TextBox 1"/>
          <p:cNvSpPr txBox="1"/>
          <p:nvPr/>
        </p:nvSpPr>
        <p:spPr>
          <a:xfrm>
            <a:off x="2803425" y="235525"/>
            <a:ext cx="3753240" cy="1985159"/>
          </a:xfrm>
          <a:prstGeom prst="rect">
            <a:avLst/>
          </a:prstGeom>
          <a:noFill/>
        </p:spPr>
        <p:txBody>
          <a:bodyPr wrap="square" rtlCol="0">
            <a:spAutoFit/>
          </a:bodyPr>
          <a:lstStyle/>
          <a:p>
            <a:pPr>
              <a:lnSpc>
                <a:spcPct val="150000"/>
              </a:lnSpc>
            </a:pPr>
            <a:r>
              <a:rPr lang="uk" b="1" dirty="0">
                <a:solidFill>
                  <a:srgbClr val="0A0A0A"/>
                </a:solidFill>
                <a:latin typeface="Times New Roman"/>
                <a:ea typeface="Times New Roman"/>
                <a:cs typeface="Times New Roman"/>
                <a:sym typeface="Times New Roman"/>
              </a:rPr>
              <a:t> </a:t>
            </a:r>
            <a:r>
              <a:rPr lang="uk" sz="1600" b="1" dirty="0">
                <a:solidFill>
                  <a:srgbClr val="0A0A0A"/>
                </a:solidFill>
                <a:latin typeface="Times New Roman"/>
                <a:ea typeface="Times New Roman"/>
                <a:cs typeface="Times New Roman"/>
                <a:sym typeface="Times New Roman"/>
              </a:rPr>
              <a:t>Мета роботи</a:t>
            </a:r>
            <a:r>
              <a:rPr lang="uk" sz="1600" dirty="0">
                <a:solidFill>
                  <a:srgbClr val="0A0A0A"/>
                </a:solidFill>
                <a:latin typeface="Times New Roman"/>
                <a:ea typeface="Times New Roman"/>
                <a:cs typeface="Times New Roman"/>
                <a:sym typeface="Times New Roman"/>
              </a:rPr>
              <a:t>: використовуючи спектр наднової</a:t>
            </a:r>
            <a:r>
              <a:rPr lang="uk" sz="1600" i="1" dirty="0">
                <a:solidFill>
                  <a:srgbClr val="0A0A0A"/>
                </a:solidFill>
                <a:latin typeface="Times New Roman"/>
                <a:ea typeface="Times New Roman"/>
                <a:cs typeface="Times New Roman"/>
                <a:sym typeface="Times New Roman"/>
              </a:rPr>
              <a:t> SN 2025 N </a:t>
            </a:r>
            <a:r>
              <a:rPr lang="uk" sz="1600" i="1" dirty="0" smtClean="0">
                <a:solidFill>
                  <a:srgbClr val="0A0A0A"/>
                </a:solidFill>
                <a:latin typeface="Times New Roman"/>
                <a:ea typeface="Times New Roman"/>
                <a:cs typeface="Times New Roman"/>
                <a:sym typeface="Times New Roman"/>
              </a:rPr>
              <a:t> </a:t>
            </a:r>
            <a:r>
              <a:rPr lang="uk" sz="1600" dirty="0">
                <a:solidFill>
                  <a:srgbClr val="0A0A0A"/>
                </a:solidFill>
                <a:latin typeface="Times New Roman"/>
                <a:ea typeface="Times New Roman"/>
                <a:cs typeface="Times New Roman"/>
                <a:sym typeface="Times New Roman"/>
              </a:rPr>
              <a:t>оцінити параметри еволюції Всесвіту (сталу Хаббла, фрідманівський час та справжній вік Всесвіту).</a:t>
            </a:r>
            <a:endParaRPr lang="uk-UA"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5"/>
          <p:cNvSpPr txBox="1">
            <a:spLocks noGrp="1"/>
          </p:cNvSpPr>
          <p:nvPr>
            <p:ph type="title"/>
          </p:nvPr>
        </p:nvSpPr>
        <p:spPr>
          <a:xfrm>
            <a:off x="322175" y="195550"/>
            <a:ext cx="3393300" cy="11208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uk" dirty="0">
                <a:latin typeface="Times New Roman" panose="02020603050405020304" pitchFamily="18" charset="0"/>
                <a:cs typeface="Times New Roman" panose="02020603050405020304" pitchFamily="18" charset="0"/>
              </a:rPr>
              <a:t>Наднові зорі </a:t>
            </a:r>
            <a:endParaRPr dirty="0">
              <a:latin typeface="Times New Roman" panose="02020603050405020304" pitchFamily="18" charset="0"/>
              <a:cs typeface="Times New Roman" panose="02020603050405020304" pitchFamily="18" charset="0"/>
            </a:endParaRPr>
          </a:p>
          <a:p>
            <a:pPr marL="0" lvl="0" indent="0" algn="ctr" rtl="0">
              <a:spcBef>
                <a:spcPts val="0"/>
              </a:spcBef>
              <a:spcAft>
                <a:spcPts val="0"/>
              </a:spcAft>
              <a:buNone/>
            </a:pPr>
            <a:r>
              <a:rPr lang="uk" dirty="0">
                <a:latin typeface="Times New Roman" panose="02020603050405020304" pitchFamily="18" charset="0"/>
                <a:cs typeface="Times New Roman" panose="02020603050405020304" pitchFamily="18" charset="0"/>
              </a:rPr>
              <a:t>та іх залишки</a:t>
            </a:r>
            <a:endParaRPr dirty="0">
              <a:latin typeface="Times New Roman" panose="02020603050405020304" pitchFamily="18" charset="0"/>
              <a:cs typeface="Times New Roman" panose="02020603050405020304" pitchFamily="18" charset="0"/>
            </a:endParaRPr>
          </a:p>
          <a:p>
            <a:pPr marL="0" lvl="0" indent="0" algn="ctr" rtl="0">
              <a:spcBef>
                <a:spcPts val="0"/>
              </a:spcBef>
              <a:spcAft>
                <a:spcPts val="0"/>
              </a:spcAft>
              <a:buNone/>
            </a:pPr>
            <a:r>
              <a:rPr lang="uk" dirty="0">
                <a:latin typeface="Times New Roman" panose="02020603050405020304" pitchFamily="18" charset="0"/>
                <a:cs typeface="Times New Roman" panose="02020603050405020304" pitchFamily="18" charset="0"/>
              </a:rPr>
              <a:t> </a:t>
            </a:r>
            <a:endParaRPr dirty="0">
              <a:latin typeface="Times New Roman" panose="02020603050405020304" pitchFamily="18" charset="0"/>
              <a:cs typeface="Times New Roman" panose="02020603050405020304" pitchFamily="18" charset="0"/>
            </a:endParaRPr>
          </a:p>
        </p:txBody>
      </p:sp>
      <p:sp>
        <p:nvSpPr>
          <p:cNvPr id="82" name="Google Shape;82;p15"/>
          <p:cNvSpPr txBox="1">
            <a:spLocks noGrp="1"/>
          </p:cNvSpPr>
          <p:nvPr>
            <p:ph type="body" idx="1"/>
          </p:nvPr>
        </p:nvSpPr>
        <p:spPr>
          <a:xfrm>
            <a:off x="233525" y="1234900"/>
            <a:ext cx="5231100" cy="3517500"/>
          </a:xfrm>
          <a:prstGeom prst="rect">
            <a:avLst/>
          </a:prstGeom>
        </p:spPr>
        <p:txBody>
          <a:bodyPr spcFirstLastPara="1" wrap="square" lIns="91425" tIns="91425" rIns="91425" bIns="91425" anchor="t" anchorCtr="0">
            <a:noAutofit/>
          </a:bodyPr>
          <a:lstStyle/>
          <a:p>
            <a:pPr marL="0" lvl="0" indent="0" algn="just" rtl="0">
              <a:lnSpc>
                <a:spcPct val="150000"/>
              </a:lnSpc>
              <a:spcBef>
                <a:spcPts val="0"/>
              </a:spcBef>
              <a:spcAft>
                <a:spcPts val="0"/>
              </a:spcAft>
              <a:buNone/>
            </a:pPr>
            <a:r>
              <a:rPr lang="uk" sz="1600" b="1" dirty="0">
                <a:solidFill>
                  <a:srgbClr val="0A0A0A"/>
                </a:solidFill>
                <a:latin typeface="Times New Roman"/>
                <a:ea typeface="Times New Roman"/>
                <a:cs typeface="Times New Roman"/>
                <a:sym typeface="Times New Roman"/>
              </a:rPr>
              <a:t>Наднова (</a:t>
            </a:r>
            <a:r>
              <a:rPr lang="uk" sz="1600" b="1" dirty="0">
                <a:solidFill>
                  <a:srgbClr val="0A0A0A"/>
                </a:solidFill>
                <a:uFill>
                  <a:noFill/>
                </a:u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англ.</a:t>
            </a:r>
            <a:r>
              <a:rPr lang="uk" sz="1600" b="1" dirty="0">
                <a:solidFill>
                  <a:srgbClr val="0A0A0A"/>
                </a:solidFill>
                <a:latin typeface="Times New Roman"/>
                <a:ea typeface="Times New Roman"/>
                <a:cs typeface="Times New Roman"/>
                <a:sym typeface="Times New Roman"/>
              </a:rPr>
              <a:t> </a:t>
            </a:r>
            <a:r>
              <a:rPr lang="uk" sz="1600" b="1" i="1" dirty="0">
                <a:solidFill>
                  <a:srgbClr val="0A0A0A"/>
                </a:solidFill>
                <a:latin typeface="Times New Roman"/>
                <a:ea typeface="Times New Roman"/>
                <a:cs typeface="Times New Roman"/>
                <a:sym typeface="Times New Roman"/>
              </a:rPr>
              <a:t>Super Nova</a:t>
            </a:r>
            <a:r>
              <a:rPr lang="uk" sz="1600" b="1" dirty="0">
                <a:solidFill>
                  <a:srgbClr val="0A0A0A"/>
                </a:solidFill>
                <a:latin typeface="Times New Roman"/>
                <a:ea typeface="Times New Roman"/>
                <a:cs typeface="Times New Roman"/>
                <a:sym typeface="Times New Roman"/>
              </a:rPr>
              <a:t>)</a:t>
            </a:r>
            <a:r>
              <a:rPr lang="uk" sz="1600" dirty="0">
                <a:solidFill>
                  <a:srgbClr val="0A0A0A"/>
                </a:solidFill>
                <a:latin typeface="Times New Roman"/>
                <a:ea typeface="Times New Roman"/>
                <a:cs typeface="Times New Roman"/>
                <a:sym typeface="Times New Roman"/>
              </a:rPr>
              <a:t> — </a:t>
            </a:r>
            <a:r>
              <a:rPr lang="uk" sz="1600" dirty="0">
                <a:solidFill>
                  <a:schemeClr val="bg2">
                    <a:lumMod val="50000"/>
                  </a:schemeClr>
                </a:solidFill>
                <a:latin typeface="Times New Roman"/>
                <a:ea typeface="Times New Roman"/>
                <a:cs typeface="Times New Roman"/>
                <a:sym typeface="Times New Roman"/>
              </a:rPr>
              <a:t>зоря, </a:t>
            </a:r>
            <a:endParaRPr sz="1600" dirty="0">
              <a:solidFill>
                <a:schemeClr val="bg2">
                  <a:lumMod val="50000"/>
                </a:schemeClr>
              </a:solidFill>
              <a:latin typeface="Times New Roman"/>
              <a:ea typeface="Times New Roman"/>
              <a:cs typeface="Times New Roman"/>
              <a:sym typeface="Times New Roman"/>
            </a:endParaRPr>
          </a:p>
          <a:p>
            <a:pPr marL="0" lvl="0" indent="0" algn="just" rtl="0">
              <a:lnSpc>
                <a:spcPct val="150000"/>
              </a:lnSpc>
              <a:spcBef>
                <a:spcPts val="0"/>
              </a:spcBef>
              <a:spcAft>
                <a:spcPts val="0"/>
              </a:spcAft>
              <a:buNone/>
            </a:pPr>
            <a:r>
              <a:rPr lang="uk" sz="1600" dirty="0">
                <a:solidFill>
                  <a:schemeClr val="bg2">
                    <a:lumMod val="50000"/>
                  </a:schemeClr>
                </a:solidFill>
                <a:latin typeface="Times New Roman"/>
                <a:ea typeface="Times New Roman"/>
                <a:cs typeface="Times New Roman"/>
                <a:sym typeface="Times New Roman"/>
              </a:rPr>
              <a:t>що раптово збільшує свою </a:t>
            </a:r>
            <a:r>
              <a:rPr lang="uk" sz="1600" dirty="0">
                <a:solidFill>
                  <a:schemeClr val="bg2">
                    <a:lumMod val="50000"/>
                  </a:schemeClr>
                </a:solidFill>
                <a:uFill>
                  <a:noFill/>
                </a:uFill>
                <a:latin typeface="Times New Roman"/>
                <a:ea typeface="Times New Roman"/>
                <a:cs typeface="Times New Roman"/>
                <a:sym typeface="Times New Roman"/>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світність</a:t>
            </a:r>
            <a:r>
              <a:rPr lang="uk" sz="1600" dirty="0">
                <a:solidFill>
                  <a:schemeClr val="bg2">
                    <a:lumMod val="50000"/>
                  </a:schemeClr>
                </a:solidFill>
                <a:latin typeface="Times New Roman"/>
                <a:ea typeface="Times New Roman"/>
                <a:cs typeface="Times New Roman"/>
                <a:sym typeface="Times New Roman"/>
              </a:rPr>
              <a:t> </a:t>
            </a:r>
            <a:endParaRPr sz="1600" dirty="0">
              <a:solidFill>
                <a:schemeClr val="bg2">
                  <a:lumMod val="50000"/>
                </a:schemeClr>
              </a:solidFill>
              <a:latin typeface="Times New Roman"/>
              <a:ea typeface="Times New Roman"/>
              <a:cs typeface="Times New Roman"/>
              <a:sym typeface="Times New Roman"/>
            </a:endParaRPr>
          </a:p>
          <a:p>
            <a:pPr marL="0" lvl="0" indent="0" algn="just" rtl="0">
              <a:lnSpc>
                <a:spcPct val="150000"/>
              </a:lnSpc>
              <a:spcBef>
                <a:spcPts val="0"/>
              </a:spcBef>
              <a:spcAft>
                <a:spcPts val="0"/>
              </a:spcAft>
              <a:buClr>
                <a:schemeClr val="dk1"/>
              </a:buClr>
              <a:buSzPts val="1100"/>
              <a:buFont typeface="Arial"/>
              <a:buNone/>
            </a:pPr>
            <a:r>
              <a:rPr lang="uk" sz="1600" dirty="0">
                <a:solidFill>
                  <a:schemeClr val="bg2">
                    <a:lumMod val="50000"/>
                  </a:schemeClr>
                </a:solidFill>
                <a:latin typeface="Times New Roman"/>
                <a:ea typeface="Times New Roman"/>
                <a:cs typeface="Times New Roman"/>
                <a:sym typeface="Times New Roman"/>
              </a:rPr>
              <a:t>у мільярди разів.</a:t>
            </a:r>
            <a:endParaRPr sz="1600" dirty="0">
              <a:solidFill>
                <a:schemeClr val="bg2">
                  <a:lumMod val="50000"/>
                </a:schemeClr>
              </a:solidFill>
              <a:latin typeface="Times New Roman"/>
              <a:ea typeface="Times New Roman"/>
              <a:cs typeface="Times New Roman"/>
              <a:sym typeface="Times New Roman"/>
            </a:endParaRPr>
          </a:p>
          <a:p>
            <a:pPr marL="0" lvl="0" indent="0" algn="just" rtl="0">
              <a:spcBef>
                <a:spcPts val="0"/>
              </a:spcBef>
              <a:spcAft>
                <a:spcPts val="0"/>
              </a:spcAft>
              <a:buNone/>
            </a:pPr>
            <a:endParaRPr sz="1600" b="1" dirty="0">
              <a:solidFill>
                <a:srgbClr val="000000"/>
              </a:solidFill>
              <a:latin typeface="Times New Roman"/>
              <a:ea typeface="Times New Roman"/>
              <a:cs typeface="Times New Roman"/>
              <a:sym typeface="Times New Roman"/>
            </a:endParaRPr>
          </a:p>
          <a:p>
            <a:pPr marL="0" lvl="0" indent="0" algn="just" rtl="0">
              <a:spcBef>
                <a:spcPts val="1200"/>
              </a:spcBef>
              <a:spcAft>
                <a:spcPts val="0"/>
              </a:spcAft>
              <a:buNone/>
            </a:pPr>
            <a:r>
              <a:rPr lang="uk" sz="1600" b="1" dirty="0">
                <a:solidFill>
                  <a:srgbClr val="000000"/>
                </a:solidFill>
                <a:latin typeface="Times New Roman"/>
                <a:ea typeface="Times New Roman"/>
                <a:cs typeface="Times New Roman"/>
                <a:sym typeface="Times New Roman"/>
              </a:rPr>
              <a:t>Залишок наднової </a:t>
            </a:r>
            <a:r>
              <a:rPr lang="uk" sz="1600" dirty="0">
                <a:solidFill>
                  <a:srgbClr val="000000"/>
                </a:solidFill>
                <a:latin typeface="Times New Roman"/>
                <a:ea typeface="Times New Roman"/>
                <a:cs typeface="Times New Roman"/>
                <a:sym typeface="Times New Roman"/>
              </a:rPr>
              <a:t> — це розширювана структура, яка утворюється в результаті вибуху масивної зорі (наднова II типу) або білого карлика (наднова типу Ia). </a:t>
            </a:r>
            <a:endParaRPr sz="1600" dirty="0">
              <a:solidFill>
                <a:srgbClr val="000000"/>
              </a:solidFill>
              <a:latin typeface="Times New Roman"/>
              <a:ea typeface="Times New Roman"/>
              <a:cs typeface="Times New Roman"/>
              <a:sym typeface="Times New Roman"/>
            </a:endParaRPr>
          </a:p>
          <a:p>
            <a:pPr marL="0" lvl="0" indent="0" algn="just" rtl="0">
              <a:spcBef>
                <a:spcPts val="1200"/>
              </a:spcBef>
              <a:spcAft>
                <a:spcPts val="1200"/>
              </a:spcAft>
              <a:buNone/>
            </a:pPr>
            <a:r>
              <a:rPr lang="uk" sz="1600" dirty="0">
                <a:solidFill>
                  <a:srgbClr val="000000"/>
                </a:solidFill>
                <a:latin typeface="Times New Roman"/>
                <a:ea typeface="Times New Roman"/>
                <a:cs typeface="Times New Roman"/>
                <a:sym typeface="Times New Roman"/>
              </a:rPr>
              <a:t>Це ефектне поєднання газу, пилу та високоенергетичних частинок, що розлітаються в усі боки від місця катастрофи.</a:t>
            </a:r>
            <a:endParaRPr sz="1600" dirty="0">
              <a:latin typeface="Times New Roman"/>
              <a:ea typeface="Times New Roman"/>
              <a:cs typeface="Times New Roman"/>
              <a:sym typeface="Times New Roman"/>
            </a:endParaRPr>
          </a:p>
        </p:txBody>
      </p:sp>
      <p:pic>
        <p:nvPicPr>
          <p:cNvPr id="83" name="Google Shape;83;p15"/>
          <p:cNvPicPr preferRelativeResize="0"/>
          <p:nvPr/>
        </p:nvPicPr>
        <p:blipFill>
          <a:blip r:embed="rId5">
            <a:alphaModFix/>
          </a:blip>
          <a:stretch>
            <a:fillRect/>
          </a:stretch>
        </p:blipFill>
        <p:spPr>
          <a:xfrm>
            <a:off x="5884850" y="2632450"/>
            <a:ext cx="2606150" cy="2001150"/>
          </a:xfrm>
          <a:prstGeom prst="rect">
            <a:avLst/>
          </a:prstGeom>
          <a:noFill/>
          <a:ln>
            <a:noFill/>
          </a:ln>
        </p:spPr>
      </p:pic>
      <p:pic>
        <p:nvPicPr>
          <p:cNvPr id="84" name="Google Shape;84;p15"/>
          <p:cNvPicPr preferRelativeResize="0"/>
          <p:nvPr/>
        </p:nvPicPr>
        <p:blipFill>
          <a:blip r:embed="rId6">
            <a:alphaModFix/>
          </a:blip>
          <a:stretch>
            <a:fillRect/>
          </a:stretch>
        </p:blipFill>
        <p:spPr>
          <a:xfrm>
            <a:off x="4306625" y="445025"/>
            <a:ext cx="2284225" cy="2119212"/>
          </a:xfrm>
          <a:prstGeom prst="rect">
            <a:avLst/>
          </a:prstGeom>
          <a:noFill/>
          <a:ln>
            <a:noFill/>
          </a:ln>
        </p:spPr>
      </p:pic>
      <p:pic>
        <p:nvPicPr>
          <p:cNvPr id="85" name="Google Shape;85;p15"/>
          <p:cNvPicPr preferRelativeResize="0"/>
          <p:nvPr/>
        </p:nvPicPr>
        <p:blipFill>
          <a:blip r:embed="rId7">
            <a:alphaModFix/>
          </a:blip>
          <a:stretch>
            <a:fillRect/>
          </a:stretch>
        </p:blipFill>
        <p:spPr>
          <a:xfrm>
            <a:off x="6726150" y="133550"/>
            <a:ext cx="2284225" cy="2181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Times New Roman" panose="02020603050405020304" pitchFamily="18" charset="0"/>
                <a:cs typeface="Times New Roman" panose="02020603050405020304" pitchFamily="18" charset="0"/>
              </a:rPr>
              <a:t>Класифікація наднових</a:t>
            </a:r>
            <a:endParaRPr dirty="0">
              <a:latin typeface="Times New Roman" panose="02020603050405020304" pitchFamily="18" charset="0"/>
              <a:cs typeface="Times New Roman" panose="02020603050405020304" pitchFamily="18" charset="0"/>
            </a:endParaRPr>
          </a:p>
        </p:txBody>
      </p:sp>
      <p:sp>
        <p:nvSpPr>
          <p:cNvPr id="91" name="Google Shape;91;p16"/>
          <p:cNvSpPr txBox="1">
            <a:spLocks noGrp="1"/>
          </p:cNvSpPr>
          <p:nvPr>
            <p:ph type="body" idx="1"/>
          </p:nvPr>
        </p:nvSpPr>
        <p:spPr>
          <a:xfrm>
            <a:off x="311700" y="1120325"/>
            <a:ext cx="6085500" cy="349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uk" sz="1500">
                <a:solidFill>
                  <a:srgbClr val="000000"/>
                </a:solidFill>
                <a:latin typeface="Times New Roman"/>
                <a:ea typeface="Times New Roman"/>
                <a:cs typeface="Times New Roman"/>
                <a:sym typeface="Times New Roman"/>
              </a:rPr>
              <a:t>Класифікація наднових зір є фундаментом для розуміння еволюції Всесвіту.</a:t>
            </a:r>
            <a:endParaRPr sz="15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uk" sz="1500">
                <a:solidFill>
                  <a:srgbClr val="000000"/>
                </a:solidFill>
                <a:latin typeface="Times New Roman"/>
                <a:ea typeface="Times New Roman"/>
                <a:cs typeface="Times New Roman"/>
                <a:sym typeface="Times New Roman"/>
              </a:rPr>
              <a:t> Наднові класифікують за їхніми </a:t>
            </a:r>
            <a:r>
              <a:rPr lang="uk" sz="1500" b="1">
                <a:solidFill>
                  <a:srgbClr val="000000"/>
                </a:solidFill>
                <a:latin typeface="Times New Roman"/>
                <a:ea typeface="Times New Roman"/>
                <a:cs typeface="Times New Roman"/>
                <a:sym typeface="Times New Roman"/>
              </a:rPr>
              <a:t>оптичними спектрами</a:t>
            </a:r>
            <a:r>
              <a:rPr lang="uk" sz="1500">
                <a:solidFill>
                  <a:srgbClr val="000000"/>
                </a:solidFill>
                <a:latin typeface="Times New Roman"/>
                <a:ea typeface="Times New Roman"/>
                <a:cs typeface="Times New Roman"/>
                <a:sym typeface="Times New Roman"/>
              </a:rPr>
              <a:t> (які елементи видно в світлі вибуху) та </a:t>
            </a:r>
            <a:r>
              <a:rPr lang="uk" sz="1500" b="1">
                <a:solidFill>
                  <a:srgbClr val="000000"/>
                </a:solidFill>
                <a:latin typeface="Times New Roman"/>
                <a:ea typeface="Times New Roman"/>
                <a:cs typeface="Times New Roman"/>
                <a:sym typeface="Times New Roman"/>
              </a:rPr>
              <a:t>кривими блиску</a:t>
            </a:r>
            <a:r>
              <a:rPr lang="uk" sz="1500">
                <a:solidFill>
                  <a:srgbClr val="000000"/>
                </a:solidFill>
                <a:latin typeface="Times New Roman"/>
                <a:ea typeface="Times New Roman"/>
                <a:cs typeface="Times New Roman"/>
                <a:sym typeface="Times New Roman"/>
              </a:rPr>
              <a:t> (як змінюється їхня яскравість з часом).</a:t>
            </a:r>
            <a:endParaRPr sz="15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uk" sz="1500" b="1">
                <a:solidFill>
                  <a:srgbClr val="000000"/>
                </a:solidFill>
                <a:latin typeface="Times New Roman"/>
                <a:ea typeface="Times New Roman"/>
                <a:cs typeface="Times New Roman"/>
                <a:sym typeface="Times New Roman"/>
              </a:rPr>
              <a:t>Наднові I типу : </a:t>
            </a:r>
            <a:r>
              <a:rPr lang="uk" sz="1500">
                <a:solidFill>
                  <a:srgbClr val="000000"/>
                </a:solidFill>
                <a:latin typeface="Times New Roman"/>
                <a:ea typeface="Times New Roman"/>
                <a:cs typeface="Times New Roman"/>
                <a:sym typeface="Times New Roman"/>
              </a:rPr>
              <a:t>У спектрі цих наднових </a:t>
            </a:r>
            <a:r>
              <a:rPr lang="uk" sz="1500" b="1">
                <a:solidFill>
                  <a:srgbClr val="000000"/>
                </a:solidFill>
                <a:latin typeface="Times New Roman"/>
                <a:ea typeface="Times New Roman"/>
                <a:cs typeface="Times New Roman"/>
                <a:sym typeface="Times New Roman"/>
              </a:rPr>
              <a:t>відсутні лінії водню (H)</a:t>
            </a:r>
            <a:r>
              <a:rPr lang="uk" sz="1500">
                <a:solidFill>
                  <a:srgbClr val="000000"/>
                </a:solidFill>
                <a:latin typeface="Times New Roman"/>
                <a:ea typeface="Times New Roman"/>
                <a:cs typeface="Times New Roman"/>
                <a:sym typeface="Times New Roman"/>
              </a:rPr>
              <a:t>. Це означає, що зоря-попередник або втратила свою водневу оболонку перед вибухом, або її взагалі не було.</a:t>
            </a:r>
            <a:endParaRPr sz="15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uk" sz="1500" b="1">
                <a:solidFill>
                  <a:srgbClr val="000000"/>
                </a:solidFill>
                <a:latin typeface="Times New Roman"/>
                <a:ea typeface="Times New Roman"/>
                <a:cs typeface="Times New Roman"/>
                <a:sym typeface="Times New Roman"/>
              </a:rPr>
              <a:t>Наднові II типу :</a:t>
            </a:r>
            <a:r>
              <a:rPr lang="uk" sz="1500">
                <a:solidFill>
                  <a:srgbClr val="000000"/>
                </a:solidFill>
                <a:latin typeface="Times New Roman"/>
                <a:ea typeface="Times New Roman"/>
                <a:cs typeface="Times New Roman"/>
                <a:sym typeface="Times New Roman"/>
              </a:rPr>
              <a:t>У спектрі цих наднових </a:t>
            </a:r>
            <a:r>
              <a:rPr lang="uk" sz="1500" b="1">
                <a:solidFill>
                  <a:srgbClr val="000000"/>
                </a:solidFill>
                <a:latin typeface="Times New Roman"/>
                <a:ea typeface="Times New Roman"/>
                <a:cs typeface="Times New Roman"/>
                <a:sym typeface="Times New Roman"/>
              </a:rPr>
              <a:t>присутні чіткі лінії водню (H)</a:t>
            </a:r>
            <a:r>
              <a:rPr lang="uk" sz="1500">
                <a:solidFill>
                  <a:srgbClr val="000000"/>
                </a:solidFill>
                <a:latin typeface="Times New Roman"/>
                <a:ea typeface="Times New Roman"/>
                <a:cs typeface="Times New Roman"/>
                <a:sym typeface="Times New Roman"/>
              </a:rPr>
              <a:t>. Вони походять від масивних зір, які зберегли свою багату на водень атмосферу до моменту вибуху.</a:t>
            </a:r>
            <a:endParaRPr sz="1500">
              <a:solidFill>
                <a:srgbClr val="000000"/>
              </a:solidFill>
              <a:latin typeface="Times New Roman"/>
              <a:ea typeface="Times New Roman"/>
              <a:cs typeface="Times New Roman"/>
              <a:sym typeface="Times New Roman"/>
            </a:endParaRPr>
          </a:p>
          <a:p>
            <a:pPr marL="0" lvl="0" indent="0" algn="l" rtl="0">
              <a:spcBef>
                <a:spcPts val="200"/>
              </a:spcBef>
              <a:spcAft>
                <a:spcPts val="1200"/>
              </a:spcAft>
              <a:buNone/>
            </a:pPr>
            <a:endParaRPr sz="1100">
              <a:solidFill>
                <a:srgbClr val="000000"/>
              </a:solidFill>
              <a:latin typeface="Arial"/>
              <a:ea typeface="Arial"/>
              <a:cs typeface="Arial"/>
              <a:sym typeface="Arial"/>
            </a:endParaRPr>
          </a:p>
        </p:txBody>
      </p:sp>
      <p:pic>
        <p:nvPicPr>
          <p:cNvPr id="92" name="Google Shape;92;p16"/>
          <p:cNvPicPr preferRelativeResize="0"/>
          <p:nvPr/>
        </p:nvPicPr>
        <p:blipFill>
          <a:blip r:embed="rId3">
            <a:alphaModFix/>
          </a:blip>
          <a:stretch>
            <a:fillRect/>
          </a:stretch>
        </p:blipFill>
        <p:spPr>
          <a:xfrm>
            <a:off x="6397200" y="597936"/>
            <a:ext cx="2435100" cy="347871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7"/>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Times New Roman" panose="02020603050405020304" pitchFamily="18" charset="0"/>
                <a:cs typeface="Times New Roman" panose="02020603050405020304" pitchFamily="18" charset="0"/>
              </a:rPr>
              <a:t>Механізм вибуху наднових Іа типу</a:t>
            </a:r>
            <a:endParaRPr dirty="0">
              <a:latin typeface="Times New Roman" panose="02020603050405020304" pitchFamily="18" charset="0"/>
              <a:cs typeface="Times New Roman" panose="02020603050405020304" pitchFamily="18" charset="0"/>
            </a:endParaRPr>
          </a:p>
        </p:txBody>
      </p:sp>
      <p:sp>
        <p:nvSpPr>
          <p:cNvPr id="98" name="Google Shape;98;p17"/>
          <p:cNvSpPr txBox="1">
            <a:spLocks noGrp="1"/>
          </p:cNvSpPr>
          <p:nvPr>
            <p:ph type="body" idx="1"/>
          </p:nvPr>
        </p:nvSpPr>
        <p:spPr>
          <a:xfrm>
            <a:off x="483332" y="1235152"/>
            <a:ext cx="51693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sz="1500" dirty="0">
                <a:solidFill>
                  <a:srgbClr val="000000"/>
                </a:solidFill>
                <a:latin typeface="Times New Roman"/>
                <a:ea typeface="Times New Roman"/>
                <a:cs typeface="Times New Roman"/>
                <a:sym typeface="Times New Roman"/>
              </a:rPr>
              <a:t>Вибух наднової Іа типу - це вибух </a:t>
            </a:r>
            <a:r>
              <a:rPr lang="uk" sz="1500" b="1" dirty="0">
                <a:solidFill>
                  <a:srgbClr val="000000"/>
                </a:solidFill>
                <a:latin typeface="Times New Roman"/>
                <a:ea typeface="Times New Roman"/>
                <a:cs typeface="Times New Roman"/>
                <a:sym typeface="Times New Roman"/>
              </a:rPr>
              <a:t>білого карлика</a:t>
            </a:r>
            <a:r>
              <a:rPr lang="uk" sz="1500" dirty="0">
                <a:solidFill>
                  <a:srgbClr val="000000"/>
                </a:solidFill>
                <a:latin typeface="Times New Roman"/>
                <a:ea typeface="Times New Roman"/>
                <a:cs typeface="Times New Roman"/>
                <a:sym typeface="Times New Roman"/>
              </a:rPr>
              <a:t> у подвійній системі. Білий карлик «перетягує» на себе речовину зорі-компаньйона (акреція) або зливається з іншим білим карликом. Коли його маса досягає критичної межі, запускається некерована термоядерна реакція, і зоря повністю знищується.</a:t>
            </a:r>
            <a:endParaRPr sz="1500" dirty="0">
              <a:solidFill>
                <a:srgbClr val="000000"/>
              </a:solidFill>
              <a:latin typeface="Times New Roman"/>
              <a:ea typeface="Times New Roman"/>
              <a:cs typeface="Times New Roman"/>
              <a:sym typeface="Times New Roman"/>
            </a:endParaRPr>
          </a:p>
          <a:p>
            <a:pPr marL="0" lvl="0" indent="0" algn="l" rtl="0">
              <a:spcBef>
                <a:spcPts val="1200"/>
              </a:spcBef>
              <a:spcAft>
                <a:spcPts val="1200"/>
              </a:spcAft>
              <a:buNone/>
            </a:pPr>
            <a:r>
              <a:rPr lang="uk" sz="1500" dirty="0">
                <a:solidFill>
                  <a:srgbClr val="000000"/>
                </a:solidFill>
                <a:latin typeface="Times New Roman"/>
                <a:ea typeface="Times New Roman"/>
                <a:cs typeface="Times New Roman"/>
                <a:sym typeface="Times New Roman"/>
              </a:rPr>
              <a:t>Вибухи наднових неймовірно яскраві. Вони можуть на короткий час затьмарити всю свою галактику (як ми бачимо на зображеннях). Це дозволяє використовувати їх для вимірювання відстаней на </a:t>
            </a:r>
            <a:r>
              <a:rPr lang="uk" sz="1500" b="1" dirty="0">
                <a:solidFill>
                  <a:srgbClr val="000000"/>
                </a:solidFill>
                <a:latin typeface="Times New Roman"/>
                <a:ea typeface="Times New Roman"/>
                <a:cs typeface="Times New Roman"/>
                <a:sym typeface="Times New Roman"/>
              </a:rPr>
              <a:t>мільярди світлових років</a:t>
            </a:r>
            <a:r>
              <a:rPr lang="uk" sz="1500" dirty="0">
                <a:solidFill>
                  <a:srgbClr val="000000"/>
                </a:solidFill>
                <a:latin typeface="Times New Roman"/>
                <a:ea typeface="Times New Roman"/>
                <a:cs typeface="Times New Roman"/>
                <a:sym typeface="Times New Roman"/>
              </a:rPr>
              <a:t> — до краю спостережуваного Всесвіту.</a:t>
            </a:r>
            <a:endParaRPr sz="1500" dirty="0">
              <a:solidFill>
                <a:srgbClr val="000000"/>
              </a:solidFill>
              <a:latin typeface="Times New Roman"/>
              <a:ea typeface="Times New Roman"/>
              <a:cs typeface="Times New Roman"/>
              <a:sym typeface="Times New Roman"/>
            </a:endParaRPr>
          </a:p>
        </p:txBody>
      </p:sp>
      <p:pic>
        <p:nvPicPr>
          <p:cNvPr id="99" name="Google Shape;99;p17"/>
          <p:cNvPicPr preferRelativeResize="0"/>
          <p:nvPr/>
        </p:nvPicPr>
        <p:blipFill>
          <a:blip r:embed="rId3">
            <a:alphaModFix/>
          </a:blip>
          <a:stretch>
            <a:fillRect/>
          </a:stretch>
        </p:blipFill>
        <p:spPr>
          <a:xfrm>
            <a:off x="5890561" y="1152425"/>
            <a:ext cx="2838450" cy="3324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8"/>
          <p:cNvSpPr txBox="1">
            <a:spLocks noGrp="1"/>
          </p:cNvSpPr>
          <p:nvPr>
            <p:ph type="title"/>
          </p:nvPr>
        </p:nvSpPr>
        <p:spPr>
          <a:xfrm>
            <a:off x="311700" y="445025"/>
            <a:ext cx="3200427" cy="70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Times New Roman" panose="02020603050405020304" pitchFamily="18" charset="0"/>
                <a:cs typeface="Times New Roman" panose="02020603050405020304" pitchFamily="18" charset="0"/>
              </a:rPr>
              <a:t>“Стандартні свічки” </a:t>
            </a:r>
            <a:endParaRPr dirty="0">
              <a:latin typeface="Times New Roman" panose="02020603050405020304" pitchFamily="18" charset="0"/>
              <a:cs typeface="Times New Roman" panose="02020603050405020304" pitchFamily="18" charset="0"/>
            </a:endParaRPr>
          </a:p>
        </p:txBody>
      </p:sp>
      <p:sp>
        <p:nvSpPr>
          <p:cNvPr id="105" name="Google Shape;105;p18"/>
          <p:cNvSpPr txBox="1">
            <a:spLocks noGrp="1"/>
          </p:cNvSpPr>
          <p:nvPr>
            <p:ph type="body" idx="1"/>
          </p:nvPr>
        </p:nvSpPr>
        <p:spPr>
          <a:xfrm>
            <a:off x="311700" y="1266325"/>
            <a:ext cx="46503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sz="1200">
                <a:solidFill>
                  <a:srgbClr val="000000"/>
                </a:solidFill>
                <a:latin typeface="Times New Roman"/>
                <a:ea typeface="Times New Roman"/>
                <a:cs typeface="Times New Roman"/>
                <a:sym typeface="Times New Roman"/>
              </a:rPr>
              <a:t>Оскільки всі наднові Ia вибухають при однаковій масі, їхня пікова світність (справжня яскравість) приблизно однакова. Тому їх використовують як </a:t>
            </a:r>
            <a:r>
              <a:rPr lang="uk" sz="1200" b="1">
                <a:solidFill>
                  <a:srgbClr val="000000"/>
                </a:solidFill>
                <a:latin typeface="Times New Roman"/>
                <a:ea typeface="Times New Roman"/>
                <a:cs typeface="Times New Roman"/>
                <a:sym typeface="Times New Roman"/>
              </a:rPr>
              <a:t>«стандартні свічки»</a:t>
            </a:r>
            <a:r>
              <a:rPr lang="uk" sz="1200">
                <a:solidFill>
                  <a:srgbClr val="000000"/>
                </a:solidFill>
                <a:latin typeface="Times New Roman"/>
                <a:ea typeface="Times New Roman"/>
                <a:cs typeface="Times New Roman"/>
                <a:sym typeface="Times New Roman"/>
              </a:rPr>
              <a:t> для вимірювання відстаней у Всесвіті. </a:t>
            </a:r>
            <a:endParaRPr sz="12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uk" sz="1200" b="1">
                <a:solidFill>
                  <a:srgbClr val="000000"/>
                </a:solidFill>
                <a:latin typeface="Times New Roman"/>
                <a:ea typeface="Times New Roman"/>
                <a:cs typeface="Times New Roman"/>
                <a:sym typeface="Times New Roman"/>
              </a:rPr>
              <a:t>Стандартна свічка </a:t>
            </a:r>
            <a:r>
              <a:rPr lang="uk" sz="1200">
                <a:solidFill>
                  <a:srgbClr val="000000"/>
                </a:solidFill>
                <a:latin typeface="Times New Roman"/>
                <a:ea typeface="Times New Roman"/>
                <a:cs typeface="Times New Roman"/>
                <a:sym typeface="Times New Roman"/>
              </a:rPr>
              <a:t>— це клас астрономічних об'єктів (зір або астрономічних подій), справжня яскравість яких (світність) відома.</a:t>
            </a:r>
            <a:endParaRPr sz="12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uk" sz="1200">
                <a:solidFill>
                  <a:srgbClr val="000000"/>
                </a:solidFill>
                <a:latin typeface="Times New Roman"/>
                <a:ea typeface="Times New Roman"/>
                <a:cs typeface="Times New Roman"/>
                <a:sym typeface="Times New Roman"/>
              </a:rPr>
              <a:t>Це фундаментальне поняття в астрономії. Оскільки ми знаємо їхню справжню яскравість, ми можемо визначити, наскільки далеко вони знаходяться, просто вимірявши, наскільки тьмяними вони виглядають для нас. Це основа </a:t>
            </a:r>
            <a:r>
              <a:rPr lang="uk" sz="1200" b="1">
                <a:solidFill>
                  <a:srgbClr val="000000"/>
                </a:solidFill>
                <a:latin typeface="Times New Roman"/>
                <a:ea typeface="Times New Roman"/>
                <a:cs typeface="Times New Roman"/>
                <a:sym typeface="Times New Roman"/>
              </a:rPr>
              <a:t>«космічної драбини відстаней»</a:t>
            </a:r>
            <a:r>
              <a:rPr lang="uk" sz="1200">
                <a:solidFill>
                  <a:srgbClr val="000000"/>
                </a:solidFill>
                <a:latin typeface="Times New Roman"/>
                <a:ea typeface="Times New Roman"/>
                <a:cs typeface="Times New Roman"/>
                <a:sym typeface="Times New Roman"/>
              </a:rPr>
              <a:t>.</a:t>
            </a:r>
            <a:endParaRPr sz="1200">
              <a:solidFill>
                <a:srgbClr val="000000"/>
              </a:solidFill>
              <a:latin typeface="Times New Roman"/>
              <a:ea typeface="Times New Roman"/>
              <a:cs typeface="Times New Roman"/>
              <a:sym typeface="Times New Roman"/>
            </a:endParaRPr>
          </a:p>
          <a:p>
            <a:pPr marL="0" lvl="0" indent="0" algn="l" rtl="0">
              <a:spcBef>
                <a:spcPts val="1200"/>
              </a:spcBef>
              <a:spcAft>
                <a:spcPts val="1200"/>
              </a:spcAft>
              <a:buNone/>
            </a:pPr>
            <a:r>
              <a:rPr lang="uk" sz="1200">
                <a:solidFill>
                  <a:srgbClr val="000000"/>
                </a:solidFill>
                <a:latin typeface="Times New Roman"/>
                <a:ea typeface="Times New Roman"/>
                <a:cs typeface="Times New Roman"/>
                <a:sym typeface="Times New Roman"/>
              </a:rPr>
              <a:t>Саме завдяки SN Ia типу було відкрито прискорене розширення Всесвіту.</a:t>
            </a:r>
            <a:endParaRPr sz="1900">
              <a:latin typeface="Times New Roman"/>
              <a:ea typeface="Times New Roman"/>
              <a:cs typeface="Times New Roman"/>
              <a:sym typeface="Times New Roman"/>
            </a:endParaRPr>
          </a:p>
        </p:txBody>
      </p:sp>
      <p:pic>
        <p:nvPicPr>
          <p:cNvPr id="106" name="Google Shape;106;p18"/>
          <p:cNvPicPr preferRelativeResize="0"/>
          <p:nvPr/>
        </p:nvPicPr>
        <p:blipFill>
          <a:blip r:embed="rId3">
            <a:alphaModFix/>
          </a:blip>
          <a:stretch>
            <a:fillRect/>
          </a:stretch>
        </p:blipFill>
        <p:spPr>
          <a:xfrm>
            <a:off x="5065573" y="989472"/>
            <a:ext cx="3873400" cy="2793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1483236" y="274669"/>
            <a:ext cx="3067111" cy="70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Times New Roman" panose="02020603050405020304" pitchFamily="18" charset="0"/>
                <a:cs typeface="Times New Roman" panose="02020603050405020304" pitchFamily="18" charset="0"/>
              </a:rPr>
              <a:t>Наднова SN 2025 N</a:t>
            </a:r>
            <a:endParaRPr dirty="0">
              <a:latin typeface="Times New Roman" panose="02020603050405020304" pitchFamily="18" charset="0"/>
              <a:cs typeface="Times New Roman" panose="02020603050405020304" pitchFamily="18" charset="0"/>
            </a:endParaRPr>
          </a:p>
        </p:txBody>
      </p:sp>
      <p:sp>
        <p:nvSpPr>
          <p:cNvPr id="112" name="Google Shape;112;p19"/>
          <p:cNvSpPr txBox="1">
            <a:spLocks noGrp="1"/>
          </p:cNvSpPr>
          <p:nvPr>
            <p:ph type="body" idx="1"/>
          </p:nvPr>
        </p:nvSpPr>
        <p:spPr>
          <a:xfrm>
            <a:off x="91725" y="1131474"/>
            <a:ext cx="8917245" cy="4567500"/>
          </a:xfrm>
          <a:prstGeom prst="rect">
            <a:avLst/>
          </a:prstGeom>
        </p:spPr>
        <p:txBody>
          <a:bodyPr spcFirstLastPara="1" wrap="square" lIns="91425" tIns="91425" rIns="91425" bIns="91425" anchor="t" anchorCtr="0">
            <a:noAutofit/>
          </a:bodyPr>
          <a:lstStyle/>
          <a:p>
            <a:pPr marL="0" lvl="0" indent="360045" rtl="0">
              <a:lnSpc>
                <a:spcPct val="150000"/>
              </a:lnSpc>
              <a:spcBef>
                <a:spcPts val="0"/>
              </a:spcBef>
              <a:spcAft>
                <a:spcPts val="0"/>
              </a:spcAft>
              <a:buNone/>
            </a:pPr>
            <a:r>
              <a:rPr lang="uk" sz="1600" dirty="0">
                <a:solidFill>
                  <a:srgbClr val="000000"/>
                </a:solidFill>
                <a:latin typeface="Times New Roman"/>
                <a:ea typeface="Times New Roman"/>
                <a:cs typeface="Times New Roman"/>
                <a:sym typeface="Times New Roman"/>
              </a:rPr>
              <a:t>Наднова </a:t>
            </a:r>
            <a:r>
              <a:rPr lang="uk" sz="1600" i="1" dirty="0">
                <a:solidFill>
                  <a:srgbClr val="0A0A0A"/>
                </a:solidFill>
                <a:latin typeface="Times New Roman"/>
                <a:ea typeface="Times New Roman"/>
                <a:cs typeface="Times New Roman"/>
                <a:sym typeface="Times New Roman"/>
              </a:rPr>
              <a:t>SN 2025 N </a:t>
            </a:r>
            <a:r>
              <a:rPr lang="uk" sz="1600" dirty="0">
                <a:solidFill>
                  <a:srgbClr val="000000"/>
                </a:solidFill>
                <a:latin typeface="Times New Roman"/>
                <a:ea typeface="Times New Roman"/>
                <a:cs typeface="Times New Roman"/>
                <a:sym typeface="Times New Roman"/>
              </a:rPr>
              <a:t>була офіційно відкрита </a:t>
            </a:r>
            <a:r>
              <a:rPr lang="uk" sz="1600" dirty="0" smtClean="0">
                <a:solidFill>
                  <a:srgbClr val="000000"/>
                </a:solidFill>
                <a:latin typeface="Times New Roman"/>
                <a:ea typeface="Times New Roman"/>
                <a:cs typeface="Times New Roman"/>
                <a:sym typeface="Times New Roman"/>
              </a:rPr>
              <a:t> </a:t>
            </a:r>
          </a:p>
          <a:p>
            <a:pPr marL="0" lvl="0" indent="360045" rtl="0">
              <a:lnSpc>
                <a:spcPct val="150000"/>
              </a:lnSpc>
              <a:spcBef>
                <a:spcPts val="0"/>
              </a:spcBef>
              <a:spcAft>
                <a:spcPts val="0"/>
              </a:spcAft>
              <a:buNone/>
            </a:pPr>
            <a:r>
              <a:rPr lang="uk" sz="1600" b="1" dirty="0" smtClean="0">
                <a:solidFill>
                  <a:srgbClr val="000000"/>
                </a:solidFill>
                <a:latin typeface="Times New Roman"/>
                <a:ea typeface="Times New Roman"/>
                <a:cs typeface="Times New Roman"/>
                <a:sym typeface="Times New Roman"/>
              </a:rPr>
              <a:t>19 </a:t>
            </a:r>
            <a:r>
              <a:rPr lang="uk" sz="1600" b="1" dirty="0">
                <a:solidFill>
                  <a:srgbClr val="000000"/>
                </a:solidFill>
                <a:latin typeface="Times New Roman"/>
                <a:ea typeface="Times New Roman"/>
                <a:cs typeface="Times New Roman"/>
                <a:sym typeface="Times New Roman"/>
              </a:rPr>
              <a:t>січня 2025 року</a:t>
            </a:r>
            <a:r>
              <a:rPr lang="uk" sz="1600" dirty="0">
                <a:solidFill>
                  <a:srgbClr val="0A0A0A"/>
                </a:solidFill>
                <a:latin typeface="Times New Roman"/>
                <a:ea typeface="Times New Roman"/>
                <a:cs typeface="Times New Roman"/>
                <a:sym typeface="Times New Roman"/>
              </a:rPr>
              <a:t>. </a:t>
            </a:r>
            <a:r>
              <a:rPr lang="uk" sz="1600" dirty="0" smtClean="0">
                <a:solidFill>
                  <a:srgbClr val="0A0A0A"/>
                </a:solidFill>
                <a:latin typeface="Times New Roman"/>
                <a:ea typeface="Times New Roman"/>
                <a:cs typeface="Times New Roman"/>
                <a:sym typeface="Times New Roman"/>
              </a:rPr>
              <a:t>Об'єкт </a:t>
            </a:r>
            <a:r>
              <a:rPr lang="uk" sz="1600" dirty="0">
                <a:solidFill>
                  <a:srgbClr val="0A0A0A"/>
                </a:solidFill>
                <a:latin typeface="Times New Roman"/>
                <a:ea typeface="Times New Roman"/>
                <a:cs typeface="Times New Roman"/>
                <a:sym typeface="Times New Roman"/>
              </a:rPr>
              <a:t>був зафіксований під час </a:t>
            </a:r>
            <a:endParaRPr lang="uk" sz="1600" dirty="0" smtClean="0">
              <a:solidFill>
                <a:srgbClr val="0A0A0A"/>
              </a:solidFill>
              <a:latin typeface="Times New Roman"/>
              <a:ea typeface="Times New Roman"/>
              <a:cs typeface="Times New Roman"/>
              <a:sym typeface="Times New Roman"/>
            </a:endParaRPr>
          </a:p>
          <a:p>
            <a:pPr marL="0" lvl="0" indent="360045" rtl="0">
              <a:lnSpc>
                <a:spcPct val="150000"/>
              </a:lnSpc>
              <a:spcBef>
                <a:spcPts val="0"/>
              </a:spcBef>
              <a:spcAft>
                <a:spcPts val="0"/>
              </a:spcAft>
              <a:buNone/>
            </a:pPr>
            <a:r>
              <a:rPr lang="uk" sz="1600" dirty="0" smtClean="0">
                <a:solidFill>
                  <a:srgbClr val="0A0A0A"/>
                </a:solidFill>
                <a:latin typeface="Times New Roman"/>
                <a:ea typeface="Times New Roman"/>
                <a:cs typeface="Times New Roman"/>
                <a:sym typeface="Times New Roman"/>
              </a:rPr>
              <a:t>чергового </a:t>
            </a:r>
            <a:r>
              <a:rPr lang="uk" sz="1600" dirty="0">
                <a:solidFill>
                  <a:srgbClr val="0A0A0A"/>
                </a:solidFill>
                <a:latin typeface="Times New Roman"/>
                <a:ea typeface="Times New Roman"/>
                <a:cs typeface="Times New Roman"/>
                <a:sym typeface="Times New Roman"/>
              </a:rPr>
              <a:t>автоматичного огляду неба південною мережею телескопів системи </a:t>
            </a:r>
            <a:r>
              <a:rPr lang="uk" sz="1600" i="1" dirty="0">
                <a:solidFill>
                  <a:srgbClr val="0A0A0A"/>
                </a:solidFill>
                <a:latin typeface="Times New Roman"/>
                <a:ea typeface="Times New Roman"/>
                <a:cs typeface="Times New Roman"/>
                <a:sym typeface="Times New Roman"/>
              </a:rPr>
              <a:t>ATLAS</a:t>
            </a:r>
            <a:r>
              <a:rPr lang="uk" sz="1600" dirty="0">
                <a:solidFill>
                  <a:srgbClr val="0A0A0A"/>
                </a:solidFill>
                <a:latin typeface="Times New Roman"/>
                <a:ea typeface="Times New Roman"/>
                <a:cs typeface="Times New Roman"/>
                <a:sym typeface="Times New Roman"/>
              </a:rPr>
              <a:t>.</a:t>
            </a:r>
            <a:endParaRPr sz="1600" dirty="0">
              <a:solidFill>
                <a:srgbClr val="0A0A0A"/>
              </a:solidFill>
              <a:latin typeface="Times New Roman"/>
              <a:ea typeface="Times New Roman"/>
              <a:cs typeface="Times New Roman"/>
              <a:sym typeface="Times New Roman"/>
            </a:endParaRPr>
          </a:p>
          <a:p>
            <a:pPr marL="0" lvl="0" indent="0" algn="just" rtl="0">
              <a:lnSpc>
                <a:spcPct val="150000"/>
              </a:lnSpc>
              <a:spcBef>
                <a:spcPts val="1200"/>
              </a:spcBef>
              <a:spcAft>
                <a:spcPts val="0"/>
              </a:spcAft>
              <a:buNone/>
            </a:pPr>
            <a:r>
              <a:rPr lang="uk" sz="1600" dirty="0">
                <a:solidFill>
                  <a:srgbClr val="0A0A0A"/>
                </a:solidFill>
                <a:latin typeface="Times New Roman"/>
                <a:ea typeface="Times New Roman"/>
                <a:cs typeface="Times New Roman"/>
                <a:sym typeface="Times New Roman"/>
              </a:rPr>
              <a:t>Дослідження наднової </a:t>
            </a:r>
            <a:r>
              <a:rPr lang="uk" sz="1600" i="1" dirty="0">
                <a:solidFill>
                  <a:srgbClr val="0A0A0A"/>
                </a:solidFill>
                <a:latin typeface="Times New Roman"/>
                <a:ea typeface="Times New Roman"/>
                <a:cs typeface="Times New Roman"/>
                <a:sym typeface="Times New Roman"/>
              </a:rPr>
              <a:t>SN 2025 N</a:t>
            </a:r>
            <a:r>
              <a:rPr lang="uk" sz="1600" dirty="0">
                <a:solidFill>
                  <a:srgbClr val="0A0A0A"/>
                </a:solidFill>
                <a:latin typeface="Times New Roman"/>
                <a:ea typeface="Times New Roman"/>
                <a:cs typeface="Times New Roman"/>
                <a:sym typeface="Times New Roman"/>
              </a:rPr>
              <a:t> стало одним із найяскравіших і найбільш резонансних астрономічних спостережень останніх років. Цей вибух унікальний тим, що відбувся відносно недалеко від нас, у яскравій спіральній галактиці </a:t>
            </a:r>
            <a:r>
              <a:rPr lang="uk" sz="1600" i="1" dirty="0">
                <a:solidFill>
                  <a:srgbClr val="0A0A0A"/>
                </a:solidFill>
                <a:latin typeface="Times New Roman"/>
                <a:ea typeface="Times New Roman"/>
                <a:cs typeface="Times New Roman"/>
                <a:sym typeface="Times New Roman"/>
              </a:rPr>
              <a:t>NGC 4424 </a:t>
            </a:r>
            <a:r>
              <a:rPr lang="uk" sz="1600" dirty="0">
                <a:solidFill>
                  <a:srgbClr val="0A0A0A"/>
                </a:solidFill>
                <a:latin typeface="Times New Roman"/>
                <a:ea typeface="Times New Roman"/>
                <a:cs typeface="Times New Roman"/>
                <a:sym typeface="Times New Roman"/>
              </a:rPr>
              <a:t>(яка знаходиться в сузір'ї Діви, на відстані близько 50 мільйонів світлових років).</a:t>
            </a:r>
            <a:endParaRPr sz="1600" dirty="0">
              <a:solidFill>
                <a:srgbClr val="0A0A0A"/>
              </a:solidFill>
              <a:latin typeface="Times New Roman"/>
              <a:ea typeface="Times New Roman"/>
              <a:cs typeface="Times New Roman"/>
              <a:sym typeface="Times New Roman"/>
            </a:endParaRPr>
          </a:p>
          <a:p>
            <a:pPr marL="0" lvl="0" indent="0" algn="just" rtl="0">
              <a:lnSpc>
                <a:spcPct val="150000"/>
              </a:lnSpc>
              <a:spcBef>
                <a:spcPts val="1200"/>
              </a:spcBef>
              <a:spcAft>
                <a:spcPts val="0"/>
              </a:spcAft>
              <a:buNone/>
            </a:pPr>
            <a:r>
              <a:rPr lang="uk" sz="1600" dirty="0">
                <a:solidFill>
                  <a:srgbClr val="0A0A0A"/>
                </a:solidFill>
                <a:latin typeface="Times New Roman"/>
                <a:ea typeface="Times New Roman"/>
                <a:cs typeface="Times New Roman"/>
                <a:sym typeface="Times New Roman"/>
              </a:rPr>
              <a:t>Оскільки це подія типу Ia (вибух білого карлика), вона стала ідеальною «стандартною свічкою» для космологічних вимірювань.</a:t>
            </a:r>
            <a:endParaRPr sz="1600" dirty="0">
              <a:solidFill>
                <a:srgbClr val="0A0A0A"/>
              </a:solidFill>
              <a:latin typeface="Times New Roman"/>
              <a:ea typeface="Times New Roman"/>
              <a:cs typeface="Times New Roman"/>
              <a:sym typeface="Times New Roman"/>
            </a:endParaRPr>
          </a:p>
          <a:p>
            <a:pPr marL="0" lvl="0" indent="0" algn="l" rtl="0">
              <a:spcBef>
                <a:spcPts val="1200"/>
              </a:spcBef>
              <a:spcAft>
                <a:spcPts val="1200"/>
              </a:spcAft>
              <a:buNone/>
            </a:pPr>
            <a:endParaRPr sz="1900" dirty="0"/>
          </a:p>
        </p:txBody>
      </p:sp>
      <p:pic>
        <p:nvPicPr>
          <p:cNvPr id="113" name="Google Shape;113;p19"/>
          <p:cNvPicPr preferRelativeResize="0"/>
          <p:nvPr/>
        </p:nvPicPr>
        <p:blipFill>
          <a:blip r:embed="rId3">
            <a:alphaModFix/>
          </a:blip>
          <a:stretch>
            <a:fillRect/>
          </a:stretch>
        </p:blipFill>
        <p:spPr>
          <a:xfrm>
            <a:off x="5735208" y="125263"/>
            <a:ext cx="3201025" cy="179705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Times New Roman" panose="02020603050405020304" pitchFamily="18" charset="0"/>
                <a:cs typeface="Times New Roman" panose="02020603050405020304" pitchFamily="18" charset="0"/>
              </a:rPr>
              <a:t>Червоне зміщення в спектрі</a:t>
            </a:r>
            <a:endParaRPr dirty="0">
              <a:latin typeface="Times New Roman" panose="02020603050405020304" pitchFamily="18" charset="0"/>
              <a:cs typeface="Times New Roman" panose="02020603050405020304" pitchFamily="18" charset="0"/>
            </a:endParaRPr>
          </a:p>
        </p:txBody>
      </p:sp>
      <p:sp>
        <p:nvSpPr>
          <p:cNvPr id="119" name="Google Shape;119;p20"/>
          <p:cNvSpPr txBox="1">
            <a:spLocks noGrp="1"/>
          </p:cNvSpPr>
          <p:nvPr>
            <p:ph type="body" idx="1"/>
          </p:nvPr>
        </p:nvSpPr>
        <p:spPr>
          <a:xfrm>
            <a:off x="311699" y="1266325"/>
            <a:ext cx="7678909" cy="3302700"/>
          </a:xfrm>
          <a:prstGeom prst="rect">
            <a:avLst/>
          </a:prstGeom>
        </p:spPr>
        <p:txBody>
          <a:bodyPr spcFirstLastPara="1" wrap="square" lIns="91425" tIns="91425" rIns="91425" bIns="91425" anchor="t" anchorCtr="0">
            <a:noAutofit/>
          </a:bodyPr>
          <a:lstStyle/>
          <a:p>
            <a:pPr marL="0" lvl="0" indent="342900" algn="just" rtl="0">
              <a:lnSpc>
                <a:spcPct val="150000"/>
              </a:lnSpc>
              <a:spcBef>
                <a:spcPts val="0"/>
              </a:spcBef>
              <a:spcAft>
                <a:spcPts val="0"/>
              </a:spcAft>
              <a:buNone/>
            </a:pPr>
            <a:r>
              <a:rPr lang="uk" sz="1500" dirty="0">
                <a:solidFill>
                  <a:srgbClr val="0A0A0A"/>
                </a:solidFill>
                <a:highlight>
                  <a:srgbClr val="FFFFFF"/>
                </a:highlight>
                <a:latin typeface="Times New Roman"/>
                <a:ea typeface="Times New Roman"/>
                <a:cs typeface="Times New Roman"/>
                <a:sym typeface="Times New Roman"/>
              </a:rPr>
              <a:t>Космологічне червоне зміщення, що проявляється </a:t>
            </a:r>
            <a:endParaRPr sz="1500" dirty="0">
              <a:solidFill>
                <a:srgbClr val="0A0A0A"/>
              </a:solidFill>
              <a:highlight>
                <a:srgbClr val="FFFFFF"/>
              </a:highlight>
              <a:latin typeface="Times New Roman"/>
              <a:ea typeface="Times New Roman"/>
              <a:cs typeface="Times New Roman"/>
              <a:sym typeface="Times New Roman"/>
            </a:endParaRPr>
          </a:p>
          <a:p>
            <a:pPr marL="0" lvl="0" indent="342900" algn="just" rtl="0">
              <a:lnSpc>
                <a:spcPct val="150000"/>
              </a:lnSpc>
              <a:spcBef>
                <a:spcPts val="0"/>
              </a:spcBef>
              <a:spcAft>
                <a:spcPts val="0"/>
              </a:spcAft>
              <a:buNone/>
            </a:pPr>
            <a:r>
              <a:rPr lang="uk" sz="1500" dirty="0">
                <a:solidFill>
                  <a:srgbClr val="0A0A0A"/>
                </a:solidFill>
                <a:highlight>
                  <a:srgbClr val="FFFFFF"/>
                </a:highlight>
                <a:latin typeface="Times New Roman"/>
                <a:ea typeface="Times New Roman"/>
                <a:cs typeface="Times New Roman"/>
                <a:sym typeface="Times New Roman"/>
              </a:rPr>
              <a:t>у зниженні частот випромінювання далеких об’єктів, </a:t>
            </a:r>
            <a:endParaRPr sz="1500" dirty="0">
              <a:solidFill>
                <a:srgbClr val="0A0A0A"/>
              </a:solidFill>
              <a:highlight>
                <a:srgbClr val="FFFFFF"/>
              </a:highlight>
              <a:latin typeface="Times New Roman"/>
              <a:ea typeface="Times New Roman"/>
              <a:cs typeface="Times New Roman"/>
              <a:sym typeface="Times New Roman"/>
            </a:endParaRPr>
          </a:p>
          <a:p>
            <a:pPr marL="0" lvl="0" indent="342900" algn="just" rtl="0">
              <a:lnSpc>
                <a:spcPct val="150000"/>
              </a:lnSpc>
              <a:spcBef>
                <a:spcPts val="0"/>
              </a:spcBef>
              <a:spcAft>
                <a:spcPts val="0"/>
              </a:spcAft>
              <a:buNone/>
            </a:pPr>
            <a:r>
              <a:rPr lang="uk" sz="1500" dirty="0">
                <a:solidFill>
                  <a:srgbClr val="0A0A0A"/>
                </a:solidFill>
                <a:highlight>
                  <a:srgbClr val="FFFFFF"/>
                </a:highlight>
                <a:latin typeface="Times New Roman"/>
                <a:ea typeface="Times New Roman"/>
                <a:cs typeface="Times New Roman"/>
                <a:sym typeface="Times New Roman"/>
              </a:rPr>
              <a:t>є фундаментальним свідченням розширення </a:t>
            </a:r>
            <a:endParaRPr sz="1500" dirty="0">
              <a:solidFill>
                <a:srgbClr val="0A0A0A"/>
              </a:solidFill>
              <a:highlight>
                <a:srgbClr val="FFFFFF"/>
              </a:highlight>
              <a:latin typeface="Times New Roman"/>
              <a:ea typeface="Times New Roman"/>
              <a:cs typeface="Times New Roman"/>
              <a:sym typeface="Times New Roman"/>
            </a:endParaRPr>
          </a:p>
          <a:p>
            <a:pPr marL="0" lvl="0" indent="342900" algn="just" rtl="0">
              <a:lnSpc>
                <a:spcPct val="150000"/>
              </a:lnSpc>
              <a:spcBef>
                <a:spcPts val="0"/>
              </a:spcBef>
              <a:spcAft>
                <a:spcPts val="0"/>
              </a:spcAft>
              <a:buNone/>
            </a:pPr>
            <a:r>
              <a:rPr lang="uk" sz="1500" dirty="0">
                <a:solidFill>
                  <a:srgbClr val="0A0A0A"/>
                </a:solidFill>
                <a:highlight>
                  <a:srgbClr val="FFFFFF"/>
                </a:highlight>
                <a:latin typeface="Times New Roman"/>
                <a:ea typeface="Times New Roman"/>
                <a:cs typeface="Times New Roman"/>
                <a:sym typeface="Times New Roman"/>
              </a:rPr>
              <a:t>Всесвіту та динамічного віддалення галактик. </a:t>
            </a:r>
            <a:endParaRPr sz="1500" dirty="0">
              <a:solidFill>
                <a:srgbClr val="0A0A0A"/>
              </a:solidFill>
              <a:highlight>
                <a:srgbClr val="FFFFFF"/>
              </a:highlight>
              <a:latin typeface="Times New Roman"/>
              <a:ea typeface="Times New Roman"/>
              <a:cs typeface="Times New Roman"/>
              <a:sym typeface="Times New Roman"/>
            </a:endParaRPr>
          </a:p>
          <a:p>
            <a:pPr marL="0" lvl="0" indent="0" algn="l" rtl="0">
              <a:lnSpc>
                <a:spcPct val="150000"/>
              </a:lnSpc>
              <a:spcBef>
                <a:spcPts val="0"/>
              </a:spcBef>
              <a:spcAft>
                <a:spcPts val="0"/>
              </a:spcAft>
              <a:buNone/>
            </a:pPr>
            <a:r>
              <a:rPr lang="uk" sz="1500" dirty="0">
                <a:solidFill>
                  <a:srgbClr val="000000"/>
                </a:solidFill>
                <a:latin typeface="Times New Roman"/>
                <a:ea typeface="Times New Roman"/>
                <a:cs typeface="Times New Roman"/>
                <a:sym typeface="Times New Roman"/>
              </a:rPr>
              <a:t>Спостерігаючи червоне зміщення (z) у спектрі наднової, можна:</a:t>
            </a:r>
            <a:endParaRPr sz="1500" dirty="0">
              <a:solidFill>
                <a:srgbClr val="000000"/>
              </a:solidFill>
              <a:latin typeface="Times New Roman"/>
              <a:ea typeface="Times New Roman"/>
              <a:cs typeface="Times New Roman"/>
              <a:sym typeface="Times New Roman"/>
            </a:endParaRPr>
          </a:p>
          <a:p>
            <a:pPr marL="457200" lvl="0" indent="-323850" algn="l" rtl="0">
              <a:lnSpc>
                <a:spcPct val="150000"/>
              </a:lnSpc>
              <a:spcBef>
                <a:spcPts val="1200"/>
              </a:spcBef>
              <a:spcAft>
                <a:spcPts val="0"/>
              </a:spcAft>
              <a:buClr>
                <a:srgbClr val="000000"/>
              </a:buClr>
              <a:buSzPts val="1500"/>
              <a:buFont typeface="Times New Roman"/>
              <a:buAutoNum type="arabicPeriod"/>
            </a:pPr>
            <a:r>
              <a:rPr lang="uk" sz="1500" dirty="0">
                <a:solidFill>
                  <a:srgbClr val="000000"/>
                </a:solidFill>
                <a:latin typeface="Times New Roman"/>
                <a:ea typeface="Times New Roman"/>
                <a:cs typeface="Times New Roman"/>
                <a:sym typeface="Times New Roman"/>
              </a:rPr>
              <a:t>Виміряти відстань до галактики, в якій вона вибухнула.</a:t>
            </a:r>
            <a:endParaRPr sz="1500" dirty="0">
              <a:solidFill>
                <a:srgbClr val="000000"/>
              </a:solidFill>
              <a:latin typeface="Times New Roman"/>
              <a:ea typeface="Times New Roman"/>
              <a:cs typeface="Times New Roman"/>
              <a:sym typeface="Times New Roman"/>
            </a:endParaRPr>
          </a:p>
          <a:p>
            <a:pPr marL="457200" lvl="0" indent="-323850" algn="l" rtl="0">
              <a:lnSpc>
                <a:spcPct val="150000"/>
              </a:lnSpc>
              <a:spcBef>
                <a:spcPts val="0"/>
              </a:spcBef>
              <a:spcAft>
                <a:spcPts val="0"/>
              </a:spcAft>
              <a:buClr>
                <a:srgbClr val="000000"/>
              </a:buClr>
              <a:buSzPts val="1500"/>
              <a:buFont typeface="Times New Roman"/>
              <a:buAutoNum type="arabicPeriod"/>
            </a:pPr>
            <a:r>
              <a:rPr lang="uk" sz="1500" dirty="0">
                <a:solidFill>
                  <a:srgbClr val="000000"/>
                </a:solidFill>
                <a:latin typeface="Times New Roman"/>
                <a:ea typeface="Times New Roman"/>
                <a:cs typeface="Times New Roman"/>
                <a:sym typeface="Times New Roman"/>
              </a:rPr>
              <a:t>Дізнатися швидкість розширення Всесвіту в той момент, коли наднова вибухнула (мільярди років тому).</a:t>
            </a:r>
            <a:endParaRPr sz="1500" dirty="0">
              <a:solidFill>
                <a:srgbClr val="000000"/>
              </a:solidFill>
              <a:latin typeface="Times New Roman"/>
              <a:ea typeface="Times New Roman"/>
              <a:cs typeface="Times New Roman"/>
              <a:sym typeface="Times New Roman"/>
            </a:endParaRPr>
          </a:p>
          <a:p>
            <a:pPr marL="457200" lvl="0" indent="-323850" algn="l" rtl="0">
              <a:lnSpc>
                <a:spcPct val="150000"/>
              </a:lnSpc>
              <a:spcBef>
                <a:spcPts val="0"/>
              </a:spcBef>
              <a:spcAft>
                <a:spcPts val="0"/>
              </a:spcAft>
              <a:buClr>
                <a:srgbClr val="000000"/>
              </a:buClr>
              <a:buSzPts val="1500"/>
              <a:buFont typeface="Times New Roman"/>
              <a:buAutoNum type="arabicPeriod"/>
            </a:pPr>
            <a:r>
              <a:rPr lang="uk" sz="1500" dirty="0">
                <a:solidFill>
                  <a:srgbClr val="000000"/>
                </a:solidFill>
                <a:latin typeface="Times New Roman"/>
                <a:ea typeface="Times New Roman"/>
                <a:cs typeface="Times New Roman"/>
                <a:sym typeface="Times New Roman"/>
              </a:rPr>
              <a:t>Визначити “справжній вік Всесвіту.</a:t>
            </a:r>
            <a:endParaRPr sz="1500" dirty="0">
              <a:solidFill>
                <a:srgbClr val="000000"/>
              </a:solidFill>
              <a:latin typeface="Times New Roman"/>
              <a:ea typeface="Times New Roman"/>
              <a:cs typeface="Times New Roman"/>
              <a:sym typeface="Times New Roman"/>
            </a:endParaRPr>
          </a:p>
          <a:p>
            <a:pPr marL="0" lvl="0" indent="342900" algn="just" rtl="0">
              <a:lnSpc>
                <a:spcPct val="150000"/>
              </a:lnSpc>
              <a:spcBef>
                <a:spcPts val="1200"/>
              </a:spcBef>
              <a:spcAft>
                <a:spcPts val="0"/>
              </a:spcAft>
              <a:buNone/>
            </a:pPr>
            <a:endParaRPr sz="1400" dirty="0">
              <a:solidFill>
                <a:srgbClr val="0A0A0A"/>
              </a:solidFill>
              <a:highlight>
                <a:srgbClr val="FFFFFF"/>
              </a:highlight>
              <a:latin typeface="Times New Roman"/>
              <a:ea typeface="Times New Roman"/>
              <a:cs typeface="Times New Roman"/>
              <a:sym typeface="Times New Roman"/>
            </a:endParaRPr>
          </a:p>
        </p:txBody>
      </p:sp>
      <p:pic>
        <p:nvPicPr>
          <p:cNvPr id="120" name="Google Shape;120;p20"/>
          <p:cNvPicPr preferRelativeResize="0"/>
          <p:nvPr/>
        </p:nvPicPr>
        <p:blipFill>
          <a:blip r:embed="rId3">
            <a:alphaModFix/>
          </a:blip>
          <a:stretch>
            <a:fillRect/>
          </a:stretch>
        </p:blipFill>
        <p:spPr>
          <a:xfrm>
            <a:off x="5415900" y="580150"/>
            <a:ext cx="3416400" cy="191155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title"/>
          </p:nvPr>
        </p:nvSpPr>
        <p:spPr>
          <a:xfrm>
            <a:off x="311700" y="445025"/>
            <a:ext cx="5551200" cy="70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Times New Roman" panose="02020603050405020304" pitchFamily="18" charset="0"/>
                <a:cs typeface="Times New Roman" panose="02020603050405020304" pitchFamily="18" charset="0"/>
              </a:rPr>
              <a:t>Спектр наднової SN 2025 N</a:t>
            </a:r>
            <a:endParaRPr dirty="0">
              <a:latin typeface="Times New Roman" panose="02020603050405020304" pitchFamily="18" charset="0"/>
              <a:cs typeface="Times New Roman" panose="02020603050405020304" pitchFamily="18" charset="0"/>
            </a:endParaRPr>
          </a:p>
        </p:txBody>
      </p:sp>
      <p:sp>
        <p:nvSpPr>
          <p:cNvPr id="126" name="Google Shape;126;p21"/>
          <p:cNvSpPr txBox="1">
            <a:spLocks noGrp="1"/>
          </p:cNvSpPr>
          <p:nvPr>
            <p:ph type="body" idx="1"/>
          </p:nvPr>
        </p:nvSpPr>
        <p:spPr>
          <a:xfrm>
            <a:off x="311700" y="1266325"/>
            <a:ext cx="4797000" cy="3302700"/>
          </a:xfrm>
          <a:prstGeom prst="rect">
            <a:avLst/>
          </a:prstGeom>
        </p:spPr>
        <p:txBody>
          <a:bodyPr spcFirstLastPara="1" wrap="square" lIns="91425" tIns="91425" rIns="91425" bIns="91425" anchor="t" anchorCtr="0">
            <a:noAutofit/>
          </a:bodyPr>
          <a:lstStyle/>
          <a:p>
            <a:pPr marL="0" lvl="0" indent="342900" algn="just" rtl="0">
              <a:lnSpc>
                <a:spcPct val="150000"/>
              </a:lnSpc>
              <a:spcBef>
                <a:spcPts val="0"/>
              </a:spcBef>
              <a:spcAft>
                <a:spcPts val="0"/>
              </a:spcAft>
              <a:buNone/>
            </a:pPr>
            <a:r>
              <a:rPr lang="uk" sz="1600">
                <a:solidFill>
                  <a:srgbClr val="000000"/>
                </a:solidFill>
                <a:latin typeface="Times New Roman"/>
                <a:ea typeface="Times New Roman"/>
                <a:cs typeface="Times New Roman"/>
                <a:sym typeface="Times New Roman"/>
              </a:rPr>
              <a:t>Спектр наднової — це не просто веселка світла. Це унікальний фізичний відбиток, який дозволяє заглянути всередину вибуху та зрозуміти, що насправді сталося з зорею.</a:t>
            </a:r>
            <a:endParaRPr sz="1600">
              <a:solidFill>
                <a:srgbClr val="000000"/>
              </a:solidFill>
              <a:latin typeface="Times New Roman"/>
              <a:ea typeface="Times New Roman"/>
              <a:cs typeface="Times New Roman"/>
              <a:sym typeface="Times New Roman"/>
            </a:endParaRPr>
          </a:p>
          <a:p>
            <a:pPr marL="0" lvl="0" indent="342900" algn="just" rtl="0">
              <a:lnSpc>
                <a:spcPct val="150000"/>
              </a:lnSpc>
              <a:spcBef>
                <a:spcPts val="0"/>
              </a:spcBef>
              <a:spcAft>
                <a:spcPts val="0"/>
              </a:spcAft>
              <a:buNone/>
            </a:pPr>
            <a:r>
              <a:rPr lang="uk" sz="1600">
                <a:solidFill>
                  <a:srgbClr val="000000"/>
                </a:solidFill>
                <a:latin typeface="Times New Roman"/>
                <a:ea typeface="Times New Roman"/>
                <a:cs typeface="Times New Roman"/>
                <a:sym typeface="Times New Roman"/>
              </a:rPr>
              <a:t>Розрахунок червоного зміщення проводимо шляхом порівняння позначок верхньої та нижньої шкали: їх різниця, поділена на значення нижньої шкали, це і буде шукане червоне зміщення</a:t>
            </a:r>
            <a:endParaRPr sz="1600">
              <a:solidFill>
                <a:srgbClr val="000000"/>
              </a:solidFill>
              <a:latin typeface="Times New Roman"/>
              <a:ea typeface="Times New Roman"/>
              <a:cs typeface="Times New Roman"/>
              <a:sym typeface="Times New Roman"/>
            </a:endParaRPr>
          </a:p>
          <a:p>
            <a:pPr marL="0" lvl="0" indent="342900" algn="just" rtl="0">
              <a:lnSpc>
                <a:spcPct val="150000"/>
              </a:lnSpc>
              <a:spcBef>
                <a:spcPts val="0"/>
              </a:spcBef>
              <a:spcAft>
                <a:spcPts val="0"/>
              </a:spcAft>
              <a:buNone/>
            </a:pPr>
            <a:endParaRPr sz="1400">
              <a:solidFill>
                <a:srgbClr val="000000"/>
              </a:solidFill>
              <a:latin typeface="Times New Roman"/>
              <a:ea typeface="Times New Roman"/>
              <a:cs typeface="Times New Roman"/>
              <a:sym typeface="Times New Roman"/>
            </a:endParaRPr>
          </a:p>
        </p:txBody>
      </p:sp>
      <p:pic>
        <p:nvPicPr>
          <p:cNvPr id="127" name="Google Shape;127;p21"/>
          <p:cNvPicPr preferRelativeResize="0"/>
          <p:nvPr/>
        </p:nvPicPr>
        <p:blipFill>
          <a:blip r:embed="rId3">
            <a:alphaModFix/>
          </a:blip>
          <a:stretch>
            <a:fillRect/>
          </a:stretch>
        </p:blipFill>
        <p:spPr>
          <a:xfrm>
            <a:off x="5130589" y="292700"/>
            <a:ext cx="3723725" cy="2624975"/>
          </a:xfrm>
          <a:prstGeom prst="rect">
            <a:avLst/>
          </a:prstGeom>
          <a:noFill/>
          <a:ln>
            <a:noFill/>
          </a:ln>
        </p:spPr>
      </p:pic>
      <p:pic>
        <p:nvPicPr>
          <p:cNvPr id="128" name="Google Shape;128;p21"/>
          <p:cNvPicPr preferRelativeResize="0"/>
          <p:nvPr/>
        </p:nvPicPr>
        <p:blipFill>
          <a:blip r:embed="rId4">
            <a:alphaModFix/>
          </a:blip>
          <a:stretch>
            <a:fillRect/>
          </a:stretch>
        </p:blipFill>
        <p:spPr>
          <a:xfrm>
            <a:off x="6579928" y="3222400"/>
            <a:ext cx="979925" cy="442175"/>
          </a:xfrm>
          <a:prstGeom prst="rect">
            <a:avLst/>
          </a:prstGeom>
          <a:noFill/>
          <a:ln>
            <a:noFill/>
          </a:ln>
        </p:spPr>
      </p:pic>
      <p:sp>
        <p:nvSpPr>
          <p:cNvPr id="129" name="Google Shape;129;p21"/>
          <p:cNvSpPr txBox="1"/>
          <p:nvPr/>
        </p:nvSpPr>
        <p:spPr>
          <a:xfrm>
            <a:off x="5156100" y="3714075"/>
            <a:ext cx="37236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uk" sz="1000" i="1">
                <a:latin typeface="Cambria Math"/>
                <a:ea typeface="Cambria Math"/>
                <a:cs typeface="Cambria Math"/>
                <a:sym typeface="Cambria Math"/>
              </a:rPr>
              <a:t>z=(z1+z2+z3+z4+z5+z6+z7+z8+z9+z10+z11)/11=0,016</a:t>
            </a:r>
            <a:endParaRPr sz="1000" i="1">
              <a:latin typeface="Cambria Math"/>
              <a:ea typeface="Cambria Math"/>
              <a:cs typeface="Cambria Math"/>
              <a:sym typeface="Cambria Math"/>
            </a:endParaRPr>
          </a:p>
          <a:p>
            <a:pPr marL="0" marR="0" lvl="0" indent="0" algn="just" rtl="0">
              <a:lnSpc>
                <a:spcPct val="150000"/>
              </a:lnSpc>
              <a:spcBef>
                <a:spcPts val="0"/>
              </a:spcBef>
              <a:spcAft>
                <a:spcPts val="0"/>
              </a:spcAft>
              <a:buNone/>
            </a:pPr>
            <a:endParaRPr>
              <a:latin typeface="Cambria Math"/>
              <a:ea typeface="Cambria Math"/>
              <a:cs typeface="Cambria Math"/>
              <a:sym typeface="Cambria Math"/>
            </a:endParaRPr>
          </a:p>
          <a:p>
            <a:pPr marL="0" marR="0" lvl="0" indent="0" algn="ctr" rtl="0">
              <a:lnSpc>
                <a:spcPct val="150000"/>
              </a:lnSpc>
              <a:spcBef>
                <a:spcPts val="0"/>
              </a:spcBef>
              <a:spcAft>
                <a:spcPts val="0"/>
              </a:spcAft>
              <a:buNone/>
            </a:pPr>
            <a:r>
              <a:rPr lang="uk">
                <a:latin typeface="Cambria Math"/>
                <a:ea typeface="Cambria Math"/>
                <a:cs typeface="Cambria Math"/>
                <a:sym typeface="Cambria Math"/>
              </a:rPr>
              <a:t>z=0,016</a:t>
            </a:r>
            <a:endParaRPr sz="1000" i="1">
              <a:latin typeface="Cambria Math"/>
              <a:ea typeface="Cambria Math"/>
              <a:cs typeface="Cambria Math"/>
              <a:sym typeface="Cambria Math"/>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2"/>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Times New Roman" panose="02020603050405020304" pitchFamily="18" charset="0"/>
                <a:cs typeface="Times New Roman" panose="02020603050405020304" pitchFamily="18" charset="0"/>
              </a:rPr>
              <a:t>Відстань</a:t>
            </a:r>
            <a:r>
              <a:rPr lang="uk" dirty="0"/>
              <a:t> до наднової</a:t>
            </a:r>
            <a:endParaRPr dirty="0"/>
          </a:p>
        </p:txBody>
      </p:sp>
      <p:sp>
        <p:nvSpPr>
          <p:cNvPr id="135" name="Google Shape;135;p22"/>
          <p:cNvSpPr txBox="1">
            <a:spLocks noGrp="1"/>
          </p:cNvSpPr>
          <p:nvPr>
            <p:ph type="body" idx="1"/>
          </p:nvPr>
        </p:nvSpPr>
        <p:spPr>
          <a:xfrm>
            <a:off x="213259" y="1066389"/>
            <a:ext cx="5013267" cy="3447900"/>
          </a:xfrm>
          <a:prstGeom prst="rect">
            <a:avLst/>
          </a:prstGeom>
        </p:spPr>
        <p:txBody>
          <a:bodyPr spcFirstLastPara="1" wrap="square" lIns="91425" tIns="91425" rIns="91425" bIns="91425" anchor="t" anchorCtr="0">
            <a:normAutofit/>
          </a:bodyPr>
          <a:lstStyle/>
          <a:p>
            <a:pPr marL="0" lvl="0" indent="342900" algn="just" rtl="0">
              <a:lnSpc>
                <a:spcPct val="150000"/>
              </a:lnSpc>
              <a:spcBef>
                <a:spcPts val="0"/>
              </a:spcBef>
              <a:spcAft>
                <a:spcPts val="0"/>
              </a:spcAft>
              <a:buNone/>
            </a:pPr>
            <a:r>
              <a:rPr lang="uk" sz="1600" dirty="0">
                <a:solidFill>
                  <a:srgbClr val="000000"/>
                </a:solidFill>
                <a:latin typeface="Times New Roman"/>
                <a:ea typeface="Times New Roman"/>
                <a:cs typeface="Times New Roman"/>
                <a:sym typeface="Times New Roman"/>
              </a:rPr>
              <a:t>Видима зоряна величина наднової у максимумі її блиску становить </a:t>
            </a:r>
            <a:r>
              <a:rPr lang="uk" sz="1600" i="1" dirty="0">
                <a:solidFill>
                  <a:srgbClr val="000000"/>
                </a:solidFill>
                <a:latin typeface="Cambria Math"/>
                <a:ea typeface="Cambria Math"/>
                <a:cs typeface="Cambria Math"/>
                <a:sym typeface="Cambria Math"/>
              </a:rPr>
              <a:t>m=14,8</a:t>
            </a:r>
            <a:r>
              <a:rPr lang="uk" sz="1600" dirty="0">
                <a:solidFill>
                  <a:srgbClr val="000000"/>
                </a:solidFill>
                <a:latin typeface="Times New Roman"/>
                <a:ea typeface="Times New Roman"/>
                <a:cs typeface="Times New Roman"/>
                <a:sym typeface="Times New Roman"/>
              </a:rPr>
              <a:t> . Абсолютна зоряна величини наднової </a:t>
            </a:r>
            <a:r>
              <a:rPr lang="uk" sz="1600" i="1" dirty="0">
                <a:solidFill>
                  <a:srgbClr val="000000"/>
                </a:solidFill>
                <a:latin typeface="Times New Roman"/>
                <a:ea typeface="Times New Roman"/>
                <a:cs typeface="Times New Roman"/>
                <a:sym typeface="Times New Roman"/>
              </a:rPr>
              <a:t>SN 2025 N</a:t>
            </a:r>
            <a:r>
              <a:rPr lang="uk" sz="1600" dirty="0">
                <a:solidFill>
                  <a:srgbClr val="000000"/>
                </a:solidFill>
                <a:latin typeface="Times New Roman"/>
                <a:ea typeface="Times New Roman"/>
                <a:cs typeface="Times New Roman"/>
                <a:sym typeface="Times New Roman"/>
              </a:rPr>
              <a:t> у максимумі блиску становить </a:t>
            </a:r>
            <a:r>
              <a:rPr lang="uk" sz="1600" dirty="0" smtClean="0">
                <a:solidFill>
                  <a:srgbClr val="000000"/>
                </a:solidFill>
                <a:latin typeface="Times New Roman"/>
                <a:ea typeface="Times New Roman"/>
                <a:cs typeface="Times New Roman"/>
                <a:sym typeface="Times New Roman"/>
              </a:rPr>
              <a:t>    </a:t>
            </a:r>
            <a:r>
              <a:rPr lang="uk" sz="1600" i="1" dirty="0" smtClean="0">
                <a:solidFill>
                  <a:srgbClr val="000000"/>
                </a:solidFill>
                <a:latin typeface="Cambria Math"/>
                <a:ea typeface="Cambria Math"/>
                <a:cs typeface="Cambria Math"/>
                <a:sym typeface="Cambria Math"/>
              </a:rPr>
              <a:t>M</a:t>
            </a:r>
            <a:r>
              <a:rPr lang="uk" sz="1600" i="1" dirty="0">
                <a:solidFill>
                  <a:srgbClr val="000000"/>
                </a:solidFill>
                <a:latin typeface="Cambria Math"/>
                <a:ea typeface="Cambria Math"/>
                <a:cs typeface="Cambria Math"/>
                <a:sym typeface="Cambria Math"/>
              </a:rPr>
              <a:t>=-19,3 .</a:t>
            </a:r>
            <a:endParaRPr sz="1600" i="1" dirty="0">
              <a:solidFill>
                <a:srgbClr val="000000"/>
              </a:solidFill>
              <a:latin typeface="Cambria Math"/>
              <a:ea typeface="Cambria Math"/>
              <a:cs typeface="Cambria Math"/>
              <a:sym typeface="Cambria Math"/>
            </a:endParaRPr>
          </a:p>
          <a:p>
            <a:pPr marL="0" lvl="0" indent="342900" algn="just" rtl="0">
              <a:lnSpc>
                <a:spcPct val="150000"/>
              </a:lnSpc>
              <a:spcBef>
                <a:spcPts val="0"/>
              </a:spcBef>
              <a:spcAft>
                <a:spcPts val="0"/>
              </a:spcAft>
              <a:buNone/>
            </a:pPr>
            <a:r>
              <a:rPr lang="uk" sz="1600" dirty="0">
                <a:solidFill>
                  <a:srgbClr val="000000"/>
                </a:solidFill>
                <a:latin typeface="Times New Roman"/>
                <a:ea typeface="Times New Roman"/>
                <a:cs typeface="Times New Roman"/>
                <a:sym typeface="Times New Roman"/>
              </a:rPr>
              <a:t>Знаходимо відстань до наднової</a:t>
            </a:r>
            <a:r>
              <a:rPr lang="uk" sz="1600" i="1" dirty="0">
                <a:solidFill>
                  <a:srgbClr val="000000"/>
                </a:solidFill>
                <a:latin typeface="Times New Roman"/>
                <a:ea typeface="Times New Roman"/>
                <a:cs typeface="Times New Roman"/>
                <a:sym typeface="Times New Roman"/>
              </a:rPr>
              <a:t> SN 2025 N </a:t>
            </a:r>
            <a:r>
              <a:rPr lang="uk" sz="1600" dirty="0">
                <a:solidFill>
                  <a:srgbClr val="000000"/>
                </a:solidFill>
                <a:latin typeface="Times New Roman"/>
                <a:ea typeface="Times New Roman"/>
                <a:cs typeface="Times New Roman"/>
                <a:sym typeface="Times New Roman"/>
              </a:rPr>
              <a:t>у парсеках:</a:t>
            </a:r>
            <a:r>
              <a:rPr lang="uk" sz="1400" dirty="0">
                <a:solidFill>
                  <a:srgbClr val="000000"/>
                </a:solidFill>
                <a:latin typeface="Times New Roman"/>
                <a:ea typeface="Times New Roman"/>
                <a:cs typeface="Times New Roman"/>
                <a:sym typeface="Times New Roman"/>
              </a:rPr>
              <a:t> </a:t>
            </a:r>
            <a:endParaRPr sz="1400" dirty="0">
              <a:solidFill>
                <a:srgbClr val="000000"/>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endParaRPr sz="1400" dirty="0">
              <a:solidFill>
                <a:srgbClr val="000000"/>
              </a:solidFill>
              <a:latin typeface="Cambria Math"/>
              <a:ea typeface="Cambria Math"/>
              <a:cs typeface="Cambria Math"/>
              <a:sym typeface="Cambria Math"/>
            </a:endParaRPr>
          </a:p>
          <a:p>
            <a:pPr marL="0" lvl="0" indent="0" algn="ctr" rtl="0">
              <a:lnSpc>
                <a:spcPct val="100000"/>
              </a:lnSpc>
              <a:spcBef>
                <a:spcPts val="0"/>
              </a:spcBef>
              <a:spcAft>
                <a:spcPts val="0"/>
              </a:spcAft>
              <a:buNone/>
            </a:pPr>
            <a:endParaRPr sz="1400" dirty="0">
              <a:solidFill>
                <a:srgbClr val="000000"/>
              </a:solidFill>
              <a:latin typeface="Cambria Math"/>
              <a:ea typeface="Cambria Math"/>
              <a:cs typeface="Cambria Math"/>
              <a:sym typeface="Cambria Math"/>
            </a:endParaRPr>
          </a:p>
          <a:p>
            <a:pPr marL="0" lvl="0" indent="0" algn="ctr" rtl="0">
              <a:lnSpc>
                <a:spcPct val="100000"/>
              </a:lnSpc>
              <a:spcBef>
                <a:spcPts val="0"/>
              </a:spcBef>
              <a:spcAft>
                <a:spcPts val="0"/>
              </a:spcAft>
              <a:buNone/>
            </a:pPr>
            <a:endParaRPr sz="1400" dirty="0">
              <a:solidFill>
                <a:srgbClr val="000000"/>
              </a:solidFill>
              <a:latin typeface="Cambria Math"/>
              <a:ea typeface="Cambria Math"/>
              <a:cs typeface="Cambria Math"/>
              <a:sym typeface="Cambria Math"/>
            </a:endParaRPr>
          </a:p>
          <a:p>
            <a:pPr marL="0" lvl="0" indent="0" algn="ctr" rtl="0">
              <a:lnSpc>
                <a:spcPct val="100000"/>
              </a:lnSpc>
              <a:spcBef>
                <a:spcPts val="0"/>
              </a:spcBef>
              <a:spcAft>
                <a:spcPts val="0"/>
              </a:spcAft>
              <a:buNone/>
            </a:pPr>
            <a:r>
              <a:rPr lang="uk" sz="1700" i="1" dirty="0">
                <a:solidFill>
                  <a:srgbClr val="000000"/>
                </a:solidFill>
                <a:latin typeface="Cambria Math"/>
                <a:ea typeface="Cambria Math"/>
                <a:cs typeface="Cambria Math"/>
                <a:sym typeface="Cambria Math"/>
              </a:rPr>
              <a:t>r = 66,096 Мпк</a:t>
            </a:r>
            <a:endParaRPr sz="1700" i="1" dirty="0">
              <a:solidFill>
                <a:srgbClr val="000000"/>
              </a:solidFill>
              <a:latin typeface="Cambria Math"/>
              <a:ea typeface="Cambria Math"/>
              <a:cs typeface="Cambria Math"/>
              <a:sym typeface="Cambria Math"/>
            </a:endParaRPr>
          </a:p>
        </p:txBody>
      </p:sp>
      <p:pic>
        <p:nvPicPr>
          <p:cNvPr id="136" name="Google Shape;136;p22"/>
          <p:cNvPicPr preferRelativeResize="0"/>
          <p:nvPr/>
        </p:nvPicPr>
        <p:blipFill>
          <a:blip r:embed="rId3">
            <a:alphaModFix/>
          </a:blip>
          <a:stretch>
            <a:fillRect/>
          </a:stretch>
        </p:blipFill>
        <p:spPr>
          <a:xfrm>
            <a:off x="1392883" y="3112457"/>
            <a:ext cx="2472225" cy="437750"/>
          </a:xfrm>
          <a:prstGeom prst="rect">
            <a:avLst/>
          </a:prstGeom>
          <a:noFill/>
          <a:ln>
            <a:noFill/>
          </a:ln>
        </p:spPr>
      </p:pic>
      <p:pic>
        <p:nvPicPr>
          <p:cNvPr id="137" name="Google Shape;137;p22"/>
          <p:cNvPicPr preferRelativeResize="0"/>
          <p:nvPr/>
        </p:nvPicPr>
        <p:blipFill>
          <a:blip r:embed="rId4">
            <a:alphaModFix/>
          </a:blip>
          <a:stretch>
            <a:fillRect/>
          </a:stretch>
        </p:blipFill>
        <p:spPr>
          <a:xfrm>
            <a:off x="5324967" y="224170"/>
            <a:ext cx="3605774" cy="2316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3"/>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Times New Roman" panose="02020603050405020304" pitchFamily="18" charset="0"/>
                <a:cs typeface="Times New Roman" panose="02020603050405020304" pitchFamily="18" charset="0"/>
              </a:rPr>
              <a:t>Стала</a:t>
            </a:r>
            <a:r>
              <a:rPr lang="uk" dirty="0"/>
              <a:t> Хабла</a:t>
            </a:r>
            <a:endParaRPr dirty="0"/>
          </a:p>
        </p:txBody>
      </p:sp>
      <p:sp>
        <p:nvSpPr>
          <p:cNvPr id="143" name="Google Shape;143;p23"/>
          <p:cNvSpPr txBox="1">
            <a:spLocks noGrp="1"/>
          </p:cNvSpPr>
          <p:nvPr>
            <p:ph type="body" idx="1"/>
          </p:nvPr>
        </p:nvSpPr>
        <p:spPr>
          <a:xfrm>
            <a:off x="311700" y="1266325"/>
            <a:ext cx="5153100" cy="3302700"/>
          </a:xfrm>
          <a:prstGeom prst="rect">
            <a:avLst/>
          </a:prstGeom>
        </p:spPr>
        <p:txBody>
          <a:bodyPr spcFirstLastPara="1" wrap="square" lIns="91425" tIns="91425" rIns="91425" bIns="91425" anchor="t" anchorCtr="0">
            <a:normAutofit/>
          </a:bodyPr>
          <a:lstStyle/>
          <a:p>
            <a:pPr marL="0" lvl="0" indent="342900" algn="just" rtl="0">
              <a:lnSpc>
                <a:spcPct val="150000"/>
              </a:lnSpc>
              <a:spcBef>
                <a:spcPts val="0"/>
              </a:spcBef>
              <a:spcAft>
                <a:spcPts val="0"/>
              </a:spcAft>
              <a:buNone/>
            </a:pPr>
            <a:r>
              <a:rPr lang="uk" sz="1500">
                <a:solidFill>
                  <a:srgbClr val="000000"/>
                </a:solidFill>
                <a:latin typeface="Times New Roman"/>
                <a:ea typeface="Times New Roman"/>
                <a:cs typeface="Times New Roman"/>
                <a:sym typeface="Times New Roman"/>
              </a:rPr>
              <a:t>Стала Хаббла – коефіцієнт (входить у закон Хаббла), що пов’язує відстань до позагалактичного об’єкта зі швидкістю його віддалення. Знаючи величину червоного зміщення у спектрі наднової та відстань до неї знаходимо значення сталої Хаббла, виражену у  </a:t>
            </a:r>
            <a:r>
              <a:rPr lang="uk" sz="1500">
                <a:solidFill>
                  <a:srgbClr val="000000"/>
                </a:solidFill>
                <a:latin typeface="Cambria Math"/>
                <a:ea typeface="Cambria Math"/>
                <a:cs typeface="Cambria Math"/>
                <a:sym typeface="Cambria Math"/>
              </a:rPr>
              <a:t>кмс</a:t>
            </a:r>
            <a:r>
              <a:rPr lang="uk" sz="1500">
                <a:solidFill>
                  <a:srgbClr val="000000"/>
                </a:solidFill>
                <a:latin typeface="Times New Roman"/>
                <a:ea typeface="Times New Roman"/>
                <a:cs typeface="Times New Roman"/>
                <a:sym typeface="Times New Roman"/>
              </a:rPr>
              <a:t> на мегапарсек:</a:t>
            </a:r>
            <a:endParaRPr sz="1500">
              <a:solidFill>
                <a:srgbClr val="000000"/>
              </a:solidFill>
              <a:latin typeface="Times New Roman"/>
              <a:ea typeface="Times New Roman"/>
              <a:cs typeface="Times New Roman"/>
              <a:sym typeface="Times New Roman"/>
            </a:endParaRPr>
          </a:p>
          <a:p>
            <a:pPr marL="0" lvl="0" indent="342900" algn="just" rtl="0">
              <a:lnSpc>
                <a:spcPct val="150000"/>
              </a:lnSpc>
              <a:spcBef>
                <a:spcPts val="0"/>
              </a:spcBef>
              <a:spcAft>
                <a:spcPts val="0"/>
              </a:spcAft>
              <a:buNone/>
            </a:pPr>
            <a:endParaRPr sz="1400">
              <a:solidFill>
                <a:srgbClr val="000000"/>
              </a:solidFill>
              <a:latin typeface="Times New Roman"/>
              <a:ea typeface="Times New Roman"/>
              <a:cs typeface="Times New Roman"/>
              <a:sym typeface="Times New Roman"/>
            </a:endParaRPr>
          </a:p>
        </p:txBody>
      </p:sp>
      <p:pic>
        <p:nvPicPr>
          <p:cNvPr id="144" name="Google Shape;144;p23"/>
          <p:cNvPicPr preferRelativeResize="0"/>
          <p:nvPr/>
        </p:nvPicPr>
        <p:blipFill>
          <a:blip r:embed="rId3">
            <a:alphaModFix/>
          </a:blip>
          <a:stretch>
            <a:fillRect/>
          </a:stretch>
        </p:blipFill>
        <p:spPr>
          <a:xfrm>
            <a:off x="5632350" y="147775"/>
            <a:ext cx="3352200" cy="2950550"/>
          </a:xfrm>
          <a:prstGeom prst="rect">
            <a:avLst/>
          </a:prstGeom>
          <a:noFill/>
          <a:ln>
            <a:noFill/>
          </a:ln>
        </p:spPr>
      </p:pic>
      <p:pic>
        <p:nvPicPr>
          <p:cNvPr id="145" name="Google Shape;145;p23"/>
          <p:cNvPicPr preferRelativeResize="0"/>
          <p:nvPr/>
        </p:nvPicPr>
        <p:blipFill>
          <a:blip r:embed="rId4">
            <a:alphaModFix/>
          </a:blip>
          <a:stretch>
            <a:fillRect/>
          </a:stretch>
        </p:blipFill>
        <p:spPr>
          <a:xfrm>
            <a:off x="311700" y="3011650"/>
            <a:ext cx="5153100" cy="1447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t>Оцінка </a:t>
            </a:r>
            <a:r>
              <a:rPr lang="uk" dirty="0">
                <a:latin typeface="Times New Roman" panose="02020603050405020304" pitchFamily="18" charset="0"/>
                <a:cs typeface="Times New Roman" panose="02020603050405020304" pitchFamily="18" charset="0"/>
              </a:rPr>
              <a:t>точності</a:t>
            </a:r>
            <a:r>
              <a:rPr lang="uk" dirty="0"/>
              <a:t> обчислень</a:t>
            </a:r>
            <a:endParaRPr dirty="0"/>
          </a:p>
        </p:txBody>
      </p:sp>
      <p:pic>
        <p:nvPicPr>
          <p:cNvPr id="151" name="Google Shape;151;p24"/>
          <p:cNvPicPr preferRelativeResize="0"/>
          <p:nvPr/>
        </p:nvPicPr>
        <p:blipFill>
          <a:blip r:embed="rId3">
            <a:alphaModFix/>
          </a:blip>
          <a:stretch>
            <a:fillRect/>
          </a:stretch>
        </p:blipFill>
        <p:spPr>
          <a:xfrm>
            <a:off x="3516300" y="1152425"/>
            <a:ext cx="5389325" cy="2283700"/>
          </a:xfrm>
          <a:prstGeom prst="rect">
            <a:avLst/>
          </a:prstGeom>
          <a:noFill/>
          <a:ln>
            <a:noFill/>
          </a:ln>
        </p:spPr>
      </p:pic>
      <p:pic>
        <p:nvPicPr>
          <p:cNvPr id="152" name="Google Shape;152;p24"/>
          <p:cNvPicPr preferRelativeResize="0"/>
          <p:nvPr/>
        </p:nvPicPr>
        <p:blipFill>
          <a:blip r:embed="rId4">
            <a:alphaModFix/>
          </a:blip>
          <a:stretch>
            <a:fillRect/>
          </a:stretch>
        </p:blipFill>
        <p:spPr>
          <a:xfrm>
            <a:off x="372400" y="1713425"/>
            <a:ext cx="2965825" cy="1939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5"/>
          <p:cNvSpPr txBox="1">
            <a:spLocks noGrp="1"/>
          </p:cNvSpPr>
          <p:nvPr>
            <p:ph type="title"/>
          </p:nvPr>
        </p:nvSpPr>
        <p:spPr>
          <a:xfrm>
            <a:off x="127450" y="1083950"/>
            <a:ext cx="2189400" cy="16362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uk" dirty="0"/>
              <a:t>“Справжній” </a:t>
            </a:r>
            <a:endParaRPr dirty="0"/>
          </a:p>
          <a:p>
            <a:pPr marL="0" lvl="0" indent="0" algn="ctr" rtl="0">
              <a:spcBef>
                <a:spcPts val="0"/>
              </a:spcBef>
              <a:spcAft>
                <a:spcPts val="0"/>
              </a:spcAft>
              <a:buNone/>
            </a:pPr>
            <a:r>
              <a:rPr lang="uk" dirty="0"/>
              <a:t>вік</a:t>
            </a:r>
            <a:endParaRPr dirty="0"/>
          </a:p>
          <a:p>
            <a:pPr marL="0" lvl="0" indent="0" algn="ctr" rtl="0">
              <a:spcBef>
                <a:spcPts val="0"/>
              </a:spcBef>
              <a:spcAft>
                <a:spcPts val="0"/>
              </a:spcAft>
              <a:buNone/>
            </a:pPr>
            <a:r>
              <a:rPr lang="uk" dirty="0"/>
              <a:t>Всесвіту</a:t>
            </a:r>
            <a:endParaRPr dirty="0"/>
          </a:p>
        </p:txBody>
      </p:sp>
      <p:sp>
        <p:nvSpPr>
          <p:cNvPr id="158" name="Google Shape;158;p25"/>
          <p:cNvSpPr txBox="1">
            <a:spLocks noGrp="1"/>
          </p:cNvSpPr>
          <p:nvPr>
            <p:ph type="body" idx="1"/>
          </p:nvPr>
        </p:nvSpPr>
        <p:spPr>
          <a:xfrm>
            <a:off x="2259225" y="145450"/>
            <a:ext cx="6704400" cy="3302700"/>
          </a:xfrm>
          <a:prstGeom prst="rect">
            <a:avLst/>
          </a:prstGeom>
        </p:spPr>
        <p:txBody>
          <a:bodyPr spcFirstLastPara="1" wrap="square" lIns="91425" tIns="91425" rIns="91425" bIns="91425" anchor="t" anchorCtr="0">
            <a:normAutofit/>
          </a:bodyPr>
          <a:lstStyle/>
          <a:p>
            <a:pPr marL="0" lvl="0" indent="342265" algn="just" rtl="0">
              <a:lnSpc>
                <a:spcPct val="150000"/>
              </a:lnSpc>
              <a:spcBef>
                <a:spcPts val="0"/>
              </a:spcBef>
              <a:spcAft>
                <a:spcPts val="0"/>
              </a:spcAft>
              <a:buNone/>
            </a:pPr>
            <a:r>
              <a:rPr lang="uk" sz="1400" dirty="0">
                <a:solidFill>
                  <a:srgbClr val="000000"/>
                </a:solidFill>
                <a:latin typeface="Times New Roman"/>
                <a:ea typeface="Times New Roman"/>
                <a:cs typeface="Times New Roman"/>
                <a:sym typeface="Times New Roman"/>
              </a:rPr>
              <a:t>На основі числових даних сталої Хаббла можна оцінити вік Всесвіту, тобто час, що минув з моменту Великого вибуху. </a:t>
            </a:r>
            <a:endParaRPr sz="1400" dirty="0">
              <a:solidFill>
                <a:srgbClr val="000000"/>
              </a:solidFill>
              <a:latin typeface="Times New Roman"/>
              <a:ea typeface="Times New Roman"/>
              <a:cs typeface="Times New Roman"/>
              <a:sym typeface="Times New Roman"/>
            </a:endParaRPr>
          </a:p>
          <a:p>
            <a:pPr marL="0" lvl="0" indent="342265" algn="just" rtl="0">
              <a:lnSpc>
                <a:spcPct val="150000"/>
              </a:lnSpc>
              <a:spcBef>
                <a:spcPts val="0"/>
              </a:spcBef>
              <a:spcAft>
                <a:spcPts val="0"/>
              </a:spcAft>
              <a:buNone/>
            </a:pPr>
            <a:r>
              <a:rPr lang="uk" sz="1400" dirty="0">
                <a:solidFill>
                  <a:srgbClr val="000000"/>
                </a:solidFill>
                <a:latin typeface="Times New Roman"/>
                <a:ea typeface="Times New Roman"/>
                <a:cs typeface="Times New Roman"/>
                <a:sym typeface="Times New Roman"/>
              </a:rPr>
              <a:t>Час Хаббла визначається як обернена величина до постійної Хаббла:</a:t>
            </a:r>
            <a:endParaRPr sz="1400" dirty="0">
              <a:solidFill>
                <a:srgbClr val="000000"/>
              </a:solidFill>
              <a:latin typeface="Times New Roman"/>
              <a:ea typeface="Times New Roman"/>
              <a:cs typeface="Times New Roman"/>
              <a:sym typeface="Times New Roman"/>
            </a:endParaRPr>
          </a:p>
          <a:p>
            <a:pPr marL="0" lvl="0" indent="342265" algn="just" rtl="0">
              <a:lnSpc>
                <a:spcPct val="150000"/>
              </a:lnSpc>
              <a:spcBef>
                <a:spcPts val="0"/>
              </a:spcBef>
              <a:spcAft>
                <a:spcPts val="0"/>
              </a:spcAft>
              <a:buNone/>
            </a:pPr>
            <a:endParaRPr sz="1400" i="1" dirty="0">
              <a:solidFill>
                <a:srgbClr val="000000"/>
              </a:solidFill>
              <a:latin typeface="Times New Roman"/>
              <a:ea typeface="Times New Roman"/>
              <a:cs typeface="Times New Roman"/>
              <a:sym typeface="Times New Roman"/>
            </a:endParaRPr>
          </a:p>
          <a:p>
            <a:pPr marL="0" lvl="0" indent="0" algn="l" rtl="0">
              <a:spcBef>
                <a:spcPts val="0"/>
              </a:spcBef>
              <a:spcAft>
                <a:spcPts val="1200"/>
              </a:spcAft>
              <a:buNone/>
            </a:pPr>
            <a:endParaRPr dirty="0"/>
          </a:p>
        </p:txBody>
      </p:sp>
      <p:pic>
        <p:nvPicPr>
          <p:cNvPr id="159" name="Google Shape;159;p25"/>
          <p:cNvPicPr preferRelativeResize="0"/>
          <p:nvPr/>
        </p:nvPicPr>
        <p:blipFill>
          <a:blip r:embed="rId3">
            <a:alphaModFix/>
          </a:blip>
          <a:stretch>
            <a:fillRect/>
          </a:stretch>
        </p:blipFill>
        <p:spPr>
          <a:xfrm>
            <a:off x="2592350" y="1230750"/>
            <a:ext cx="6371275" cy="1489400"/>
          </a:xfrm>
          <a:prstGeom prst="rect">
            <a:avLst/>
          </a:prstGeom>
          <a:noFill/>
          <a:ln>
            <a:noFill/>
          </a:ln>
        </p:spPr>
      </p:pic>
      <p:pic>
        <p:nvPicPr>
          <p:cNvPr id="160" name="Google Shape;160;p25"/>
          <p:cNvPicPr preferRelativeResize="0"/>
          <p:nvPr/>
        </p:nvPicPr>
        <p:blipFill>
          <a:blip r:embed="rId4">
            <a:alphaModFix/>
          </a:blip>
          <a:stretch>
            <a:fillRect/>
          </a:stretch>
        </p:blipFill>
        <p:spPr>
          <a:xfrm>
            <a:off x="2495655" y="3838775"/>
            <a:ext cx="4624245" cy="707400"/>
          </a:xfrm>
          <a:prstGeom prst="rect">
            <a:avLst/>
          </a:prstGeom>
          <a:noFill/>
          <a:ln>
            <a:noFill/>
          </a:ln>
        </p:spPr>
      </p:pic>
      <p:sp>
        <p:nvSpPr>
          <p:cNvPr id="161" name="Google Shape;161;p25"/>
          <p:cNvSpPr txBox="1"/>
          <p:nvPr/>
        </p:nvSpPr>
        <p:spPr>
          <a:xfrm>
            <a:off x="185075" y="2887775"/>
            <a:ext cx="8893800" cy="1154400"/>
          </a:xfrm>
          <a:prstGeom prst="rect">
            <a:avLst/>
          </a:prstGeom>
          <a:noFill/>
          <a:ln>
            <a:noFill/>
          </a:ln>
        </p:spPr>
        <p:txBody>
          <a:bodyPr spcFirstLastPara="1" wrap="square" lIns="91425" tIns="91425" rIns="91425" bIns="91425" anchor="t" anchorCtr="0">
            <a:spAutoFit/>
          </a:bodyPr>
          <a:lstStyle/>
          <a:p>
            <a:pPr marL="0" lvl="0" indent="342265" algn="just" rtl="0">
              <a:lnSpc>
                <a:spcPct val="150000"/>
              </a:lnSpc>
              <a:spcBef>
                <a:spcPts val="0"/>
              </a:spcBef>
              <a:spcAft>
                <a:spcPts val="0"/>
              </a:spcAft>
              <a:buNone/>
            </a:pPr>
            <a:r>
              <a:rPr lang="uk" sz="1500">
                <a:latin typeface="Times New Roman"/>
                <a:ea typeface="Times New Roman"/>
                <a:cs typeface="Times New Roman"/>
                <a:sym typeface="Times New Roman"/>
              </a:rPr>
              <a:t>Термін "фрідманівський час" є теоретичним корелятором "хабблівського часу" і передає "справжній" вік Всесвіту, тобто реальну тривалість космологічного розширення, що спостерігається сьогодні:</a:t>
            </a:r>
            <a:endParaRPr sz="1500">
              <a:latin typeface="Times New Roman"/>
              <a:ea typeface="Times New Roman"/>
              <a:cs typeface="Times New Roman"/>
              <a:sym typeface="Times New Roman"/>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6"/>
          <p:cNvSpPr txBox="1">
            <a:spLocks noGrp="1"/>
          </p:cNvSpPr>
          <p:nvPr>
            <p:ph type="title"/>
          </p:nvPr>
        </p:nvSpPr>
        <p:spPr>
          <a:xfrm>
            <a:off x="166227" y="226975"/>
            <a:ext cx="1601825"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uk"/>
              <a:t>Висновки</a:t>
            </a:r>
            <a:endParaRPr/>
          </a:p>
        </p:txBody>
      </p:sp>
      <p:sp>
        <p:nvSpPr>
          <p:cNvPr id="167" name="Google Shape;167;p26"/>
          <p:cNvSpPr txBox="1">
            <a:spLocks noGrp="1"/>
          </p:cNvSpPr>
          <p:nvPr>
            <p:ph type="body" idx="1"/>
          </p:nvPr>
        </p:nvSpPr>
        <p:spPr>
          <a:xfrm>
            <a:off x="322118" y="226975"/>
            <a:ext cx="8457807" cy="4431300"/>
          </a:xfrm>
          <a:prstGeom prst="rect">
            <a:avLst/>
          </a:prstGeom>
        </p:spPr>
        <p:txBody>
          <a:bodyPr spcFirstLastPara="1" wrap="square" lIns="91425" tIns="91425" rIns="91425" bIns="91425" anchor="t" anchorCtr="0">
            <a:noAutofit/>
          </a:bodyPr>
          <a:lstStyle/>
          <a:p>
            <a:pPr marL="0" marR="73302" lvl="0" indent="266700" algn="just" rtl="0">
              <a:lnSpc>
                <a:spcPct val="130000"/>
              </a:lnSpc>
              <a:spcBef>
                <a:spcPts val="1200"/>
              </a:spcBef>
              <a:spcAft>
                <a:spcPts val="0"/>
              </a:spcAft>
              <a:buSzPts val="935"/>
              <a:buNone/>
            </a:pPr>
            <a:endParaRPr lang="uk" sz="1290" dirty="0" smtClean="0">
              <a:solidFill>
                <a:srgbClr val="000000"/>
              </a:solidFill>
              <a:latin typeface="Times New Roman"/>
              <a:ea typeface="Times New Roman"/>
              <a:cs typeface="Times New Roman"/>
              <a:sym typeface="Times New Roman"/>
            </a:endParaRPr>
          </a:p>
          <a:p>
            <a:pPr marL="0" marR="73302" lvl="0" indent="266700" algn="just" rtl="0">
              <a:lnSpc>
                <a:spcPct val="130000"/>
              </a:lnSpc>
              <a:spcBef>
                <a:spcPts val="1200"/>
              </a:spcBef>
              <a:spcAft>
                <a:spcPts val="0"/>
              </a:spcAft>
              <a:buSzPts val="935"/>
              <a:buNone/>
            </a:pPr>
            <a:r>
              <a:rPr lang="uk" sz="1290" dirty="0" smtClean="0">
                <a:solidFill>
                  <a:srgbClr val="000000"/>
                </a:solidFill>
                <a:latin typeface="Times New Roman"/>
                <a:ea typeface="Times New Roman"/>
                <a:cs typeface="Times New Roman"/>
                <a:sym typeface="Times New Roman"/>
              </a:rPr>
              <a:t>Наднові </a:t>
            </a:r>
            <a:r>
              <a:rPr lang="uk" sz="1290" dirty="0">
                <a:solidFill>
                  <a:srgbClr val="000000"/>
                </a:solidFill>
                <a:latin typeface="Times New Roman"/>
                <a:ea typeface="Times New Roman"/>
                <a:cs typeface="Times New Roman"/>
                <a:sym typeface="Times New Roman"/>
              </a:rPr>
              <a:t>зірки — це масштабні космічні катастрофи, що позначають завершення життєвого циклу масивних зір або еволюцію тісних подвійних систем. Процес вибуху супроводжується миттєвим виділенням колосальної енергії, що робить об'єкт видимим на космологічних відстанях.</a:t>
            </a:r>
            <a:endParaRPr sz="1290" dirty="0">
              <a:solidFill>
                <a:srgbClr val="000000"/>
              </a:solidFill>
              <a:latin typeface="Times New Roman"/>
              <a:ea typeface="Times New Roman"/>
              <a:cs typeface="Times New Roman"/>
              <a:sym typeface="Times New Roman"/>
            </a:endParaRPr>
          </a:p>
          <a:p>
            <a:pPr marL="0" marR="73302" lvl="0" indent="266700" algn="just" rtl="0">
              <a:lnSpc>
                <a:spcPct val="130000"/>
              </a:lnSpc>
              <a:spcBef>
                <a:spcPts val="1200"/>
              </a:spcBef>
              <a:spcAft>
                <a:spcPts val="0"/>
              </a:spcAft>
              <a:buSzPts val="935"/>
              <a:buNone/>
            </a:pPr>
            <a:r>
              <a:rPr lang="uk" sz="1290" dirty="0">
                <a:solidFill>
                  <a:srgbClr val="000000"/>
                </a:solidFill>
                <a:latin typeface="Times New Roman"/>
                <a:ea typeface="Times New Roman"/>
                <a:cs typeface="Times New Roman"/>
                <a:sym typeface="Times New Roman"/>
              </a:rPr>
              <a:t>У науковому проєкті проведено комплексний аналіз наднових зір як фундаментальних інструментів сучасної космології. Розглянуто фізичну природу, механізми вибухів та класифікацію наднових залежно від їхніх спектральних характеристик та кривих блиску. Особливу увагу приділено ролі наднових І типу як «стандартних свічок» для вимірювання міжгалактичних відстаней. </a:t>
            </a:r>
            <a:endParaRPr sz="1290" dirty="0">
              <a:solidFill>
                <a:srgbClr val="000000"/>
              </a:solidFill>
              <a:latin typeface="Times New Roman"/>
              <a:ea typeface="Times New Roman"/>
              <a:cs typeface="Times New Roman"/>
              <a:sym typeface="Times New Roman"/>
            </a:endParaRPr>
          </a:p>
          <a:p>
            <a:pPr marL="0" marR="73302" lvl="0" indent="266700" algn="just" rtl="0">
              <a:lnSpc>
                <a:spcPct val="130000"/>
              </a:lnSpc>
              <a:spcBef>
                <a:spcPts val="1200"/>
              </a:spcBef>
              <a:spcAft>
                <a:spcPts val="0"/>
              </a:spcAft>
              <a:buSzPts val="935"/>
              <a:buNone/>
            </a:pPr>
            <a:r>
              <a:rPr lang="uk" sz="1290" dirty="0">
                <a:solidFill>
                  <a:srgbClr val="000000"/>
                </a:solidFill>
                <a:latin typeface="Times New Roman"/>
                <a:ea typeface="Times New Roman"/>
                <a:cs typeface="Times New Roman"/>
                <a:sym typeface="Times New Roman"/>
              </a:rPr>
              <a:t>Враховуючи спектр випромінювання, проведено розрахунок червоного зміщення та відстані до </a:t>
            </a:r>
            <a:r>
              <a:rPr lang="uk" sz="1290" i="1" dirty="0">
                <a:solidFill>
                  <a:srgbClr val="000000"/>
                </a:solidFill>
                <a:latin typeface="Times New Roman"/>
                <a:ea typeface="Times New Roman"/>
                <a:cs typeface="Times New Roman"/>
                <a:sym typeface="Times New Roman"/>
              </a:rPr>
              <a:t>SN 2025N</a:t>
            </a:r>
            <a:r>
              <a:rPr lang="uk" sz="1290" dirty="0">
                <a:solidFill>
                  <a:srgbClr val="000000"/>
                </a:solidFill>
                <a:latin typeface="Times New Roman"/>
                <a:ea typeface="Times New Roman"/>
                <a:cs typeface="Times New Roman"/>
                <a:sym typeface="Times New Roman"/>
              </a:rPr>
              <a:t>. На основі числового значення сталої Хаббла проведено оцінку хабблівського часу t</a:t>
            </a:r>
            <a:r>
              <a:rPr lang="uk" sz="1290" baseline="-25000" dirty="0">
                <a:solidFill>
                  <a:srgbClr val="000000"/>
                </a:solidFill>
                <a:latin typeface="Times New Roman"/>
                <a:ea typeface="Times New Roman"/>
                <a:cs typeface="Times New Roman"/>
                <a:sym typeface="Times New Roman"/>
              </a:rPr>
              <a:t>H</a:t>
            </a:r>
            <a:r>
              <a:rPr lang="uk" sz="1290" dirty="0">
                <a:solidFill>
                  <a:srgbClr val="000000"/>
                </a:solidFill>
                <a:latin typeface="Times New Roman"/>
                <a:ea typeface="Times New Roman"/>
                <a:cs typeface="Times New Roman"/>
                <a:sym typeface="Times New Roman"/>
              </a:rPr>
              <a:t>=13,45 млрд.  років та здійснено обчислення «справжнього» віку Всесвіту τ≈11,43 млрд. років.</a:t>
            </a:r>
            <a:endParaRPr sz="1290" dirty="0">
              <a:solidFill>
                <a:srgbClr val="000000"/>
              </a:solidFill>
              <a:latin typeface="Times New Roman"/>
              <a:ea typeface="Times New Roman"/>
              <a:cs typeface="Times New Roman"/>
              <a:sym typeface="Times New Roman"/>
            </a:endParaRPr>
          </a:p>
          <a:p>
            <a:pPr marL="0" marR="73302" lvl="0" indent="266700" algn="just" rtl="0">
              <a:lnSpc>
                <a:spcPct val="130000"/>
              </a:lnSpc>
              <a:spcBef>
                <a:spcPts val="1200"/>
              </a:spcBef>
              <a:spcAft>
                <a:spcPts val="0"/>
              </a:spcAft>
              <a:buSzPts val="935"/>
              <a:buNone/>
            </a:pPr>
            <a:r>
              <a:rPr lang="uk" sz="1290" dirty="0">
                <a:solidFill>
                  <a:srgbClr val="000000"/>
                </a:solidFill>
                <a:latin typeface="Times New Roman"/>
                <a:ea typeface="Times New Roman"/>
                <a:cs typeface="Times New Roman"/>
                <a:sym typeface="Times New Roman"/>
              </a:rPr>
              <a:t>Вивчення наднових допомогло виявити, що Всесвіт розширюється з прискоренням. Це відкриття вказує на існування темної енергії, однієї з найбільших загадок сучасної космології.</a:t>
            </a:r>
            <a:endParaRPr sz="1290" dirty="0">
              <a:solidFill>
                <a:srgbClr val="000000"/>
              </a:solidFill>
              <a:latin typeface="Times New Roman"/>
              <a:ea typeface="Times New Roman"/>
              <a:cs typeface="Times New Roman"/>
              <a:sym typeface="Times New Roman"/>
            </a:endParaRPr>
          </a:p>
          <a:p>
            <a:pPr marL="0" marR="73302" lvl="0" indent="266700" algn="just" rtl="0">
              <a:lnSpc>
                <a:spcPct val="130000"/>
              </a:lnSpc>
              <a:spcBef>
                <a:spcPts val="1200"/>
              </a:spcBef>
              <a:spcAft>
                <a:spcPts val="0"/>
              </a:spcAft>
              <a:buSzPts val="935"/>
              <a:buNone/>
            </a:pPr>
            <a:endParaRPr sz="1290" dirty="0">
              <a:solidFill>
                <a:srgbClr val="000000"/>
              </a:solidFill>
              <a:latin typeface="Times New Roman"/>
              <a:ea typeface="Times New Roman"/>
              <a:cs typeface="Times New Roman"/>
              <a:sym typeface="Times New Roman"/>
            </a:endParaRPr>
          </a:p>
          <a:p>
            <a:pPr marL="0" lvl="0" indent="342265" algn="just" rtl="0">
              <a:lnSpc>
                <a:spcPct val="130000"/>
              </a:lnSpc>
              <a:spcBef>
                <a:spcPts val="1200"/>
              </a:spcBef>
              <a:spcAft>
                <a:spcPts val="0"/>
              </a:spcAft>
              <a:buSzPts val="935"/>
              <a:buNone/>
            </a:pPr>
            <a:endParaRPr sz="1375" dirty="0">
              <a:solidFill>
                <a:srgbClr val="00000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7"/>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uk" dirty="0">
                <a:latin typeface="Times New Roman" panose="02020603050405020304" pitchFamily="18" charset="0"/>
                <a:cs typeface="Times New Roman" panose="02020603050405020304" pitchFamily="18" charset="0"/>
              </a:rPr>
              <a:t>Список</a:t>
            </a:r>
            <a:r>
              <a:rPr lang="uk" dirty="0"/>
              <a:t> </a:t>
            </a:r>
            <a:r>
              <a:rPr lang="uk" dirty="0">
                <a:latin typeface="Times New Roman" panose="02020603050405020304" pitchFamily="18" charset="0"/>
                <a:cs typeface="Times New Roman" panose="02020603050405020304" pitchFamily="18" charset="0"/>
              </a:rPr>
              <a:t>використаних</a:t>
            </a:r>
            <a:r>
              <a:rPr lang="uk" dirty="0"/>
              <a:t> </a:t>
            </a:r>
            <a:r>
              <a:rPr lang="uk" dirty="0">
                <a:latin typeface="Times New Roman" panose="02020603050405020304" pitchFamily="18" charset="0"/>
                <a:cs typeface="Times New Roman" panose="02020603050405020304" pitchFamily="18" charset="0"/>
              </a:rPr>
              <a:t>джерел</a:t>
            </a:r>
            <a:endParaRPr dirty="0">
              <a:latin typeface="Times New Roman" panose="02020603050405020304" pitchFamily="18" charset="0"/>
              <a:cs typeface="Times New Roman" panose="02020603050405020304" pitchFamily="18" charset="0"/>
            </a:endParaRPr>
          </a:p>
        </p:txBody>
      </p:sp>
      <p:sp>
        <p:nvSpPr>
          <p:cNvPr id="173" name="Google Shape;173;p27"/>
          <p:cNvSpPr txBox="1">
            <a:spLocks noGrp="1"/>
          </p:cNvSpPr>
          <p:nvPr>
            <p:ph type="body" idx="1"/>
          </p:nvPr>
        </p:nvSpPr>
        <p:spPr>
          <a:prstGeom prst="rect">
            <a:avLst/>
          </a:prstGeom>
        </p:spPr>
        <p:txBody>
          <a:bodyPr spcFirstLastPara="1" wrap="square" lIns="91425" tIns="91425" rIns="91425" bIns="91425" anchor="t" anchorCtr="0">
            <a:normAutofit fontScale="92500" lnSpcReduction="20000"/>
          </a:bodyPr>
          <a:lstStyle/>
          <a:p>
            <a:pPr marL="0" lvl="0" indent="342265" algn="just" rtl="0">
              <a:lnSpc>
                <a:spcPct val="150000"/>
              </a:lnSpc>
              <a:spcBef>
                <a:spcPts val="0"/>
              </a:spcBef>
              <a:spcAft>
                <a:spcPts val="0"/>
              </a:spcAft>
              <a:buNone/>
            </a:pPr>
            <a:r>
              <a:rPr lang="uk" sz="1400">
                <a:solidFill>
                  <a:srgbClr val="000000"/>
                </a:solidFill>
                <a:latin typeface="Times New Roman"/>
                <a:ea typeface="Times New Roman"/>
                <a:cs typeface="Times New Roman"/>
                <a:sym typeface="Times New Roman"/>
              </a:rPr>
              <a:t>1. Supernovae 2025 (Sorted by Magnitude). </a:t>
            </a:r>
            <a:r>
              <a:rPr lang="uk" sz="1400" i="1">
                <a:solidFill>
                  <a:srgbClr val="000000"/>
                </a:solidFill>
                <a:latin typeface="Times New Roman"/>
                <a:ea typeface="Times New Roman"/>
                <a:cs typeface="Times New Roman"/>
                <a:sym typeface="Times New Roman"/>
              </a:rPr>
              <a:t>Rochester Astronomy</a:t>
            </a:r>
            <a:r>
              <a:rPr lang="uk" sz="1400">
                <a:solidFill>
                  <a:srgbClr val="000000"/>
                </a:solidFill>
                <a:latin typeface="Times New Roman"/>
                <a:ea typeface="Times New Roman"/>
                <a:cs typeface="Times New Roman"/>
                <a:sym typeface="Times New Roman"/>
              </a:rPr>
              <a:t>. </a:t>
            </a:r>
            <a:r>
              <a:rPr lang="uk" sz="1400" i="1">
                <a:solidFill>
                  <a:srgbClr val="000000"/>
                </a:solidFill>
                <a:latin typeface="Times New Roman"/>
                <a:ea typeface="Times New Roman"/>
                <a:cs typeface="Times New Roman"/>
                <a:sym typeface="Times New Roman"/>
              </a:rPr>
              <a:t>URL</a:t>
            </a:r>
            <a:r>
              <a:rPr lang="uk" sz="1400">
                <a:solidFill>
                  <a:srgbClr val="000000"/>
                </a:solidFill>
                <a:latin typeface="Times New Roman"/>
                <a:ea typeface="Times New Roman"/>
                <a:cs typeface="Times New Roman"/>
                <a:sym typeface="Times New Roman"/>
              </a:rPr>
              <a:t>: </a:t>
            </a:r>
            <a:r>
              <a:rPr lang="uk" sz="1400" i="1" u="sng">
                <a:solidFill>
                  <a:srgbClr val="0000FF"/>
                </a:solid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www.rochesterastronomy.org</a:t>
            </a:r>
            <a:r>
              <a:rPr lang="uk" sz="1400">
                <a:solidFill>
                  <a:srgbClr val="000000"/>
                </a:solidFill>
                <a:latin typeface="Times New Roman"/>
                <a:ea typeface="Times New Roman"/>
                <a:cs typeface="Times New Roman"/>
                <a:sym typeface="Times New Roman"/>
              </a:rPr>
              <a:t> (дата звернення: 20.12.2025).</a:t>
            </a:r>
            <a:endParaRPr sz="1400">
              <a:solidFill>
                <a:srgbClr val="000000"/>
              </a:solidFill>
              <a:latin typeface="Times New Roman"/>
              <a:ea typeface="Times New Roman"/>
              <a:cs typeface="Times New Roman"/>
              <a:sym typeface="Times New Roman"/>
            </a:endParaRPr>
          </a:p>
          <a:p>
            <a:pPr marL="0" lvl="0" indent="342265" algn="just" rtl="0">
              <a:lnSpc>
                <a:spcPct val="150000"/>
              </a:lnSpc>
              <a:spcBef>
                <a:spcPts val="0"/>
              </a:spcBef>
              <a:spcAft>
                <a:spcPts val="0"/>
              </a:spcAft>
              <a:buNone/>
            </a:pPr>
            <a:r>
              <a:rPr lang="uk" sz="1400">
                <a:solidFill>
                  <a:srgbClr val="000000"/>
                </a:solidFill>
                <a:latin typeface="Times New Roman"/>
                <a:ea typeface="Times New Roman"/>
                <a:cs typeface="Times New Roman"/>
                <a:sym typeface="Times New Roman"/>
              </a:rPr>
              <a:t>2. </a:t>
            </a:r>
            <a:r>
              <a:rPr lang="uk" sz="1400" i="1">
                <a:solidFill>
                  <a:srgbClr val="000000"/>
                </a:solidFill>
                <a:latin typeface="Times New Roman"/>
                <a:ea typeface="Times New Roman"/>
                <a:cs typeface="Times New Roman"/>
                <a:sym typeface="Times New Roman"/>
              </a:rPr>
              <a:t>SN 2025N. Transient Name Server (TNS)</a:t>
            </a:r>
            <a:r>
              <a:rPr lang="uk" sz="1400">
                <a:solidFill>
                  <a:srgbClr val="000000"/>
                </a:solidFill>
                <a:latin typeface="Times New Roman"/>
                <a:ea typeface="Times New Roman"/>
                <a:cs typeface="Times New Roman"/>
                <a:sym typeface="Times New Roman"/>
              </a:rPr>
              <a:t>. 2025. </a:t>
            </a:r>
            <a:r>
              <a:rPr lang="uk" sz="1400" i="1">
                <a:solidFill>
                  <a:srgbClr val="000000"/>
                </a:solidFill>
                <a:latin typeface="Times New Roman"/>
                <a:ea typeface="Times New Roman"/>
                <a:cs typeface="Times New Roman"/>
                <a:sym typeface="Times New Roman"/>
              </a:rPr>
              <a:t>URL</a:t>
            </a:r>
            <a:r>
              <a:rPr lang="uk" sz="1400">
                <a:solidFill>
                  <a:srgbClr val="000000"/>
                </a:solidFill>
                <a:latin typeface="Times New Roman"/>
                <a:ea typeface="Times New Roman"/>
                <a:cs typeface="Times New Roman"/>
                <a:sym typeface="Times New Roman"/>
              </a:rPr>
              <a:t>: </a:t>
            </a:r>
            <a:r>
              <a:rPr lang="uk" sz="1400" i="1" u="sng">
                <a:solidFill>
                  <a:srgbClr val="0000FF"/>
                </a:solidFill>
                <a:latin typeface="Times New Roman"/>
                <a:ea typeface="Times New Roman"/>
                <a:cs typeface="Times New Roman"/>
                <a:sym typeface="Times New Roman"/>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www.wis-tns.org</a:t>
            </a:r>
            <a:r>
              <a:rPr lang="uk" sz="1400">
                <a:solidFill>
                  <a:srgbClr val="000000"/>
                </a:solidFill>
                <a:latin typeface="Times New Roman"/>
                <a:ea typeface="Times New Roman"/>
                <a:cs typeface="Times New Roman"/>
                <a:sym typeface="Times New Roman"/>
              </a:rPr>
              <a:t> (дата звернення: 20.12.2025).</a:t>
            </a:r>
            <a:endParaRPr sz="1400">
              <a:solidFill>
                <a:srgbClr val="000000"/>
              </a:solidFill>
              <a:latin typeface="Times New Roman"/>
              <a:ea typeface="Times New Roman"/>
              <a:cs typeface="Times New Roman"/>
              <a:sym typeface="Times New Roman"/>
            </a:endParaRPr>
          </a:p>
          <a:p>
            <a:pPr marL="0" lvl="0" indent="342265" algn="just" rtl="0">
              <a:lnSpc>
                <a:spcPct val="150000"/>
              </a:lnSpc>
              <a:spcBef>
                <a:spcPts val="0"/>
              </a:spcBef>
              <a:spcAft>
                <a:spcPts val="0"/>
              </a:spcAft>
              <a:buNone/>
            </a:pPr>
            <a:r>
              <a:rPr lang="uk" sz="1400">
                <a:solidFill>
                  <a:srgbClr val="000000"/>
                </a:solidFill>
                <a:latin typeface="Times New Roman"/>
                <a:ea typeface="Times New Roman"/>
                <a:cs typeface="Times New Roman"/>
                <a:sym typeface="Times New Roman"/>
              </a:rPr>
              <a:t>3. </a:t>
            </a:r>
            <a:r>
              <a:rPr lang="uk" sz="1400">
                <a:solidFill>
                  <a:srgbClr val="000000"/>
                </a:solidFill>
                <a:highlight>
                  <a:srgbClr val="F0F2F5"/>
                </a:highlight>
                <a:latin typeface="Times New Roman"/>
                <a:ea typeface="Times New Roman"/>
                <a:cs typeface="Times New Roman"/>
                <a:sym typeface="Times New Roman"/>
              </a:rPr>
              <a:t>Freedman W.L. et al. Status Report on the James Webb Space Telescope Chicago-Carnegie Hubble Program. </a:t>
            </a:r>
            <a:r>
              <a:rPr lang="uk" sz="1400" i="1">
                <a:solidFill>
                  <a:srgbClr val="000000"/>
                </a:solidFill>
                <a:highlight>
                  <a:srgbClr val="F0F2F5"/>
                </a:highlight>
                <a:latin typeface="Times New Roman"/>
                <a:ea typeface="Times New Roman"/>
                <a:cs typeface="Times New Roman"/>
                <a:sym typeface="Times New Roman"/>
              </a:rPr>
              <a:t>The Astrophysical Journal</a:t>
            </a:r>
            <a:r>
              <a:rPr lang="uk" sz="1400">
                <a:solidFill>
                  <a:srgbClr val="000000"/>
                </a:solidFill>
                <a:highlight>
                  <a:srgbClr val="F0F2F5"/>
                </a:highlight>
                <a:latin typeface="Times New Roman"/>
                <a:ea typeface="Times New Roman"/>
                <a:cs typeface="Times New Roman"/>
                <a:sym typeface="Times New Roman"/>
              </a:rPr>
              <a:t>. 2024. Vol. 972, No. 1. URL: </a:t>
            </a:r>
            <a:r>
              <a:rPr lang="uk" sz="1400" i="1" u="sng">
                <a:solidFill>
                  <a:srgbClr val="0000FF"/>
                </a:solidFill>
                <a:highlight>
                  <a:srgbClr val="F0F2F5"/>
                </a:highlight>
                <a:latin typeface="Times New Roman"/>
                <a:ea typeface="Times New Roman"/>
                <a:cs typeface="Times New Roman"/>
                <a:sym typeface="Times New Roman"/>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www.iopscience.iop.org</a:t>
            </a:r>
            <a:r>
              <a:rPr lang="uk" sz="1400">
                <a:solidFill>
                  <a:srgbClr val="000000"/>
                </a:solidFill>
                <a:highlight>
                  <a:srgbClr val="F0F2F5"/>
                </a:highlight>
                <a:latin typeface="Times New Roman"/>
                <a:ea typeface="Times New Roman"/>
                <a:cs typeface="Times New Roman"/>
                <a:sym typeface="Times New Roman"/>
              </a:rPr>
              <a:t> (дата звернення: 20.12.2025).</a:t>
            </a:r>
            <a:endParaRPr sz="1400">
              <a:solidFill>
                <a:srgbClr val="000000"/>
              </a:solidFill>
              <a:latin typeface="Times New Roman"/>
              <a:ea typeface="Times New Roman"/>
              <a:cs typeface="Times New Roman"/>
              <a:sym typeface="Times New Roman"/>
            </a:endParaRPr>
          </a:p>
          <a:p>
            <a:pPr marL="0" lvl="0" indent="342265" algn="just" rtl="0">
              <a:lnSpc>
                <a:spcPct val="150000"/>
              </a:lnSpc>
              <a:spcBef>
                <a:spcPts val="0"/>
              </a:spcBef>
              <a:spcAft>
                <a:spcPts val="0"/>
              </a:spcAft>
              <a:buNone/>
            </a:pPr>
            <a:r>
              <a:rPr lang="uk" sz="1400">
                <a:solidFill>
                  <a:srgbClr val="000000"/>
                </a:solidFill>
                <a:latin typeface="Times New Roman"/>
                <a:ea typeface="Times New Roman"/>
                <a:cs typeface="Times New Roman"/>
                <a:sym typeface="Times New Roman"/>
              </a:rPr>
              <a:t>4. </a:t>
            </a:r>
            <a:r>
              <a:rPr lang="uk" sz="1400">
                <a:solidFill>
                  <a:srgbClr val="000000"/>
                </a:solidFill>
                <a:highlight>
                  <a:srgbClr val="F0F2F5"/>
                </a:highlight>
                <a:latin typeface="Times New Roman"/>
                <a:ea typeface="Times New Roman"/>
                <a:cs typeface="Times New Roman"/>
                <a:sym typeface="Times New Roman"/>
              </a:rPr>
              <a:t>Planck Collaboration. Planck 2018 results. VI. Cosmological parameters. </a:t>
            </a:r>
            <a:r>
              <a:rPr lang="uk" sz="1400" i="1">
                <a:solidFill>
                  <a:srgbClr val="000000"/>
                </a:solidFill>
                <a:highlight>
                  <a:srgbClr val="F0F2F5"/>
                </a:highlight>
                <a:latin typeface="Times New Roman"/>
                <a:ea typeface="Times New Roman"/>
                <a:cs typeface="Times New Roman"/>
                <a:sym typeface="Times New Roman"/>
              </a:rPr>
              <a:t>Astronomy &amp; Astrophysics</a:t>
            </a:r>
            <a:r>
              <a:rPr lang="uk" sz="1400">
                <a:solidFill>
                  <a:srgbClr val="000000"/>
                </a:solidFill>
                <a:highlight>
                  <a:srgbClr val="F0F2F5"/>
                </a:highlight>
                <a:latin typeface="Times New Roman"/>
                <a:ea typeface="Times New Roman"/>
                <a:cs typeface="Times New Roman"/>
                <a:sym typeface="Times New Roman"/>
              </a:rPr>
              <a:t>. 2020. Vol. 641. Art. A6. URL: </a:t>
            </a:r>
            <a:r>
              <a:rPr lang="uk" sz="1400" i="1" u="sng">
                <a:solidFill>
                  <a:srgbClr val="0000FF"/>
                </a:solidFill>
                <a:highlight>
                  <a:srgbClr val="F0F2F5"/>
                </a:highlight>
                <a:latin typeface="Times New Roman"/>
                <a:ea typeface="Times New Roman"/>
                <a:cs typeface="Times New Roman"/>
                <a:sym typeface="Times New Roman"/>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www.aanda.org</a:t>
            </a:r>
            <a:r>
              <a:rPr lang="uk" sz="1400">
                <a:solidFill>
                  <a:srgbClr val="000000"/>
                </a:solidFill>
                <a:highlight>
                  <a:srgbClr val="F0F2F5"/>
                </a:highlight>
                <a:latin typeface="Times New Roman"/>
                <a:ea typeface="Times New Roman"/>
                <a:cs typeface="Times New Roman"/>
                <a:sym typeface="Times New Roman"/>
              </a:rPr>
              <a:t> </a:t>
            </a:r>
            <a:r>
              <a:rPr lang="uk" sz="1400">
                <a:solidFill>
                  <a:srgbClr val="0A0A0A"/>
                </a:solidFill>
                <a:highlight>
                  <a:srgbClr val="F0F2F5"/>
                </a:highlight>
                <a:latin typeface="Times New Roman"/>
                <a:ea typeface="Times New Roman"/>
                <a:cs typeface="Times New Roman"/>
                <a:sym typeface="Times New Roman"/>
              </a:rPr>
              <a:t>(дата звернення: 20.12.</a:t>
            </a:r>
            <a:r>
              <a:rPr lang="uk" sz="1400">
                <a:solidFill>
                  <a:srgbClr val="000000"/>
                </a:solidFill>
                <a:highlight>
                  <a:srgbClr val="F0F2F5"/>
                </a:highlight>
                <a:latin typeface="Times New Roman"/>
                <a:ea typeface="Times New Roman"/>
                <a:cs typeface="Times New Roman"/>
                <a:sym typeface="Times New Roman"/>
              </a:rPr>
              <a:t>2025).</a:t>
            </a:r>
            <a:endParaRPr sz="1400">
              <a:solidFill>
                <a:srgbClr val="000000"/>
              </a:solidFill>
              <a:latin typeface="Times New Roman"/>
              <a:ea typeface="Times New Roman"/>
              <a:cs typeface="Times New Roman"/>
              <a:sym typeface="Times New Roman"/>
            </a:endParaRPr>
          </a:p>
          <a:p>
            <a:pPr marL="0" lvl="0" indent="342265" algn="just" rtl="0">
              <a:lnSpc>
                <a:spcPct val="150000"/>
              </a:lnSpc>
              <a:spcBef>
                <a:spcPts val="0"/>
              </a:spcBef>
              <a:spcAft>
                <a:spcPts val="0"/>
              </a:spcAft>
              <a:buNone/>
            </a:pPr>
            <a:r>
              <a:rPr lang="uk" sz="1400">
                <a:solidFill>
                  <a:srgbClr val="000000"/>
                </a:solidFill>
                <a:latin typeface="Times New Roman"/>
                <a:ea typeface="Times New Roman"/>
                <a:cs typeface="Times New Roman"/>
                <a:sym typeface="Times New Roman"/>
              </a:rPr>
              <a:t>5. Wendy L. Freedman, Barry F. Madore, The Hubble Constant // Annual Review of Astronomy and Astrophysics, vol. 48, p.673-710, (2020) </a:t>
            </a:r>
            <a:endParaRPr sz="1400">
              <a:solidFill>
                <a:srgbClr val="000000"/>
              </a:solidFill>
              <a:latin typeface="Times New Roman"/>
              <a:ea typeface="Times New Roman"/>
              <a:cs typeface="Times New Roman"/>
              <a:sym typeface="Times New Roman"/>
            </a:endParaRPr>
          </a:p>
          <a:p>
            <a:pPr marL="0" lvl="0" indent="342265" algn="just" rtl="0">
              <a:lnSpc>
                <a:spcPct val="150000"/>
              </a:lnSpc>
              <a:spcBef>
                <a:spcPts val="0"/>
              </a:spcBef>
              <a:spcAft>
                <a:spcPts val="0"/>
              </a:spcAft>
              <a:buNone/>
            </a:pPr>
            <a:r>
              <a:rPr lang="uk" sz="1400">
                <a:solidFill>
                  <a:srgbClr val="000000"/>
                </a:solidFill>
                <a:latin typeface="Times New Roman"/>
                <a:ea typeface="Times New Roman"/>
                <a:cs typeface="Times New Roman"/>
                <a:sym typeface="Times New Roman"/>
              </a:rPr>
              <a:t>6. </a:t>
            </a:r>
            <a:r>
              <a:rPr lang="uk" sz="1400" i="1">
                <a:solidFill>
                  <a:srgbClr val="000000"/>
                </a:solidFill>
                <a:highlight>
                  <a:srgbClr val="FFFFFF"/>
                </a:highlight>
                <a:latin typeface="Times New Roman"/>
                <a:ea typeface="Times New Roman"/>
                <a:cs typeface="Times New Roman"/>
                <a:sym typeface="Times New Roman"/>
              </a:rPr>
              <a:t>SN 2025 N</a:t>
            </a:r>
            <a:r>
              <a:rPr lang="uk" sz="1400">
                <a:solidFill>
                  <a:srgbClr val="000000"/>
                </a:solidFill>
                <a:highlight>
                  <a:srgbClr val="FFFFFF"/>
                </a:highlight>
                <a:latin typeface="Times New Roman"/>
                <a:ea typeface="Times New Roman"/>
                <a:cs typeface="Times New Roman"/>
                <a:sym typeface="Times New Roman"/>
              </a:rPr>
              <a:t> / transient name server </a:t>
            </a:r>
            <a:r>
              <a:rPr lang="uk" sz="1400">
                <a:solidFill>
                  <a:srgbClr val="000000"/>
                </a:solidFill>
                <a:latin typeface="Times New Roman"/>
                <a:ea typeface="Times New Roman"/>
                <a:cs typeface="Times New Roman"/>
                <a:sym typeface="Times New Roman"/>
              </a:rPr>
              <a:t>[Електронний ресурс] – Режим доступу</a:t>
            </a:r>
            <a:r>
              <a:rPr lang="uk" sz="1400" i="1">
                <a:solidFill>
                  <a:srgbClr val="000000"/>
                </a:solidFill>
                <a:latin typeface="Times New Roman"/>
                <a:ea typeface="Times New Roman"/>
                <a:cs typeface="Times New Roman"/>
                <a:sym typeface="Times New Roman"/>
              </a:rPr>
              <a:t>:</a:t>
            </a:r>
            <a:r>
              <a:rPr lang="uk" sz="1400">
                <a:solidFill>
                  <a:srgbClr val="000000"/>
                </a:solidFill>
                <a:latin typeface="Times New Roman"/>
                <a:ea typeface="Times New Roman"/>
                <a:cs typeface="Times New Roman"/>
                <a:sym typeface="Times New Roman"/>
              </a:rPr>
              <a:t> </a:t>
            </a:r>
            <a:r>
              <a:rPr lang="uk" sz="1400" i="1" u="sng">
                <a:solidFill>
                  <a:srgbClr val="0000FF"/>
                </a:solidFill>
                <a:latin typeface="Times New Roman"/>
                <a:ea typeface="Times New Roman"/>
                <a:cs typeface="Times New Roman"/>
                <a:sym typeface="Times New Roman"/>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https://www.wis-tns.org/object/2025 N</a:t>
            </a:r>
            <a:r>
              <a:rPr lang="uk" sz="1400" i="1">
                <a:solidFill>
                  <a:srgbClr val="FF0000"/>
                </a:solidFill>
                <a:latin typeface="Times New Roman"/>
                <a:ea typeface="Times New Roman"/>
                <a:cs typeface="Times New Roman"/>
                <a:sym typeface="Times New Roman"/>
              </a:rPr>
              <a:t>.</a:t>
            </a:r>
            <a:endParaRPr sz="1400" i="1">
              <a:solidFill>
                <a:srgbClr val="FF0000"/>
              </a:solidFill>
              <a:latin typeface="Times New Roman"/>
              <a:ea typeface="Times New Roman"/>
              <a:cs typeface="Times New Roman"/>
              <a:sym typeface="Times New Roman"/>
            </a:endParaRPr>
          </a:p>
          <a:p>
            <a:pPr marL="0" lvl="0" indent="342265" algn="just" rtl="0">
              <a:lnSpc>
                <a:spcPct val="150000"/>
              </a:lnSpc>
              <a:spcBef>
                <a:spcPts val="0"/>
              </a:spcBef>
              <a:spcAft>
                <a:spcPts val="0"/>
              </a:spcAft>
              <a:buNone/>
            </a:pPr>
            <a:r>
              <a:rPr lang="uk" sz="1400">
                <a:solidFill>
                  <a:srgbClr val="000000"/>
                </a:solidFill>
                <a:latin typeface="Times New Roman"/>
                <a:ea typeface="Times New Roman"/>
                <a:cs typeface="Times New Roman"/>
                <a:sym typeface="Times New Roman"/>
              </a:rPr>
              <a:t>7. Вакарчук І.О. Теорія зоряних спектрів: Підручник. – Львів: Львівський національний університет імені Івана Франка, 2022. – 359 с.</a:t>
            </a:r>
            <a:endParaRPr sz="1400" i="1">
              <a:solidFill>
                <a:srgbClr val="FF0000"/>
              </a:solidFill>
              <a:latin typeface="Times New Roman"/>
              <a:ea typeface="Times New Roman"/>
              <a:cs typeface="Times New Roman"/>
              <a:sym typeface="Times New Roman"/>
            </a:endParaRPr>
          </a:p>
          <a:p>
            <a:pPr marL="0" lvl="0" indent="0" algn="l" rtl="0">
              <a:spcBef>
                <a:spcPts val="0"/>
              </a:spcBef>
              <a:spcAft>
                <a:spcPts val="1200"/>
              </a:spcAft>
              <a:buNone/>
            </a:pPr>
            <a:endParaRPr/>
          </a:p>
        </p:txBody>
      </p:sp>
    </p:spTree>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16</TotalTime>
  <Words>1046</Words>
  <Application>Microsoft Office PowerPoint</Application>
  <PresentationFormat>Екран (16:9)</PresentationFormat>
  <Paragraphs>89</Paragraphs>
  <Slides>15</Slides>
  <Notes>15</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15</vt:i4>
      </vt:variant>
    </vt:vector>
  </HeadingPairs>
  <TitlesOfParts>
    <vt:vector size="23" baseType="lpstr">
      <vt:lpstr>Open Sans</vt:lpstr>
      <vt:lpstr>Wingdings 3</vt:lpstr>
      <vt:lpstr>Times New Roman</vt:lpstr>
      <vt:lpstr>Cambria Math</vt:lpstr>
      <vt:lpstr>Arial</vt:lpstr>
      <vt:lpstr>Noto Sans Symbols</vt:lpstr>
      <vt:lpstr>Trebuchet MS</vt:lpstr>
      <vt:lpstr>Грань</vt:lpstr>
      <vt:lpstr>Оцінка параметрів космологічного розширення на основі фотометрії наднових</vt:lpstr>
      <vt:lpstr>Мета та завдання дослідження</vt:lpstr>
      <vt:lpstr>Наднові зорі  та іх залишки  </vt:lpstr>
      <vt:lpstr>Класифікація наднових</vt:lpstr>
      <vt:lpstr>Механізм вибуху наднових Іа типу</vt:lpstr>
      <vt:lpstr>“Стандартні свічки” </vt:lpstr>
      <vt:lpstr>Наднова SN 2025 N</vt:lpstr>
      <vt:lpstr>Червоне зміщення в спектрі</vt:lpstr>
      <vt:lpstr>Спектр наднової SN 2025 N</vt:lpstr>
      <vt:lpstr>Відстань до наднової</vt:lpstr>
      <vt:lpstr>Стала Хабла</vt:lpstr>
      <vt:lpstr>Оцінка точності обчислень</vt:lpstr>
      <vt:lpstr>“Справжній”  вік Всесвіту</vt:lpstr>
      <vt:lpstr>Висновки</vt:lpstr>
      <vt:lpstr>Список використаних джерел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Оцінка параметрів космологічного розширення на основі фотометрії наднових</dc:title>
  <dc:creator>User</dc:creator>
  <cp:lastModifiedBy>RePack by Diakov</cp:lastModifiedBy>
  <cp:revision>5</cp:revision>
  <dcterms:modified xsi:type="dcterms:W3CDTF">2026-04-22T11:22:30Z</dcterms:modified>
</cp:coreProperties>
</file>