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75" r:id="rId2"/>
    <p:sldId id="276" r:id="rId3"/>
    <p:sldId id="277" r:id="rId4"/>
    <p:sldId id="278" r:id="rId5"/>
    <p:sldId id="279" r:id="rId6"/>
    <p:sldId id="280" r:id="rId7"/>
    <p:sldId id="258" r:id="rId8"/>
    <p:sldId id="281" r:id="rId9"/>
    <p:sldId id="272" r:id="rId10"/>
    <p:sldId id="260" r:id="rId11"/>
    <p:sldId id="274" r:id="rId12"/>
    <p:sldId id="273" r:id="rId13"/>
    <p:sldId id="282" r:id="rId14"/>
    <p:sldId id="265" r:id="rId15"/>
    <p:sldId id="266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0B0CC1-56A2-40ED-BB59-A05BE5D0E1E6}" v="4" dt="2026-04-05T21:22:07.7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68" autoAdjust="0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66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1426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B5414-A0DD-19B5-256C-8D348A9DC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FE55C7-4D9B-3ED2-774F-F9446F61B1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289212-A161-3195-DD07-BEF69DC28A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A6142-7447-353E-3B77-FECE8C6734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577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0B92A-3CF0-A32F-BAFA-29E1AD715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DC218B-8D6D-F086-89B4-7118998DA6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029531-2E76-F6D3-12B9-C4E4BA1106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7267CB-6949-9FAF-50B5-BE482F41B1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53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1047F-0015-E933-E1D3-3BBF3D9C9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751DA7-01C9-795D-C18F-6A094B3F33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216812-CE47-690F-ECBF-FFC7058D9E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00BAF6-E70F-B0E5-0E17-B10489D0C3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655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9B876-559D-6640-AA2E-DE2D8F06B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797776-4988-626E-77C2-A177F343A9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F7F66A-2820-4E94-AF03-CE1B862D4F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3479D3-89A4-4AF2-C7FD-23DF74B4EF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471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D4C80-D552-0ED2-8634-BC3A48DFB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0987CC-2A2C-14F8-C3DC-167D65EE82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34340F-0D12-200E-5BC6-51F46689A9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48B25-767A-E71B-FC36-AD362F1AE1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0410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ouffon-sans-roi.notion.site/339eb52c3b448016a7f7f49eec2ef412?source=copy_lin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ouffon-sans-roi.notion.site/30feb52c3b44809ea12ef8d6a783bc85?source=copy_link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bouffon-sans-roi.notion.site/10-315eb52c3b4480e0b24ec853bd9fc987?source=copy_link" TargetMode="Externa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bouffon-sans-roi.notion.site/7-315eb52c3b4480f8b918ebb4bd896580?source=copy_link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bouffon-sans-roi.notion.site/315eb52c3b44807b8b7cf0f6a0a0e8f0?source=copy_link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ouffon-sans-roi.notion.site/315eb52c3b448042a0e1dae86a3ea3a2?source=copy_link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ouffon-sans-roi.notion.site/315eb52c3b448094b1ebf346e8da71db?source=copy_link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bouffon-sans-roi.notion.site/3-315eb52c3b44805a8d77f190860ade2c?source=copy_link" TargetMode="External"/><Relationship Id="rId4" Type="http://schemas.openxmlformats.org/officeDocument/2006/relationships/hyperlink" Target="https://bouffon-sans-roi.notion.site/315eb52c3b448027b8abfb740d667d25?source=copy_link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irpin.ua/news/irpin-misto-parkiv/" TargetMode="External"/><Relationship Id="rId13" Type="http://schemas.openxmlformats.org/officeDocument/2006/relationships/hyperlink" Target="https://kos.zsu.gov.ua/viyna-za-nezalezhnist-parlament-vyznachyv-ofitsiynu-nazvu-borotby-ukrainy-z-rosiyskoiu-ahresiieiu/" TargetMode="External"/><Relationship Id="rId3" Type="http://schemas.openxmlformats.org/officeDocument/2006/relationships/hyperlink" Target="https://travels.in.ua/,/locality/28649/irpin-city" TargetMode="External"/><Relationship Id="rId7" Type="http://schemas.openxmlformats.org/officeDocument/2006/relationships/hyperlink" Target="https://vandrivka.com.ua/tsentralna-ploshha-ta-vulitsya-shevchenka-m-irpin/" TargetMode="External"/><Relationship Id="rId12" Type="http://schemas.openxmlformats.org/officeDocument/2006/relationships/hyperlink" Target="https://litmural.irpin.ua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rpin.ua/fakty-pro-irpin/" TargetMode="External"/><Relationship Id="rId11" Type="http://schemas.openxmlformats.org/officeDocument/2006/relationships/hyperlink" Target="https://www.instagram.com/p/CvobtgEtdtz/?igsh=MzNzYnF5aDl2Mjl0" TargetMode="External"/><Relationship Id="rId5" Type="http://schemas.openxmlformats.org/officeDocument/2006/relationships/hyperlink" Target="https://dpu.edu.ua/novyny/shcho-v-nazvi-tvoii-irpin" TargetMode="External"/><Relationship Id="rId10" Type="http://schemas.openxmlformats.org/officeDocument/2006/relationships/hyperlink" Target="https://bakhmut.irpin.ua/" TargetMode="External"/><Relationship Id="rId4" Type="http://schemas.openxmlformats.org/officeDocument/2006/relationships/hyperlink" Target="https://omi.net.ua/en/news/show?id=387" TargetMode="External"/><Relationship Id="rId9" Type="http://schemas.openxmlformats.org/officeDocument/2006/relationships/hyperlink" Target="https://vandrivka.com.ua/irpin-misto-parkiv/" TargetMode="External"/><Relationship Id="rId14" Type="http://schemas.openxmlformats.org/officeDocument/2006/relationships/hyperlink" Target="https://bouffon-sans-roi.notion.site/315eb52c3b448063a211c7224b071829?source=copy_link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27" y="0"/>
            <a:ext cx="5303520" cy="51435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9" name="Text 7"/>
          <p:cNvSpPr/>
          <p:nvPr/>
        </p:nvSpPr>
        <p:spPr>
          <a:xfrm>
            <a:off x="255693" y="688985"/>
            <a:ext cx="4754880" cy="10670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0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ПУТІВНИК</a:t>
            </a:r>
            <a:r>
              <a:rPr lang="uk-UA" sz="20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ІРП</a:t>
            </a:r>
            <a:r>
              <a:rPr lang="uk-UA" sz="20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</a:t>
            </a:r>
            <a:r>
              <a:rPr lang="en-US" sz="20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НЮ</a:t>
            </a:r>
            <a:r>
              <a:rPr lang="uk-UA" sz="20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 algn="l">
              <a:buNone/>
            </a:pPr>
            <a:r>
              <a:rPr lang="uk-UA" sz="20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спосіб соціалізації дітей ВПО вікової групи 8-15 років  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327660" y="1719443"/>
            <a:ext cx="1371600" cy="73152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18" name="Shape 16"/>
          <p:cNvSpPr/>
          <p:nvPr/>
        </p:nvSpPr>
        <p:spPr>
          <a:xfrm>
            <a:off x="5855547" y="4393527"/>
            <a:ext cx="2911263" cy="45719"/>
          </a:xfrm>
          <a:prstGeom prst="rect">
            <a:avLst/>
          </a:prstGeom>
          <a:solidFill>
            <a:srgbClr val="A8DADC"/>
          </a:solidFill>
          <a:ln w="12700">
            <a:solidFill>
              <a:srgbClr val="A8DADC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" name="Text 14">
            <a:extLst>
              <a:ext uri="{FF2B5EF4-FFF2-40B4-BE49-F238E27FC236}">
                <a16:creationId xmlns:a16="http://schemas.microsoft.com/office/drawing/2014/main" id="{F59C3663-F59E-841F-B5A7-4D4D78DCB5E4}"/>
              </a:ext>
            </a:extLst>
          </p:cNvPr>
          <p:cNvSpPr/>
          <p:nvPr/>
        </p:nvSpPr>
        <p:spPr>
          <a:xfrm>
            <a:off x="255693" y="2265971"/>
            <a:ext cx="4386645" cy="193765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uk-UA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Авторка: 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Грачова Софія</a:t>
            </a:r>
            <a:r>
              <a:rPr lang="uk-UA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r>
              <a:rPr lang="uk-UA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клас</a:t>
            </a:r>
            <a:r>
              <a:rPr lang="uk-UA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І</a:t>
            </a:r>
            <a:r>
              <a:rPr lang="uk-UA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рпінський ліцей інноваційних технологій (І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ЛІТ</a:t>
            </a:r>
            <a:r>
              <a:rPr lang="uk-UA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uk-UA" sz="14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uk-UA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Наукова керівниця: 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Харченко Лариса</a:t>
            </a:r>
            <a:r>
              <a:rPr lang="uk-UA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Олександрівна</a:t>
            </a:r>
            <a:r>
              <a:rPr lang="uk-UA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ru-RU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викладач української мови та літератури, 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ІЛІТ</a:t>
            </a:r>
            <a:r>
              <a:rPr lang="uk-UA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u-RU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Навчальний заклад:  </a:t>
            </a:r>
            <a:r>
              <a:rPr lang="uk-UA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Ірпінський ліцей інноваційних технологій (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ІЛІТ</a:t>
            </a:r>
            <a:r>
              <a:rPr lang="uk-UA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) 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м. Ірпінь</a:t>
            </a:r>
            <a:r>
              <a:rPr lang="uk-UA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br>
              <a:rPr lang="uk-UA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uk-UA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Конкурс:  </a:t>
            </a:r>
            <a:r>
              <a:rPr lang="uk-UA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«МАН-Юніор Дослідник» 2026,  номінація «Юніор-Історик»</a:t>
            </a:r>
            <a:endParaRPr lang="en-US" sz="14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F31523-5A2C-30A3-6498-4255C59C7B66}"/>
              </a:ext>
            </a:extLst>
          </p:cNvPr>
          <p:cNvSpPr txBox="1"/>
          <p:nvPr/>
        </p:nvSpPr>
        <p:spPr>
          <a:xfrm>
            <a:off x="5736790" y="4506387"/>
            <a:ext cx="3253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b="1" dirty="0">
                <a:latin typeface="Calibri" pitchFamily="34" charset="0"/>
                <a:ea typeface="Calibri" pitchFamily="34" charset="-122"/>
                <a:cs typeface="Calibri" pitchFamily="34" charset="-120"/>
                <a:hlinkClick r:id="rId3"/>
              </a:rPr>
              <a:t>Відеозвернення до журі МАН</a:t>
            </a:r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581E7C4-3698-EB76-19E4-38183D027D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456" b="2456"/>
          <a:stretch/>
        </p:blipFill>
        <p:spPr>
          <a:xfrm>
            <a:off x="5817870" y="137332"/>
            <a:ext cx="2948940" cy="410454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ECEAD8-F611-FB56-2FAA-3E81771BF2A8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5138911" y="4393527"/>
            <a:ext cx="420302" cy="4203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3810" y="-9733"/>
            <a:ext cx="9144000" cy="54864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" name="Text 1"/>
          <p:cNvSpPr/>
          <p:nvPr/>
        </p:nvSpPr>
        <p:spPr>
          <a:xfrm>
            <a:off x="148590" y="1524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26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Науково-практична робота </a:t>
            </a:r>
            <a:endParaRPr lang="en-US" sz="2600" dirty="0"/>
          </a:p>
        </p:txBody>
      </p:sp>
      <p:sp>
        <p:nvSpPr>
          <p:cNvPr id="39" name="Shape 37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B6B61"/>
          </a:solidFill>
          <a:ln w="12700">
            <a:solidFill>
              <a:srgbClr val="1B6B6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8FA22D-3213-1BC1-FA0F-5C0803B55001}"/>
              </a:ext>
            </a:extLst>
          </p:cNvPr>
          <p:cNvSpPr txBox="1"/>
          <p:nvPr/>
        </p:nvSpPr>
        <p:spPr>
          <a:xfrm>
            <a:off x="242669" y="684674"/>
            <a:ext cx="3599614" cy="968454"/>
          </a:xfrm>
          <a:prstGeom prst="rect">
            <a:avLst/>
          </a:prstGeom>
          <a:solidFill>
            <a:srgbClr val="FDE8E1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/>
          <a:p>
            <a:r>
              <a:rPr lang="uk-UA" sz="1200" b="1" noProof="0" dirty="0"/>
              <a:t>Мета дослідження:</a:t>
            </a:r>
          </a:p>
          <a:p>
            <a:r>
              <a:rPr lang="ru-RU" sz="1200" dirty="0"/>
              <a:t>спільне вивчення історії та пам’яток міста Ірпеня як спосіб адаптації та соціалізації для підлітків з родин внутрішньо переміщених осіб віком 8-15 років.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702276-ED28-5D5A-7AA8-1FCE8BEBD960}"/>
              </a:ext>
            </a:extLst>
          </p:cNvPr>
          <p:cNvSpPr txBox="1"/>
          <p:nvPr/>
        </p:nvSpPr>
        <p:spPr>
          <a:xfrm>
            <a:off x="242670" y="1779251"/>
            <a:ext cx="3599614" cy="2866097"/>
          </a:xfrm>
          <a:prstGeom prst="rect">
            <a:avLst/>
          </a:prstGeom>
          <a:solidFill>
            <a:srgbClr val="D4F1EF"/>
          </a:solidFill>
          <a:ln w="12700">
            <a:solidFill>
              <a:srgbClr val="A8DADC"/>
            </a:solidFill>
            <a:prstDash val="solid"/>
          </a:ln>
        </p:spPr>
        <p:txBody>
          <a:bodyPr/>
          <a:lstStyle>
            <a:lvl1pPr>
              <a:defRPr sz="1200" b="1"/>
            </a:lvl1pPr>
          </a:lstStyle>
          <a:p>
            <a:r>
              <a:rPr lang="uk-UA" noProof="0" dirty="0"/>
              <a:t>Завдання: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b="0" dirty="0"/>
              <a:t>з</a:t>
            </a:r>
            <a:r>
              <a:rPr lang="uk-UA" b="0" noProof="0" dirty="0"/>
              <a:t>ібрати й систематизувати інформацію про головні місця Ірпеня: історичні, природні, культурні</a:t>
            </a:r>
            <a:r>
              <a:rPr lang="uk-UA" b="0" dirty="0"/>
              <a:t> пам’ятки;</a:t>
            </a:r>
            <a:endParaRPr lang="uk-UA" b="0" noProof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b="0" noProof="0" dirty="0"/>
              <a:t>розробити один піший та один велосипедний маршрут для  дітей 8–15 років;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b="0" dirty="0"/>
              <a:t>с</a:t>
            </a:r>
            <a:r>
              <a:rPr lang="uk-UA" b="0" noProof="0" dirty="0"/>
              <a:t>творити путівник у форматі, зрозумілому й цікавому </a:t>
            </a:r>
            <a:r>
              <a:rPr lang="ru-RU" b="0" dirty="0"/>
              <a:t>для підлітків (з </a:t>
            </a:r>
            <a:r>
              <a:rPr lang="en-US" b="0" dirty="0"/>
              <a:t>QR-</a:t>
            </a:r>
            <a:r>
              <a:rPr lang="ru-RU" b="0" dirty="0"/>
              <a:t>кодами, картами, цікавими фактами та квізами);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b="0" dirty="0"/>
              <a:t>п</a:t>
            </a:r>
            <a:r>
              <a:rPr lang="uk-UA" b="0" noProof="0" dirty="0"/>
              <a:t>ровести на волонтерських засадах 5 екскурсій </a:t>
            </a:r>
            <a:br>
              <a:rPr lang="uk-UA" b="0" noProof="0" dirty="0"/>
            </a:br>
            <a:r>
              <a:rPr lang="uk-UA" b="0" noProof="0" dirty="0"/>
              <a:t>(3 піших + 2 вело) до початку нового 2026/2027 навчального року;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b="0" dirty="0"/>
              <a:t>о</a:t>
            </a:r>
            <a:r>
              <a:rPr lang="uk-UA" b="0" noProof="0" dirty="0"/>
              <a:t>цінити вплив спільного вивчення історії, культурних традицій і надбань міста Ірпеня на соціалізацію та адаптацію учасників.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64D7162-8A95-13E1-F5F2-9D9B334D56F0}"/>
              </a:ext>
            </a:extLst>
          </p:cNvPr>
          <p:cNvSpPr txBox="1"/>
          <p:nvPr/>
        </p:nvSpPr>
        <p:spPr>
          <a:xfrm>
            <a:off x="4031469" y="684675"/>
            <a:ext cx="4928890" cy="682500"/>
          </a:xfrm>
          <a:prstGeom prst="rect">
            <a:avLst/>
          </a:prstGeom>
          <a:solidFill>
            <a:srgbClr val="FDE8E1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>
            <a:lvl1pPr>
              <a:defRPr sz="1200" b="1"/>
            </a:lvl1pPr>
          </a:lstStyle>
          <a:p>
            <a:r>
              <a:rPr lang="ru-RU" dirty="0"/>
              <a:t>Об'єкт дослідження</a:t>
            </a:r>
          </a:p>
          <a:p>
            <a:r>
              <a:rPr lang="uk-UA" b="0" noProof="0" dirty="0"/>
              <a:t>місто Ірпінь як простір для соціальної адаптації та інтеграції дітей внутрішньо переміщених осіб.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5D18C9D-4062-1AC1-9B7C-9DAB3805C315}"/>
              </a:ext>
            </a:extLst>
          </p:cNvPr>
          <p:cNvSpPr txBox="1"/>
          <p:nvPr/>
        </p:nvSpPr>
        <p:spPr>
          <a:xfrm>
            <a:off x="4031469" y="1478000"/>
            <a:ext cx="4928890" cy="789642"/>
          </a:xfrm>
          <a:prstGeom prst="rect">
            <a:avLst/>
          </a:prstGeom>
          <a:solidFill>
            <a:srgbClr val="D4F1EF"/>
          </a:solidFill>
          <a:ln w="12700">
            <a:solidFill>
              <a:srgbClr val="A8DADC"/>
            </a:solidFill>
            <a:prstDash val="solid"/>
          </a:ln>
        </p:spPr>
        <p:txBody>
          <a:bodyPr/>
          <a:lstStyle/>
          <a:p>
            <a:r>
              <a:rPr lang="ru-RU" sz="1200" b="1" dirty="0"/>
              <a:t>Предмет дослідження:  </a:t>
            </a:r>
          </a:p>
          <a:p>
            <a:r>
              <a:rPr lang="uk-UA" sz="1200" noProof="0" dirty="0"/>
              <a:t>вплив спільного вивчення історії та пам’яток міста Ірпеня за допомогою путівника на адаптацію та формування соціальних зв'язків дітей-ВПО віком 8–15 років.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43C3DC9-6E24-0CF4-9536-6751FEC0211C}"/>
              </a:ext>
            </a:extLst>
          </p:cNvPr>
          <p:cNvSpPr txBox="1"/>
          <p:nvPr/>
        </p:nvSpPr>
        <p:spPr>
          <a:xfrm>
            <a:off x="4031469" y="2393103"/>
            <a:ext cx="4928890" cy="2252246"/>
          </a:xfrm>
          <a:prstGeom prst="rect">
            <a:avLst/>
          </a:prstGeom>
          <a:solidFill>
            <a:srgbClr val="FDE8E1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>
            <a:lvl1pPr>
              <a:defRPr sz="1200" b="1"/>
            </a:lvl1pPr>
          </a:lstStyle>
          <a:p>
            <a:r>
              <a:rPr lang="ru-RU" dirty="0"/>
              <a:t>Методи дослідження: </a:t>
            </a:r>
          </a:p>
          <a:p>
            <a:r>
              <a:rPr lang="uk-UA" i="1" noProof="0" dirty="0"/>
              <a:t>бібліографічний</a:t>
            </a:r>
            <a:r>
              <a:rPr lang="uk-UA" noProof="0" dirty="0"/>
              <a:t>:  </a:t>
            </a:r>
            <a:r>
              <a:rPr lang="uk-UA" b="0" noProof="0" dirty="0"/>
              <a:t>опрацювання джерел з історії та географії Ірпеня;</a:t>
            </a:r>
          </a:p>
          <a:p>
            <a:r>
              <a:rPr lang="uk-UA" i="1" noProof="0" dirty="0"/>
              <a:t>спостереження</a:t>
            </a:r>
            <a:r>
              <a:rPr lang="uk-UA" noProof="0" dirty="0"/>
              <a:t>:  </a:t>
            </a:r>
            <a:r>
              <a:rPr lang="uk-UA" b="0" noProof="0" dirty="0"/>
              <a:t>особисте дослідження маршрутів, вулиць, пам'яток;</a:t>
            </a:r>
          </a:p>
          <a:p>
            <a:r>
              <a:rPr lang="uk-UA" i="1" noProof="0" dirty="0"/>
              <a:t>картографічний</a:t>
            </a:r>
            <a:r>
              <a:rPr lang="uk-UA" noProof="0" dirty="0"/>
              <a:t>: </a:t>
            </a:r>
            <a:r>
              <a:rPr lang="uk-UA" b="0" noProof="0" dirty="0"/>
              <a:t>складання та аналіз пішого й велосипедного маршрутів;</a:t>
            </a:r>
          </a:p>
          <a:p>
            <a:r>
              <a:rPr lang="uk-UA" i="1" noProof="0" dirty="0"/>
              <a:t>інтерв’ю</a:t>
            </a:r>
            <a:r>
              <a:rPr lang="uk-UA" noProof="0" dirty="0"/>
              <a:t>: </a:t>
            </a:r>
            <a:r>
              <a:rPr lang="uk-UA" b="0" noProof="0" dirty="0"/>
              <a:t>бесіди з мешканцями, дітьми – ВПО, педагогами та психологами;</a:t>
            </a:r>
          </a:p>
          <a:p>
            <a:r>
              <a:rPr lang="uk-UA" i="1" noProof="0" dirty="0"/>
              <a:t>анкетування</a:t>
            </a:r>
            <a:r>
              <a:rPr lang="uk-UA" noProof="0" dirty="0"/>
              <a:t>: </a:t>
            </a:r>
            <a:r>
              <a:rPr lang="uk-UA" b="0" noProof="0" dirty="0"/>
              <a:t>опитування дітей щодо знань про місто та рівня соціального комфорту;</a:t>
            </a:r>
          </a:p>
          <a:p>
            <a:r>
              <a:rPr lang="uk-UA" i="1" noProof="0" dirty="0"/>
              <a:t>описовий</a:t>
            </a:r>
            <a:r>
              <a:rPr lang="uk-UA" noProof="0" dirty="0"/>
              <a:t>: </a:t>
            </a:r>
            <a:r>
              <a:rPr lang="uk-UA" b="0" noProof="0" dirty="0"/>
              <a:t>створення текстів маршрутів у форматі, доступному для дітей; </a:t>
            </a:r>
          </a:p>
          <a:p>
            <a:r>
              <a:rPr lang="uk-UA" i="1" noProof="0" dirty="0"/>
              <a:t>фотофіксація</a:t>
            </a:r>
            <a:r>
              <a:rPr lang="uk-UA" noProof="0" dirty="0"/>
              <a:t>: </a:t>
            </a:r>
            <a:r>
              <a:rPr lang="uk-UA" b="0" noProof="0" dirty="0"/>
              <a:t>документування об'єктів маршруту.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AD2C1-96C1-6CCD-292A-F93F991DE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C368410-6A4F-6579-D94B-4674B60D2A84}"/>
              </a:ext>
            </a:extLst>
          </p:cNvPr>
          <p:cNvSpPr/>
          <p:nvPr/>
        </p:nvSpPr>
        <p:spPr>
          <a:xfrm>
            <a:off x="0" y="-129540"/>
            <a:ext cx="9144000" cy="54864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1CB67F7-F351-4782-0C4F-A24BDFE30F87}"/>
              </a:ext>
            </a:extLst>
          </p:cNvPr>
          <p:cNvSpPr/>
          <p:nvPr/>
        </p:nvSpPr>
        <p:spPr>
          <a:xfrm>
            <a:off x="148590" y="1524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80344877-8B3F-C55B-0F31-257759D9C9EC}"/>
              </a:ext>
            </a:extLst>
          </p:cNvPr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B6B61"/>
          </a:solidFill>
          <a:ln w="12700">
            <a:solidFill>
              <a:srgbClr val="1B6B6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A885378C-922D-F20A-5D15-E3F8E9F4397F}"/>
              </a:ext>
            </a:extLst>
          </p:cNvPr>
          <p:cNvSpPr/>
          <p:nvPr/>
        </p:nvSpPr>
        <p:spPr>
          <a:xfrm>
            <a:off x="297180" y="-10668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26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Ситуація – Проблема – Вирішення</a:t>
            </a:r>
            <a:endParaRPr lang="en-US" sz="2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892355-C122-C510-6800-D9E83BAA87D5}"/>
              </a:ext>
            </a:extLst>
          </p:cNvPr>
          <p:cNvSpPr txBox="1"/>
          <p:nvPr/>
        </p:nvSpPr>
        <p:spPr>
          <a:xfrm>
            <a:off x="300990" y="875161"/>
            <a:ext cx="2971974" cy="1520190"/>
          </a:xfrm>
          <a:prstGeom prst="rect">
            <a:avLst/>
          </a:prstGeom>
          <a:solidFill>
            <a:srgbClr val="D4F1EF"/>
          </a:solidFill>
          <a:ln w="12700">
            <a:solidFill>
              <a:srgbClr val="A8DADC"/>
            </a:solidFill>
            <a:prstDash val="solid"/>
          </a:ln>
        </p:spPr>
        <p:txBody>
          <a:bodyPr/>
          <a:lstStyle>
            <a:lvl1pPr>
              <a:defRPr sz="1200" b="1"/>
            </a:lvl1pPr>
          </a:lstStyle>
          <a:p>
            <a:r>
              <a:rPr lang="ru-RU" dirty="0"/>
              <a:t>Ситуація: </a:t>
            </a:r>
          </a:p>
          <a:p>
            <a:r>
              <a:rPr lang="ru-RU" b="0" dirty="0"/>
              <a:t>Протягом 2022/2026 кількість мешканців Ірпеня виросла щонайменше на 25.000</a:t>
            </a:r>
            <a:r>
              <a:rPr lang="en-US" b="0" dirty="0"/>
              <a:t> </a:t>
            </a:r>
            <a:r>
              <a:rPr lang="uk-UA" b="0" dirty="0"/>
              <a:t>переважно </a:t>
            </a:r>
            <a:r>
              <a:rPr lang="ru-RU" b="0" dirty="0"/>
              <a:t>за рахунок внутрішньо переміщених осіб (ВПО).  Кількість ВПО  дітей в Ірпені, за нашою оцінкою, складає близько 7000-9000 осіб.  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E39930-8593-CAEE-C08D-51E9CF2F8255}"/>
              </a:ext>
            </a:extLst>
          </p:cNvPr>
          <p:cNvSpPr txBox="1"/>
          <p:nvPr/>
        </p:nvSpPr>
        <p:spPr>
          <a:xfrm>
            <a:off x="300990" y="2607138"/>
            <a:ext cx="2971974" cy="1277522"/>
          </a:xfrm>
          <a:prstGeom prst="rect">
            <a:avLst/>
          </a:prstGeom>
          <a:solidFill>
            <a:srgbClr val="D4F1EF"/>
          </a:solidFill>
          <a:ln w="12700">
            <a:solidFill>
              <a:srgbClr val="A8DADC"/>
            </a:solidFill>
            <a:prstDash val="solid"/>
          </a:ln>
        </p:spPr>
        <p:txBody>
          <a:bodyPr/>
          <a:lstStyle>
            <a:lvl1pPr>
              <a:defRPr sz="1200" b="1"/>
            </a:lvl1pPr>
          </a:lstStyle>
          <a:p>
            <a:r>
              <a:rPr lang="ru-RU" dirty="0"/>
              <a:t>Вирішення проблеми:</a:t>
            </a:r>
          </a:p>
          <a:p>
            <a:r>
              <a:rPr lang="uk-UA" b="0" dirty="0"/>
              <a:t>Зробити цікавий  путівник для дітей </a:t>
            </a:r>
            <a:br>
              <a:rPr lang="uk-UA" b="0" dirty="0"/>
            </a:br>
            <a:r>
              <a:rPr lang="uk-UA" b="0" dirty="0"/>
              <a:t>8-15 років, щоб адаптувати їх в наше суспільство, показати Ірпінь як красиве, цікаве, гарне та веселе місто, допомогти їм знайти друзів в Ірпені.  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F8EF60-D275-3A2E-FF9E-DBFDBECAF158}"/>
              </a:ext>
            </a:extLst>
          </p:cNvPr>
          <p:cNvSpPr txBox="1"/>
          <p:nvPr/>
        </p:nvSpPr>
        <p:spPr>
          <a:xfrm>
            <a:off x="3394233" y="876104"/>
            <a:ext cx="5429915" cy="3050052"/>
          </a:xfrm>
          <a:prstGeom prst="rect">
            <a:avLst/>
          </a:prstGeom>
          <a:solidFill>
            <a:srgbClr val="FDE8E1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>
            <a:lvl1pPr>
              <a:defRPr sz="1200" b="1"/>
            </a:lvl1pPr>
          </a:lstStyle>
          <a:p>
            <a:pPr algn="just"/>
            <a:r>
              <a:rPr lang="ru-RU" dirty="0"/>
              <a:t>Проблема: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uk-UA" b="0" noProof="0" dirty="0"/>
              <a:t>Коли дитина змушена переїхати в інше місто, вона залишає позаду все звичне: свій двір, свою школу, своїх друзів. І в новому місці треба починати все спочатку. Це дуже важко, особливо коли ти ще не знаєш нікого навколо.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uk-UA" b="0" noProof="0" dirty="0"/>
              <a:t>В Ірпені є ще одна проблема: через те, що шкіл не вистачає, </a:t>
            </a:r>
            <a:r>
              <a:rPr lang="uk-UA" b="0" dirty="0"/>
              <a:t>більша </a:t>
            </a:r>
            <a:r>
              <a:rPr lang="uk-UA" b="0" noProof="0" dirty="0"/>
              <a:t>частина дітей, зокрема ВПО, навчається вдома, онлайн. Вони не ходять до школи, не спілкуються з однолітками — і через це ще складніше їм познайомитися з людьми та звикнути до нового міста.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uk-UA" b="0" noProof="0" dirty="0"/>
              <a:t>Багато родин взагалі нічого не знають про Ірпінь: ні його вулиць, ні його історії, ні цікавих місць. Місто здається чужим, і почуватися його частиною дуже складно.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uk-UA" b="0" noProof="0" dirty="0"/>
              <a:t>Усе це разом — стрес, самотність, незнайоме місто — може призвести до того, що дитина замикається в собі, боїться спілкуватися, стає тривожною. Вона просто не знає, з чого почати.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uk-UA" b="0" noProof="0" dirty="0"/>
              <a:t>Найважче це переживають діти від 8 до 15 років. Саме в цьому віці людина найбільше потребує друзів і свого місця у світі. І саме тут я хочу їм допомогти.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9645C6-ABC0-9C6E-309F-DCB206CBF945}"/>
              </a:ext>
            </a:extLst>
          </p:cNvPr>
          <p:cNvSpPr txBox="1"/>
          <p:nvPr/>
        </p:nvSpPr>
        <p:spPr>
          <a:xfrm>
            <a:off x="457200" y="4126740"/>
            <a:ext cx="8012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i="1" dirty="0">
                <a:solidFill>
                  <a:srgbClr val="2C2C2B"/>
                </a:solidFill>
              </a:rPr>
              <a:t>У 2022/2023 я вимушено переїхала до Італії, потім Великобританії та дуже добре знаю як складно інтегруватися в незнайоме суспільство. Саме тому я вирішила зробити такий проєкт. </a:t>
            </a:r>
          </a:p>
        </p:txBody>
      </p:sp>
    </p:spTree>
    <p:extLst>
      <p:ext uri="{BB962C8B-B14F-4D97-AF65-F5344CB8AC3E}">
        <p14:creationId xmlns:p14="http://schemas.microsoft.com/office/powerpoint/2010/main" val="2784778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E6F4A-D548-4710-3FAA-7D8CD159A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4D09593-0656-217A-5687-A30AB5E8CB5E}"/>
              </a:ext>
            </a:extLst>
          </p:cNvPr>
          <p:cNvSpPr/>
          <p:nvPr/>
        </p:nvSpPr>
        <p:spPr>
          <a:xfrm>
            <a:off x="0" y="-129540"/>
            <a:ext cx="9144000" cy="485161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A2901E2-3C99-307C-0957-37530B26ABB2}"/>
              </a:ext>
            </a:extLst>
          </p:cNvPr>
          <p:cNvSpPr/>
          <p:nvPr/>
        </p:nvSpPr>
        <p:spPr>
          <a:xfrm>
            <a:off x="148590" y="1524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A8C60857-A451-8F75-BC2E-3D9675DD6A61}"/>
              </a:ext>
            </a:extLst>
          </p:cNvPr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B6B61"/>
          </a:solidFill>
          <a:ln w="12700">
            <a:solidFill>
              <a:srgbClr val="1B6B6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B583AE11-43D6-A5DE-563D-19D59A6508D9}"/>
              </a:ext>
            </a:extLst>
          </p:cNvPr>
          <p:cNvSpPr/>
          <p:nvPr/>
        </p:nvSpPr>
        <p:spPr>
          <a:xfrm>
            <a:off x="297180" y="-10668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1D44B5C-C540-FDF8-747F-28BC087128C8}"/>
              </a:ext>
            </a:extLst>
          </p:cNvPr>
          <p:cNvSpPr txBox="1"/>
          <p:nvPr/>
        </p:nvSpPr>
        <p:spPr>
          <a:xfrm>
            <a:off x="6406506" y="1121884"/>
            <a:ext cx="2507768" cy="2999681"/>
          </a:xfrm>
          <a:prstGeom prst="rect">
            <a:avLst/>
          </a:prstGeom>
          <a:solidFill>
            <a:srgbClr val="FDE8E1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>
            <a:lvl1pPr>
              <a:defRPr sz="1200" b="1"/>
            </a:lvl1pPr>
          </a:lstStyle>
          <a:p>
            <a:r>
              <a:rPr lang="uk-UA" noProof="0" dirty="0"/>
              <a:t>Які результати очікую: </a:t>
            </a:r>
          </a:p>
          <a:p>
            <a:endParaRPr lang="uk-UA" sz="800" noProof="0" dirty="0"/>
          </a:p>
          <a:p>
            <a:r>
              <a:rPr lang="uk-UA" b="0" noProof="0" dirty="0"/>
              <a:t>Спільні прогулянки містом сформують нові дружні зв'язків між дітьми-ВПО та місцевими однолітками</a:t>
            </a:r>
            <a:r>
              <a:rPr lang="uk-UA" b="0" dirty="0"/>
              <a:t>.</a:t>
            </a:r>
            <a:endParaRPr lang="uk-UA" b="0" noProof="0" dirty="0"/>
          </a:p>
          <a:p>
            <a:endParaRPr lang="uk-UA" sz="800" b="0" noProof="0" dirty="0"/>
          </a:p>
          <a:p>
            <a:r>
              <a:rPr lang="uk-UA" b="0" noProof="0" dirty="0"/>
              <a:t>Знайомство з історією та цікавими місцями Ірпеня створить відчуття причетності до нової громади й знизить  відчуття «чужості» та тривожності.</a:t>
            </a:r>
          </a:p>
          <a:p>
            <a:endParaRPr lang="uk-UA" sz="800" b="0" noProof="0" dirty="0"/>
          </a:p>
          <a:p>
            <a:r>
              <a:rPr lang="uk-UA" b="0" noProof="0" dirty="0"/>
              <a:t>Проведення екскурсій </a:t>
            </a:r>
            <a:r>
              <a:rPr lang="uk-UA" b="0" dirty="0"/>
              <a:t>на волонтерських засадах </a:t>
            </a:r>
            <a:r>
              <a:rPr lang="uk-UA" b="0" noProof="0" dirty="0"/>
              <a:t>дозволять охопити до 50 дітей до початку </a:t>
            </a:r>
            <a:r>
              <a:rPr lang="uk-UA" b="0" dirty="0"/>
              <a:t>2026/2027 </a:t>
            </a:r>
            <a:r>
              <a:rPr lang="uk-UA" b="0" noProof="0" dirty="0"/>
              <a:t>навчального року.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70D80A-A844-B10A-7AB5-BE3FFD8B4CB4}"/>
              </a:ext>
            </a:extLst>
          </p:cNvPr>
          <p:cNvSpPr txBox="1"/>
          <p:nvPr/>
        </p:nvSpPr>
        <p:spPr>
          <a:xfrm>
            <a:off x="118321" y="563880"/>
            <a:ext cx="3112560" cy="4282440"/>
          </a:xfrm>
          <a:prstGeom prst="rect">
            <a:avLst/>
          </a:prstGeom>
          <a:solidFill>
            <a:srgbClr val="FDE8E1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>
            <a:lvl1pPr>
              <a:defRPr sz="1200" b="1"/>
            </a:lvl1pPr>
          </a:lstStyle>
          <a:p>
            <a:r>
              <a:rPr lang="ru-RU" dirty="0"/>
              <a:t>Як я це робила (практична реалізація): </a:t>
            </a:r>
          </a:p>
          <a:p>
            <a:pPr algn="just"/>
            <a:endParaRPr lang="uk-UA" sz="500" b="0" noProof="0" dirty="0"/>
          </a:p>
          <a:p>
            <a:pPr algn="just"/>
            <a:r>
              <a:rPr lang="uk-UA" b="0" noProof="0" dirty="0"/>
              <a:t>Попрацювала в бібліотеці, зібрала матеріли</a:t>
            </a:r>
            <a:r>
              <a:rPr lang="ru-RU" b="0" dirty="0"/>
              <a:t>, розпитала автора книг про Ірпінь </a:t>
            </a:r>
            <a:r>
              <a:rPr lang="uk-UA" b="0" dirty="0"/>
              <a:t>Анатолія Зборовського</a:t>
            </a:r>
            <a:r>
              <a:rPr lang="ru-RU" b="0" dirty="0"/>
              <a:t>, директора  краєзнавчого </a:t>
            </a:r>
            <a:r>
              <a:rPr lang="uk-UA" b="0" noProof="0" dirty="0"/>
              <a:t>музею  Кирилишину Ірину  та міських мешканців. </a:t>
            </a:r>
          </a:p>
          <a:p>
            <a:pPr algn="just"/>
            <a:endParaRPr lang="uk-UA" sz="600" b="0" noProof="0" dirty="0"/>
          </a:p>
          <a:p>
            <a:pPr algn="just"/>
            <a:r>
              <a:rPr lang="uk-UA" b="0" noProof="0" dirty="0"/>
              <a:t>Поспілкувалась з однолітками для розуміння, що саме може бути цікавим для них, пов’язане з містом Ірпінь</a:t>
            </a:r>
            <a:r>
              <a:rPr lang="ru-RU" b="0" noProof="0" dirty="0"/>
              <a:t>.</a:t>
            </a:r>
            <a:endParaRPr lang="ru-RU" b="0" dirty="0"/>
          </a:p>
          <a:p>
            <a:pPr algn="just"/>
            <a:endParaRPr lang="ru-RU" sz="600" b="0" dirty="0"/>
          </a:p>
          <a:p>
            <a:pPr algn="just"/>
            <a:r>
              <a:rPr lang="uk-UA" b="0" dirty="0"/>
              <a:t>Проїхалась маршрутами міста Ірпеня, особисто прокладеними, на велосипеді, зробила польові дослідження та зняла цікавий контент.</a:t>
            </a:r>
          </a:p>
          <a:p>
            <a:pPr algn="just"/>
            <a:endParaRPr lang="uk-UA" sz="600" b="0" dirty="0"/>
          </a:p>
          <a:p>
            <a:pPr algn="just"/>
            <a:r>
              <a:rPr lang="uk-UA" b="0" noProof="0" dirty="0"/>
              <a:t>Підготувала путівник на відкритій платформі </a:t>
            </a:r>
            <a:r>
              <a:rPr lang="en-US" b="0" dirty="0"/>
              <a:t>Notion</a:t>
            </a:r>
            <a:r>
              <a:rPr lang="uk-UA" b="0" dirty="0"/>
              <a:t>,</a:t>
            </a:r>
            <a:r>
              <a:rPr lang="en-US" b="0" dirty="0"/>
              <a:t> </a:t>
            </a:r>
            <a:r>
              <a:rPr lang="uk-UA" b="0" dirty="0"/>
              <a:t>щоб його </a:t>
            </a:r>
            <a:r>
              <a:rPr lang="uk-UA" b="0" noProof="0" dirty="0"/>
              <a:t>легко було  редагувати, доповнювати новими матеріалами та залучати співавторів</a:t>
            </a:r>
            <a:r>
              <a:rPr lang="uk-UA" b="0" dirty="0"/>
              <a:t>.</a:t>
            </a:r>
            <a:endParaRPr lang="uk-UA" b="0" noProof="0" dirty="0"/>
          </a:p>
          <a:p>
            <a:pPr algn="just"/>
            <a:endParaRPr lang="ru-RU" sz="600" b="0" dirty="0"/>
          </a:p>
          <a:p>
            <a:pPr algn="just"/>
            <a:r>
              <a:rPr lang="ru-RU" b="0" dirty="0"/>
              <a:t>Для </a:t>
            </a:r>
            <a:r>
              <a:rPr lang="uk-UA" b="0" noProof="0" dirty="0"/>
              <a:t>реєстрації на екскурсії зробила </a:t>
            </a:r>
            <a:r>
              <a:rPr lang="ru-RU" b="0" dirty="0"/>
              <a:t>форму у </a:t>
            </a:r>
            <a:r>
              <a:rPr lang="en-US" b="0" dirty="0"/>
              <a:t>google forms</a:t>
            </a:r>
            <a:r>
              <a:rPr lang="uk-UA" b="0" dirty="0"/>
              <a:t>.</a:t>
            </a:r>
          </a:p>
          <a:p>
            <a:pPr algn="just"/>
            <a:endParaRPr lang="uk-UA" sz="600" b="0" noProof="0" dirty="0"/>
          </a:p>
          <a:p>
            <a:pPr algn="just"/>
            <a:r>
              <a:rPr lang="uk-UA" b="0" noProof="0" dirty="0"/>
              <a:t>Для </a:t>
            </a:r>
            <a:r>
              <a:rPr lang="uk-UA" b="0" dirty="0"/>
              <a:t>перевірки знань </a:t>
            </a:r>
            <a:r>
              <a:rPr lang="uk-UA" b="0" noProof="0" dirty="0"/>
              <a:t>зробила квізи в </a:t>
            </a:r>
            <a:r>
              <a:rPr lang="en-US" b="0" noProof="0" dirty="0"/>
              <a:t>Kahoot</a:t>
            </a:r>
            <a:r>
              <a:rPr lang="uk-UA" b="0" noProof="0" dirty="0"/>
              <a:t>. </a:t>
            </a:r>
            <a:endParaRPr lang="ru-RU" b="0" dirty="0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B7C42D0F-2352-9640-4E4E-82EF76165FB8}"/>
              </a:ext>
            </a:extLst>
          </p:cNvPr>
          <p:cNvSpPr/>
          <p:nvPr/>
        </p:nvSpPr>
        <p:spPr>
          <a:xfrm>
            <a:off x="19050" y="-193019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uk-UA" sz="26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я робила путівник та що очікую отримати? </a:t>
            </a:r>
            <a:endParaRPr lang="en-US" sz="2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70C3A2-63CE-BDC3-A0C0-2DD5E39B1CC5}"/>
              </a:ext>
            </a:extLst>
          </p:cNvPr>
          <p:cNvSpPr txBox="1"/>
          <p:nvPr/>
        </p:nvSpPr>
        <p:spPr>
          <a:xfrm>
            <a:off x="3349199" y="986468"/>
            <a:ext cx="2938989" cy="3578759"/>
          </a:xfrm>
          <a:prstGeom prst="rect">
            <a:avLst/>
          </a:prstGeom>
          <a:solidFill>
            <a:srgbClr val="D4F1EF"/>
          </a:solidFill>
          <a:ln w="12700">
            <a:solidFill>
              <a:srgbClr val="A8DADC"/>
            </a:solidFill>
            <a:prstDash val="solid"/>
          </a:ln>
        </p:spPr>
        <p:txBody>
          <a:bodyPr/>
          <a:lstStyle>
            <a:lvl1pPr>
              <a:defRPr sz="1200" b="1"/>
            </a:lvl1pPr>
          </a:lstStyle>
          <a:p>
            <a:r>
              <a:rPr lang="ru-RU" dirty="0"/>
              <a:t>Як планую просувати свій путівник:</a:t>
            </a:r>
          </a:p>
          <a:p>
            <a:endParaRPr lang="ru-RU" sz="800" dirty="0"/>
          </a:p>
          <a:p>
            <a:r>
              <a:rPr lang="uk-UA" b="0" dirty="0"/>
              <a:t>Р</a:t>
            </a:r>
            <a:r>
              <a:rPr lang="ru-RU" b="0" dirty="0"/>
              <a:t>озміщення </a:t>
            </a:r>
            <a:r>
              <a:rPr lang="en-US" b="0" dirty="0"/>
              <a:t>QR</a:t>
            </a:r>
            <a:r>
              <a:rPr lang="uk-UA" b="0" dirty="0"/>
              <a:t>-коду путівника на дошці  ІЛІТ.</a:t>
            </a:r>
          </a:p>
          <a:p>
            <a:endParaRPr lang="uk-UA" sz="800" b="0" dirty="0"/>
          </a:p>
          <a:p>
            <a:r>
              <a:rPr lang="uk-UA" b="0" dirty="0"/>
              <a:t>Розміщення повідомлення в телеграм- каналі та  інстаграмі  ІЛІТ.</a:t>
            </a:r>
          </a:p>
          <a:p>
            <a:br>
              <a:rPr lang="uk-UA" sz="600" b="0" dirty="0"/>
            </a:br>
            <a:r>
              <a:rPr lang="uk-UA" b="0" dirty="0"/>
              <a:t>Р</a:t>
            </a:r>
            <a:r>
              <a:rPr lang="ru-RU" b="0" dirty="0"/>
              <a:t>озміщення </a:t>
            </a:r>
            <a:r>
              <a:rPr lang="en-US" b="0" dirty="0"/>
              <a:t>QR</a:t>
            </a:r>
            <a:r>
              <a:rPr lang="uk-UA" b="0" dirty="0"/>
              <a:t>-коду  на дошці оголошень в бібліотеці, де проводяться лекції для ВПО.</a:t>
            </a:r>
          </a:p>
          <a:p>
            <a:endParaRPr lang="uk-UA" sz="600" b="0" dirty="0"/>
          </a:p>
          <a:p>
            <a:r>
              <a:rPr lang="ru-RU" b="0" dirty="0"/>
              <a:t>Співпраця з вчительками </a:t>
            </a:r>
            <a:r>
              <a:rPr lang="uk-UA" b="0" dirty="0"/>
              <a:t>ІЛІТ та  реклама путівника в розмовному  клубу «Теревені»,  де вони викладають українську мову та літературу для дітей-  ВПО. </a:t>
            </a:r>
          </a:p>
          <a:p>
            <a:endParaRPr lang="uk-UA" sz="700" b="0" dirty="0"/>
          </a:p>
          <a:p>
            <a:r>
              <a:rPr lang="uk-UA" b="0" dirty="0"/>
              <a:t>Розміщення </a:t>
            </a:r>
            <a:r>
              <a:rPr lang="en-US" b="0" dirty="0"/>
              <a:t>QR</a:t>
            </a:r>
            <a:r>
              <a:rPr lang="uk-UA" b="0" dirty="0"/>
              <a:t>-коду  на дошках оголошень по місту (міська адміністрація, магазини, зупинки міського транспорту).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8204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BD06F-047E-EE02-894B-C2920414E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A869F37-5605-D869-2D23-3EEABCB69C75}"/>
              </a:ext>
            </a:extLst>
          </p:cNvPr>
          <p:cNvSpPr/>
          <p:nvPr/>
        </p:nvSpPr>
        <p:spPr>
          <a:xfrm>
            <a:off x="0" y="0"/>
            <a:ext cx="9144000" cy="749808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FE15902-4FC4-9970-C69E-20815FB7B0FC}"/>
              </a:ext>
            </a:extLst>
          </p:cNvPr>
          <p:cNvSpPr/>
          <p:nvPr/>
        </p:nvSpPr>
        <p:spPr>
          <a:xfrm>
            <a:off x="411480" y="9144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В ПУТІВНИКУ?</a:t>
            </a:r>
            <a:endParaRPr lang="en-US" sz="26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D461190-9013-390F-893B-678BF1F57C26}"/>
              </a:ext>
            </a:extLst>
          </p:cNvPr>
          <p:cNvSpPr/>
          <p:nvPr/>
        </p:nvSpPr>
        <p:spPr>
          <a:xfrm>
            <a:off x="274320" y="914400"/>
            <a:ext cx="4251960" cy="804672"/>
          </a:xfrm>
          <a:prstGeom prst="rect">
            <a:avLst/>
          </a:prstGeom>
          <a:solidFill>
            <a:srgbClr val="D4F1EF"/>
          </a:solidFill>
          <a:ln w="12700">
            <a:solidFill>
              <a:srgbClr val="A8DADC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617A0DB-B3A5-7680-0991-BD361DC52F56}"/>
              </a:ext>
            </a:extLst>
          </p:cNvPr>
          <p:cNvSpPr/>
          <p:nvPr/>
        </p:nvSpPr>
        <p:spPr>
          <a:xfrm>
            <a:off x="274320" y="914400"/>
            <a:ext cx="502920" cy="80467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96D5D94-28A8-359A-8EF3-14B6A1D156F4}"/>
              </a:ext>
            </a:extLst>
          </p:cNvPr>
          <p:cNvSpPr/>
          <p:nvPr/>
        </p:nvSpPr>
        <p:spPr>
          <a:xfrm>
            <a:off x="274320" y="914400"/>
            <a:ext cx="5029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0825503-BE66-ED39-BAF1-EFD873D10F69}"/>
              </a:ext>
            </a:extLst>
          </p:cNvPr>
          <p:cNvSpPr/>
          <p:nvPr/>
        </p:nvSpPr>
        <p:spPr>
          <a:xfrm>
            <a:off x="868680" y="1003892"/>
            <a:ext cx="3675888" cy="62568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місць, які треба побачити в Ірп</a:t>
            </a:r>
            <a:r>
              <a:rPr lang="uk-UA" sz="13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</a:t>
            </a:r>
            <a:r>
              <a:rPr lang="en-US" sz="13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</a:t>
            </a:r>
            <a:r>
              <a:rPr lang="uk-UA" sz="13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та не пропустити головне</a:t>
            </a:r>
            <a:br>
              <a:rPr lang="uk-UA" sz="13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uk-UA" sz="13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(найбільш цікаві, що створюють обличчя міста) </a:t>
            </a:r>
            <a:endParaRPr lang="en-US" sz="13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3DA50D00-65E9-A954-8F6D-2559BA630C5E}"/>
              </a:ext>
            </a:extLst>
          </p:cNvPr>
          <p:cNvSpPr/>
          <p:nvPr/>
        </p:nvSpPr>
        <p:spPr>
          <a:xfrm>
            <a:off x="274320" y="1920240"/>
            <a:ext cx="4251960" cy="804672"/>
          </a:xfrm>
          <a:prstGeom prst="rect">
            <a:avLst/>
          </a:prstGeom>
          <a:solidFill>
            <a:srgbClr val="FDE8E1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FB147782-13E1-B990-EF62-B8B2052B41A8}"/>
              </a:ext>
            </a:extLst>
          </p:cNvPr>
          <p:cNvSpPr/>
          <p:nvPr/>
        </p:nvSpPr>
        <p:spPr>
          <a:xfrm>
            <a:off x="274320" y="1920240"/>
            <a:ext cx="502920" cy="804672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508E5E1-22D7-5E20-46CA-19492DB56BBA}"/>
              </a:ext>
            </a:extLst>
          </p:cNvPr>
          <p:cNvSpPr/>
          <p:nvPr/>
        </p:nvSpPr>
        <p:spPr>
          <a:xfrm>
            <a:off x="274320" y="1920240"/>
            <a:ext cx="5029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739544B5-A982-50EF-9732-BC6AFA6095BA}"/>
              </a:ext>
            </a:extLst>
          </p:cNvPr>
          <p:cNvSpPr/>
          <p:nvPr/>
        </p:nvSpPr>
        <p:spPr>
          <a:xfrm>
            <a:off x="274320" y="2926080"/>
            <a:ext cx="4251960" cy="804672"/>
          </a:xfrm>
          <a:prstGeom prst="rect">
            <a:avLst/>
          </a:prstGeom>
          <a:solidFill>
            <a:srgbClr val="D4F1EF"/>
          </a:solidFill>
          <a:ln w="12700">
            <a:solidFill>
              <a:srgbClr val="A8DADC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FEF0EDEF-FE3C-624C-7AA4-9A8DC15B389B}"/>
              </a:ext>
            </a:extLst>
          </p:cNvPr>
          <p:cNvSpPr/>
          <p:nvPr/>
        </p:nvSpPr>
        <p:spPr>
          <a:xfrm>
            <a:off x="274320" y="2926080"/>
            <a:ext cx="502920" cy="80467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CA8A8DFB-70FA-7553-3045-EC5C4CA396C9}"/>
              </a:ext>
            </a:extLst>
          </p:cNvPr>
          <p:cNvSpPr/>
          <p:nvPr/>
        </p:nvSpPr>
        <p:spPr>
          <a:xfrm>
            <a:off x="274320" y="2926080"/>
            <a:ext cx="5029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8FDD5BCC-DE2C-74F5-E0F1-D71924154F80}"/>
              </a:ext>
            </a:extLst>
          </p:cNvPr>
          <p:cNvSpPr/>
          <p:nvPr/>
        </p:nvSpPr>
        <p:spPr>
          <a:xfrm>
            <a:off x="274320" y="3931920"/>
            <a:ext cx="4251960" cy="804672"/>
          </a:xfrm>
          <a:prstGeom prst="rect">
            <a:avLst/>
          </a:prstGeom>
          <a:solidFill>
            <a:srgbClr val="FDE8E1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3BE75F07-6794-B293-8454-72CF274CCDA0}"/>
              </a:ext>
            </a:extLst>
          </p:cNvPr>
          <p:cNvSpPr/>
          <p:nvPr/>
        </p:nvSpPr>
        <p:spPr>
          <a:xfrm>
            <a:off x="274320" y="3931920"/>
            <a:ext cx="502920" cy="804672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A746168E-918D-4920-170D-1D6F96759CCE}"/>
              </a:ext>
            </a:extLst>
          </p:cNvPr>
          <p:cNvSpPr/>
          <p:nvPr/>
        </p:nvSpPr>
        <p:spPr>
          <a:xfrm>
            <a:off x="274320" y="3931920"/>
            <a:ext cx="5029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3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030C368D-AEB9-CC5F-9824-B506BF41A9C0}"/>
              </a:ext>
            </a:extLst>
          </p:cNvPr>
          <p:cNvSpPr/>
          <p:nvPr/>
        </p:nvSpPr>
        <p:spPr>
          <a:xfrm>
            <a:off x="777240" y="4050454"/>
            <a:ext cx="3547872" cy="52188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Топоніми Приірпіння</a:t>
            </a:r>
            <a:br>
              <a:rPr lang="uk-UA" sz="13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uk-UA" sz="13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(цікаві назви, що розказують про історію міста ) </a:t>
            </a:r>
            <a:endParaRPr lang="en-US" sz="1300" dirty="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69AE945D-1DD5-B45A-58BC-40AB9A40DB8D}"/>
              </a:ext>
            </a:extLst>
          </p:cNvPr>
          <p:cNvSpPr/>
          <p:nvPr/>
        </p:nvSpPr>
        <p:spPr>
          <a:xfrm>
            <a:off x="4800600" y="914400"/>
            <a:ext cx="4251960" cy="804672"/>
          </a:xfrm>
          <a:prstGeom prst="rect">
            <a:avLst/>
          </a:prstGeom>
          <a:solidFill>
            <a:srgbClr val="D4F1EF"/>
          </a:solidFill>
          <a:ln w="12700">
            <a:solidFill>
              <a:srgbClr val="A8DADC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5D6202B3-1BBE-41D6-4EDD-9FCE1ABDAEB2}"/>
              </a:ext>
            </a:extLst>
          </p:cNvPr>
          <p:cNvSpPr/>
          <p:nvPr/>
        </p:nvSpPr>
        <p:spPr>
          <a:xfrm>
            <a:off x="4800600" y="914400"/>
            <a:ext cx="502920" cy="80467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41FE6319-8F55-73EB-12B1-1EC3C8629401}"/>
              </a:ext>
            </a:extLst>
          </p:cNvPr>
          <p:cNvSpPr/>
          <p:nvPr/>
        </p:nvSpPr>
        <p:spPr>
          <a:xfrm>
            <a:off x="4800600" y="914400"/>
            <a:ext cx="5029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30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65A8E5CE-3C5B-4150-3722-988A71D2EDED}"/>
              </a:ext>
            </a:extLst>
          </p:cNvPr>
          <p:cNvSpPr/>
          <p:nvPr/>
        </p:nvSpPr>
        <p:spPr>
          <a:xfrm>
            <a:off x="5321808" y="1074460"/>
            <a:ext cx="3547872" cy="55905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Ірпінь — війна за незалежність</a:t>
            </a:r>
            <a:br>
              <a:rPr lang="uk-UA" sz="13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uk-UA" sz="13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(найболючіша та славетна історія сучасного Ірпеня)</a:t>
            </a:r>
            <a:endParaRPr lang="en-US" sz="1300" dirty="0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39C19F30-4D90-5F1A-593A-F7D7DC636E7D}"/>
              </a:ext>
            </a:extLst>
          </p:cNvPr>
          <p:cNvSpPr/>
          <p:nvPr/>
        </p:nvSpPr>
        <p:spPr>
          <a:xfrm>
            <a:off x="4800600" y="1920240"/>
            <a:ext cx="4251960" cy="804672"/>
          </a:xfrm>
          <a:prstGeom prst="rect">
            <a:avLst/>
          </a:prstGeom>
          <a:solidFill>
            <a:srgbClr val="FDE8E1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9F4C8B44-28AF-582B-56E6-6EE53529925F}"/>
              </a:ext>
            </a:extLst>
          </p:cNvPr>
          <p:cNvSpPr/>
          <p:nvPr/>
        </p:nvSpPr>
        <p:spPr>
          <a:xfrm>
            <a:off x="4800600" y="1920240"/>
            <a:ext cx="502920" cy="804672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BEF12BD5-508C-7C99-6D3A-94E94352D148}"/>
              </a:ext>
            </a:extLst>
          </p:cNvPr>
          <p:cNvSpPr/>
          <p:nvPr/>
        </p:nvSpPr>
        <p:spPr>
          <a:xfrm>
            <a:off x="5303520" y="2148233"/>
            <a:ext cx="35478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Маршрут по місту</a:t>
            </a:r>
            <a:r>
              <a:rPr lang="uk-UA" sz="13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br>
              <a:rPr lang="uk-UA" sz="13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uk-UA" sz="13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(що робити в Ірпені, коли в тебе є 2 години )</a:t>
            </a:r>
            <a:endParaRPr lang="en-US" sz="1300" dirty="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CA98EE2C-B1BB-B84F-5C60-76958EF3F248}"/>
              </a:ext>
            </a:extLst>
          </p:cNvPr>
          <p:cNvSpPr/>
          <p:nvPr/>
        </p:nvSpPr>
        <p:spPr>
          <a:xfrm>
            <a:off x="4800600" y="1920240"/>
            <a:ext cx="5029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300" dirty="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B6EE71B7-BA81-19C3-68CA-315A47AB36C9}"/>
              </a:ext>
            </a:extLst>
          </p:cNvPr>
          <p:cNvSpPr/>
          <p:nvPr/>
        </p:nvSpPr>
        <p:spPr>
          <a:xfrm>
            <a:off x="877824" y="2131840"/>
            <a:ext cx="35478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важливих подій в історії Ірпеня</a:t>
            </a:r>
            <a:br>
              <a:rPr lang="uk-UA" sz="13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uk-UA" sz="13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(основні відомості, які треба знати кожному мешканцю Ірпеня)</a:t>
            </a:r>
            <a:endParaRPr lang="en-US" sz="1300" dirty="0"/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FB6AC542-ABCF-FD53-171A-1433C094D232}"/>
              </a:ext>
            </a:extLst>
          </p:cNvPr>
          <p:cNvSpPr/>
          <p:nvPr/>
        </p:nvSpPr>
        <p:spPr>
          <a:xfrm>
            <a:off x="4800600" y="2926080"/>
            <a:ext cx="4251960" cy="804672"/>
          </a:xfrm>
          <a:prstGeom prst="rect">
            <a:avLst/>
          </a:prstGeom>
          <a:solidFill>
            <a:srgbClr val="D4F1EF"/>
          </a:solidFill>
          <a:ln w="12700">
            <a:solidFill>
              <a:srgbClr val="A8DADC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A2E951CA-27D3-5B5A-B614-48FB9648B079}"/>
              </a:ext>
            </a:extLst>
          </p:cNvPr>
          <p:cNvSpPr/>
          <p:nvPr/>
        </p:nvSpPr>
        <p:spPr>
          <a:xfrm>
            <a:off x="4800600" y="2926080"/>
            <a:ext cx="502920" cy="80467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0A15475C-391A-FAA8-C5BD-390104A93822}"/>
              </a:ext>
            </a:extLst>
          </p:cNvPr>
          <p:cNvSpPr/>
          <p:nvPr/>
        </p:nvSpPr>
        <p:spPr>
          <a:xfrm>
            <a:off x="4800600" y="2926080"/>
            <a:ext cx="5029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3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97E9DF01-A038-031D-7822-95617ABEFD49}"/>
              </a:ext>
            </a:extLst>
          </p:cNvPr>
          <p:cNvSpPr/>
          <p:nvPr/>
        </p:nvSpPr>
        <p:spPr>
          <a:xfrm>
            <a:off x="5347667" y="3035046"/>
            <a:ext cx="3547872" cy="586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Веломаршрут: місто + набережна</a:t>
            </a:r>
            <a:br>
              <a:rPr lang="uk-UA" sz="13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uk-UA" sz="13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(круговий маршрут по місцях, куди не так просто дістатися пішки )</a:t>
            </a:r>
            <a:endParaRPr lang="en-US" sz="1300" dirty="0"/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F05BBFE4-5351-26C5-D256-923A96B7568F}"/>
              </a:ext>
            </a:extLst>
          </p:cNvPr>
          <p:cNvSpPr/>
          <p:nvPr/>
        </p:nvSpPr>
        <p:spPr>
          <a:xfrm>
            <a:off x="877824" y="3143579"/>
            <a:ext cx="35478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Мурали Ірпен</a:t>
            </a:r>
            <a:r>
              <a:rPr lang="uk-UA" sz="13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</a:t>
            </a:r>
            <a:br>
              <a:rPr lang="uk-UA" sz="13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uk-UA" sz="13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(ідентичність міста без слів)</a:t>
            </a:r>
            <a:endParaRPr lang="en-US" sz="1300" dirty="0"/>
          </a:p>
        </p:txBody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D318FBA0-1F0A-40FC-5DE9-682A81AC1018}"/>
              </a:ext>
            </a:extLst>
          </p:cNvPr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B6B61"/>
          </a:solidFill>
          <a:ln w="12700">
            <a:solidFill>
              <a:srgbClr val="1B6B6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8" name="TextBox 7">
            <a:hlinkClick r:id="rId3"/>
            <a:extLst>
              <a:ext uri="{FF2B5EF4-FFF2-40B4-BE49-F238E27FC236}">
                <a16:creationId xmlns:a16="http://schemas.microsoft.com/office/drawing/2014/main" id="{B6EDE9A1-C1E0-9FBB-23C0-DACAE0E99B53}"/>
              </a:ext>
            </a:extLst>
          </p:cNvPr>
          <p:cNvSpPr txBox="1"/>
          <p:nvPr/>
        </p:nvSpPr>
        <p:spPr>
          <a:xfrm>
            <a:off x="5734362" y="4000853"/>
            <a:ext cx="27744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b="1" i="1" dirty="0">
                <a:solidFill>
                  <a:srgbClr val="2C2C2B"/>
                </a:solidFill>
                <a:hlinkClick r:id="rId3"/>
              </a:rPr>
              <a:t>Для </a:t>
            </a:r>
            <a:r>
              <a:rPr lang="uk-UA" sz="1800" b="1" i="1" dirty="0">
                <a:solidFill>
                  <a:srgbClr val="2C2C2B"/>
                </a:solidFill>
                <a:effectLst/>
                <a:hlinkClick r:id="rId3"/>
              </a:rPr>
              <a:t>переходу в путівник натискай сюди</a:t>
            </a:r>
            <a:endParaRPr lang="ru-RU" sz="1800" i="1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8E3EEB2-93E7-8F6D-8377-F1D3B49D70B8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4847394" y="3918281"/>
            <a:ext cx="758952" cy="75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850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833F8-8930-C600-3E14-63CAD1BA0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6B68D60-AE17-BF81-2802-18E96A184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29299"/>
            <a:ext cx="4113352" cy="4614201"/>
          </a:xfrm>
          <a:prstGeom prst="rect">
            <a:avLst/>
          </a:prstGeom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BB33EB37-AC9C-D64E-8E4B-D3C941102FEE}"/>
              </a:ext>
            </a:extLst>
          </p:cNvPr>
          <p:cNvSpPr/>
          <p:nvPr/>
        </p:nvSpPr>
        <p:spPr>
          <a:xfrm>
            <a:off x="0" y="0"/>
            <a:ext cx="9144000" cy="749808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B0773F3-B923-0C45-8B7B-A022D43736EA}"/>
              </a:ext>
            </a:extLst>
          </p:cNvPr>
          <p:cNvSpPr/>
          <p:nvPr/>
        </p:nvSpPr>
        <p:spPr>
          <a:xfrm>
            <a:off x="411480" y="9144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ПУТІВНИК</a:t>
            </a:r>
            <a:endParaRPr lang="en-US" sz="2600" dirty="0"/>
          </a:p>
        </p:txBody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D9979A69-96D1-1756-6321-4358278DEA6E}"/>
              </a:ext>
            </a:extLst>
          </p:cNvPr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B6B61"/>
          </a:solidFill>
          <a:ln w="12700">
            <a:solidFill>
              <a:srgbClr val="1B6B6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786E32-71B4-82DD-E08D-B3F8218DFA26}"/>
              </a:ext>
            </a:extLst>
          </p:cNvPr>
          <p:cNvSpPr txBox="1"/>
          <p:nvPr/>
        </p:nvSpPr>
        <p:spPr>
          <a:xfrm>
            <a:off x="657315" y="1541978"/>
            <a:ext cx="34774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b="1" i="1" dirty="0">
                <a:solidFill>
                  <a:srgbClr val="2C2C2B"/>
                </a:solidFill>
                <a:effectLst/>
              </a:rPr>
              <a:t>Або скористайся </a:t>
            </a:r>
          </a:p>
          <a:p>
            <a:pPr algn="just"/>
            <a:r>
              <a:rPr lang="en-US" sz="1800" b="1" i="1" dirty="0">
                <a:solidFill>
                  <a:srgbClr val="2C2C2B"/>
                </a:solidFill>
                <a:effectLst/>
              </a:rPr>
              <a:t>QR</a:t>
            </a:r>
            <a:r>
              <a:rPr lang="uk-UA" sz="1800" b="1" i="1" dirty="0">
                <a:solidFill>
                  <a:srgbClr val="2C2C2B"/>
                </a:solidFill>
                <a:effectLst/>
              </a:rPr>
              <a:t>-кодом</a:t>
            </a:r>
            <a:endParaRPr lang="ru-RU" sz="1800" i="1" dirty="0"/>
          </a:p>
        </p:txBody>
      </p:sp>
      <p:sp>
        <p:nvSpPr>
          <p:cNvPr id="6" name="AutoShape 2" descr="красная стрелка PNG , мазок кисти, красная стрелка PNG , икона PNG картинки  и пнг рисунок для бесплатной загрузки">
            <a:extLst>
              <a:ext uri="{FF2B5EF4-FFF2-40B4-BE49-F238E27FC236}">
                <a16:creationId xmlns:a16="http://schemas.microsoft.com/office/drawing/2014/main" id="{A522D739-0B0F-B666-28EF-684AA3F9A9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1B62729-404B-CADE-44B1-214BFBEFB544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1863208" y="1924050"/>
            <a:ext cx="2271522" cy="227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486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49808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" name="Text 1"/>
          <p:cNvSpPr/>
          <p:nvPr/>
        </p:nvSpPr>
        <p:spPr>
          <a:xfrm>
            <a:off x="411480" y="9144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МІСЦЬ, ЯКІ ТРЕБА ПОБАЧИТИ В ІРПІНІ</a:t>
            </a:r>
            <a:endParaRPr lang="en-US" sz="2000" dirty="0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CD95CF75-9DF4-4532-1AB6-5F7D8B086E4B}"/>
              </a:ext>
            </a:extLst>
          </p:cNvPr>
          <p:cNvGrpSpPr/>
          <p:nvPr/>
        </p:nvGrpSpPr>
        <p:grpSpPr>
          <a:xfrm>
            <a:off x="5348092" y="852238"/>
            <a:ext cx="3600000" cy="324000"/>
            <a:chOff x="228599" y="969264"/>
            <a:chExt cx="4251959" cy="493776"/>
          </a:xfrm>
        </p:grpSpPr>
        <p:sp>
          <p:nvSpPr>
            <p:cNvPr id="5" name="Shape 3"/>
            <p:cNvSpPr/>
            <p:nvPr/>
          </p:nvSpPr>
          <p:spPr>
            <a:xfrm>
              <a:off x="228599" y="969264"/>
              <a:ext cx="4251959" cy="493776"/>
            </a:xfrm>
            <a:prstGeom prst="rect">
              <a:avLst/>
            </a:prstGeom>
            <a:solidFill>
              <a:srgbClr val="D4F1EF"/>
            </a:solidFill>
            <a:ln w="9525">
              <a:solidFill>
                <a:srgbClr val="2A9D8F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6" name="Shape 4"/>
            <p:cNvSpPr/>
            <p:nvPr/>
          </p:nvSpPr>
          <p:spPr>
            <a:xfrm>
              <a:off x="360730" y="1111415"/>
              <a:ext cx="254626" cy="259080"/>
            </a:xfrm>
            <a:prstGeom prst="ellipse">
              <a:avLst/>
            </a:prstGeom>
            <a:solidFill>
              <a:srgbClr val="2A9D8F"/>
            </a:solidFill>
            <a:ln w="12700">
              <a:solidFill>
                <a:srgbClr val="2A9D8F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338328" y="1106424"/>
              <a:ext cx="302873" cy="2590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</a:t>
              </a:r>
              <a:endParaRPr lang="en-US" sz="10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758952" y="1042416"/>
              <a:ext cx="351867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uk-UA" sz="1250" b="1" dirty="0">
                  <a:solidFill>
                    <a:srgbClr val="1B6B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Річка Ірпінь та набережна</a:t>
              </a:r>
              <a:endParaRPr lang="en-US" sz="1250" dirty="0"/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A0EF0C23-881A-68C2-5569-AF11373F4D87}"/>
              </a:ext>
            </a:extLst>
          </p:cNvPr>
          <p:cNvGrpSpPr/>
          <p:nvPr/>
        </p:nvGrpSpPr>
        <p:grpSpPr>
          <a:xfrm>
            <a:off x="5341072" y="1221449"/>
            <a:ext cx="3600000" cy="324000"/>
            <a:chOff x="228600" y="1737360"/>
            <a:chExt cx="4251960" cy="658368"/>
          </a:xfrm>
        </p:grpSpPr>
        <p:sp>
          <p:nvSpPr>
            <p:cNvPr id="9" name="Shape 7"/>
            <p:cNvSpPr/>
            <p:nvPr/>
          </p:nvSpPr>
          <p:spPr>
            <a:xfrm>
              <a:off x="228600" y="1737360"/>
              <a:ext cx="4251960" cy="658368"/>
            </a:xfrm>
            <a:prstGeom prst="rect">
              <a:avLst/>
            </a:prstGeom>
            <a:solidFill>
              <a:srgbClr val="FDE8E1"/>
            </a:solidFill>
            <a:ln w="9525">
              <a:solidFill>
                <a:srgbClr val="E76F51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10" name="Shape 8"/>
            <p:cNvSpPr/>
            <p:nvPr/>
          </p:nvSpPr>
          <p:spPr>
            <a:xfrm>
              <a:off x="369022" y="1911096"/>
              <a:ext cx="252329" cy="361432"/>
            </a:xfrm>
            <a:prstGeom prst="ellipse">
              <a:avLst/>
            </a:prstGeom>
            <a:solidFill>
              <a:srgbClr val="E76F51"/>
            </a:solidFill>
            <a:ln w="12700">
              <a:solidFill>
                <a:srgbClr val="E76F51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338328" y="1911096"/>
              <a:ext cx="310896" cy="310896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</a:t>
              </a:r>
              <a:endParaRPr lang="en-US" sz="100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758952" y="1847088"/>
              <a:ext cx="3611880" cy="43891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uk-UA" sz="1250" b="1" dirty="0">
                  <a:solidFill>
                    <a:srgbClr val="1B6B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Парк «Незнайко»</a:t>
              </a:r>
              <a:endParaRPr lang="en-US" sz="1250" dirty="0"/>
            </a:p>
          </p:txBody>
        </p: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3C0D71BC-DB25-B3C9-4F3F-06680E78040F}"/>
              </a:ext>
            </a:extLst>
          </p:cNvPr>
          <p:cNvGrpSpPr/>
          <p:nvPr/>
        </p:nvGrpSpPr>
        <p:grpSpPr>
          <a:xfrm>
            <a:off x="5348092" y="1615726"/>
            <a:ext cx="3600000" cy="324000"/>
            <a:chOff x="228600" y="2542032"/>
            <a:chExt cx="4251960" cy="658368"/>
          </a:xfrm>
        </p:grpSpPr>
        <p:sp>
          <p:nvSpPr>
            <p:cNvPr id="13" name="Shape 11"/>
            <p:cNvSpPr/>
            <p:nvPr/>
          </p:nvSpPr>
          <p:spPr>
            <a:xfrm>
              <a:off x="228600" y="2542032"/>
              <a:ext cx="4251960" cy="658368"/>
            </a:xfrm>
            <a:prstGeom prst="rect">
              <a:avLst/>
            </a:prstGeom>
            <a:solidFill>
              <a:srgbClr val="D4F1EF"/>
            </a:solidFill>
            <a:ln w="9525">
              <a:solidFill>
                <a:srgbClr val="2A9D8F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14" name="Shape 12"/>
            <p:cNvSpPr/>
            <p:nvPr/>
          </p:nvSpPr>
          <p:spPr>
            <a:xfrm>
              <a:off x="383485" y="2715768"/>
              <a:ext cx="233977" cy="374904"/>
            </a:xfrm>
            <a:prstGeom prst="ellipse">
              <a:avLst/>
            </a:prstGeom>
            <a:solidFill>
              <a:srgbClr val="2A9D8F"/>
            </a:solidFill>
            <a:ln w="12700">
              <a:solidFill>
                <a:srgbClr val="2A9D8F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338328" y="2715768"/>
              <a:ext cx="310896" cy="310896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3</a:t>
              </a:r>
              <a:endParaRPr lang="en-US" sz="100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758952" y="2651760"/>
              <a:ext cx="3611880" cy="43891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uk-UA" sz="1250" b="1" dirty="0">
                  <a:solidFill>
                    <a:srgbClr val="1B6B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Центральна площа Ірпеня</a:t>
              </a:r>
              <a:endParaRPr lang="en-US" sz="1250" dirty="0"/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E97FDE0A-0C36-77D3-95C0-F6E2FFD23D6D}"/>
              </a:ext>
            </a:extLst>
          </p:cNvPr>
          <p:cNvGrpSpPr/>
          <p:nvPr/>
        </p:nvGrpSpPr>
        <p:grpSpPr>
          <a:xfrm>
            <a:off x="5348540" y="2006713"/>
            <a:ext cx="3600000" cy="324000"/>
            <a:chOff x="228600" y="3346704"/>
            <a:chExt cx="4251960" cy="658368"/>
          </a:xfrm>
        </p:grpSpPr>
        <p:sp>
          <p:nvSpPr>
            <p:cNvPr id="17" name="Shape 15"/>
            <p:cNvSpPr/>
            <p:nvPr/>
          </p:nvSpPr>
          <p:spPr>
            <a:xfrm>
              <a:off x="228600" y="3346704"/>
              <a:ext cx="4251960" cy="658368"/>
            </a:xfrm>
            <a:prstGeom prst="rect">
              <a:avLst/>
            </a:prstGeom>
            <a:solidFill>
              <a:srgbClr val="FDE8E1"/>
            </a:solidFill>
            <a:ln w="9525">
              <a:solidFill>
                <a:srgbClr val="E76F51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18" name="Shape 16"/>
            <p:cNvSpPr/>
            <p:nvPr/>
          </p:nvSpPr>
          <p:spPr>
            <a:xfrm>
              <a:off x="400426" y="3520440"/>
              <a:ext cx="180000" cy="310896"/>
            </a:xfrm>
            <a:prstGeom prst="ellipse">
              <a:avLst/>
            </a:prstGeom>
            <a:solidFill>
              <a:srgbClr val="E76F51"/>
            </a:solidFill>
            <a:ln w="12700">
              <a:solidFill>
                <a:srgbClr val="E76F51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338328" y="3520440"/>
              <a:ext cx="310896" cy="310896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4</a:t>
              </a:r>
              <a:endParaRPr lang="en-US" sz="1000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758952" y="3456432"/>
              <a:ext cx="3611880" cy="43891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uk-UA" sz="1250" b="1" dirty="0">
                  <a:solidFill>
                    <a:srgbClr val="1B6B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Дача І. Чоколова і парк Письменників</a:t>
              </a:r>
              <a:endParaRPr lang="en-US" sz="1250" dirty="0"/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B2408880-3D2F-A06A-90FF-A71848241C21}"/>
              </a:ext>
            </a:extLst>
          </p:cNvPr>
          <p:cNvGrpSpPr/>
          <p:nvPr/>
        </p:nvGrpSpPr>
        <p:grpSpPr>
          <a:xfrm>
            <a:off x="5348540" y="2423563"/>
            <a:ext cx="3600000" cy="324000"/>
            <a:chOff x="228600" y="4151376"/>
            <a:chExt cx="4251960" cy="658368"/>
          </a:xfrm>
        </p:grpSpPr>
        <p:sp>
          <p:nvSpPr>
            <p:cNvPr id="21" name="Shape 19"/>
            <p:cNvSpPr/>
            <p:nvPr/>
          </p:nvSpPr>
          <p:spPr>
            <a:xfrm>
              <a:off x="228600" y="4151376"/>
              <a:ext cx="4251960" cy="658368"/>
            </a:xfrm>
            <a:prstGeom prst="rect">
              <a:avLst/>
            </a:prstGeom>
            <a:solidFill>
              <a:srgbClr val="D4F1EF"/>
            </a:solidFill>
            <a:ln w="9525">
              <a:solidFill>
                <a:srgbClr val="2A9D8F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22" name="Shape 20"/>
            <p:cNvSpPr/>
            <p:nvPr/>
          </p:nvSpPr>
          <p:spPr>
            <a:xfrm>
              <a:off x="400426" y="4325112"/>
              <a:ext cx="191854" cy="310896"/>
            </a:xfrm>
            <a:prstGeom prst="ellipse">
              <a:avLst/>
            </a:prstGeom>
            <a:solidFill>
              <a:srgbClr val="2A9D8F"/>
            </a:solidFill>
            <a:ln w="12700">
              <a:solidFill>
                <a:srgbClr val="2A9D8F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338328" y="4325112"/>
              <a:ext cx="310896" cy="310896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5</a:t>
              </a:r>
              <a:endParaRPr lang="en-US" sz="100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758952" y="4261104"/>
              <a:ext cx="3611880" cy="43891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uk-UA" sz="1250" b="1" dirty="0">
                  <a:solidFill>
                    <a:srgbClr val="1B6B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Мурал Бенксі</a:t>
              </a:r>
              <a:endParaRPr lang="en-US" sz="1250" dirty="0"/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1E0CA72B-8622-866B-F442-006C8A914B28}"/>
              </a:ext>
            </a:extLst>
          </p:cNvPr>
          <p:cNvGrpSpPr/>
          <p:nvPr/>
        </p:nvGrpSpPr>
        <p:grpSpPr>
          <a:xfrm>
            <a:off x="5348540" y="2816006"/>
            <a:ext cx="3600000" cy="324000"/>
            <a:chOff x="4736592" y="932688"/>
            <a:chExt cx="4251960" cy="658368"/>
          </a:xfrm>
        </p:grpSpPr>
        <p:sp>
          <p:nvSpPr>
            <p:cNvPr id="25" name="Shape 23"/>
            <p:cNvSpPr/>
            <p:nvPr/>
          </p:nvSpPr>
          <p:spPr>
            <a:xfrm>
              <a:off x="4736592" y="932688"/>
              <a:ext cx="4251960" cy="658368"/>
            </a:xfrm>
            <a:prstGeom prst="rect">
              <a:avLst/>
            </a:prstGeom>
            <a:solidFill>
              <a:srgbClr val="D4F1EF"/>
            </a:solidFill>
            <a:ln w="9525">
              <a:solidFill>
                <a:srgbClr val="E76F51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26" name="Shape 24"/>
            <p:cNvSpPr/>
            <p:nvPr/>
          </p:nvSpPr>
          <p:spPr>
            <a:xfrm>
              <a:off x="4906698" y="1106424"/>
              <a:ext cx="210598" cy="310896"/>
            </a:xfrm>
            <a:prstGeom prst="ellipse">
              <a:avLst/>
            </a:prstGeom>
            <a:solidFill>
              <a:srgbClr val="E76F51"/>
            </a:solidFill>
            <a:ln w="12700">
              <a:solidFill>
                <a:srgbClr val="E76F51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4846320" y="1106424"/>
              <a:ext cx="310896" cy="310896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6</a:t>
              </a:r>
              <a:endParaRPr lang="en-US" sz="1000" dirty="0"/>
            </a:p>
          </p:txBody>
        </p:sp>
        <p:sp>
          <p:nvSpPr>
            <p:cNvPr id="28" name="Text 26"/>
            <p:cNvSpPr/>
            <p:nvPr/>
          </p:nvSpPr>
          <p:spPr>
            <a:xfrm>
              <a:off x="5266944" y="1042416"/>
              <a:ext cx="3611880" cy="43891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uk-UA" sz="1250" b="1" dirty="0">
                  <a:solidFill>
                    <a:srgbClr val="1B6B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Руїни Романівського моста</a:t>
              </a:r>
              <a:endParaRPr lang="en-US" sz="1250" dirty="0"/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30E90698-5DD4-E642-99F6-893815509D0C}"/>
              </a:ext>
            </a:extLst>
          </p:cNvPr>
          <p:cNvGrpSpPr/>
          <p:nvPr/>
        </p:nvGrpSpPr>
        <p:grpSpPr>
          <a:xfrm>
            <a:off x="5348540" y="3216630"/>
            <a:ext cx="3600000" cy="324000"/>
            <a:chOff x="4736592" y="1737360"/>
            <a:chExt cx="4251960" cy="658368"/>
          </a:xfrm>
        </p:grpSpPr>
        <p:sp>
          <p:nvSpPr>
            <p:cNvPr id="29" name="Shape 27"/>
            <p:cNvSpPr/>
            <p:nvPr/>
          </p:nvSpPr>
          <p:spPr>
            <a:xfrm>
              <a:off x="4736592" y="1737360"/>
              <a:ext cx="4251960" cy="658368"/>
            </a:xfrm>
            <a:prstGeom prst="rect">
              <a:avLst/>
            </a:prstGeom>
            <a:solidFill>
              <a:srgbClr val="FDE8E1"/>
            </a:solidFill>
            <a:ln w="9525">
              <a:solidFill>
                <a:srgbClr val="2A9D8F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30" name="Shape 28"/>
            <p:cNvSpPr/>
            <p:nvPr/>
          </p:nvSpPr>
          <p:spPr>
            <a:xfrm>
              <a:off x="4908418" y="1911096"/>
              <a:ext cx="197470" cy="310896"/>
            </a:xfrm>
            <a:prstGeom prst="ellipse">
              <a:avLst/>
            </a:prstGeom>
            <a:solidFill>
              <a:srgbClr val="2A9D8F"/>
            </a:solidFill>
            <a:ln w="12700">
              <a:solidFill>
                <a:srgbClr val="2A9D8F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31" name="Text 29"/>
            <p:cNvSpPr/>
            <p:nvPr/>
          </p:nvSpPr>
          <p:spPr>
            <a:xfrm>
              <a:off x="4846320" y="1911096"/>
              <a:ext cx="310896" cy="310896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7</a:t>
              </a:r>
              <a:endParaRPr lang="en-US" sz="1000" dirty="0"/>
            </a:p>
          </p:txBody>
        </p:sp>
        <p:sp>
          <p:nvSpPr>
            <p:cNvPr id="32" name="Text 30"/>
            <p:cNvSpPr/>
            <p:nvPr/>
          </p:nvSpPr>
          <p:spPr>
            <a:xfrm>
              <a:off x="5266944" y="1847088"/>
              <a:ext cx="3611880" cy="43891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uk-UA" sz="1250" b="1" dirty="0">
                  <a:solidFill>
                    <a:srgbClr val="1B6B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Парк Покровський</a:t>
              </a:r>
              <a:endParaRPr lang="en-US" sz="1250" dirty="0"/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681B51E3-60BC-11E6-F85E-3C0EDEEDE42C}"/>
              </a:ext>
            </a:extLst>
          </p:cNvPr>
          <p:cNvGrpSpPr/>
          <p:nvPr/>
        </p:nvGrpSpPr>
        <p:grpSpPr>
          <a:xfrm>
            <a:off x="5348540" y="3609499"/>
            <a:ext cx="3600000" cy="324000"/>
            <a:chOff x="4736592" y="2542032"/>
            <a:chExt cx="4251960" cy="658368"/>
          </a:xfrm>
        </p:grpSpPr>
        <p:sp>
          <p:nvSpPr>
            <p:cNvPr id="33" name="Shape 31"/>
            <p:cNvSpPr/>
            <p:nvPr/>
          </p:nvSpPr>
          <p:spPr>
            <a:xfrm>
              <a:off x="4736592" y="2542032"/>
              <a:ext cx="4251960" cy="658368"/>
            </a:xfrm>
            <a:prstGeom prst="rect">
              <a:avLst/>
            </a:prstGeom>
            <a:solidFill>
              <a:srgbClr val="D4F1EF"/>
            </a:solidFill>
            <a:ln w="9525">
              <a:solidFill>
                <a:srgbClr val="E76F51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34" name="Shape 32"/>
            <p:cNvSpPr/>
            <p:nvPr/>
          </p:nvSpPr>
          <p:spPr>
            <a:xfrm>
              <a:off x="4884727" y="2715768"/>
              <a:ext cx="226877" cy="333146"/>
            </a:xfrm>
            <a:prstGeom prst="ellipse">
              <a:avLst/>
            </a:prstGeom>
            <a:solidFill>
              <a:srgbClr val="E76F51"/>
            </a:solidFill>
            <a:ln w="12700">
              <a:solidFill>
                <a:srgbClr val="E76F51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35" name="Text 33"/>
            <p:cNvSpPr/>
            <p:nvPr/>
          </p:nvSpPr>
          <p:spPr>
            <a:xfrm>
              <a:off x="4846320" y="2715768"/>
              <a:ext cx="310896" cy="310896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8</a:t>
              </a:r>
              <a:endParaRPr lang="en-US" sz="1000" dirty="0"/>
            </a:p>
          </p:txBody>
        </p:sp>
        <p:sp>
          <p:nvSpPr>
            <p:cNvPr id="36" name="Text 34"/>
            <p:cNvSpPr/>
            <p:nvPr/>
          </p:nvSpPr>
          <p:spPr>
            <a:xfrm>
              <a:off x="5266944" y="2651760"/>
              <a:ext cx="3611880" cy="43891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uk-UA" sz="1250" b="1" dirty="0">
                  <a:solidFill>
                    <a:srgbClr val="1B6B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Краєзнавчий музей Ірпеня</a:t>
              </a:r>
              <a:endParaRPr lang="en-US" sz="1250" dirty="0"/>
            </a:p>
          </p:txBody>
        </p:sp>
      </p:grp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B20D669B-9A51-9C7E-AECD-248BA942717F}"/>
              </a:ext>
            </a:extLst>
          </p:cNvPr>
          <p:cNvGrpSpPr/>
          <p:nvPr/>
        </p:nvGrpSpPr>
        <p:grpSpPr>
          <a:xfrm>
            <a:off x="5348540" y="4013970"/>
            <a:ext cx="3600000" cy="324000"/>
            <a:chOff x="4736592" y="3346704"/>
            <a:chExt cx="4251960" cy="658368"/>
          </a:xfrm>
        </p:grpSpPr>
        <p:sp>
          <p:nvSpPr>
            <p:cNvPr id="37" name="Shape 35"/>
            <p:cNvSpPr/>
            <p:nvPr/>
          </p:nvSpPr>
          <p:spPr>
            <a:xfrm>
              <a:off x="4736592" y="3346704"/>
              <a:ext cx="4251960" cy="658368"/>
            </a:xfrm>
            <a:prstGeom prst="rect">
              <a:avLst/>
            </a:prstGeom>
            <a:solidFill>
              <a:srgbClr val="FDE8E1"/>
            </a:solidFill>
            <a:ln w="9525">
              <a:solidFill>
                <a:srgbClr val="2A9D8F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38" name="Shape 36"/>
            <p:cNvSpPr/>
            <p:nvPr/>
          </p:nvSpPr>
          <p:spPr>
            <a:xfrm>
              <a:off x="4895079" y="3520440"/>
              <a:ext cx="213378" cy="326435"/>
            </a:xfrm>
            <a:prstGeom prst="ellipse">
              <a:avLst/>
            </a:prstGeom>
            <a:solidFill>
              <a:srgbClr val="2A9D8F"/>
            </a:solidFill>
            <a:ln w="12700">
              <a:solidFill>
                <a:srgbClr val="2A9D8F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39" name="Text 37"/>
            <p:cNvSpPr/>
            <p:nvPr/>
          </p:nvSpPr>
          <p:spPr>
            <a:xfrm>
              <a:off x="4846320" y="3520440"/>
              <a:ext cx="310896" cy="310896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9</a:t>
              </a:r>
              <a:endParaRPr lang="en-US" sz="1000" dirty="0"/>
            </a:p>
          </p:txBody>
        </p:sp>
        <p:sp>
          <p:nvSpPr>
            <p:cNvPr id="40" name="Text 38"/>
            <p:cNvSpPr/>
            <p:nvPr/>
          </p:nvSpPr>
          <p:spPr>
            <a:xfrm>
              <a:off x="5266944" y="3456432"/>
              <a:ext cx="3611880" cy="43891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uk-UA" sz="1250" b="1" dirty="0">
                  <a:solidFill>
                    <a:srgbClr val="1B6B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Ірпінська бібліотека імені М. Рильського</a:t>
              </a:r>
              <a:endParaRPr lang="en-US" sz="1250" dirty="0"/>
            </a:p>
          </p:txBody>
        </p: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1F4828F9-A95F-F2A6-6330-62E118A7F801}"/>
              </a:ext>
            </a:extLst>
          </p:cNvPr>
          <p:cNvGrpSpPr/>
          <p:nvPr/>
        </p:nvGrpSpPr>
        <p:grpSpPr>
          <a:xfrm>
            <a:off x="5341072" y="4433614"/>
            <a:ext cx="3600000" cy="324000"/>
            <a:chOff x="4737121" y="4137587"/>
            <a:chExt cx="4251960" cy="658368"/>
          </a:xfrm>
        </p:grpSpPr>
        <p:sp>
          <p:nvSpPr>
            <p:cNvPr id="41" name="Shape 39"/>
            <p:cNvSpPr/>
            <p:nvPr/>
          </p:nvSpPr>
          <p:spPr>
            <a:xfrm>
              <a:off x="4737121" y="4137587"/>
              <a:ext cx="4251960" cy="658368"/>
            </a:xfrm>
            <a:prstGeom prst="rect">
              <a:avLst/>
            </a:prstGeom>
            <a:solidFill>
              <a:srgbClr val="D4F1EF"/>
            </a:solidFill>
            <a:ln w="9525">
              <a:solidFill>
                <a:srgbClr val="E76F51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42" name="Shape 40"/>
            <p:cNvSpPr/>
            <p:nvPr/>
          </p:nvSpPr>
          <p:spPr>
            <a:xfrm>
              <a:off x="4924698" y="4325112"/>
              <a:ext cx="232518" cy="374904"/>
            </a:xfrm>
            <a:prstGeom prst="ellipse">
              <a:avLst/>
            </a:prstGeom>
            <a:solidFill>
              <a:srgbClr val="E76F51"/>
            </a:solidFill>
            <a:ln w="12700">
              <a:solidFill>
                <a:srgbClr val="E76F51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43" name="Text 41"/>
            <p:cNvSpPr/>
            <p:nvPr/>
          </p:nvSpPr>
          <p:spPr>
            <a:xfrm>
              <a:off x="4846320" y="4325110"/>
              <a:ext cx="388877" cy="351103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10</a:t>
              </a:r>
              <a:endParaRPr lang="en-US" sz="1000" dirty="0"/>
            </a:p>
          </p:txBody>
        </p:sp>
        <p:sp>
          <p:nvSpPr>
            <p:cNvPr id="44" name="Text 42"/>
            <p:cNvSpPr/>
            <p:nvPr/>
          </p:nvSpPr>
          <p:spPr>
            <a:xfrm>
              <a:off x="5266944" y="4261104"/>
              <a:ext cx="3611880" cy="43891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uk-UA" sz="1250" b="1" dirty="0">
                  <a:solidFill>
                    <a:srgbClr val="1B6B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Дуб-</a:t>
              </a:r>
              <a:r>
                <a:rPr lang="uk-UA" sz="1250" b="1" dirty="0" err="1">
                  <a:solidFill>
                    <a:srgbClr val="1B6B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прадуб</a:t>
              </a:r>
              <a:endParaRPr lang="en-US" sz="1250" dirty="0"/>
            </a:p>
          </p:txBody>
        </p:sp>
      </p:grpSp>
      <p:sp>
        <p:nvSpPr>
          <p:cNvPr id="45" name="Shape 43"/>
          <p:cNvSpPr/>
          <p:nvPr/>
        </p:nvSpPr>
        <p:spPr>
          <a:xfrm>
            <a:off x="158171" y="5898490"/>
            <a:ext cx="9144000" cy="251460"/>
          </a:xfrm>
          <a:prstGeom prst="rect">
            <a:avLst/>
          </a:prstGeom>
          <a:solidFill>
            <a:srgbClr val="1B6B61"/>
          </a:solidFill>
          <a:ln w="12700">
            <a:solidFill>
              <a:srgbClr val="1B6B6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D0D65F7-B56F-DFEF-4CED-D2C4B2709F0B}"/>
              </a:ext>
            </a:extLst>
          </p:cNvPr>
          <p:cNvSpPr txBox="1"/>
          <p:nvPr/>
        </p:nvSpPr>
        <p:spPr>
          <a:xfrm>
            <a:off x="51028" y="800346"/>
            <a:ext cx="51903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900" b="1" i="1" dirty="0">
                <a:solidFill>
                  <a:srgbClr val="2C2C2B"/>
                </a:solidFill>
                <a:effectLst/>
              </a:rPr>
              <a:t>Ірпінь - </a:t>
            </a:r>
            <a:r>
              <a:rPr lang="ru-RU" sz="900" i="1" dirty="0">
                <a:solidFill>
                  <a:srgbClr val="2C2C2B"/>
                </a:solidFill>
                <a:effectLst/>
              </a:rPr>
              <a:t>передмістя столиці України, у якому немає всеукраїнських пам’яток, проте є багато невеликих, непомітних, але важливих місць, які все ж таки варті уваги. Щоб прогулянка не була довгою, але цікавою, я підібрала для вас 10 найкрутіших місць, без яких виїжджати з Ірпеня не можна.  </a:t>
            </a:r>
            <a:endParaRPr lang="ru-RU" sz="900" i="1" dirty="0"/>
          </a:p>
        </p:txBody>
      </p:sp>
      <p:sp>
        <p:nvSpPr>
          <p:cNvPr id="60" name="Shape 40">
            <a:extLst>
              <a:ext uri="{FF2B5EF4-FFF2-40B4-BE49-F238E27FC236}">
                <a16:creationId xmlns:a16="http://schemas.microsoft.com/office/drawing/2014/main" id="{A08CDF97-F5CF-9BEB-AED0-9C33E7888FD7}"/>
              </a:ext>
            </a:extLst>
          </p:cNvPr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B6B61"/>
          </a:solidFill>
          <a:ln w="12700">
            <a:solidFill>
              <a:srgbClr val="1B6B6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58F447DB-C05A-0FC6-02AA-F50E38F39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30" y="1389100"/>
            <a:ext cx="4112943" cy="336426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765BA3-6F09-F908-F5D8-18021060E0B6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3755660" y="3209359"/>
            <a:ext cx="775904" cy="775904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E61EB8BA-3AC8-F9BE-34D2-96173C8269F1}"/>
              </a:ext>
            </a:extLst>
          </p:cNvPr>
          <p:cNvSpPr txBox="1"/>
          <p:nvPr/>
        </p:nvSpPr>
        <p:spPr>
          <a:xfrm>
            <a:off x="4255373" y="3280676"/>
            <a:ext cx="1192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solidFill>
                  <a:srgbClr val="2C2C2B"/>
                </a:solidFill>
                <a:hlinkClick r:id="rId5"/>
              </a:rPr>
              <a:t>н</a:t>
            </a:r>
            <a:r>
              <a:rPr lang="ru-RU" sz="1400" i="1" dirty="0">
                <a:solidFill>
                  <a:srgbClr val="2C2C2B"/>
                </a:solidFill>
                <a:effectLst/>
                <a:hlinkClick r:id="rId5"/>
              </a:rPr>
              <a:t>атискай </a:t>
            </a:r>
            <a:br>
              <a:rPr lang="ru-RU" sz="1400" i="1" dirty="0">
                <a:solidFill>
                  <a:srgbClr val="2C2C2B"/>
                </a:solidFill>
                <a:effectLst/>
                <a:hlinkClick r:id="rId5"/>
              </a:rPr>
            </a:br>
            <a:r>
              <a:rPr lang="ru-RU" sz="1400" i="1" dirty="0">
                <a:solidFill>
                  <a:srgbClr val="2C2C2B"/>
                </a:solidFill>
                <a:effectLst/>
                <a:hlinkClick r:id="rId5"/>
              </a:rPr>
              <a:t>сюди  </a:t>
            </a:r>
            <a:endParaRPr lang="ru-RU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49808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" name="Text 1"/>
          <p:cNvSpPr/>
          <p:nvPr/>
        </p:nvSpPr>
        <p:spPr>
          <a:xfrm>
            <a:off x="411480" y="9144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ВАЖЛИВИХ ПОДІЙ В ІСТОРІЇ ІРПЕНЯ</a:t>
            </a:r>
            <a:endParaRPr lang="en-US" sz="2200" dirty="0"/>
          </a:p>
        </p:txBody>
      </p: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3AF1F4F8-DC5A-6F79-80A4-CFD0AA14B5D5}"/>
              </a:ext>
            </a:extLst>
          </p:cNvPr>
          <p:cNvGrpSpPr/>
          <p:nvPr/>
        </p:nvGrpSpPr>
        <p:grpSpPr>
          <a:xfrm>
            <a:off x="4188262" y="831674"/>
            <a:ext cx="4955737" cy="468000"/>
            <a:chOff x="4183380" y="907270"/>
            <a:chExt cx="4872990" cy="468000"/>
          </a:xfrm>
        </p:grpSpPr>
        <p:sp>
          <p:nvSpPr>
            <p:cNvPr id="4" name="Shape 2"/>
            <p:cNvSpPr/>
            <p:nvPr/>
          </p:nvSpPr>
          <p:spPr>
            <a:xfrm>
              <a:off x="4183380" y="907270"/>
              <a:ext cx="4872990" cy="468000"/>
            </a:xfrm>
            <a:prstGeom prst="rect">
              <a:avLst/>
            </a:prstGeom>
            <a:solidFill>
              <a:srgbClr val="D4F1EF"/>
            </a:solidFill>
            <a:ln w="6350">
              <a:solidFill>
                <a:srgbClr val="A8DADC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6" name="Text 4"/>
            <p:cNvSpPr/>
            <p:nvPr/>
          </p:nvSpPr>
          <p:spPr>
            <a:xfrm>
              <a:off x="4183380" y="987552"/>
              <a:ext cx="1386840" cy="310896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ru-RU" b="1" dirty="0"/>
                <a:t>1899 - 1902</a:t>
              </a:r>
            </a:p>
          </p:txBody>
        </p:sp>
        <p:sp>
          <p:nvSpPr>
            <p:cNvPr id="8" name="Text 6"/>
            <p:cNvSpPr/>
            <p:nvPr/>
          </p:nvSpPr>
          <p:spPr>
            <a:xfrm>
              <a:off x="5374820" y="988693"/>
              <a:ext cx="3586416" cy="310896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uk-UA" sz="1300" dirty="0">
                  <a:solidFill>
                    <a:srgbClr val="1A2E2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Народження міста </a:t>
              </a:r>
              <a:endParaRPr lang="en-US" sz="1300" dirty="0"/>
            </a:p>
          </p:txBody>
        </p:sp>
      </p:grpSp>
      <p:sp>
        <p:nvSpPr>
          <p:cNvPr id="39" name="Shape 37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B6B61"/>
          </a:solidFill>
          <a:ln w="12700">
            <a:solidFill>
              <a:srgbClr val="1B6B6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41" name="Shape 15">
            <a:extLst>
              <a:ext uri="{FF2B5EF4-FFF2-40B4-BE49-F238E27FC236}">
                <a16:creationId xmlns:a16="http://schemas.microsoft.com/office/drawing/2014/main" id="{0BC296EB-0414-2642-43D6-AF2D99B78550}"/>
              </a:ext>
            </a:extLst>
          </p:cNvPr>
          <p:cNvSpPr/>
          <p:nvPr/>
        </p:nvSpPr>
        <p:spPr>
          <a:xfrm>
            <a:off x="4196297" y="1397290"/>
            <a:ext cx="4934784" cy="468000"/>
          </a:xfrm>
          <a:prstGeom prst="rect">
            <a:avLst/>
          </a:prstGeom>
          <a:solidFill>
            <a:srgbClr val="FDE8E1"/>
          </a:solidFill>
          <a:ln w="9525">
            <a:solidFill>
              <a:srgbClr val="E76F51"/>
            </a:solidFill>
            <a:prstDash val="solid"/>
          </a:ln>
        </p:spPr>
        <p:txBody>
          <a:bodyPr/>
          <a:lstStyle/>
          <a:p>
            <a:r>
              <a:rPr lang="uk-UA" b="1" dirty="0"/>
              <a:t>1910 - 1920</a:t>
            </a:r>
            <a:r>
              <a:rPr lang="uk-UA" dirty="0"/>
              <a:t> </a:t>
            </a:r>
            <a:r>
              <a:rPr lang="uk-UA" sz="13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Бум дачного будівництва </a:t>
            </a:r>
          </a:p>
        </p:txBody>
      </p: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B0A78C42-6A82-A5AD-1163-0736A80AD888}"/>
              </a:ext>
            </a:extLst>
          </p:cNvPr>
          <p:cNvGrpSpPr/>
          <p:nvPr/>
        </p:nvGrpSpPr>
        <p:grpSpPr>
          <a:xfrm>
            <a:off x="4196296" y="1953725"/>
            <a:ext cx="4934785" cy="468000"/>
            <a:chOff x="4233652" y="2142667"/>
            <a:chExt cx="4872990" cy="468000"/>
          </a:xfrm>
        </p:grpSpPr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id="{C3BD0CD0-D116-F4F5-56BC-812168C9EE45}"/>
                </a:ext>
              </a:extLst>
            </p:cNvPr>
            <p:cNvGrpSpPr/>
            <p:nvPr/>
          </p:nvGrpSpPr>
          <p:grpSpPr>
            <a:xfrm>
              <a:off x="4233652" y="2142667"/>
              <a:ext cx="4872990" cy="468000"/>
              <a:chOff x="4196296" y="2138431"/>
              <a:chExt cx="4872990" cy="468000"/>
            </a:xfrm>
          </p:grpSpPr>
          <p:sp>
            <p:nvSpPr>
              <p:cNvPr id="45" name="Shape 2">
                <a:extLst>
                  <a:ext uri="{FF2B5EF4-FFF2-40B4-BE49-F238E27FC236}">
                    <a16:creationId xmlns:a16="http://schemas.microsoft.com/office/drawing/2014/main" id="{ED2BE5A4-AFFC-4EE2-9A48-056706E456DE}"/>
                  </a:ext>
                </a:extLst>
              </p:cNvPr>
              <p:cNvSpPr/>
              <p:nvPr/>
            </p:nvSpPr>
            <p:spPr>
              <a:xfrm>
                <a:off x="4196296" y="2138431"/>
                <a:ext cx="4872990" cy="468000"/>
              </a:xfrm>
              <a:prstGeom prst="rect">
                <a:avLst/>
              </a:prstGeom>
              <a:solidFill>
                <a:srgbClr val="D4F1EF"/>
              </a:solidFill>
              <a:ln w="6350">
                <a:solidFill>
                  <a:srgbClr val="A8DADC"/>
                </a:solidFill>
                <a:prstDash val="solid"/>
              </a:ln>
            </p:spPr>
            <p:txBody>
              <a:bodyPr/>
              <a:lstStyle/>
              <a:p>
                <a:endParaRPr lang="uk-UA" dirty="0"/>
              </a:p>
            </p:txBody>
          </p:sp>
          <p:sp>
            <p:nvSpPr>
              <p:cNvPr id="46" name="Text 4">
                <a:extLst>
                  <a:ext uri="{FF2B5EF4-FFF2-40B4-BE49-F238E27FC236}">
                    <a16:creationId xmlns:a16="http://schemas.microsoft.com/office/drawing/2014/main" id="{EB4D4013-997F-11E8-DC31-3F34B4B80D38}"/>
                  </a:ext>
                </a:extLst>
              </p:cNvPr>
              <p:cNvSpPr/>
              <p:nvPr/>
            </p:nvSpPr>
            <p:spPr>
              <a:xfrm>
                <a:off x="4274820" y="2231136"/>
                <a:ext cx="1386840" cy="310896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r>
                  <a:rPr lang="ru-RU" b="1" dirty="0"/>
                  <a:t>1920 - 1922</a:t>
                </a:r>
              </a:p>
            </p:txBody>
          </p:sp>
        </p:grpSp>
        <p:sp>
          <p:nvSpPr>
            <p:cNvPr id="49" name="Text 6">
              <a:extLst>
                <a:ext uri="{FF2B5EF4-FFF2-40B4-BE49-F238E27FC236}">
                  <a16:creationId xmlns:a16="http://schemas.microsoft.com/office/drawing/2014/main" id="{26D02B0F-8489-ADDD-EB51-BC29F31358ED}"/>
                </a:ext>
              </a:extLst>
            </p:cNvPr>
            <p:cNvSpPr/>
            <p:nvPr/>
          </p:nvSpPr>
          <p:spPr>
            <a:xfrm>
              <a:off x="5507990" y="2202931"/>
              <a:ext cx="3548380" cy="34747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ru-RU" sz="1300" dirty="0">
                  <a:solidFill>
                    <a:srgbClr val="1A2E2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Отаман Орлик і повстанці Приірпіння</a:t>
              </a:r>
              <a:endParaRPr lang="en-US" sz="1300" dirty="0"/>
            </a:p>
          </p:txBody>
        </p:sp>
      </p:grpSp>
      <p:sp>
        <p:nvSpPr>
          <p:cNvPr id="54" name="Shape 15">
            <a:extLst>
              <a:ext uri="{FF2B5EF4-FFF2-40B4-BE49-F238E27FC236}">
                <a16:creationId xmlns:a16="http://schemas.microsoft.com/office/drawing/2014/main" id="{72B38C82-5F6F-3FBC-3B25-C9FCF0748F77}"/>
              </a:ext>
            </a:extLst>
          </p:cNvPr>
          <p:cNvSpPr/>
          <p:nvPr/>
        </p:nvSpPr>
        <p:spPr>
          <a:xfrm>
            <a:off x="4212394" y="2563379"/>
            <a:ext cx="4947703" cy="468000"/>
          </a:xfrm>
          <a:prstGeom prst="rect">
            <a:avLst/>
          </a:prstGeom>
          <a:solidFill>
            <a:srgbClr val="FDE8E1"/>
          </a:solidFill>
          <a:ln w="9525">
            <a:solidFill>
              <a:srgbClr val="E76F51"/>
            </a:solidFill>
            <a:prstDash val="solid"/>
          </a:ln>
        </p:spPr>
        <p:txBody>
          <a:bodyPr/>
          <a:lstStyle/>
          <a:p>
            <a:r>
              <a:rPr lang="uk-UA" b="1" dirty="0"/>
              <a:t>1935  </a:t>
            </a:r>
            <a:r>
              <a:rPr lang="ru-RU" sz="13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Літературна столиця та Ірпінський Парнас </a:t>
            </a:r>
            <a:endParaRPr lang="uk-UA" sz="1300" dirty="0">
              <a:solidFill>
                <a:srgbClr val="1A2E2C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38D1CDEC-D60E-C666-D550-2DB80D8F32B7}"/>
              </a:ext>
            </a:extLst>
          </p:cNvPr>
          <p:cNvGrpSpPr/>
          <p:nvPr/>
        </p:nvGrpSpPr>
        <p:grpSpPr>
          <a:xfrm>
            <a:off x="4227192" y="3142166"/>
            <a:ext cx="4947703" cy="468000"/>
            <a:chOff x="4233652" y="2142667"/>
            <a:chExt cx="4872990" cy="468000"/>
          </a:xfrm>
        </p:grpSpPr>
        <p:grpSp>
          <p:nvGrpSpPr>
            <p:cNvPr id="56" name="Группа 55">
              <a:extLst>
                <a:ext uri="{FF2B5EF4-FFF2-40B4-BE49-F238E27FC236}">
                  <a16:creationId xmlns:a16="http://schemas.microsoft.com/office/drawing/2014/main" id="{C5EF1C66-0925-9DCA-C787-3214B1F90718}"/>
                </a:ext>
              </a:extLst>
            </p:cNvPr>
            <p:cNvGrpSpPr/>
            <p:nvPr/>
          </p:nvGrpSpPr>
          <p:grpSpPr>
            <a:xfrm>
              <a:off x="4233652" y="2142667"/>
              <a:ext cx="4872990" cy="468000"/>
              <a:chOff x="4196296" y="2138431"/>
              <a:chExt cx="4872990" cy="468000"/>
            </a:xfrm>
          </p:grpSpPr>
          <p:sp>
            <p:nvSpPr>
              <p:cNvPr id="58" name="Shape 2">
                <a:extLst>
                  <a:ext uri="{FF2B5EF4-FFF2-40B4-BE49-F238E27FC236}">
                    <a16:creationId xmlns:a16="http://schemas.microsoft.com/office/drawing/2014/main" id="{D58740E5-1CAA-AC54-64C3-57A07A15E0A5}"/>
                  </a:ext>
                </a:extLst>
              </p:cNvPr>
              <p:cNvSpPr/>
              <p:nvPr/>
            </p:nvSpPr>
            <p:spPr>
              <a:xfrm>
                <a:off x="4196296" y="2138431"/>
                <a:ext cx="4872990" cy="468000"/>
              </a:xfrm>
              <a:prstGeom prst="rect">
                <a:avLst/>
              </a:prstGeom>
              <a:solidFill>
                <a:srgbClr val="D4F1EF"/>
              </a:solidFill>
              <a:ln w="6350">
                <a:solidFill>
                  <a:srgbClr val="A8DADC"/>
                </a:solidFill>
                <a:prstDash val="solid"/>
              </a:ln>
            </p:spPr>
            <p:txBody>
              <a:bodyPr/>
              <a:lstStyle/>
              <a:p>
                <a:endParaRPr lang="uk-UA" dirty="0"/>
              </a:p>
            </p:txBody>
          </p:sp>
          <p:sp>
            <p:nvSpPr>
              <p:cNvPr id="59" name="Text 4">
                <a:extLst>
                  <a:ext uri="{FF2B5EF4-FFF2-40B4-BE49-F238E27FC236}">
                    <a16:creationId xmlns:a16="http://schemas.microsoft.com/office/drawing/2014/main" id="{6F769189-4B9A-478F-4216-697562EF3682}"/>
                  </a:ext>
                </a:extLst>
              </p:cNvPr>
              <p:cNvSpPr/>
              <p:nvPr/>
            </p:nvSpPr>
            <p:spPr>
              <a:xfrm>
                <a:off x="4274820" y="2231136"/>
                <a:ext cx="1386840" cy="310896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r>
                  <a:rPr lang="ru-RU" b="1" dirty="0"/>
                  <a:t>1956 - 1962</a:t>
                </a:r>
              </a:p>
            </p:txBody>
          </p:sp>
        </p:grpSp>
        <p:sp>
          <p:nvSpPr>
            <p:cNvPr id="57" name="Text 6">
              <a:extLst>
                <a:ext uri="{FF2B5EF4-FFF2-40B4-BE49-F238E27FC236}">
                  <a16:creationId xmlns:a16="http://schemas.microsoft.com/office/drawing/2014/main" id="{D0352525-6ACA-20CD-8086-4AA3952551C2}"/>
                </a:ext>
              </a:extLst>
            </p:cNvPr>
            <p:cNvSpPr/>
            <p:nvPr/>
          </p:nvSpPr>
          <p:spPr>
            <a:xfrm>
              <a:off x="5507990" y="2202931"/>
              <a:ext cx="3548380" cy="34747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ru-RU" sz="1300" dirty="0">
                  <a:solidFill>
                    <a:srgbClr val="1A2E2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Індустріалізація</a:t>
              </a:r>
              <a:endParaRPr lang="en-US" sz="1300" dirty="0"/>
            </a:p>
          </p:txBody>
        </p:sp>
      </p:grpSp>
      <p:sp>
        <p:nvSpPr>
          <p:cNvPr id="64" name="Shape 15">
            <a:extLst>
              <a:ext uri="{FF2B5EF4-FFF2-40B4-BE49-F238E27FC236}">
                <a16:creationId xmlns:a16="http://schemas.microsoft.com/office/drawing/2014/main" id="{4AE04FBF-F93B-AB08-6AFD-68C5433EF0E4}"/>
              </a:ext>
            </a:extLst>
          </p:cNvPr>
          <p:cNvSpPr/>
          <p:nvPr/>
        </p:nvSpPr>
        <p:spPr>
          <a:xfrm>
            <a:off x="4227192" y="3720953"/>
            <a:ext cx="4947703" cy="468000"/>
          </a:xfrm>
          <a:prstGeom prst="rect">
            <a:avLst/>
          </a:prstGeom>
          <a:solidFill>
            <a:srgbClr val="FDE8E1"/>
          </a:solidFill>
          <a:ln w="9525">
            <a:solidFill>
              <a:srgbClr val="E76F51"/>
            </a:solidFill>
            <a:prstDash val="solid"/>
          </a:ln>
        </p:spPr>
        <p:txBody>
          <a:bodyPr/>
          <a:lstStyle/>
          <a:p>
            <a:r>
              <a:rPr lang="uk-UA" b="1" dirty="0"/>
              <a:t>2014 – 2018   </a:t>
            </a:r>
            <a:r>
              <a:rPr lang="ru-RU" sz="13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Місто парків та багатоповерхівок</a:t>
            </a:r>
            <a:endParaRPr lang="uk-UA" sz="1300" dirty="0">
              <a:solidFill>
                <a:srgbClr val="1A2E2C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5ED7A1D5-66EC-16FF-89F4-379089F1E971}"/>
              </a:ext>
            </a:extLst>
          </p:cNvPr>
          <p:cNvGrpSpPr/>
          <p:nvPr/>
        </p:nvGrpSpPr>
        <p:grpSpPr>
          <a:xfrm>
            <a:off x="4227193" y="4306496"/>
            <a:ext cx="4872990" cy="468000"/>
            <a:chOff x="4233652" y="2142667"/>
            <a:chExt cx="4872990" cy="468000"/>
          </a:xfrm>
        </p:grpSpPr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25D22692-7F7F-C34E-5B99-A6D4FD6AC5FC}"/>
                </a:ext>
              </a:extLst>
            </p:cNvPr>
            <p:cNvGrpSpPr/>
            <p:nvPr/>
          </p:nvGrpSpPr>
          <p:grpSpPr>
            <a:xfrm>
              <a:off x="4233652" y="2142667"/>
              <a:ext cx="4872990" cy="468000"/>
              <a:chOff x="4196296" y="2138431"/>
              <a:chExt cx="4872990" cy="468000"/>
            </a:xfrm>
          </p:grpSpPr>
          <p:sp>
            <p:nvSpPr>
              <p:cNvPr id="68" name="Shape 2">
                <a:extLst>
                  <a:ext uri="{FF2B5EF4-FFF2-40B4-BE49-F238E27FC236}">
                    <a16:creationId xmlns:a16="http://schemas.microsoft.com/office/drawing/2014/main" id="{EA740446-E3D3-8663-1613-2E196E494E19}"/>
                  </a:ext>
                </a:extLst>
              </p:cNvPr>
              <p:cNvSpPr/>
              <p:nvPr/>
            </p:nvSpPr>
            <p:spPr>
              <a:xfrm>
                <a:off x="4196296" y="2138431"/>
                <a:ext cx="4872990" cy="468000"/>
              </a:xfrm>
              <a:prstGeom prst="rect">
                <a:avLst/>
              </a:prstGeom>
              <a:solidFill>
                <a:srgbClr val="D4F1EF"/>
              </a:solidFill>
              <a:ln w="6350">
                <a:solidFill>
                  <a:srgbClr val="A8DADC"/>
                </a:solidFill>
                <a:prstDash val="solid"/>
              </a:ln>
            </p:spPr>
            <p:txBody>
              <a:bodyPr/>
              <a:lstStyle/>
              <a:p>
                <a:endParaRPr lang="uk-UA" dirty="0"/>
              </a:p>
            </p:txBody>
          </p:sp>
          <p:sp>
            <p:nvSpPr>
              <p:cNvPr id="69" name="Text 4">
                <a:extLst>
                  <a:ext uri="{FF2B5EF4-FFF2-40B4-BE49-F238E27FC236}">
                    <a16:creationId xmlns:a16="http://schemas.microsoft.com/office/drawing/2014/main" id="{6E9D87DD-6957-42CB-F759-BC282245EB22}"/>
                  </a:ext>
                </a:extLst>
              </p:cNvPr>
              <p:cNvSpPr/>
              <p:nvPr/>
            </p:nvSpPr>
            <p:spPr>
              <a:xfrm>
                <a:off x="4274820" y="2231136"/>
                <a:ext cx="1386840" cy="310896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r>
                  <a:rPr lang="ru-RU" b="1" dirty="0"/>
                  <a:t>2022 - 2024 </a:t>
                </a:r>
              </a:p>
            </p:txBody>
          </p:sp>
        </p:grpSp>
        <p:sp>
          <p:nvSpPr>
            <p:cNvPr id="67" name="Text 6">
              <a:extLst>
                <a:ext uri="{FF2B5EF4-FFF2-40B4-BE49-F238E27FC236}">
                  <a16:creationId xmlns:a16="http://schemas.microsoft.com/office/drawing/2014/main" id="{F4BB57EC-8201-F980-9D78-68672FB0B3BF}"/>
                </a:ext>
              </a:extLst>
            </p:cNvPr>
            <p:cNvSpPr/>
            <p:nvPr/>
          </p:nvSpPr>
          <p:spPr>
            <a:xfrm>
              <a:off x="5507990" y="2202931"/>
              <a:ext cx="3548380" cy="34747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ru-RU" sz="1300" dirty="0">
                  <a:solidFill>
                    <a:srgbClr val="1A2E2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Місто Герой </a:t>
              </a:r>
              <a:endParaRPr lang="en-US" sz="1300" dirty="0"/>
            </a:p>
          </p:txBody>
        </p:sp>
      </p:grpSp>
      <p:sp>
        <p:nvSpPr>
          <p:cNvPr id="71" name="Text 2">
            <a:extLst>
              <a:ext uri="{FF2B5EF4-FFF2-40B4-BE49-F238E27FC236}">
                <a16:creationId xmlns:a16="http://schemas.microsoft.com/office/drawing/2014/main" id="{A673F1F0-3453-86D3-842A-8842117397C3}"/>
              </a:ext>
            </a:extLst>
          </p:cNvPr>
          <p:cNvSpPr/>
          <p:nvPr/>
        </p:nvSpPr>
        <p:spPr>
          <a:xfrm>
            <a:off x="345076" y="1238589"/>
            <a:ext cx="3325251" cy="1360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uk-UA" sz="1400" i="1" dirty="0">
                <a:solidFill>
                  <a:srgbClr val="2C2C2B"/>
                </a:solidFill>
              </a:rPr>
              <a:t>Хочеш дізнатись, шо таке Літературний Парнас, як повстанці боронили місто, в якій церкві китайці робили виробляли дитячі іграшки, як Ірпінь став містом парків та Містом-Героєм України?   </a:t>
            </a:r>
            <a:endParaRPr lang="en-US" sz="1400" i="1" dirty="0">
              <a:solidFill>
                <a:srgbClr val="2C2C2B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A37F9E2-65E7-E936-A951-2A49426FB872}"/>
              </a:ext>
            </a:extLst>
          </p:cNvPr>
          <p:cNvSpPr txBox="1"/>
          <p:nvPr/>
        </p:nvSpPr>
        <p:spPr>
          <a:xfrm>
            <a:off x="467751" y="2563379"/>
            <a:ext cx="20886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b="1" i="1" dirty="0">
                <a:solidFill>
                  <a:srgbClr val="2C2C2B"/>
                </a:solidFill>
                <a:effectLst/>
                <a:hlinkClick r:id="rId3"/>
              </a:rPr>
              <a:t>натискай сюди </a:t>
            </a:r>
            <a:endParaRPr lang="ru-RU" sz="1800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49808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" name="Text 1"/>
          <p:cNvSpPr/>
          <p:nvPr/>
        </p:nvSpPr>
        <p:spPr>
          <a:xfrm>
            <a:off x="411480" y="9144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МУРАЛИ ІРПЕНЮ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274320" y="829290"/>
            <a:ext cx="84124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3D5C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Пiсля 2022 року стiни Iрпеня стали живою книгою пам'ятi, болю </a:t>
            </a:r>
            <a:r>
              <a:rPr lang="uk-UA" sz="1250" i="1" dirty="0">
                <a:solidFill>
                  <a:srgbClr val="3D5C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</a:t>
            </a:r>
            <a:r>
              <a:rPr lang="en-US" sz="1250" i="1" dirty="0">
                <a:solidFill>
                  <a:srgbClr val="3D5C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надiї.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265176" y="5880171"/>
            <a:ext cx="4206240" cy="1280160"/>
          </a:xfrm>
          <a:prstGeom prst="rect">
            <a:avLst/>
          </a:prstGeom>
          <a:solidFill>
            <a:srgbClr val="D4F1EF"/>
          </a:solidFill>
          <a:ln w="12700">
            <a:solidFill>
              <a:srgbClr val="A8DADC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6" name="Shape 4"/>
          <p:cNvSpPr/>
          <p:nvPr/>
        </p:nvSpPr>
        <p:spPr>
          <a:xfrm>
            <a:off x="265176" y="5880171"/>
            <a:ext cx="4206240" cy="7315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9" name="Text 7"/>
          <p:cNvSpPr/>
          <p:nvPr/>
        </p:nvSpPr>
        <p:spPr>
          <a:xfrm>
            <a:off x="320040" y="6023661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4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Дівчинка - Гімнастка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45361" y="6453429"/>
            <a:ext cx="4034615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1200" dirty="0"/>
              <a:t>На стіні пошкодженого будинку Бенксі намалював гімнастка зі стрічкою, яка ніби «стоїть» на дірі в стіні. 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745736" y="5880171"/>
            <a:ext cx="4206240" cy="1280160"/>
          </a:xfrm>
          <a:prstGeom prst="rect">
            <a:avLst/>
          </a:prstGeom>
          <a:solidFill>
            <a:srgbClr val="FDE8E1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12" name="Shape 10"/>
          <p:cNvSpPr/>
          <p:nvPr/>
        </p:nvSpPr>
        <p:spPr>
          <a:xfrm>
            <a:off x="4745736" y="5880171"/>
            <a:ext cx="4206240" cy="73152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15" name="Text 13"/>
          <p:cNvSpPr/>
          <p:nvPr/>
        </p:nvSpPr>
        <p:spPr>
          <a:xfrm>
            <a:off x="4800600" y="599587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4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Катерина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800600" y="6389769"/>
            <a:ext cx="39319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200" dirty="0"/>
              <a:t>Мурал «Катерина» є найбільшим у світі стінописом з картиною Тараса Шевченка в Україні (7,8 на 12 метрів). Мурал відтворює однойменну картину Шевченка 1842 року — зображення молодої дівчини-покритки.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56032" y="7358677"/>
            <a:ext cx="4206240" cy="1280160"/>
          </a:xfrm>
          <a:prstGeom prst="rect">
            <a:avLst/>
          </a:prstGeom>
          <a:solidFill>
            <a:srgbClr val="D4F1EF"/>
          </a:solidFill>
          <a:ln w="12700">
            <a:solidFill>
              <a:srgbClr val="A8DADC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18" name="Shape 16"/>
          <p:cNvSpPr/>
          <p:nvPr/>
        </p:nvSpPr>
        <p:spPr>
          <a:xfrm>
            <a:off x="265176" y="7305224"/>
            <a:ext cx="4206240" cy="7315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21" name="Text 19"/>
          <p:cNvSpPr/>
          <p:nvPr/>
        </p:nvSpPr>
        <p:spPr>
          <a:xfrm>
            <a:off x="301752" y="7416350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</a:t>
            </a:r>
            <a:r>
              <a:rPr lang="uk-UA" sz="14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Сакура та Калина</a:t>
            </a:r>
            <a:r>
              <a:rPr lang="en-US" sz="14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»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01752" y="7829254"/>
            <a:ext cx="39319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1200" dirty="0"/>
              <a:t>мурал створений на замовлення Міжнародної організації з міграції (МОМ). Я дала йому назву </a:t>
            </a:r>
            <a:r>
              <a:rPr lang="ru-RU" sz="1200" dirty="0">
                <a:effectLst/>
              </a:rPr>
              <a:t>Сакура та Калина</a:t>
            </a:r>
            <a:r>
              <a:rPr lang="ru-RU" sz="1200" dirty="0"/>
              <a:t>. На муралі зображені дві дівчинки (українка та японка), що тримаються за руки.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745736" y="7305224"/>
            <a:ext cx="4206240" cy="1333613"/>
          </a:xfrm>
          <a:prstGeom prst="rect">
            <a:avLst/>
          </a:prstGeom>
          <a:solidFill>
            <a:srgbClr val="FDE8E1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24" name="Shape 22"/>
          <p:cNvSpPr/>
          <p:nvPr/>
        </p:nvSpPr>
        <p:spPr>
          <a:xfrm>
            <a:off x="4745736" y="7305224"/>
            <a:ext cx="4206240" cy="73152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27" name="Text 25"/>
          <p:cNvSpPr/>
          <p:nvPr/>
        </p:nvSpPr>
        <p:spPr>
          <a:xfrm>
            <a:off x="4794270" y="7378376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</a:t>
            </a:r>
            <a:r>
              <a:rPr lang="uk-UA" sz="14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Незнайка</a:t>
            </a:r>
            <a:r>
              <a:rPr lang="en-US" sz="14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»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4791456" y="7753280"/>
            <a:ext cx="39319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200" dirty="0"/>
              <a:t>Незнайко вже давно э літературним маскотом Ірпеня. Автор казки «Пригоди Незнайка та його друзів» Микола Носов жив і працював в Ірпені. 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B6B61"/>
          </a:solidFill>
          <a:ln w="12700">
            <a:solidFill>
              <a:srgbClr val="1B6B6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F7C0C46-42AA-2955-2E55-844B7F8D39BC}"/>
              </a:ext>
            </a:extLst>
          </p:cNvPr>
          <p:cNvSpPr txBox="1"/>
          <p:nvPr/>
        </p:nvSpPr>
        <p:spPr>
          <a:xfrm>
            <a:off x="3879636" y="4071830"/>
            <a:ext cx="20886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b="1" i="1" dirty="0">
                <a:solidFill>
                  <a:srgbClr val="2C2C2B"/>
                </a:solidFill>
                <a:effectLst/>
                <a:hlinkClick r:id="rId3"/>
              </a:rPr>
              <a:t>натискай сюди </a:t>
            </a:r>
            <a:endParaRPr lang="ru-RU" sz="1800" i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ACF4DEA-304F-8B7B-D74F-2D3DCE9FF939}"/>
              </a:ext>
            </a:extLst>
          </p:cNvPr>
          <p:cNvSpPr txBox="1"/>
          <p:nvPr/>
        </p:nvSpPr>
        <p:spPr>
          <a:xfrm>
            <a:off x="301752" y="4133385"/>
            <a:ext cx="35926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i="1" dirty="0">
                <a:solidFill>
                  <a:srgbClr val="2C2C2B"/>
                </a:solidFill>
              </a:rPr>
              <a:t>Думаєш це всі Ірпінські мурали? Не вгадав )  </a:t>
            </a:r>
            <a:endParaRPr lang="en-US" sz="1400" i="1" dirty="0">
              <a:solidFill>
                <a:srgbClr val="2C2C2B"/>
              </a:solidFill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A3CC8307-5817-85CC-344A-DDECD77D5E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869" r="3592" b="16288"/>
          <a:stretch>
            <a:fillRect/>
          </a:stretch>
        </p:blipFill>
        <p:spPr>
          <a:xfrm>
            <a:off x="5826131" y="822960"/>
            <a:ext cx="3186806" cy="3972544"/>
          </a:xfrm>
          <a:prstGeom prst="rect">
            <a:avLst/>
          </a:prstGeom>
        </p:spPr>
      </p:pic>
      <p:sp>
        <p:nvSpPr>
          <p:cNvPr id="35" name="Text 2">
            <a:extLst>
              <a:ext uri="{FF2B5EF4-FFF2-40B4-BE49-F238E27FC236}">
                <a16:creationId xmlns:a16="http://schemas.microsoft.com/office/drawing/2014/main" id="{25DE2556-E81B-F00A-ED8A-2FBF99C03968}"/>
              </a:ext>
            </a:extLst>
          </p:cNvPr>
          <p:cNvSpPr/>
          <p:nvPr/>
        </p:nvSpPr>
        <p:spPr>
          <a:xfrm>
            <a:off x="345361" y="1281656"/>
            <a:ext cx="4785360" cy="25401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just"/>
            <a:r>
              <a:rPr lang="ru-RU" sz="1400" b="1" i="1" dirty="0">
                <a:solidFill>
                  <a:srgbClr val="2C2C2B"/>
                </a:solidFill>
              </a:rPr>
              <a:t>Дівчинка-гімнастка </a:t>
            </a:r>
            <a:r>
              <a:rPr lang="ru-RU" sz="1400" i="1" dirty="0">
                <a:solidFill>
                  <a:srgbClr val="2C2C2B"/>
                </a:solidFill>
              </a:rPr>
              <a:t>самий відомий мурал в Ірпені, який намалював загадковий вуличний художник Бенксі.  На стіні пошкодженого будинку він залишив зображення юної гімнастки, яка незважаючи на травмовану шию в бандажі, виконує вправу зі стрічкою, “стоячі” на дірі в стіні.  </a:t>
            </a:r>
          </a:p>
          <a:p>
            <a:pPr algn="just"/>
            <a:r>
              <a:rPr lang="ru-RU" sz="1400" i="1" dirty="0">
                <a:solidFill>
                  <a:srgbClr val="2C2C2B"/>
                </a:solidFill>
              </a:rPr>
              <a:t>Діра від снаряду стає уявною кулею, на якій танцює незламана дівчинка. Руйнування ніби перетворюється на сцену для мистецтва. </a:t>
            </a:r>
          </a:p>
          <a:p>
            <a:pPr algn="just"/>
            <a:r>
              <a:rPr lang="ru-RU" sz="1400" i="1" dirty="0">
                <a:solidFill>
                  <a:srgbClr val="2C2C2B"/>
                </a:solidFill>
              </a:rPr>
              <a:t>Зараз пошкодженого будинка вже немає, проте частину стіни з муралом перенесено за іншою адресою. На цьому місці згодом збудують новий будинок та невеликий сквер. </a:t>
            </a:r>
            <a:endParaRPr lang="en-US" sz="1400" i="1" dirty="0">
              <a:solidFill>
                <a:srgbClr val="2C2C2B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49808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" name="Text 1"/>
          <p:cNvSpPr/>
          <p:nvPr/>
        </p:nvSpPr>
        <p:spPr>
          <a:xfrm>
            <a:off x="411480" y="9144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ТОПОНІМИ ПРИІРПІННЯ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8768" y="1060704"/>
            <a:ext cx="44577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b="1" i="1" dirty="0">
                <a:solidFill>
                  <a:srgbClr val="2C2C2B"/>
                </a:solidFill>
              </a:rPr>
              <a:t>Топонімія </a:t>
            </a:r>
            <a:r>
              <a:rPr lang="en-US" sz="1400" i="1" dirty="0">
                <a:solidFill>
                  <a:srgbClr val="2C2C2B"/>
                </a:solidFill>
              </a:rPr>
              <a:t>— наука про географічні назви. </a:t>
            </a:r>
            <a:r>
              <a:rPr lang="uk-UA" sz="1400" i="1" dirty="0">
                <a:solidFill>
                  <a:srgbClr val="2C2C2B"/>
                </a:solidFill>
              </a:rPr>
              <a:t>Цікаво дізнатись з</a:t>
            </a:r>
            <a:r>
              <a:rPr lang="en-US" sz="1400" i="1" dirty="0">
                <a:solidFill>
                  <a:srgbClr val="2C2C2B"/>
                </a:solidFill>
              </a:rPr>
              <a:t>відки з'явились назви міст і сіл навколо Ірпеня</a:t>
            </a:r>
            <a:r>
              <a:rPr lang="uk-UA" sz="1400" i="1" dirty="0">
                <a:solidFill>
                  <a:srgbClr val="2C2C2B"/>
                </a:solidFill>
              </a:rPr>
              <a:t>, три версії походження назви міста, назви ірпінських  вулиць, цікаві гідро- та антропо- топоніми</a:t>
            </a:r>
            <a:r>
              <a:rPr lang="en-US" sz="1400" i="1" dirty="0">
                <a:solidFill>
                  <a:srgbClr val="2C2C2B"/>
                </a:solidFill>
              </a:rPr>
              <a:t>?</a:t>
            </a:r>
            <a:r>
              <a:rPr lang="uk-UA" sz="1400" i="1" dirty="0">
                <a:solidFill>
                  <a:srgbClr val="2C2C2B"/>
                </a:solidFill>
              </a:rPr>
              <a:t> </a:t>
            </a:r>
            <a:endParaRPr lang="en-US" sz="1400" i="1" dirty="0">
              <a:solidFill>
                <a:srgbClr val="2C2C2B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4888992" y="1027760"/>
            <a:ext cx="4206240" cy="1005840"/>
          </a:xfrm>
          <a:prstGeom prst="rect">
            <a:avLst/>
          </a:prstGeom>
          <a:solidFill>
            <a:srgbClr val="D4F1EF"/>
          </a:solidFill>
          <a:ln w="9525">
            <a:solidFill>
              <a:srgbClr val="A8DADC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6" name="Shape 4"/>
          <p:cNvSpPr/>
          <p:nvPr/>
        </p:nvSpPr>
        <p:spPr>
          <a:xfrm>
            <a:off x="4888992" y="1027760"/>
            <a:ext cx="109728" cy="100584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7" name="Text 5"/>
          <p:cNvSpPr/>
          <p:nvPr/>
        </p:nvSpPr>
        <p:spPr>
          <a:xfrm>
            <a:off x="5090160" y="1082624"/>
            <a:ext cx="3886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Iрпiнь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090160" y="1364056"/>
            <a:ext cx="3886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1200" dirty="0"/>
              <a:t>Н</a:t>
            </a:r>
            <a:r>
              <a:rPr lang="uk-UA" sz="1200" dirty="0"/>
              <a:t>ауковці пов'язують назву міста зі слов'янським словом «рпъ» або «рупа», що означає яма, вир, або ж із «піна». 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888992" y="2230767"/>
            <a:ext cx="4206240" cy="1005840"/>
          </a:xfrm>
          <a:prstGeom prst="rect">
            <a:avLst/>
          </a:prstGeom>
          <a:solidFill>
            <a:srgbClr val="D4F1EF"/>
          </a:solidFill>
          <a:ln w="9525">
            <a:solidFill>
              <a:srgbClr val="A8DADC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14" name="Shape 12"/>
          <p:cNvSpPr/>
          <p:nvPr/>
        </p:nvSpPr>
        <p:spPr>
          <a:xfrm>
            <a:off x="4888992" y="2230767"/>
            <a:ext cx="109728" cy="100584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15" name="Text 13"/>
          <p:cNvSpPr/>
          <p:nvPr/>
        </p:nvSpPr>
        <p:spPr>
          <a:xfrm>
            <a:off x="5090160" y="2285631"/>
            <a:ext cx="3886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5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Пилипів Потік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090160" y="2633103"/>
            <a:ext cx="3886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1200" dirty="0"/>
              <a:t>Таку назву отримав струмок, що за переказами з’явився там, де впали сльози самітника Пилипа, що лилися потоками під час його молитв в лісі. 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888992" y="3465576"/>
            <a:ext cx="4206240" cy="1005840"/>
          </a:xfrm>
          <a:prstGeom prst="rect">
            <a:avLst/>
          </a:prstGeom>
          <a:solidFill>
            <a:srgbClr val="FDE8E1"/>
          </a:solidFill>
          <a:ln w="9525">
            <a:solidFill>
              <a:srgbClr val="F5C5B5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26" name="Shape 24"/>
          <p:cNvSpPr/>
          <p:nvPr/>
        </p:nvSpPr>
        <p:spPr>
          <a:xfrm>
            <a:off x="4888992" y="3465576"/>
            <a:ext cx="109728" cy="100584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27" name="Text 25"/>
          <p:cNvSpPr/>
          <p:nvPr/>
        </p:nvSpPr>
        <p:spPr>
          <a:xfrm>
            <a:off x="5090160" y="3520440"/>
            <a:ext cx="3886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5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Рокач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5090160" y="3867912"/>
            <a:ext cx="40050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200" dirty="0"/>
              <a:t>Приток річки Ірпінь, отримала назву від слова «рокіт», що передає звук течії, оскільки раніше вона була доволі глибокою і навіть з легкістю пропускала 8-метрові човни.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B6B61"/>
          </a:solidFill>
          <a:ln w="12700">
            <a:solidFill>
              <a:srgbClr val="1B6B6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780B6C0-9AE4-5D81-8077-1B4CED595BAA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346457" y="2545218"/>
            <a:ext cx="970280" cy="9702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3800BC-E8D2-3F04-5B2B-22076E465C30}"/>
              </a:ext>
            </a:extLst>
          </p:cNvPr>
          <p:cNvSpPr txBox="1"/>
          <p:nvPr/>
        </p:nvSpPr>
        <p:spPr>
          <a:xfrm>
            <a:off x="1408177" y="2785732"/>
            <a:ext cx="27744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600" b="1" i="1" dirty="0">
                <a:solidFill>
                  <a:srgbClr val="2C2C2B"/>
                </a:solidFill>
                <a:hlinkClick r:id="rId4"/>
              </a:rPr>
              <a:t>для </a:t>
            </a:r>
            <a:r>
              <a:rPr lang="uk-UA" sz="1600" b="1" i="1" dirty="0">
                <a:solidFill>
                  <a:srgbClr val="2C2C2B"/>
                </a:solidFill>
                <a:effectLst/>
                <a:hlinkClick r:id="rId4"/>
              </a:rPr>
              <a:t>переходу в цікаву топонімію натискай сюди </a:t>
            </a:r>
            <a:endParaRPr lang="ru-RU" sz="1600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9">
            <a:extLst>
              <a:ext uri="{FF2B5EF4-FFF2-40B4-BE49-F238E27FC236}">
                <a16:creationId xmlns:a16="http://schemas.microsoft.com/office/drawing/2014/main" id="{384D3B03-FD7C-1B40-3A2E-40375B5DFF93}"/>
              </a:ext>
            </a:extLst>
          </p:cNvPr>
          <p:cNvSpPr/>
          <p:nvPr/>
        </p:nvSpPr>
        <p:spPr>
          <a:xfrm>
            <a:off x="6735870" y="1329207"/>
            <a:ext cx="1915668" cy="10275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40" name="Shape 9">
            <a:extLst>
              <a:ext uri="{FF2B5EF4-FFF2-40B4-BE49-F238E27FC236}">
                <a16:creationId xmlns:a16="http://schemas.microsoft.com/office/drawing/2014/main" id="{4D4E0FC4-DFE4-B36E-9FDB-5CBD49A4EA9E}"/>
              </a:ext>
            </a:extLst>
          </p:cNvPr>
          <p:cNvSpPr/>
          <p:nvPr/>
        </p:nvSpPr>
        <p:spPr>
          <a:xfrm>
            <a:off x="4574935" y="1329207"/>
            <a:ext cx="1915668" cy="1016127"/>
          </a:xfrm>
          <a:prstGeom prst="rect">
            <a:avLst/>
          </a:prstGeom>
          <a:solidFill>
            <a:srgbClr val="FDE8E1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9" name="Shape 9">
            <a:extLst>
              <a:ext uri="{FF2B5EF4-FFF2-40B4-BE49-F238E27FC236}">
                <a16:creationId xmlns:a16="http://schemas.microsoft.com/office/drawing/2014/main" id="{962D6AE5-9C2D-A94C-575B-0AA35B1289BC}"/>
              </a:ext>
            </a:extLst>
          </p:cNvPr>
          <p:cNvSpPr/>
          <p:nvPr/>
        </p:nvSpPr>
        <p:spPr>
          <a:xfrm>
            <a:off x="272668" y="1305426"/>
            <a:ext cx="1915668" cy="103420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8" name="Shape 9">
            <a:extLst>
              <a:ext uri="{FF2B5EF4-FFF2-40B4-BE49-F238E27FC236}">
                <a16:creationId xmlns:a16="http://schemas.microsoft.com/office/drawing/2014/main" id="{75582EE6-E666-B79E-FF07-5A6AEFBE9EBD}"/>
              </a:ext>
            </a:extLst>
          </p:cNvPr>
          <p:cNvSpPr/>
          <p:nvPr/>
        </p:nvSpPr>
        <p:spPr>
          <a:xfrm>
            <a:off x="3209544" y="2660904"/>
            <a:ext cx="2476090" cy="12561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7" name="Shape 3">
            <a:extLst>
              <a:ext uri="{FF2B5EF4-FFF2-40B4-BE49-F238E27FC236}">
                <a16:creationId xmlns:a16="http://schemas.microsoft.com/office/drawing/2014/main" id="{A71C1229-411B-D177-EB68-3EFFD57EE675}"/>
              </a:ext>
            </a:extLst>
          </p:cNvPr>
          <p:cNvSpPr/>
          <p:nvPr/>
        </p:nvSpPr>
        <p:spPr>
          <a:xfrm>
            <a:off x="6190488" y="2660905"/>
            <a:ext cx="2476090" cy="1250442"/>
          </a:xfrm>
          <a:prstGeom prst="rect">
            <a:avLst/>
          </a:prstGeom>
          <a:solidFill>
            <a:srgbClr val="D4F1EF"/>
          </a:solidFill>
          <a:ln w="9525">
            <a:solidFill>
              <a:srgbClr val="A8DADC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6" name="Shape 9">
            <a:extLst>
              <a:ext uri="{FF2B5EF4-FFF2-40B4-BE49-F238E27FC236}">
                <a16:creationId xmlns:a16="http://schemas.microsoft.com/office/drawing/2014/main" id="{64F6F253-0FAE-719D-C160-FCBD4BEC9821}"/>
              </a:ext>
            </a:extLst>
          </p:cNvPr>
          <p:cNvSpPr/>
          <p:nvPr/>
        </p:nvSpPr>
        <p:spPr>
          <a:xfrm>
            <a:off x="228600" y="2651760"/>
            <a:ext cx="2476090" cy="1256152"/>
          </a:xfrm>
          <a:prstGeom prst="rect">
            <a:avLst/>
          </a:prstGeom>
          <a:solidFill>
            <a:srgbClr val="FDE8E1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3" name="Shape 31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B6B61"/>
          </a:solidFill>
          <a:ln w="12700">
            <a:solidFill>
              <a:srgbClr val="1B6B6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5" name="Shape 0">
            <a:extLst>
              <a:ext uri="{FF2B5EF4-FFF2-40B4-BE49-F238E27FC236}">
                <a16:creationId xmlns:a16="http://schemas.microsoft.com/office/drawing/2014/main" id="{35551BFA-7475-141A-3CE7-0CF03C69C017}"/>
              </a:ext>
            </a:extLst>
          </p:cNvPr>
          <p:cNvSpPr/>
          <p:nvPr/>
        </p:nvSpPr>
        <p:spPr>
          <a:xfrm>
            <a:off x="0" y="11436"/>
            <a:ext cx="9144000" cy="647646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" name="Text 1"/>
          <p:cNvSpPr/>
          <p:nvPr/>
        </p:nvSpPr>
        <p:spPr>
          <a:xfrm>
            <a:off x="63305" y="77724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ІРПІНЬ — ВІЙНА ЗА НЕЗАЛЕЖНІСТЬ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268096" y="1231193"/>
            <a:ext cx="1920240" cy="46800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7" name="Text 5"/>
          <p:cNvSpPr/>
          <p:nvPr/>
        </p:nvSpPr>
        <p:spPr>
          <a:xfrm>
            <a:off x="268096" y="134065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4C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24.02</a:t>
            </a:r>
            <a:r>
              <a:rPr lang="uk-UA" sz="2000" b="1" dirty="0">
                <a:solidFill>
                  <a:srgbClr val="F4C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.2022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68096" y="1825282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2C2C2B"/>
                </a:solidFill>
              </a:rPr>
              <a:t>початок</a:t>
            </a:r>
          </a:p>
          <a:p>
            <a:pPr marL="0" indent="0" algn="ctr">
              <a:buNone/>
            </a:pPr>
            <a:r>
              <a:rPr lang="en-US" sz="1400" i="1" dirty="0">
                <a:solidFill>
                  <a:srgbClr val="2C2C2B"/>
                </a:solidFill>
              </a:rPr>
              <a:t>вторгнення</a:t>
            </a:r>
          </a:p>
        </p:txBody>
      </p:sp>
      <p:sp>
        <p:nvSpPr>
          <p:cNvPr id="10" name="Shape 8"/>
          <p:cNvSpPr/>
          <p:nvPr/>
        </p:nvSpPr>
        <p:spPr>
          <a:xfrm>
            <a:off x="4574935" y="1249210"/>
            <a:ext cx="1920240" cy="4680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11" name="Text 9"/>
          <p:cNvSpPr/>
          <p:nvPr/>
        </p:nvSpPr>
        <p:spPr>
          <a:xfrm>
            <a:off x="4574935" y="134065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uk-UA" sz="2000" b="1" dirty="0">
                <a:solidFill>
                  <a:srgbClr val="E76F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r>
              <a:rPr lang="en-US" sz="2000" b="1" dirty="0">
                <a:solidFill>
                  <a:srgbClr val="E76F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.03</a:t>
            </a:r>
            <a:r>
              <a:rPr lang="uk-UA" sz="2000" b="1" dirty="0">
                <a:solidFill>
                  <a:srgbClr val="E76F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.2022</a:t>
            </a:r>
            <a:endParaRPr lang="en-US" sz="2000" b="1" dirty="0">
              <a:solidFill>
                <a:srgbClr val="E76F51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574935" y="1825282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400" i="1" dirty="0">
                <a:solidFill>
                  <a:srgbClr val="2C2C2B"/>
                </a:solidFill>
              </a:rPr>
              <a:t>повне</a:t>
            </a:r>
          </a:p>
          <a:p>
            <a:pPr algn="ctr"/>
            <a:r>
              <a:rPr lang="en-US" sz="1400" i="1" dirty="0">
                <a:solidFill>
                  <a:srgbClr val="2C2C2B"/>
                </a:solidFill>
              </a:rPr>
              <a:t>звiльнення</a:t>
            </a:r>
          </a:p>
        </p:txBody>
      </p:sp>
      <p:sp>
        <p:nvSpPr>
          <p:cNvPr id="14" name="Shape 12"/>
          <p:cNvSpPr/>
          <p:nvPr/>
        </p:nvSpPr>
        <p:spPr>
          <a:xfrm>
            <a:off x="6719692" y="1249210"/>
            <a:ext cx="1920240" cy="46800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15" name="Text 13"/>
          <p:cNvSpPr/>
          <p:nvPr/>
        </p:nvSpPr>
        <p:spPr>
          <a:xfrm>
            <a:off x="6719692" y="134065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uk-UA" sz="2400" b="1" dirty="0">
                <a:solidFill>
                  <a:srgbClr val="F4C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r>
              <a:rPr lang="en-US" sz="2400" b="1" dirty="0">
                <a:solidFill>
                  <a:srgbClr val="F4C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днi</a:t>
            </a:r>
            <a:r>
              <a:rPr lang="uk-UA" sz="2400" b="1" dirty="0">
                <a:solidFill>
                  <a:srgbClr val="F4C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6719692" y="1825282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400" i="1" dirty="0">
                <a:solidFill>
                  <a:srgbClr val="2C2C2B"/>
                </a:solidFill>
              </a:rPr>
              <a:t>тривала</a:t>
            </a:r>
          </a:p>
          <a:p>
            <a:pPr algn="ctr"/>
            <a:r>
              <a:rPr lang="en-US" sz="1400" i="1" dirty="0">
                <a:solidFill>
                  <a:srgbClr val="2C2C2B"/>
                </a:solidFill>
              </a:rPr>
              <a:t>оборона</a:t>
            </a:r>
          </a:p>
        </p:txBody>
      </p:sp>
      <p:sp>
        <p:nvSpPr>
          <p:cNvPr id="22" name="Shape 20"/>
          <p:cNvSpPr/>
          <p:nvPr/>
        </p:nvSpPr>
        <p:spPr>
          <a:xfrm>
            <a:off x="228600" y="2578608"/>
            <a:ext cx="2476090" cy="45719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23" name="Text 21"/>
          <p:cNvSpPr/>
          <p:nvPr/>
        </p:nvSpPr>
        <p:spPr>
          <a:xfrm>
            <a:off x="365760" y="2706625"/>
            <a:ext cx="2238005" cy="2169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76F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Оборона мiста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29525" y="3013845"/>
            <a:ext cx="2238005" cy="8850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Захисники та ЗСУ ціною власного життя зупинили ворога на підступах до Києва.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209544" y="2578608"/>
            <a:ext cx="2476090" cy="45719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27" name="Text 25"/>
          <p:cNvSpPr/>
          <p:nvPr/>
        </p:nvSpPr>
        <p:spPr>
          <a:xfrm>
            <a:off x="3346704" y="2706625"/>
            <a:ext cx="2238005" cy="2169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4C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Зруйнований мiст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3328586" y="3035308"/>
            <a:ext cx="2238005" cy="8850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Підрив мост</a:t>
            </a:r>
            <a:r>
              <a:rPr lang="uk-UA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ів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через</a:t>
            </a:r>
            <a:r>
              <a:rPr lang="uk-UA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р.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Ірпінь зупинив танкову колону. Через </a:t>
            </a:r>
            <a:r>
              <a:rPr lang="uk-UA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Романівських міст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евакуювались тисячі людей.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190488" y="2578608"/>
            <a:ext cx="2476090" cy="45719"/>
          </a:xfrm>
          <a:prstGeom prst="rect">
            <a:avLst/>
          </a:prstGeom>
          <a:solidFill>
            <a:srgbClr val="A8DADC"/>
          </a:solidFill>
          <a:ln w="12700">
            <a:solidFill>
              <a:srgbClr val="A8DADC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1" name="Text 29"/>
          <p:cNvSpPr/>
          <p:nvPr/>
        </p:nvSpPr>
        <p:spPr>
          <a:xfrm>
            <a:off x="6327648" y="2706625"/>
            <a:ext cx="2238005" cy="2169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70A8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Вiдродження</a:t>
            </a:r>
            <a:endParaRPr lang="en-US" sz="1400" dirty="0">
              <a:solidFill>
                <a:srgbClr val="70A8DA"/>
              </a:solidFill>
            </a:endParaRPr>
          </a:p>
        </p:txBody>
      </p:sp>
      <p:sp>
        <p:nvSpPr>
          <p:cNvPr id="32" name="Text 30"/>
          <p:cNvSpPr/>
          <p:nvPr/>
        </p:nvSpPr>
        <p:spPr>
          <a:xfrm>
            <a:off x="6237780" y="3036260"/>
            <a:ext cx="2238005" cy="8850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Після звільнення Ірпінь став символом швидкої відбудови та незламності українців.</a:t>
            </a:r>
            <a:endParaRPr lang="en-US" sz="1200" dirty="0"/>
          </a:p>
        </p:txBody>
      </p:sp>
      <p:sp>
        <p:nvSpPr>
          <p:cNvPr id="34" name="Text 2">
            <a:extLst>
              <a:ext uri="{FF2B5EF4-FFF2-40B4-BE49-F238E27FC236}">
                <a16:creationId xmlns:a16="http://schemas.microsoft.com/office/drawing/2014/main" id="{ECE1579A-A635-A2E7-12B9-5146AF351730}"/>
              </a:ext>
            </a:extLst>
          </p:cNvPr>
          <p:cNvSpPr/>
          <p:nvPr/>
        </p:nvSpPr>
        <p:spPr>
          <a:xfrm>
            <a:off x="164592" y="754820"/>
            <a:ext cx="84124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2C2C2B"/>
                </a:solidFill>
              </a:rPr>
              <a:t>Iрпiнь став </a:t>
            </a:r>
            <a:r>
              <a:rPr lang="uk-UA" sz="1400" i="1" dirty="0">
                <a:solidFill>
                  <a:srgbClr val="2C2C2B"/>
                </a:solidFill>
              </a:rPr>
              <a:t>форпостом та частиною </a:t>
            </a:r>
            <a:r>
              <a:rPr lang="en-US" sz="1400" i="1" dirty="0">
                <a:solidFill>
                  <a:srgbClr val="2C2C2B"/>
                </a:solidFill>
              </a:rPr>
              <a:t>лiнi</a:t>
            </a:r>
            <a:r>
              <a:rPr lang="uk-UA" sz="1400" i="1" dirty="0">
                <a:solidFill>
                  <a:srgbClr val="2C2C2B"/>
                </a:solidFill>
              </a:rPr>
              <a:t>ї</a:t>
            </a:r>
            <a:r>
              <a:rPr lang="en-US" sz="1400" i="1" dirty="0">
                <a:solidFill>
                  <a:srgbClr val="2C2C2B"/>
                </a:solidFill>
              </a:rPr>
              <a:t> </a:t>
            </a:r>
            <a:r>
              <a:rPr lang="uk-UA" sz="1400" i="1" dirty="0">
                <a:solidFill>
                  <a:srgbClr val="2C2C2B"/>
                </a:solidFill>
              </a:rPr>
              <a:t>оборони</a:t>
            </a:r>
            <a:r>
              <a:rPr lang="en-US" sz="1400" i="1" dirty="0">
                <a:solidFill>
                  <a:srgbClr val="2C2C2B"/>
                </a:solidFill>
              </a:rPr>
              <a:t> Києва — i встояв.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B8FF240-1B20-621E-AA6C-3609407BC6E8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365760" y="3981978"/>
            <a:ext cx="970280" cy="9702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03602DE-944A-382A-7B4A-09B23426E581}"/>
              </a:ext>
            </a:extLst>
          </p:cNvPr>
          <p:cNvSpPr txBox="1"/>
          <p:nvPr/>
        </p:nvSpPr>
        <p:spPr>
          <a:xfrm>
            <a:off x="1466645" y="4347241"/>
            <a:ext cx="6925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b="1" i="1" dirty="0">
                <a:solidFill>
                  <a:srgbClr val="2C2C2B"/>
                </a:solidFill>
                <a:hlinkClick r:id="rId4"/>
              </a:rPr>
              <a:t>для </a:t>
            </a:r>
            <a:r>
              <a:rPr lang="uk-UA" sz="1800" b="1" i="1" dirty="0">
                <a:solidFill>
                  <a:srgbClr val="2C2C2B"/>
                </a:solidFill>
                <a:effectLst/>
                <a:hlinkClick r:id="rId4"/>
              </a:rPr>
              <a:t>переходу до відповідного розділу путівника натискай сюди </a:t>
            </a:r>
            <a:endParaRPr lang="ru-RU" sz="1800" i="1" dirty="0"/>
          </a:p>
        </p:txBody>
      </p:sp>
      <p:sp>
        <p:nvSpPr>
          <p:cNvPr id="2" name="Shape 9">
            <a:extLst>
              <a:ext uri="{FF2B5EF4-FFF2-40B4-BE49-F238E27FC236}">
                <a16:creationId xmlns:a16="http://schemas.microsoft.com/office/drawing/2014/main" id="{6294A658-C48E-7AFE-E149-9BA068164135}"/>
              </a:ext>
            </a:extLst>
          </p:cNvPr>
          <p:cNvSpPr/>
          <p:nvPr/>
        </p:nvSpPr>
        <p:spPr>
          <a:xfrm>
            <a:off x="2411498" y="1309194"/>
            <a:ext cx="1915668" cy="103420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7424CC55-9E11-2271-874A-5C179193C896}"/>
              </a:ext>
            </a:extLst>
          </p:cNvPr>
          <p:cNvSpPr/>
          <p:nvPr/>
        </p:nvSpPr>
        <p:spPr>
          <a:xfrm>
            <a:off x="2406926" y="1234961"/>
            <a:ext cx="1920240" cy="46800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3FA9CF2C-8F2A-2B29-E39E-3F514884C7D6}"/>
              </a:ext>
            </a:extLst>
          </p:cNvPr>
          <p:cNvSpPr/>
          <p:nvPr/>
        </p:nvSpPr>
        <p:spPr>
          <a:xfrm>
            <a:off x="2406926" y="1344418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4C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uk-UA" sz="2000" b="1" dirty="0">
                <a:solidFill>
                  <a:srgbClr val="F4C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r>
              <a:rPr lang="en-US" sz="2000" b="1" dirty="0">
                <a:solidFill>
                  <a:srgbClr val="F4C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.02</a:t>
            </a:r>
            <a:r>
              <a:rPr lang="uk-UA" sz="2000" b="1" dirty="0">
                <a:solidFill>
                  <a:srgbClr val="F4C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.2022</a:t>
            </a:r>
            <a:endParaRPr lang="en-US" sz="2000" dirty="0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1E326C35-5832-E556-A3BB-D40A444E2697}"/>
              </a:ext>
            </a:extLst>
          </p:cNvPr>
          <p:cNvSpPr/>
          <p:nvPr/>
        </p:nvSpPr>
        <p:spPr>
          <a:xfrm>
            <a:off x="2406926" y="1829050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uk-UA" sz="1400" i="1" dirty="0">
                <a:solidFill>
                  <a:srgbClr val="2C2C2B"/>
                </a:solidFill>
              </a:rPr>
              <a:t>п</a:t>
            </a:r>
            <a:r>
              <a:rPr lang="en-US" sz="1400" i="1" dirty="0">
                <a:solidFill>
                  <a:srgbClr val="2C2C2B"/>
                </a:solidFill>
              </a:rPr>
              <a:t>очаток</a:t>
            </a:r>
            <a:r>
              <a:rPr lang="uk-UA" sz="1400" i="1" dirty="0">
                <a:solidFill>
                  <a:srgbClr val="2C2C2B"/>
                </a:solidFill>
              </a:rPr>
              <a:t> боїв за Ірпінь</a:t>
            </a:r>
            <a:endParaRPr lang="en-US" sz="1400" i="1" dirty="0">
              <a:solidFill>
                <a:srgbClr val="2C2C2B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7603"/>
            <a:ext cx="9144000" cy="614373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" name="Text 1"/>
          <p:cNvSpPr/>
          <p:nvPr/>
        </p:nvSpPr>
        <p:spPr>
          <a:xfrm>
            <a:off x="167158" y="5291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МАРШРУТИ ПО МІСТУ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228600" y="826476"/>
            <a:ext cx="4114800" cy="3582267"/>
          </a:xfrm>
          <a:prstGeom prst="rect">
            <a:avLst/>
          </a:prstGeom>
          <a:solidFill>
            <a:srgbClr val="D4F1EF"/>
          </a:solidFill>
          <a:ln w="19050">
            <a:solidFill>
              <a:srgbClr val="A8DADC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1582E6AC-0F87-39B5-5E22-27F8F82E9B30}"/>
              </a:ext>
            </a:extLst>
          </p:cNvPr>
          <p:cNvGrpSpPr/>
          <p:nvPr/>
        </p:nvGrpSpPr>
        <p:grpSpPr>
          <a:xfrm>
            <a:off x="228600" y="826476"/>
            <a:ext cx="4114800" cy="460478"/>
            <a:chOff x="228600" y="868680"/>
            <a:chExt cx="4114800" cy="718328"/>
          </a:xfrm>
        </p:grpSpPr>
        <p:sp>
          <p:nvSpPr>
            <p:cNvPr id="5" name="Shape 3"/>
            <p:cNvSpPr/>
            <p:nvPr/>
          </p:nvSpPr>
          <p:spPr>
            <a:xfrm>
              <a:off x="228600" y="868680"/>
              <a:ext cx="4114800" cy="718328"/>
            </a:xfrm>
            <a:prstGeom prst="rect">
              <a:avLst/>
            </a:prstGeom>
            <a:solidFill>
              <a:srgbClr val="2A9D8F"/>
            </a:solidFill>
            <a:ln w="12700">
              <a:solidFill>
                <a:srgbClr val="2A9D8F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6" name="Text 4"/>
            <p:cNvSpPr/>
            <p:nvPr/>
          </p:nvSpPr>
          <p:spPr>
            <a:xfrm>
              <a:off x="228600" y="868680"/>
              <a:ext cx="2377440" cy="71323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000" b="1" kern="0" spc="3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ПIШКИ</a:t>
              </a:r>
              <a:endParaRPr lang="en-US" sz="2000" dirty="0"/>
            </a:p>
          </p:txBody>
        </p:sp>
        <p:sp>
          <p:nvSpPr>
            <p:cNvPr id="7" name="Shape 5"/>
            <p:cNvSpPr/>
            <p:nvPr/>
          </p:nvSpPr>
          <p:spPr>
            <a:xfrm>
              <a:off x="2606040" y="868680"/>
              <a:ext cx="1737360" cy="713232"/>
            </a:xfrm>
            <a:prstGeom prst="rect">
              <a:avLst/>
            </a:prstGeom>
            <a:solidFill>
              <a:srgbClr val="F4C542"/>
            </a:solidFill>
            <a:ln w="12700">
              <a:solidFill>
                <a:srgbClr val="F4C542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2606040" y="868680"/>
              <a:ext cx="1737360" cy="71323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uk-UA" sz="1300" b="1" dirty="0">
                  <a:solidFill>
                    <a:srgbClr val="1B6B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</a:t>
              </a:r>
              <a:r>
                <a:rPr lang="en-US" sz="1300" b="1" dirty="0">
                  <a:solidFill>
                    <a:srgbClr val="1B6B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год  ~</a:t>
              </a:r>
              <a:r>
                <a:rPr lang="uk-UA" sz="1300" b="1" dirty="0">
                  <a:solidFill>
                    <a:srgbClr val="1B6B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2</a:t>
              </a:r>
              <a:r>
                <a:rPr lang="en-US" sz="1300" b="1" dirty="0">
                  <a:solidFill>
                    <a:srgbClr val="1B6B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км</a:t>
              </a:r>
              <a:endParaRPr lang="en-US" sz="1300" dirty="0"/>
            </a:p>
          </p:txBody>
        </p:sp>
      </p:grpSp>
      <p:sp>
        <p:nvSpPr>
          <p:cNvPr id="9" name="Shape 7"/>
          <p:cNvSpPr/>
          <p:nvPr/>
        </p:nvSpPr>
        <p:spPr>
          <a:xfrm>
            <a:off x="384048" y="1466556"/>
            <a:ext cx="164592" cy="164592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10" name="Shape 8"/>
          <p:cNvSpPr/>
          <p:nvPr/>
        </p:nvSpPr>
        <p:spPr>
          <a:xfrm>
            <a:off x="437469" y="1644958"/>
            <a:ext cx="45719" cy="167471"/>
          </a:xfrm>
          <a:prstGeom prst="rect">
            <a:avLst/>
          </a:prstGeom>
          <a:solidFill>
            <a:srgbClr val="A8DADC"/>
          </a:solidFill>
          <a:ln w="12700">
            <a:solidFill>
              <a:srgbClr val="A8DADC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11" name="Text 9"/>
          <p:cNvSpPr/>
          <p:nvPr/>
        </p:nvSpPr>
        <p:spPr>
          <a:xfrm>
            <a:off x="587662" y="1332929"/>
            <a:ext cx="3520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2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Міська рада</a:t>
            </a:r>
            <a:r>
              <a:rPr lang="en-US" sz="12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200" i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старт</a:t>
            </a:r>
            <a:endParaRPr lang="en-US" sz="1200" i="1" dirty="0"/>
          </a:p>
        </p:txBody>
      </p:sp>
      <p:sp>
        <p:nvSpPr>
          <p:cNvPr id="12" name="Shape 10"/>
          <p:cNvSpPr/>
          <p:nvPr/>
        </p:nvSpPr>
        <p:spPr>
          <a:xfrm>
            <a:off x="390659" y="1825380"/>
            <a:ext cx="164592" cy="164592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14" name="Text 12"/>
          <p:cNvSpPr/>
          <p:nvPr/>
        </p:nvSpPr>
        <p:spPr>
          <a:xfrm>
            <a:off x="560754" y="2800018"/>
            <a:ext cx="3520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200" dirty="0"/>
              <a:t>Бібліотека ім.М. Рильського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84048" y="2202075"/>
            <a:ext cx="164592" cy="164592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17" name="Text 15"/>
          <p:cNvSpPr/>
          <p:nvPr/>
        </p:nvSpPr>
        <p:spPr>
          <a:xfrm>
            <a:off x="590078" y="2083338"/>
            <a:ext cx="3520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200" dirty="0"/>
              <a:t>Краєзнавчий музей Ірпеня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800600" y="836049"/>
            <a:ext cx="4114800" cy="3572694"/>
          </a:xfrm>
          <a:prstGeom prst="rect">
            <a:avLst/>
          </a:prstGeom>
          <a:solidFill>
            <a:srgbClr val="FDE8E1"/>
          </a:solidFill>
          <a:ln w="19050">
            <a:solidFill>
              <a:srgbClr val="F5C5B5"/>
            </a:solidFill>
            <a:prstDash val="solid"/>
          </a:ln>
        </p:spPr>
        <p:txBody>
          <a:bodyPr/>
          <a:lstStyle/>
          <a:p>
            <a:r>
              <a:rPr lang="uk-UA" dirty="0"/>
              <a:t>"</a:t>
            </a:r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208DE897-7BDA-2F5E-ED4E-0F1EC8D65742}"/>
              </a:ext>
            </a:extLst>
          </p:cNvPr>
          <p:cNvGrpSpPr/>
          <p:nvPr/>
        </p:nvGrpSpPr>
        <p:grpSpPr>
          <a:xfrm>
            <a:off x="4817017" y="826476"/>
            <a:ext cx="4114800" cy="460478"/>
            <a:chOff x="4800600" y="868680"/>
            <a:chExt cx="4114800" cy="713232"/>
          </a:xfrm>
        </p:grpSpPr>
        <p:sp>
          <p:nvSpPr>
            <p:cNvPr id="24" name="Shape 22"/>
            <p:cNvSpPr/>
            <p:nvPr/>
          </p:nvSpPr>
          <p:spPr>
            <a:xfrm>
              <a:off x="4800600" y="868680"/>
              <a:ext cx="4114800" cy="713232"/>
            </a:xfrm>
            <a:prstGeom prst="rect">
              <a:avLst/>
            </a:prstGeom>
            <a:solidFill>
              <a:srgbClr val="E76F51"/>
            </a:solidFill>
            <a:ln w="12700">
              <a:solidFill>
                <a:srgbClr val="E76F51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25" name="Text 23"/>
            <p:cNvSpPr/>
            <p:nvPr/>
          </p:nvSpPr>
          <p:spPr>
            <a:xfrm>
              <a:off x="4800600" y="868680"/>
              <a:ext cx="2377440" cy="71323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000" b="1" kern="0" spc="3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ВЕЛО</a:t>
              </a:r>
              <a:endParaRPr lang="en-US" sz="2000" dirty="0"/>
            </a:p>
          </p:txBody>
        </p:sp>
        <p:sp>
          <p:nvSpPr>
            <p:cNvPr id="26" name="Shape 24"/>
            <p:cNvSpPr/>
            <p:nvPr/>
          </p:nvSpPr>
          <p:spPr>
            <a:xfrm>
              <a:off x="7178040" y="868680"/>
              <a:ext cx="1737360" cy="713232"/>
            </a:xfrm>
            <a:prstGeom prst="rect">
              <a:avLst/>
            </a:prstGeom>
            <a:solidFill>
              <a:srgbClr val="F4C542"/>
            </a:solidFill>
            <a:ln w="12700">
              <a:solidFill>
                <a:srgbClr val="F4C542"/>
              </a:solidFill>
              <a:prstDash val="solid"/>
            </a:ln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7178040" y="868680"/>
              <a:ext cx="1737360" cy="71323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1B6B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3 год  ~1</a:t>
              </a:r>
              <a:r>
                <a:rPr lang="uk-UA" sz="1300" b="1" dirty="0">
                  <a:solidFill>
                    <a:srgbClr val="1B6B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9</a:t>
              </a:r>
              <a:r>
                <a:rPr lang="en-US" sz="1300" b="1" dirty="0">
                  <a:solidFill>
                    <a:srgbClr val="1B6B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км</a:t>
              </a:r>
              <a:endParaRPr lang="en-US" sz="1300" dirty="0"/>
            </a:p>
          </p:txBody>
        </p:sp>
      </p:grpSp>
      <p:sp>
        <p:nvSpPr>
          <p:cNvPr id="28" name="Shape 26"/>
          <p:cNvSpPr/>
          <p:nvPr/>
        </p:nvSpPr>
        <p:spPr>
          <a:xfrm>
            <a:off x="4956048" y="1377100"/>
            <a:ext cx="164592" cy="164592"/>
          </a:xfrm>
          <a:prstGeom prst="ellipse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29" name="Shape 27"/>
          <p:cNvSpPr/>
          <p:nvPr/>
        </p:nvSpPr>
        <p:spPr>
          <a:xfrm>
            <a:off x="5010912" y="1539015"/>
            <a:ext cx="54864" cy="121549"/>
          </a:xfrm>
          <a:prstGeom prst="rect">
            <a:avLst/>
          </a:prstGeom>
          <a:solidFill>
            <a:srgbClr val="F5C5B5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30" name="Text 28"/>
          <p:cNvSpPr/>
          <p:nvPr/>
        </p:nvSpPr>
        <p:spPr>
          <a:xfrm>
            <a:off x="5105364" y="1261060"/>
            <a:ext cx="3520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2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Міська рада</a:t>
            </a:r>
            <a:r>
              <a:rPr lang="en-US" sz="12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200" i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старт</a:t>
            </a:r>
            <a:endParaRPr lang="en-US" sz="1200" i="1" dirty="0"/>
          </a:p>
        </p:txBody>
      </p:sp>
      <p:sp>
        <p:nvSpPr>
          <p:cNvPr id="31" name="Shape 29"/>
          <p:cNvSpPr/>
          <p:nvPr/>
        </p:nvSpPr>
        <p:spPr>
          <a:xfrm>
            <a:off x="4959459" y="1664107"/>
            <a:ext cx="164592" cy="164592"/>
          </a:xfrm>
          <a:prstGeom prst="ellipse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34" name="Shape 32"/>
          <p:cNvSpPr/>
          <p:nvPr/>
        </p:nvSpPr>
        <p:spPr>
          <a:xfrm>
            <a:off x="4958085" y="1963136"/>
            <a:ext cx="164592" cy="164592"/>
          </a:xfrm>
          <a:prstGeom prst="ellipse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37" name="Shape 35"/>
          <p:cNvSpPr/>
          <p:nvPr/>
        </p:nvSpPr>
        <p:spPr>
          <a:xfrm>
            <a:off x="4958085" y="2254322"/>
            <a:ext cx="164592" cy="164592"/>
          </a:xfrm>
          <a:prstGeom prst="ellipse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40" name="Shape 38"/>
          <p:cNvSpPr/>
          <p:nvPr/>
        </p:nvSpPr>
        <p:spPr>
          <a:xfrm>
            <a:off x="4962491" y="2560963"/>
            <a:ext cx="164592" cy="164592"/>
          </a:xfrm>
          <a:prstGeom prst="ellipse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42" name="Shape 4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B6B61"/>
          </a:solidFill>
          <a:ln w="12700">
            <a:solidFill>
              <a:srgbClr val="1B6B6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44" name="Shape 38">
            <a:extLst>
              <a:ext uri="{FF2B5EF4-FFF2-40B4-BE49-F238E27FC236}">
                <a16:creationId xmlns:a16="http://schemas.microsoft.com/office/drawing/2014/main" id="{D1C9F96F-739A-CDF3-44D4-F36561935CB2}"/>
              </a:ext>
            </a:extLst>
          </p:cNvPr>
          <p:cNvSpPr/>
          <p:nvPr/>
        </p:nvSpPr>
        <p:spPr>
          <a:xfrm>
            <a:off x="4964860" y="2862451"/>
            <a:ext cx="164592" cy="164592"/>
          </a:xfrm>
          <a:prstGeom prst="ellipse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45" name="Shape 38">
            <a:extLst>
              <a:ext uri="{FF2B5EF4-FFF2-40B4-BE49-F238E27FC236}">
                <a16:creationId xmlns:a16="http://schemas.microsoft.com/office/drawing/2014/main" id="{E59E27AC-651B-9548-3F9A-7B6BA74B604A}"/>
              </a:ext>
            </a:extLst>
          </p:cNvPr>
          <p:cNvSpPr/>
          <p:nvPr/>
        </p:nvSpPr>
        <p:spPr>
          <a:xfrm>
            <a:off x="4957516" y="3176284"/>
            <a:ext cx="164592" cy="164592"/>
          </a:xfrm>
          <a:prstGeom prst="ellipse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46" name="Shape 38">
            <a:extLst>
              <a:ext uri="{FF2B5EF4-FFF2-40B4-BE49-F238E27FC236}">
                <a16:creationId xmlns:a16="http://schemas.microsoft.com/office/drawing/2014/main" id="{750A00DF-2A74-03CC-E738-32334C948827}"/>
              </a:ext>
            </a:extLst>
          </p:cNvPr>
          <p:cNvSpPr/>
          <p:nvPr/>
        </p:nvSpPr>
        <p:spPr>
          <a:xfrm>
            <a:off x="4959459" y="3496666"/>
            <a:ext cx="164592" cy="164592"/>
          </a:xfrm>
          <a:prstGeom prst="ellipse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50" name="Shape 27">
            <a:extLst>
              <a:ext uri="{FF2B5EF4-FFF2-40B4-BE49-F238E27FC236}">
                <a16:creationId xmlns:a16="http://schemas.microsoft.com/office/drawing/2014/main" id="{BF7CD86B-CCC3-363D-992F-E9EF9E57559D}"/>
              </a:ext>
            </a:extLst>
          </p:cNvPr>
          <p:cNvSpPr/>
          <p:nvPr/>
        </p:nvSpPr>
        <p:spPr>
          <a:xfrm>
            <a:off x="5010912" y="1834454"/>
            <a:ext cx="54864" cy="121549"/>
          </a:xfrm>
          <a:prstGeom prst="rect">
            <a:avLst/>
          </a:prstGeom>
          <a:solidFill>
            <a:srgbClr val="F5C5B5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51" name="Shape 27">
            <a:extLst>
              <a:ext uri="{FF2B5EF4-FFF2-40B4-BE49-F238E27FC236}">
                <a16:creationId xmlns:a16="http://schemas.microsoft.com/office/drawing/2014/main" id="{D428FE6A-2E0F-44F9-120E-0545C8ABB93E}"/>
              </a:ext>
            </a:extLst>
          </p:cNvPr>
          <p:cNvSpPr/>
          <p:nvPr/>
        </p:nvSpPr>
        <p:spPr>
          <a:xfrm>
            <a:off x="5010912" y="2128853"/>
            <a:ext cx="54864" cy="121549"/>
          </a:xfrm>
          <a:prstGeom prst="rect">
            <a:avLst/>
          </a:prstGeom>
          <a:solidFill>
            <a:srgbClr val="F5C5B5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52" name="Shape 27">
            <a:extLst>
              <a:ext uri="{FF2B5EF4-FFF2-40B4-BE49-F238E27FC236}">
                <a16:creationId xmlns:a16="http://schemas.microsoft.com/office/drawing/2014/main" id="{0BAE813F-16A1-512B-FA39-1B8FCDA7816D}"/>
              </a:ext>
            </a:extLst>
          </p:cNvPr>
          <p:cNvSpPr/>
          <p:nvPr/>
        </p:nvSpPr>
        <p:spPr>
          <a:xfrm>
            <a:off x="5010912" y="2432281"/>
            <a:ext cx="54864" cy="121549"/>
          </a:xfrm>
          <a:prstGeom prst="rect">
            <a:avLst/>
          </a:prstGeom>
          <a:solidFill>
            <a:srgbClr val="F5C5B5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53" name="Shape 27">
            <a:extLst>
              <a:ext uri="{FF2B5EF4-FFF2-40B4-BE49-F238E27FC236}">
                <a16:creationId xmlns:a16="http://schemas.microsoft.com/office/drawing/2014/main" id="{A1EAA914-9FD4-08AC-9A32-6E9370A53A43}"/>
              </a:ext>
            </a:extLst>
          </p:cNvPr>
          <p:cNvSpPr/>
          <p:nvPr/>
        </p:nvSpPr>
        <p:spPr>
          <a:xfrm>
            <a:off x="5017355" y="2734915"/>
            <a:ext cx="54864" cy="121549"/>
          </a:xfrm>
          <a:prstGeom prst="rect">
            <a:avLst/>
          </a:prstGeom>
          <a:solidFill>
            <a:srgbClr val="F5C5B5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54" name="Shape 27">
            <a:extLst>
              <a:ext uri="{FF2B5EF4-FFF2-40B4-BE49-F238E27FC236}">
                <a16:creationId xmlns:a16="http://schemas.microsoft.com/office/drawing/2014/main" id="{213CD19C-AB4B-4098-F8D7-354A99B694E3}"/>
              </a:ext>
            </a:extLst>
          </p:cNvPr>
          <p:cNvSpPr/>
          <p:nvPr/>
        </p:nvSpPr>
        <p:spPr>
          <a:xfrm>
            <a:off x="5017355" y="3041280"/>
            <a:ext cx="54864" cy="121549"/>
          </a:xfrm>
          <a:prstGeom prst="rect">
            <a:avLst/>
          </a:prstGeom>
          <a:solidFill>
            <a:srgbClr val="F5C5B5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55" name="Shape 27">
            <a:extLst>
              <a:ext uri="{FF2B5EF4-FFF2-40B4-BE49-F238E27FC236}">
                <a16:creationId xmlns:a16="http://schemas.microsoft.com/office/drawing/2014/main" id="{79195628-5942-98AD-0329-D6B5AD8298BB}"/>
              </a:ext>
            </a:extLst>
          </p:cNvPr>
          <p:cNvSpPr/>
          <p:nvPr/>
        </p:nvSpPr>
        <p:spPr>
          <a:xfrm>
            <a:off x="5010912" y="3352019"/>
            <a:ext cx="54864" cy="121549"/>
          </a:xfrm>
          <a:prstGeom prst="rect">
            <a:avLst/>
          </a:prstGeom>
          <a:solidFill>
            <a:srgbClr val="F5C5B5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56" name="Shape 27">
            <a:extLst>
              <a:ext uri="{FF2B5EF4-FFF2-40B4-BE49-F238E27FC236}">
                <a16:creationId xmlns:a16="http://schemas.microsoft.com/office/drawing/2014/main" id="{CF3366A4-AC0E-26C6-8D07-CB3C1961DFB0}"/>
              </a:ext>
            </a:extLst>
          </p:cNvPr>
          <p:cNvSpPr/>
          <p:nvPr/>
        </p:nvSpPr>
        <p:spPr>
          <a:xfrm>
            <a:off x="5010912" y="3677315"/>
            <a:ext cx="54864" cy="121549"/>
          </a:xfrm>
          <a:prstGeom prst="rect">
            <a:avLst/>
          </a:prstGeom>
          <a:solidFill>
            <a:srgbClr val="F5C5B5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57" name="Shape 27">
            <a:extLst>
              <a:ext uri="{FF2B5EF4-FFF2-40B4-BE49-F238E27FC236}">
                <a16:creationId xmlns:a16="http://schemas.microsoft.com/office/drawing/2014/main" id="{6123AB36-80C0-C183-C901-F20A08A83D15}"/>
              </a:ext>
            </a:extLst>
          </p:cNvPr>
          <p:cNvSpPr/>
          <p:nvPr/>
        </p:nvSpPr>
        <p:spPr>
          <a:xfrm>
            <a:off x="5013991" y="3984137"/>
            <a:ext cx="54864" cy="121549"/>
          </a:xfrm>
          <a:prstGeom prst="rect">
            <a:avLst/>
          </a:prstGeom>
          <a:solidFill>
            <a:srgbClr val="F5C5B5"/>
          </a:solidFill>
          <a:ln w="12700">
            <a:solidFill>
              <a:srgbClr val="F5C5B5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59" name="Shape 38">
            <a:extLst>
              <a:ext uri="{FF2B5EF4-FFF2-40B4-BE49-F238E27FC236}">
                <a16:creationId xmlns:a16="http://schemas.microsoft.com/office/drawing/2014/main" id="{495D52C2-2087-2CA1-7FA1-244202336793}"/>
              </a:ext>
            </a:extLst>
          </p:cNvPr>
          <p:cNvSpPr/>
          <p:nvPr/>
        </p:nvSpPr>
        <p:spPr>
          <a:xfrm>
            <a:off x="4953363" y="3808149"/>
            <a:ext cx="164592" cy="164592"/>
          </a:xfrm>
          <a:prstGeom prst="ellipse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60" name="Shape 38">
            <a:extLst>
              <a:ext uri="{FF2B5EF4-FFF2-40B4-BE49-F238E27FC236}">
                <a16:creationId xmlns:a16="http://schemas.microsoft.com/office/drawing/2014/main" id="{7F9C4A54-FBD5-1991-2DF3-425F242BA022}"/>
              </a:ext>
            </a:extLst>
          </p:cNvPr>
          <p:cNvSpPr/>
          <p:nvPr/>
        </p:nvSpPr>
        <p:spPr>
          <a:xfrm>
            <a:off x="4960501" y="4114790"/>
            <a:ext cx="164592" cy="164592"/>
          </a:xfrm>
          <a:prstGeom prst="ellipse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61" name="Text 28">
            <a:extLst>
              <a:ext uri="{FF2B5EF4-FFF2-40B4-BE49-F238E27FC236}">
                <a16:creationId xmlns:a16="http://schemas.microsoft.com/office/drawing/2014/main" id="{6C917CB0-7F8A-096B-8568-5BE019D49F98}"/>
              </a:ext>
            </a:extLst>
          </p:cNvPr>
          <p:cNvSpPr/>
          <p:nvPr/>
        </p:nvSpPr>
        <p:spPr>
          <a:xfrm>
            <a:off x="5125093" y="1546503"/>
            <a:ext cx="3520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2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Ірпінський міський пляж</a:t>
            </a:r>
            <a:endParaRPr lang="en-US" sz="1200" dirty="0"/>
          </a:p>
        </p:txBody>
      </p:sp>
      <p:sp>
        <p:nvSpPr>
          <p:cNvPr id="62" name="Text 28">
            <a:extLst>
              <a:ext uri="{FF2B5EF4-FFF2-40B4-BE49-F238E27FC236}">
                <a16:creationId xmlns:a16="http://schemas.microsoft.com/office/drawing/2014/main" id="{54909D59-A77A-673B-5CFF-05477FA9236B}"/>
              </a:ext>
            </a:extLst>
          </p:cNvPr>
          <p:cNvSpPr/>
          <p:nvPr/>
        </p:nvSpPr>
        <p:spPr>
          <a:xfrm>
            <a:off x="5133398" y="1850189"/>
            <a:ext cx="3520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2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Сквер «Героїв Небесної сотні» (мурал Бенксі)</a:t>
            </a:r>
            <a:endParaRPr lang="en-US" sz="1200" dirty="0"/>
          </a:p>
        </p:txBody>
      </p:sp>
      <p:sp>
        <p:nvSpPr>
          <p:cNvPr id="63" name="Text 28">
            <a:extLst>
              <a:ext uri="{FF2B5EF4-FFF2-40B4-BE49-F238E27FC236}">
                <a16:creationId xmlns:a16="http://schemas.microsoft.com/office/drawing/2014/main" id="{D07391A9-87AB-A18C-E433-77DD0C38F3FE}"/>
              </a:ext>
            </a:extLst>
          </p:cNvPr>
          <p:cNvSpPr/>
          <p:nvPr/>
        </p:nvSpPr>
        <p:spPr>
          <a:xfrm>
            <a:off x="5127083" y="2118455"/>
            <a:ext cx="3520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200" dirty="0"/>
              <a:t>Парк Покровський</a:t>
            </a:r>
            <a:endParaRPr lang="en-US" sz="1200" dirty="0"/>
          </a:p>
        </p:txBody>
      </p:sp>
      <p:sp>
        <p:nvSpPr>
          <p:cNvPr id="64" name="Text 28">
            <a:extLst>
              <a:ext uri="{FF2B5EF4-FFF2-40B4-BE49-F238E27FC236}">
                <a16:creationId xmlns:a16="http://schemas.microsoft.com/office/drawing/2014/main" id="{2277C1A8-5FDB-65D7-2EEA-78172093E069}"/>
              </a:ext>
            </a:extLst>
          </p:cNvPr>
          <p:cNvSpPr/>
          <p:nvPr/>
        </p:nvSpPr>
        <p:spPr>
          <a:xfrm>
            <a:off x="5137199" y="2435406"/>
            <a:ext cx="3520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200" dirty="0"/>
              <a:t>Парк «Письменників» (через мурал «Незнайко»)</a:t>
            </a:r>
            <a:endParaRPr lang="en-US" sz="1200" dirty="0"/>
          </a:p>
        </p:txBody>
      </p:sp>
      <p:sp>
        <p:nvSpPr>
          <p:cNvPr id="65" name="Text 28">
            <a:extLst>
              <a:ext uri="{FF2B5EF4-FFF2-40B4-BE49-F238E27FC236}">
                <a16:creationId xmlns:a16="http://schemas.microsoft.com/office/drawing/2014/main" id="{B253E929-DC0F-758F-17B5-D92DC905F3E4}"/>
              </a:ext>
            </a:extLst>
          </p:cNvPr>
          <p:cNvSpPr/>
          <p:nvPr/>
        </p:nvSpPr>
        <p:spPr>
          <a:xfrm>
            <a:off x="5104223" y="2738326"/>
            <a:ext cx="3520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200" dirty="0"/>
              <a:t>Ірпінська набережна</a:t>
            </a:r>
            <a:endParaRPr lang="en-US" sz="1200" dirty="0"/>
          </a:p>
        </p:txBody>
      </p:sp>
      <p:sp>
        <p:nvSpPr>
          <p:cNvPr id="66" name="Text 28">
            <a:extLst>
              <a:ext uri="{FF2B5EF4-FFF2-40B4-BE49-F238E27FC236}">
                <a16:creationId xmlns:a16="http://schemas.microsoft.com/office/drawing/2014/main" id="{CB09B7BA-EBA0-7DDD-8A2A-B969FB1580AA}"/>
              </a:ext>
            </a:extLst>
          </p:cNvPr>
          <p:cNvSpPr/>
          <p:nvPr/>
        </p:nvSpPr>
        <p:spPr>
          <a:xfrm>
            <a:off x="5133266" y="3065052"/>
            <a:ext cx="3520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uk-UA" sz="1200" dirty="0"/>
              <a:t>Романівський міст </a:t>
            </a:r>
            <a:endParaRPr lang="en-US" sz="1200" dirty="0"/>
          </a:p>
        </p:txBody>
      </p:sp>
      <p:sp>
        <p:nvSpPr>
          <p:cNvPr id="67" name="Text 28">
            <a:extLst>
              <a:ext uri="{FF2B5EF4-FFF2-40B4-BE49-F238E27FC236}">
                <a16:creationId xmlns:a16="http://schemas.microsoft.com/office/drawing/2014/main" id="{6D953DC4-AEFB-33C2-635A-716985DFD843}"/>
              </a:ext>
            </a:extLst>
          </p:cNvPr>
          <p:cNvSpPr/>
          <p:nvPr/>
        </p:nvSpPr>
        <p:spPr>
          <a:xfrm>
            <a:off x="5114197" y="3390902"/>
            <a:ext cx="3520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>
              <a:buNone/>
            </a:pPr>
            <a:endParaRPr lang="en-US" sz="1200" dirty="0"/>
          </a:p>
        </p:txBody>
      </p:sp>
      <p:sp>
        <p:nvSpPr>
          <p:cNvPr id="68" name="Text 28">
            <a:extLst>
              <a:ext uri="{FF2B5EF4-FFF2-40B4-BE49-F238E27FC236}">
                <a16:creationId xmlns:a16="http://schemas.microsoft.com/office/drawing/2014/main" id="{78252399-6735-D745-09DC-AE97707B01F5}"/>
              </a:ext>
            </a:extLst>
          </p:cNvPr>
          <p:cNvSpPr/>
          <p:nvPr/>
        </p:nvSpPr>
        <p:spPr>
          <a:xfrm>
            <a:off x="5133289" y="3380911"/>
            <a:ext cx="3494258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uk-UA" sz="1200" dirty="0"/>
              <a:t>Цвинтар автомобілів</a:t>
            </a:r>
            <a:endParaRPr lang="en-US" sz="1200" dirty="0"/>
          </a:p>
        </p:txBody>
      </p:sp>
      <p:sp>
        <p:nvSpPr>
          <p:cNvPr id="69" name="Text 28">
            <a:extLst>
              <a:ext uri="{FF2B5EF4-FFF2-40B4-BE49-F238E27FC236}">
                <a16:creationId xmlns:a16="http://schemas.microsoft.com/office/drawing/2014/main" id="{C34DD7BD-5C05-4C34-15B2-D23099F8747F}"/>
              </a:ext>
            </a:extLst>
          </p:cNvPr>
          <p:cNvSpPr/>
          <p:nvPr/>
        </p:nvSpPr>
        <p:spPr>
          <a:xfrm>
            <a:off x="5124258" y="3704154"/>
            <a:ext cx="3520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uk-UA" sz="1200" dirty="0"/>
              <a:t>Парки «Центральний», «Незнайко», «Дубки», парк </a:t>
            </a:r>
            <a:r>
              <a:rPr lang="uk-UA" sz="1200" dirty="0" err="1"/>
              <a:t>ім.Правіка</a:t>
            </a:r>
            <a:endParaRPr lang="en-US" sz="1200" dirty="0"/>
          </a:p>
        </p:txBody>
      </p:sp>
      <p:sp>
        <p:nvSpPr>
          <p:cNvPr id="71" name="Text 28">
            <a:extLst>
              <a:ext uri="{FF2B5EF4-FFF2-40B4-BE49-F238E27FC236}">
                <a16:creationId xmlns:a16="http://schemas.microsoft.com/office/drawing/2014/main" id="{A93DB94C-8A41-E36C-304E-C6B62A57F3E6}"/>
              </a:ext>
            </a:extLst>
          </p:cNvPr>
          <p:cNvSpPr/>
          <p:nvPr/>
        </p:nvSpPr>
        <p:spPr>
          <a:xfrm>
            <a:off x="5128191" y="4005570"/>
            <a:ext cx="2356478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25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Мурал «Катерина»</a:t>
            </a:r>
            <a:endParaRPr lang="en-US" sz="1250" dirty="0"/>
          </a:p>
        </p:txBody>
      </p:sp>
      <p:sp>
        <p:nvSpPr>
          <p:cNvPr id="16" name="Shape 8">
            <a:extLst>
              <a:ext uri="{FF2B5EF4-FFF2-40B4-BE49-F238E27FC236}">
                <a16:creationId xmlns:a16="http://schemas.microsoft.com/office/drawing/2014/main" id="{77B5B72D-806D-C64D-B0F7-A75F171F7215}"/>
              </a:ext>
            </a:extLst>
          </p:cNvPr>
          <p:cNvSpPr/>
          <p:nvPr/>
        </p:nvSpPr>
        <p:spPr>
          <a:xfrm>
            <a:off x="437469" y="2015766"/>
            <a:ext cx="54864" cy="164593"/>
          </a:xfrm>
          <a:prstGeom prst="rect">
            <a:avLst/>
          </a:prstGeom>
          <a:solidFill>
            <a:srgbClr val="A8DADC"/>
          </a:solidFill>
          <a:ln w="12700">
            <a:solidFill>
              <a:srgbClr val="A8DADC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18" name="Shape 8">
            <a:extLst>
              <a:ext uri="{FF2B5EF4-FFF2-40B4-BE49-F238E27FC236}">
                <a16:creationId xmlns:a16="http://schemas.microsoft.com/office/drawing/2014/main" id="{35EF6749-FF46-914E-8696-06B2E8ED0A75}"/>
              </a:ext>
            </a:extLst>
          </p:cNvPr>
          <p:cNvSpPr/>
          <p:nvPr/>
        </p:nvSpPr>
        <p:spPr>
          <a:xfrm>
            <a:off x="439374" y="2381870"/>
            <a:ext cx="54864" cy="163854"/>
          </a:xfrm>
          <a:prstGeom prst="rect">
            <a:avLst/>
          </a:prstGeom>
          <a:solidFill>
            <a:srgbClr val="A8DADC"/>
          </a:solidFill>
          <a:ln w="12700">
            <a:solidFill>
              <a:srgbClr val="A8DADC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19" name="Shape 13">
            <a:extLst>
              <a:ext uri="{FF2B5EF4-FFF2-40B4-BE49-F238E27FC236}">
                <a16:creationId xmlns:a16="http://schemas.microsoft.com/office/drawing/2014/main" id="{DFDBFBF5-4F43-6822-8299-050365CDFA22}"/>
              </a:ext>
            </a:extLst>
          </p:cNvPr>
          <p:cNvSpPr/>
          <p:nvPr/>
        </p:nvSpPr>
        <p:spPr>
          <a:xfrm>
            <a:off x="379240" y="2555987"/>
            <a:ext cx="164592" cy="164592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20" name="Shape 8">
            <a:extLst>
              <a:ext uri="{FF2B5EF4-FFF2-40B4-BE49-F238E27FC236}">
                <a16:creationId xmlns:a16="http://schemas.microsoft.com/office/drawing/2014/main" id="{E8F43B47-2DD5-09FC-90C9-4EC32C873ADD}"/>
              </a:ext>
            </a:extLst>
          </p:cNvPr>
          <p:cNvSpPr/>
          <p:nvPr/>
        </p:nvSpPr>
        <p:spPr>
          <a:xfrm>
            <a:off x="439374" y="2746676"/>
            <a:ext cx="52959" cy="163224"/>
          </a:xfrm>
          <a:prstGeom prst="rect">
            <a:avLst/>
          </a:prstGeom>
          <a:solidFill>
            <a:srgbClr val="A8DADC"/>
          </a:solidFill>
          <a:ln w="12700">
            <a:solidFill>
              <a:srgbClr val="A8DADC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21" name="Shape 13">
            <a:extLst>
              <a:ext uri="{FF2B5EF4-FFF2-40B4-BE49-F238E27FC236}">
                <a16:creationId xmlns:a16="http://schemas.microsoft.com/office/drawing/2014/main" id="{E8A7331A-D067-9BBC-EF36-C310016DC4BD}"/>
              </a:ext>
            </a:extLst>
          </p:cNvPr>
          <p:cNvSpPr/>
          <p:nvPr/>
        </p:nvSpPr>
        <p:spPr>
          <a:xfrm>
            <a:off x="390659" y="2932605"/>
            <a:ext cx="164592" cy="164592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D5E654AD-18F7-E340-DEAA-998F9436151E}"/>
              </a:ext>
            </a:extLst>
          </p:cNvPr>
          <p:cNvSpPr/>
          <p:nvPr/>
        </p:nvSpPr>
        <p:spPr>
          <a:xfrm>
            <a:off x="450710" y="3116099"/>
            <a:ext cx="48098" cy="164592"/>
          </a:xfrm>
          <a:prstGeom prst="rect">
            <a:avLst/>
          </a:prstGeom>
          <a:solidFill>
            <a:srgbClr val="A8DADC"/>
          </a:solidFill>
          <a:ln w="12700">
            <a:solidFill>
              <a:srgbClr val="A8DADC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32" name="Shape 13">
            <a:extLst>
              <a:ext uri="{FF2B5EF4-FFF2-40B4-BE49-F238E27FC236}">
                <a16:creationId xmlns:a16="http://schemas.microsoft.com/office/drawing/2014/main" id="{EF463AFC-6584-7FC6-83A5-C7E388388F9A}"/>
              </a:ext>
            </a:extLst>
          </p:cNvPr>
          <p:cNvSpPr/>
          <p:nvPr/>
        </p:nvSpPr>
        <p:spPr>
          <a:xfrm>
            <a:off x="392463" y="3304576"/>
            <a:ext cx="164592" cy="164592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33" name="Shape 8">
            <a:extLst>
              <a:ext uri="{FF2B5EF4-FFF2-40B4-BE49-F238E27FC236}">
                <a16:creationId xmlns:a16="http://schemas.microsoft.com/office/drawing/2014/main" id="{EFDBDBB8-51DC-3B1F-97CE-D239B4068239}"/>
              </a:ext>
            </a:extLst>
          </p:cNvPr>
          <p:cNvSpPr/>
          <p:nvPr/>
        </p:nvSpPr>
        <p:spPr>
          <a:xfrm>
            <a:off x="450866" y="3497258"/>
            <a:ext cx="54864" cy="164818"/>
          </a:xfrm>
          <a:prstGeom prst="rect">
            <a:avLst/>
          </a:prstGeom>
          <a:solidFill>
            <a:srgbClr val="A8DADC"/>
          </a:solidFill>
          <a:ln w="12700">
            <a:solidFill>
              <a:srgbClr val="A8DADC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35" name="Shape 13">
            <a:extLst>
              <a:ext uri="{FF2B5EF4-FFF2-40B4-BE49-F238E27FC236}">
                <a16:creationId xmlns:a16="http://schemas.microsoft.com/office/drawing/2014/main" id="{10ED6187-1C2F-C721-6E31-0DBB8B257671}"/>
              </a:ext>
            </a:extLst>
          </p:cNvPr>
          <p:cNvSpPr/>
          <p:nvPr/>
        </p:nvSpPr>
        <p:spPr>
          <a:xfrm>
            <a:off x="400892" y="3676547"/>
            <a:ext cx="164592" cy="164592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36" name="Shape 8">
            <a:extLst>
              <a:ext uri="{FF2B5EF4-FFF2-40B4-BE49-F238E27FC236}">
                <a16:creationId xmlns:a16="http://schemas.microsoft.com/office/drawing/2014/main" id="{93982900-275D-E9BD-7415-3AFF1516637E}"/>
              </a:ext>
            </a:extLst>
          </p:cNvPr>
          <p:cNvSpPr/>
          <p:nvPr/>
        </p:nvSpPr>
        <p:spPr>
          <a:xfrm>
            <a:off x="455756" y="3860041"/>
            <a:ext cx="54864" cy="164818"/>
          </a:xfrm>
          <a:prstGeom prst="rect">
            <a:avLst/>
          </a:prstGeom>
          <a:solidFill>
            <a:srgbClr val="A8DADC"/>
          </a:solidFill>
          <a:ln w="12700">
            <a:solidFill>
              <a:srgbClr val="A8DADC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38" name="Shape 13">
            <a:extLst>
              <a:ext uri="{FF2B5EF4-FFF2-40B4-BE49-F238E27FC236}">
                <a16:creationId xmlns:a16="http://schemas.microsoft.com/office/drawing/2014/main" id="{97DA8930-BB32-4C48-3DC8-34F06E25C5F5}"/>
              </a:ext>
            </a:extLst>
          </p:cNvPr>
          <p:cNvSpPr/>
          <p:nvPr/>
        </p:nvSpPr>
        <p:spPr>
          <a:xfrm>
            <a:off x="400892" y="4029955"/>
            <a:ext cx="164592" cy="164592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sz="1200" dirty="0"/>
          </a:p>
        </p:txBody>
      </p:sp>
      <p:sp>
        <p:nvSpPr>
          <p:cNvPr id="39" name="Text 15">
            <a:extLst>
              <a:ext uri="{FF2B5EF4-FFF2-40B4-BE49-F238E27FC236}">
                <a16:creationId xmlns:a16="http://schemas.microsoft.com/office/drawing/2014/main" id="{7DA6AC82-B885-FD7A-5C18-D15B6999D9A6}"/>
              </a:ext>
            </a:extLst>
          </p:cNvPr>
          <p:cNvSpPr/>
          <p:nvPr/>
        </p:nvSpPr>
        <p:spPr>
          <a:xfrm>
            <a:off x="607391" y="1699891"/>
            <a:ext cx="3520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200" dirty="0"/>
              <a:t>Пам’ятник Т. Г. Шевченка</a:t>
            </a:r>
            <a:endParaRPr lang="en-US" sz="1200" dirty="0"/>
          </a:p>
        </p:txBody>
      </p:sp>
      <p:sp>
        <p:nvSpPr>
          <p:cNvPr id="41" name="Text 15">
            <a:extLst>
              <a:ext uri="{FF2B5EF4-FFF2-40B4-BE49-F238E27FC236}">
                <a16:creationId xmlns:a16="http://schemas.microsoft.com/office/drawing/2014/main" id="{011D6893-6F00-DE3F-A74E-31AD2B018D47}"/>
              </a:ext>
            </a:extLst>
          </p:cNvPr>
          <p:cNvSpPr/>
          <p:nvPr/>
        </p:nvSpPr>
        <p:spPr>
          <a:xfrm>
            <a:off x="564675" y="2413123"/>
            <a:ext cx="38686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200" dirty="0"/>
              <a:t>Мурал «Катерина» та «Нетаємна вечеря письменників»</a:t>
            </a:r>
            <a:endParaRPr lang="en-US" sz="1200" b="1" dirty="0"/>
          </a:p>
        </p:txBody>
      </p:sp>
      <p:sp>
        <p:nvSpPr>
          <p:cNvPr id="43" name="Text 15">
            <a:extLst>
              <a:ext uri="{FF2B5EF4-FFF2-40B4-BE49-F238E27FC236}">
                <a16:creationId xmlns:a16="http://schemas.microsoft.com/office/drawing/2014/main" id="{5165C10D-4BD7-1B7E-3D3F-7ACA7B1FF8FB}"/>
              </a:ext>
            </a:extLst>
          </p:cNvPr>
          <p:cNvSpPr/>
          <p:nvPr/>
        </p:nvSpPr>
        <p:spPr>
          <a:xfrm>
            <a:off x="591645" y="3189796"/>
            <a:ext cx="3520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1200" dirty="0"/>
              <a:t>Мурал «Артемсіль» (поряд із ним - мурал «Героїв Ірпеня пам’ятатиме весь світ»)</a:t>
            </a:r>
            <a:endParaRPr lang="en-US" sz="1200" dirty="0"/>
          </a:p>
        </p:txBody>
      </p:sp>
      <p:sp>
        <p:nvSpPr>
          <p:cNvPr id="47" name="Text 15">
            <a:extLst>
              <a:ext uri="{FF2B5EF4-FFF2-40B4-BE49-F238E27FC236}">
                <a16:creationId xmlns:a16="http://schemas.microsoft.com/office/drawing/2014/main" id="{0D70E2EA-B222-8FCA-9B1B-285C122B3816}"/>
              </a:ext>
            </a:extLst>
          </p:cNvPr>
          <p:cNvSpPr/>
          <p:nvPr/>
        </p:nvSpPr>
        <p:spPr>
          <a:xfrm>
            <a:off x="582407" y="3537406"/>
            <a:ext cx="3520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200" dirty="0"/>
              <a:t>Скульптура «Спротив»</a:t>
            </a:r>
            <a:endParaRPr lang="en-US" sz="1200" dirty="0"/>
          </a:p>
        </p:txBody>
      </p:sp>
      <p:sp>
        <p:nvSpPr>
          <p:cNvPr id="48" name="Text 15">
            <a:extLst>
              <a:ext uri="{FF2B5EF4-FFF2-40B4-BE49-F238E27FC236}">
                <a16:creationId xmlns:a16="http://schemas.microsoft.com/office/drawing/2014/main" id="{7BE12A47-AB17-3F50-4906-5179F6FC2125}"/>
              </a:ext>
            </a:extLst>
          </p:cNvPr>
          <p:cNvSpPr/>
          <p:nvPr/>
        </p:nvSpPr>
        <p:spPr>
          <a:xfrm>
            <a:off x="591601" y="3904912"/>
            <a:ext cx="3520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200" dirty="0"/>
              <a:t>Парк «Незнайко»</a:t>
            </a:r>
            <a:endParaRPr lang="en-US" sz="1200" dirty="0"/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C3F5EE0F-54F8-DEE2-30AD-84CD4C203F28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161693" y="4405174"/>
            <a:ext cx="435093" cy="435093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88D8A002-AF47-0A92-4CDB-C923CACB5D96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4735816" y="4395094"/>
            <a:ext cx="435093" cy="435093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32B8B837-AE17-0F30-3073-4E4A0C54FDFA}"/>
              </a:ext>
            </a:extLst>
          </p:cNvPr>
          <p:cNvSpPr txBox="1"/>
          <p:nvPr/>
        </p:nvSpPr>
        <p:spPr>
          <a:xfrm>
            <a:off x="587876" y="4465859"/>
            <a:ext cx="32810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400" b="1" i="1" dirty="0">
                <a:solidFill>
                  <a:srgbClr val="2C2C2B"/>
                </a:solidFill>
                <a:hlinkClick r:id="rId4"/>
              </a:rPr>
              <a:t>для </a:t>
            </a:r>
            <a:r>
              <a:rPr lang="uk-UA" sz="1400" b="1" i="1" dirty="0">
                <a:solidFill>
                  <a:srgbClr val="2C2C2B"/>
                </a:solidFill>
                <a:effectLst/>
                <a:hlinkClick r:id="rId4"/>
              </a:rPr>
              <a:t>переходу натискай сюди  </a:t>
            </a:r>
            <a:endParaRPr lang="ru-RU" sz="1400" i="1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678B8B1-EEB7-AAE8-5117-9DC42A762A11}"/>
              </a:ext>
            </a:extLst>
          </p:cNvPr>
          <p:cNvSpPr txBox="1"/>
          <p:nvPr/>
        </p:nvSpPr>
        <p:spPr>
          <a:xfrm>
            <a:off x="5133398" y="4479155"/>
            <a:ext cx="32810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400" b="1" i="1" dirty="0">
                <a:solidFill>
                  <a:srgbClr val="2C2C2B"/>
                </a:solidFill>
                <a:hlinkClick r:id="rId5"/>
              </a:rPr>
              <a:t>для </a:t>
            </a:r>
            <a:r>
              <a:rPr lang="uk-UA" sz="1400" b="1" i="1" dirty="0">
                <a:solidFill>
                  <a:srgbClr val="2C2C2B"/>
                </a:solidFill>
                <a:effectLst/>
                <a:hlinkClick r:id="rId5"/>
              </a:rPr>
              <a:t>переходу натискай сюди  </a:t>
            </a:r>
            <a:endParaRPr lang="ru-RU" sz="1400" i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594F3-312D-6FEE-1862-92F2C102F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AABAE12-3709-9A90-D098-FB5C87A04D66}"/>
              </a:ext>
            </a:extLst>
          </p:cNvPr>
          <p:cNvSpPr/>
          <p:nvPr/>
        </p:nvSpPr>
        <p:spPr>
          <a:xfrm>
            <a:off x="0" y="0"/>
            <a:ext cx="9144000" cy="749808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9F2DC34-29FD-B581-A4EE-708775389621}"/>
              </a:ext>
            </a:extLst>
          </p:cNvPr>
          <p:cNvSpPr/>
          <p:nvPr/>
        </p:nvSpPr>
        <p:spPr>
          <a:xfrm>
            <a:off x="411480" y="9144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28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ВИСНОВКИ та що буде далі </a:t>
            </a:r>
            <a:endParaRPr lang="en-US" sz="2800" dirty="0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285D9669-2116-C65E-1371-C30BFAB6FF40}"/>
              </a:ext>
            </a:extLst>
          </p:cNvPr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B6B61"/>
          </a:solidFill>
          <a:ln w="12700">
            <a:solidFill>
              <a:srgbClr val="1B6B6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F7FD48-E64B-B6A1-944F-187AF6BA45F6}"/>
              </a:ext>
            </a:extLst>
          </p:cNvPr>
          <p:cNvSpPr txBox="1"/>
          <p:nvPr/>
        </p:nvSpPr>
        <p:spPr>
          <a:xfrm>
            <a:off x="288074" y="1216560"/>
            <a:ext cx="4263919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i="1" dirty="0">
                <a:solidFill>
                  <a:srgbClr val="2C2C2B"/>
                </a:solidFill>
              </a:rPr>
              <a:t>Iрпiнь </a:t>
            </a:r>
            <a:r>
              <a:rPr lang="uk-UA" sz="1400" i="1" dirty="0">
                <a:solidFill>
                  <a:srgbClr val="2C2C2B"/>
                </a:solidFill>
              </a:rPr>
              <a:t>– живе та сучасне місто</a:t>
            </a:r>
            <a:r>
              <a:rPr lang="en-US" sz="1400" i="1" dirty="0">
                <a:solidFill>
                  <a:srgbClr val="2C2C2B"/>
                </a:solidFill>
              </a:rPr>
              <a:t>, </a:t>
            </a:r>
            <a:r>
              <a:rPr lang="en-US" sz="1400" i="1" dirty="0" err="1">
                <a:solidFill>
                  <a:srgbClr val="2C2C2B"/>
                </a:solidFill>
              </a:rPr>
              <a:t>де</a:t>
            </a:r>
            <a:r>
              <a:rPr lang="en-US" sz="1400" i="1" dirty="0">
                <a:solidFill>
                  <a:srgbClr val="2C2C2B"/>
                </a:solidFill>
              </a:rPr>
              <a:t> </a:t>
            </a:r>
            <a:r>
              <a:rPr lang="uk-UA" sz="1400" i="1" dirty="0">
                <a:solidFill>
                  <a:srgbClr val="2C2C2B"/>
                </a:solidFill>
              </a:rPr>
              <a:t> </a:t>
            </a:r>
            <a:r>
              <a:rPr lang="en-US" sz="1400" i="1" dirty="0" err="1">
                <a:solidFill>
                  <a:srgbClr val="2C2C2B"/>
                </a:solidFill>
              </a:rPr>
              <a:t>давн</a:t>
            </a:r>
            <a:r>
              <a:rPr lang="uk-UA" sz="1400" i="1" dirty="0">
                <a:solidFill>
                  <a:srgbClr val="2C2C2B"/>
                </a:solidFill>
              </a:rPr>
              <a:t>є залізничне минуле</a:t>
            </a:r>
            <a:r>
              <a:rPr lang="en-US" sz="1400" i="1" dirty="0">
                <a:solidFill>
                  <a:srgbClr val="2C2C2B"/>
                </a:solidFill>
              </a:rPr>
              <a:t>,</a:t>
            </a:r>
            <a:r>
              <a:rPr lang="uk-UA" sz="1400" i="1" dirty="0">
                <a:solidFill>
                  <a:srgbClr val="2C2C2B"/>
                </a:solidFill>
              </a:rPr>
              <a:t> багаторічна </a:t>
            </a:r>
            <a:r>
              <a:rPr lang="en-US" sz="1400" i="1" dirty="0">
                <a:solidFill>
                  <a:srgbClr val="2C2C2B"/>
                </a:solidFill>
              </a:rPr>
              <a:t>культура та сучасна героїчна iсторiя переплелись в одне цiле</a:t>
            </a:r>
            <a:r>
              <a:rPr lang="uk-UA" sz="1400" i="1" dirty="0">
                <a:solidFill>
                  <a:srgbClr val="2C2C2B"/>
                </a:solidFill>
              </a:rPr>
              <a:t> .</a:t>
            </a:r>
          </a:p>
          <a:p>
            <a:pPr marL="0" indent="0">
              <a:buNone/>
            </a:pPr>
            <a:endParaRPr lang="uk-UA" sz="1400" i="1" dirty="0">
              <a:solidFill>
                <a:srgbClr val="2C2C2B"/>
              </a:solidFill>
            </a:endParaRPr>
          </a:p>
          <a:p>
            <a:r>
              <a:rPr lang="uk-UA" sz="1400" i="1" dirty="0">
                <a:solidFill>
                  <a:srgbClr val="2C2C2B"/>
                </a:solidFill>
              </a:rPr>
              <a:t>У 2022- 2026 </a:t>
            </a:r>
            <a:r>
              <a:rPr lang="en-US" sz="1400" i="1" dirty="0">
                <a:solidFill>
                  <a:srgbClr val="2C2C2B"/>
                </a:solidFill>
              </a:rPr>
              <a:t>Iрпiнь</a:t>
            </a:r>
            <a:r>
              <a:rPr lang="uk-UA" sz="1400" i="1" dirty="0">
                <a:solidFill>
                  <a:srgbClr val="2C2C2B"/>
                </a:solidFill>
              </a:rPr>
              <a:t> дав притулок багатьом жителям України з областей, де іде війна. </a:t>
            </a:r>
          </a:p>
          <a:p>
            <a:endParaRPr lang="uk-UA" sz="1400" i="1" dirty="0">
              <a:solidFill>
                <a:srgbClr val="2C2C2B"/>
              </a:solidFill>
            </a:endParaRPr>
          </a:p>
          <a:p>
            <a:r>
              <a:rPr lang="uk-UA" sz="1400" i="1" dirty="0">
                <a:solidFill>
                  <a:srgbClr val="2C2C2B"/>
                </a:solidFill>
              </a:rPr>
              <a:t>Цим проєктом я хочу допомогти своїм одноліткам, які мають проблеми із соціалізацією та адаптацією в моєму місті.    </a:t>
            </a:r>
          </a:p>
          <a:p>
            <a:pPr marL="0" indent="0">
              <a:buNone/>
            </a:pPr>
            <a:endParaRPr lang="en-US" sz="1400" i="1" dirty="0">
              <a:solidFill>
                <a:srgbClr val="2C2C2B"/>
              </a:solidFill>
            </a:endParaRPr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6C6D31C2-B8D8-5355-E3AF-BBF0483B3E61}"/>
              </a:ext>
            </a:extLst>
          </p:cNvPr>
          <p:cNvSpPr/>
          <p:nvPr/>
        </p:nvSpPr>
        <p:spPr>
          <a:xfrm>
            <a:off x="48845" y="1097390"/>
            <a:ext cx="109728" cy="31680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14" name="Shape 24">
            <a:extLst>
              <a:ext uri="{FF2B5EF4-FFF2-40B4-BE49-F238E27FC236}">
                <a16:creationId xmlns:a16="http://schemas.microsoft.com/office/drawing/2014/main" id="{352FAB70-F17F-7F8B-484C-3C2E2B8C552D}"/>
              </a:ext>
            </a:extLst>
          </p:cNvPr>
          <p:cNvSpPr/>
          <p:nvPr/>
        </p:nvSpPr>
        <p:spPr>
          <a:xfrm>
            <a:off x="4681495" y="1149122"/>
            <a:ext cx="109728" cy="1422627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8105A1-4D9D-014D-178A-B3CF0B291738}"/>
              </a:ext>
            </a:extLst>
          </p:cNvPr>
          <p:cNvSpPr txBox="1"/>
          <p:nvPr/>
        </p:nvSpPr>
        <p:spPr>
          <a:xfrm>
            <a:off x="4920725" y="1224412"/>
            <a:ext cx="426391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400" i="1" dirty="0">
                <a:solidFill>
                  <a:srgbClr val="2C2C2B"/>
                </a:solidFill>
              </a:rPr>
              <a:t> </a:t>
            </a:r>
          </a:p>
          <a:p>
            <a:pPr marL="0" indent="0">
              <a:buNone/>
            </a:pPr>
            <a:r>
              <a:rPr lang="uk-UA" sz="1400" i="1" dirty="0">
                <a:solidFill>
                  <a:srgbClr val="2C2C2B"/>
                </a:solidFill>
              </a:rPr>
              <a:t>К’юаркоди розміщені у ліцеї в якому я навчаюсь, також в бібліотеці, міському центрі розвитку, та можливо розклеєні біля пам’ятників та туристичних місць, і також </a:t>
            </a:r>
            <a:r>
              <a:rPr lang="uk-UA" sz="1400" i="1" dirty="0" err="1">
                <a:solidFill>
                  <a:srgbClr val="2C2C2B"/>
                </a:solidFill>
              </a:rPr>
              <a:t>постери</a:t>
            </a:r>
            <a:r>
              <a:rPr lang="uk-UA" sz="1400" i="1" dirty="0">
                <a:solidFill>
                  <a:srgbClr val="2C2C2B"/>
                </a:solidFill>
              </a:rPr>
              <a:t>.  </a:t>
            </a:r>
            <a:endParaRPr lang="en-US" sz="1400" i="1" dirty="0">
              <a:solidFill>
                <a:srgbClr val="2C2C2B"/>
              </a:solidFill>
            </a:endParaRPr>
          </a:p>
        </p:txBody>
      </p:sp>
      <p:pic>
        <p:nvPicPr>
          <p:cNvPr id="4" name="Picture 25">
            <a:extLst>
              <a:ext uri="{FF2B5EF4-FFF2-40B4-BE49-F238E27FC236}">
                <a16:creationId xmlns:a16="http://schemas.microsoft.com/office/drawing/2014/main" id="{9E52B52C-60AA-12BA-A0B4-B5EF1FA7777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48592" y="2978245"/>
            <a:ext cx="1295400" cy="12871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A6F962-EC12-ADCB-E725-9E69A6A177A9}"/>
              </a:ext>
            </a:extLst>
          </p:cNvPr>
          <p:cNvSpPr txBox="1"/>
          <p:nvPr/>
        </p:nvSpPr>
        <p:spPr>
          <a:xfrm>
            <a:off x="5018345" y="2426366"/>
            <a:ext cx="10135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400" i="1" dirty="0">
                <a:solidFill>
                  <a:srgbClr val="2C2C2B"/>
                </a:solidFill>
              </a:rPr>
              <a:t> </a:t>
            </a:r>
            <a:r>
              <a:rPr lang="uk-UA" sz="1400" i="1" dirty="0" err="1">
                <a:solidFill>
                  <a:srgbClr val="2C2C2B"/>
                </a:solidFill>
              </a:rPr>
              <a:t>постер</a:t>
            </a:r>
            <a:r>
              <a:rPr lang="uk-UA" sz="1400" i="1" dirty="0">
                <a:solidFill>
                  <a:srgbClr val="2C2C2B"/>
                </a:solidFill>
              </a:rPr>
              <a:t>: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4C2EABC-CA78-5FC6-2630-B23590A6F4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390" y="2766546"/>
            <a:ext cx="2229813" cy="18456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792313-68DF-CE8A-94E2-6556A089E70D}"/>
              </a:ext>
            </a:extLst>
          </p:cNvPr>
          <p:cNvSpPr txBox="1"/>
          <p:nvPr/>
        </p:nvSpPr>
        <p:spPr>
          <a:xfrm>
            <a:off x="7586794" y="2656155"/>
            <a:ext cx="10135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400" i="1" dirty="0">
                <a:solidFill>
                  <a:srgbClr val="2C2C2B"/>
                </a:solidFill>
              </a:rPr>
              <a:t> </a:t>
            </a:r>
            <a:r>
              <a:rPr lang="uk-UA" sz="1400" i="1" dirty="0" err="1">
                <a:solidFill>
                  <a:srgbClr val="2C2C2B"/>
                </a:solidFill>
              </a:rPr>
              <a:t>к’юаркод</a:t>
            </a:r>
            <a:r>
              <a:rPr lang="uk-UA" sz="1400" i="1" dirty="0">
                <a:solidFill>
                  <a:srgbClr val="2C2C2B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608445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49808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" name="Text 1"/>
          <p:cNvSpPr/>
          <p:nvPr/>
        </p:nvSpPr>
        <p:spPr>
          <a:xfrm>
            <a:off x="411480" y="9144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МАТЕРІАЛИ ТА ВИКОРИСТАНІ ДЖЕРЕЛА</a:t>
            </a:r>
            <a:endParaRPr lang="en-US" sz="2100" dirty="0"/>
          </a:p>
        </p:txBody>
      </p:sp>
      <p:sp>
        <p:nvSpPr>
          <p:cNvPr id="28" name="Shape 26"/>
          <p:cNvSpPr/>
          <p:nvPr/>
        </p:nvSpPr>
        <p:spPr>
          <a:xfrm>
            <a:off x="0" y="5072211"/>
            <a:ext cx="9144000" cy="251460"/>
          </a:xfrm>
          <a:prstGeom prst="rect">
            <a:avLst/>
          </a:prstGeom>
          <a:solidFill>
            <a:srgbClr val="1B6B61"/>
          </a:solidFill>
          <a:ln w="12700">
            <a:solidFill>
              <a:srgbClr val="1B6B61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ABF5FF5-ABEF-EDF7-14B8-BB24B0F467E4}"/>
              </a:ext>
            </a:extLst>
          </p:cNvPr>
          <p:cNvSpPr txBox="1"/>
          <p:nvPr/>
        </p:nvSpPr>
        <p:spPr>
          <a:xfrm>
            <a:off x="465684" y="4764434"/>
            <a:ext cx="57607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i="1" dirty="0">
                <a:solidFill>
                  <a:srgbClr val="2C2C2B"/>
                </a:solidFill>
              </a:rPr>
              <a:t>Повна бібліографія та використані джерела знаходяться </a:t>
            </a:r>
            <a:endParaRPr lang="en-US" sz="1400" i="1" dirty="0">
              <a:solidFill>
                <a:srgbClr val="2C2C2B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1F1DDC8-C711-DDD6-A679-BA900E821C22}"/>
              </a:ext>
            </a:extLst>
          </p:cNvPr>
          <p:cNvSpPr txBox="1"/>
          <p:nvPr/>
        </p:nvSpPr>
        <p:spPr>
          <a:xfrm>
            <a:off x="152400" y="1001268"/>
            <a:ext cx="418719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200" b="1" i="0" dirty="0">
                <a:solidFill>
                  <a:srgbClr val="2C2C2B"/>
                </a:solidFill>
                <a:effectLst/>
              </a:rPr>
              <a:t>Список </a:t>
            </a:r>
            <a:r>
              <a:rPr lang="ru-RU" sz="1200" b="1" i="0" dirty="0" err="1">
                <a:solidFill>
                  <a:srgbClr val="2C2C2B"/>
                </a:solidFill>
                <a:effectLst/>
              </a:rPr>
              <a:t>використаних</a:t>
            </a:r>
            <a:r>
              <a:rPr lang="ru-RU" sz="1200" b="1" i="0" dirty="0">
                <a:solidFill>
                  <a:srgbClr val="2C2C2B"/>
                </a:solidFill>
                <a:effectLst/>
              </a:rPr>
              <a:t> </a:t>
            </a:r>
            <a:r>
              <a:rPr lang="ru-RU" sz="1200" b="1" i="0" dirty="0" err="1">
                <a:solidFill>
                  <a:srgbClr val="2C2C2B"/>
                </a:solidFill>
                <a:effectLst/>
              </a:rPr>
              <a:t>джерел</a:t>
            </a:r>
            <a:r>
              <a:rPr lang="ru-RU" sz="1200" b="1" i="0" dirty="0">
                <a:solidFill>
                  <a:srgbClr val="2C2C2B"/>
                </a:solidFill>
                <a:effectLst/>
              </a:rPr>
              <a:t> </a:t>
            </a:r>
          </a:p>
          <a:p>
            <a:pPr algn="just">
              <a:buNone/>
            </a:pPr>
            <a:r>
              <a:rPr lang="ru-RU" sz="1200" b="0" i="0" dirty="0" err="1">
                <a:solidFill>
                  <a:srgbClr val="2C2C2B"/>
                </a:solidFill>
                <a:effectLst/>
              </a:rPr>
              <a:t>Зборовський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 А.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Історія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Ірпінського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 краю.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Київ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: «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Юніверс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». 2020. 224 с.</a:t>
            </a:r>
          </a:p>
          <a:p>
            <a:pPr algn="just">
              <a:buNone/>
            </a:pPr>
            <a:r>
              <a:rPr lang="ru-RU" sz="1200" b="0" i="0" dirty="0">
                <a:solidFill>
                  <a:srgbClr val="2C2C2B"/>
                </a:solidFill>
                <a:effectLst/>
              </a:rPr>
              <a:t>Щербина П. Битва за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Ірпінь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.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Ірпінь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: «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Саміт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-книга». 2022.  204 с.</a:t>
            </a:r>
          </a:p>
          <a:p>
            <a:pPr algn="just">
              <a:buNone/>
            </a:pPr>
            <a:r>
              <a:rPr lang="ru-RU" sz="1200" b="0" i="0" dirty="0" err="1">
                <a:solidFill>
                  <a:srgbClr val="2C2C2B"/>
                </a:solidFill>
                <a:effectLst/>
              </a:rPr>
              <a:t>Плаксіна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 О.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Знайомий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 та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незнайомий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Ірпінь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. 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Київ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: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Телерадіокомпанія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 «ІК» (БП «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Телерадіокомпанія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 ІК). 2010.  92 с.</a:t>
            </a:r>
          </a:p>
          <a:p>
            <a:pPr algn="just">
              <a:buNone/>
            </a:pPr>
            <a:r>
              <a:rPr lang="ru-RU" sz="1200" b="0" i="0" dirty="0">
                <a:solidFill>
                  <a:srgbClr val="2C2C2B"/>
                </a:solidFill>
                <a:effectLst/>
              </a:rPr>
              <a:t>Подобна Є.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Міста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 живих, міста мертвих. Історії з війни у Бучі та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Ірпені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.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Харків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: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Фоліо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. 2023. 320 с.</a:t>
            </a:r>
          </a:p>
          <a:p>
            <a:pPr algn="just">
              <a:buNone/>
            </a:pPr>
            <a:r>
              <a:rPr lang="ru-RU" sz="1200" b="0" i="0" dirty="0" err="1">
                <a:solidFill>
                  <a:srgbClr val="2C2C2B"/>
                </a:solidFill>
                <a:effectLst/>
              </a:rPr>
              <a:t>Мартинюк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 С. 13 віршів, або Битва за Ірпінь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змінила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світ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. К.: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Міленіум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. Вид. 2-ге, доп. 2024. 104 с.</a:t>
            </a:r>
          </a:p>
          <a:p>
            <a:pPr algn="just">
              <a:buNone/>
            </a:pPr>
            <a:r>
              <a:rPr lang="ru-RU" sz="1200" b="0" i="0" dirty="0">
                <a:solidFill>
                  <a:srgbClr val="2C2C2B"/>
                </a:solidFill>
                <a:effectLst/>
              </a:rPr>
              <a:t>Носов М.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Таємниці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 на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дні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колодязя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. К.: Махаон-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Україна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. 1977. 210 с.</a:t>
            </a:r>
          </a:p>
          <a:p>
            <a:pPr algn="just">
              <a:buNone/>
            </a:pPr>
            <a:r>
              <a:rPr lang="ru-RU" sz="1200" b="0" i="0" dirty="0">
                <a:solidFill>
                  <a:srgbClr val="2C2C2B"/>
                </a:solidFill>
                <a:effectLst/>
              </a:rPr>
              <a:t>Ющенко О.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Поїзди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 гудуть за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Ірпінню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… К.: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Кіт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. 2003. 144 с.</a:t>
            </a:r>
          </a:p>
          <a:p>
            <a:pPr algn="just">
              <a:buNone/>
            </a:pPr>
            <a:r>
              <a:rPr lang="ru-RU" sz="1200" b="0" i="0" dirty="0">
                <a:solidFill>
                  <a:srgbClr val="2C2C2B"/>
                </a:solidFill>
                <a:effectLst/>
              </a:rPr>
              <a:t>Хай М. Микола Будник і кобзарство. 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Харків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: «</a:t>
            </a:r>
            <a:r>
              <a:rPr lang="ru-RU" sz="1200" b="0" i="0" dirty="0" err="1">
                <a:solidFill>
                  <a:srgbClr val="2C2C2B"/>
                </a:solidFill>
                <a:effectLst/>
              </a:rPr>
              <a:t>Видавець</a:t>
            </a:r>
            <a:r>
              <a:rPr lang="ru-RU" sz="1200" b="0" i="0" dirty="0">
                <a:solidFill>
                  <a:srgbClr val="2C2C2B"/>
                </a:solidFill>
                <a:effectLst/>
              </a:rPr>
              <a:t> Олександр Савчук».  2016. 232 с.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225D203-8015-AE59-F958-07CD5FD0189B}"/>
              </a:ext>
            </a:extLst>
          </p:cNvPr>
          <p:cNvSpPr txBox="1"/>
          <p:nvPr/>
        </p:nvSpPr>
        <p:spPr>
          <a:xfrm>
            <a:off x="4411980" y="973544"/>
            <a:ext cx="457962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b="1" dirty="0"/>
              <a:t>Online</a:t>
            </a:r>
            <a:r>
              <a:rPr lang="uk-UA" sz="1400" b="1" dirty="0"/>
              <a:t>-</a:t>
            </a:r>
            <a:r>
              <a:rPr lang="en-US" sz="1400" b="1" dirty="0"/>
              <a:t>ресурси:</a:t>
            </a:r>
          </a:p>
          <a:p>
            <a:pPr>
              <a:buNone/>
            </a:pPr>
            <a:r>
              <a:rPr lang="en-US" sz="1400" dirty="0">
                <a:hlinkClick r:id="rId3"/>
              </a:rPr>
              <a:t>https://travels.in.ua/,/locality/28649/irpin-city</a:t>
            </a:r>
            <a:endParaRPr lang="en-US" sz="1400" dirty="0"/>
          </a:p>
          <a:p>
            <a:pPr>
              <a:buNone/>
            </a:pPr>
            <a:r>
              <a:rPr lang="en-US" sz="1400" dirty="0">
                <a:hlinkClick r:id="rId4"/>
              </a:rPr>
              <a:t>https://omi.net.ua/en/news/show?id=387</a:t>
            </a:r>
            <a:endParaRPr lang="en-US" sz="1400" dirty="0"/>
          </a:p>
          <a:p>
            <a:pPr>
              <a:buNone/>
            </a:pPr>
            <a:r>
              <a:rPr lang="en-US" sz="1400" dirty="0">
                <a:hlinkClick r:id="rId5"/>
              </a:rPr>
              <a:t>https://dpu.edu.ua/novyny/shcho-v-nazvi-tvoii-irpin</a:t>
            </a:r>
            <a:endParaRPr lang="en-US" sz="1400" dirty="0"/>
          </a:p>
          <a:p>
            <a:pPr>
              <a:buNone/>
            </a:pPr>
            <a:r>
              <a:rPr lang="en-US" sz="1400" dirty="0">
                <a:hlinkClick r:id="rId6"/>
              </a:rPr>
              <a:t>https://irpin.ua/fakty-pro-irpin/</a:t>
            </a:r>
            <a:endParaRPr lang="en-US" sz="1400" dirty="0"/>
          </a:p>
          <a:p>
            <a:pPr>
              <a:buNone/>
            </a:pPr>
            <a:r>
              <a:rPr lang="en-US" sz="1400" dirty="0">
                <a:hlinkClick r:id="rId7"/>
              </a:rPr>
              <a:t>https://vandrivka.com.ua/tsentralna-ploshha-ta-vulitsya-shevchenka-m-irpin/</a:t>
            </a:r>
            <a:endParaRPr lang="en-US" sz="1400" dirty="0"/>
          </a:p>
          <a:p>
            <a:pPr>
              <a:buNone/>
            </a:pPr>
            <a:r>
              <a:rPr lang="en-US" sz="1400" dirty="0">
                <a:hlinkClick r:id="rId8"/>
              </a:rPr>
              <a:t>https://irpin.ua/news/irpin-misto-parkiv/</a:t>
            </a:r>
            <a:endParaRPr lang="en-US" sz="1400" dirty="0"/>
          </a:p>
          <a:p>
            <a:pPr>
              <a:buNone/>
            </a:pPr>
            <a:r>
              <a:rPr lang="en-US" sz="1400" dirty="0">
                <a:hlinkClick r:id="rId9"/>
              </a:rPr>
              <a:t>https://vandrivka.com.ua/irpin-misto-parkiv/</a:t>
            </a:r>
            <a:endParaRPr lang="en-US" sz="1400" dirty="0"/>
          </a:p>
          <a:p>
            <a:pPr>
              <a:buNone/>
            </a:pPr>
            <a:r>
              <a:rPr lang="en-US" sz="1400" dirty="0">
                <a:hlinkClick r:id="rId10"/>
              </a:rPr>
              <a:t>https://bakhmut.irpin.ua/</a:t>
            </a:r>
            <a:endParaRPr lang="en-US" sz="1400" dirty="0"/>
          </a:p>
          <a:p>
            <a:pPr>
              <a:buNone/>
            </a:pPr>
            <a:r>
              <a:rPr lang="en-US" sz="1400" dirty="0">
                <a:hlinkClick r:id="rId11"/>
              </a:rPr>
              <a:t>https://www.instagram.com/p/CvobtgEtdtz/?igsh=MzNzYnF5aDl2Mjl0</a:t>
            </a:r>
            <a:endParaRPr lang="en-US" sz="1400" dirty="0"/>
          </a:p>
          <a:p>
            <a:pPr>
              <a:buNone/>
            </a:pPr>
            <a:r>
              <a:rPr lang="en-US" sz="1400" dirty="0">
                <a:hlinkClick r:id="rId12"/>
              </a:rPr>
              <a:t>https://litmural.irpin.ua/</a:t>
            </a:r>
            <a:endParaRPr lang="en-US" sz="1400" dirty="0"/>
          </a:p>
          <a:p>
            <a:pPr>
              <a:buNone/>
            </a:pPr>
            <a:r>
              <a:rPr lang="en-US" sz="1400" dirty="0">
                <a:hlinkClick r:id="rId13"/>
              </a:rPr>
              <a:t>https://kos.zsu.gov.ua/viyna-za-nezalezhnist-parlament-vyznachyv-ofitsiynu-nazvu-borotby-ukrainy-z-rosiyskoiu-ahresiieiu/</a:t>
            </a:r>
            <a:endParaRPr lang="en-US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82C076C-E213-749D-3515-44A22CF2D050}"/>
              </a:ext>
            </a:extLst>
          </p:cNvPr>
          <p:cNvSpPr txBox="1"/>
          <p:nvPr/>
        </p:nvSpPr>
        <p:spPr>
          <a:xfrm>
            <a:off x="5045496" y="4702879"/>
            <a:ext cx="20886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b="1" i="1" dirty="0">
                <a:solidFill>
                  <a:srgbClr val="2C2C2B"/>
                </a:solidFill>
                <a:effectLst/>
                <a:hlinkClick r:id="rId14"/>
              </a:rPr>
              <a:t>тут  </a:t>
            </a:r>
            <a:endParaRPr lang="ru-RU" sz="1800" i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14884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" name="Text 1"/>
          <p:cNvSpPr/>
          <p:nvPr/>
        </p:nvSpPr>
        <p:spPr>
          <a:xfrm>
            <a:off x="274320" y="256032"/>
            <a:ext cx="8595360" cy="1444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ДЯКУЮ ЗА УВАГУ!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0" y="2148840"/>
            <a:ext cx="9144000" cy="457200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5" name="Text 3"/>
          <p:cNvSpPr/>
          <p:nvPr/>
        </p:nvSpPr>
        <p:spPr>
          <a:xfrm>
            <a:off x="274320" y="2148840"/>
            <a:ext cx="8595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uk-UA" sz="15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</a:t>
            </a:r>
            <a:r>
              <a:rPr lang="en-US" sz="15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Iрпiнь — мiсто, яке варто побачити, пiзнати i берегти</a:t>
            </a:r>
            <a:r>
              <a:rPr lang="uk-UA" sz="1500" b="1" dirty="0">
                <a:solidFill>
                  <a:srgbClr val="1B6B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!»</a:t>
            </a:r>
            <a:endParaRPr lang="en-US" sz="1500" dirty="0"/>
          </a:p>
        </p:txBody>
      </p:sp>
      <p:sp>
        <p:nvSpPr>
          <p:cNvPr id="18" name="Text 11">
            <a:extLst>
              <a:ext uri="{FF2B5EF4-FFF2-40B4-BE49-F238E27FC236}">
                <a16:creationId xmlns:a16="http://schemas.microsoft.com/office/drawing/2014/main" id="{392F6542-431C-8AAF-4D3A-CF7B28243EBD}"/>
              </a:ext>
            </a:extLst>
          </p:cNvPr>
          <p:cNvSpPr/>
          <p:nvPr/>
        </p:nvSpPr>
        <p:spPr>
          <a:xfrm>
            <a:off x="3390899" y="3178322"/>
            <a:ext cx="2636521" cy="15265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16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Нагадую,  </a:t>
            </a:r>
            <a:r>
              <a:rPr lang="ru-RU" sz="1600" dirty="0" err="1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</a:t>
            </a:r>
            <a:r>
              <a:rPr lang="ru-RU" sz="16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путівник по місту Ірпінь знаходиться за цим </a:t>
            </a:r>
            <a:r>
              <a:rPr lang="es-ES" sz="16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r>
              <a:rPr lang="en-US" sz="16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r>
              <a:rPr lang="uk-UA" sz="16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-кодом. </a:t>
            </a:r>
            <a:endParaRPr lang="en-US" sz="16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8FBB36-5B06-1579-3941-09F2B4356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416" y="2819400"/>
            <a:ext cx="2000765" cy="2244381"/>
          </a:xfrm>
          <a:prstGeom prst="rect">
            <a:avLst/>
          </a:prstGeom>
        </p:spPr>
      </p:pic>
      <p:sp>
        <p:nvSpPr>
          <p:cNvPr id="7" name="Text 11">
            <a:extLst>
              <a:ext uri="{FF2B5EF4-FFF2-40B4-BE49-F238E27FC236}">
                <a16:creationId xmlns:a16="http://schemas.microsoft.com/office/drawing/2014/main" id="{F14DF49E-14D4-9D66-39BD-EB25E023B864}"/>
              </a:ext>
            </a:extLst>
          </p:cNvPr>
          <p:cNvSpPr/>
          <p:nvPr/>
        </p:nvSpPr>
        <p:spPr>
          <a:xfrm>
            <a:off x="6246334" y="3178322"/>
            <a:ext cx="2255045" cy="15265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1600" dirty="0"/>
              <a:t>Якщо подобається мій проєкт, буду вдячна за ваш голос!  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5194</TotalTime>
  <Words>2273</Words>
  <Application>Microsoft Office PowerPoint</Application>
  <PresentationFormat>Екран (16:9)</PresentationFormat>
  <Paragraphs>249</Paragraphs>
  <Slides>15</Slides>
  <Notes>15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Admin</cp:lastModifiedBy>
  <cp:revision>22</cp:revision>
  <dcterms:created xsi:type="dcterms:W3CDTF">2026-04-03T13:25:30Z</dcterms:created>
  <dcterms:modified xsi:type="dcterms:W3CDTF">2026-04-13T13:03:00Z</dcterms:modified>
</cp:coreProperties>
</file>