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7" r:id="rId1"/>
  </p:sldMasterIdLst>
  <p:notesMasterIdLst>
    <p:notesMasterId r:id="rId15"/>
  </p:notesMasterIdLst>
  <p:sldIdLst>
    <p:sldId id="266" r:id="rId2"/>
    <p:sldId id="259" r:id="rId3"/>
    <p:sldId id="256" r:id="rId4"/>
    <p:sldId id="267" r:id="rId5"/>
    <p:sldId id="268" r:id="rId6"/>
    <p:sldId id="269" r:id="rId7"/>
    <p:sldId id="273" r:id="rId8"/>
    <p:sldId id="270" r:id="rId9"/>
    <p:sldId id="271" r:id="rId10"/>
    <p:sldId id="260" r:id="rId11"/>
    <p:sldId id="264" r:id="rId12"/>
    <p:sldId id="265" r:id="rId13"/>
    <p:sldId id="272" r:id="rId14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1522" y="-5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679D4-20E2-4076-B46D-A213567B3704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8701E8-68B4-4355-96BF-8CF615D9A1E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9313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8701E8-68B4-4355-96BF-8CF615D9A1EF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0927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91421"/>
            <a:ext cx="10761701" cy="331130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059" y="5092614"/>
            <a:ext cx="3692530" cy="33232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1" y="3108094"/>
            <a:ext cx="10761702" cy="19923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934059" y="3108094"/>
            <a:ext cx="3692531" cy="19923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386" y="3280451"/>
            <a:ext cx="9772961" cy="1647684"/>
          </a:xfrm>
        </p:spPr>
        <p:txBody>
          <a:bodyPr anchor="b">
            <a:noAutofit/>
          </a:bodyPr>
          <a:lstStyle>
            <a:lvl1pPr algn="r">
              <a:defRPr sz="648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386" y="5272848"/>
            <a:ext cx="9772961" cy="1341224"/>
          </a:xfrm>
        </p:spPr>
        <p:txBody>
          <a:bodyPr>
            <a:normAutofit/>
          </a:bodyPr>
          <a:lstStyle>
            <a:lvl1pPr marL="0" indent="0" algn="r">
              <a:buNone/>
              <a:defRPr sz="240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06415" y="3300405"/>
            <a:ext cx="1406266" cy="162773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15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64288"/>
            <a:ext cx="12525374" cy="385397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992" y="2365481"/>
            <a:ext cx="1923596" cy="173124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731520"/>
            <a:ext cx="12525374" cy="164183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2702993" y="731520"/>
            <a:ext cx="1923596" cy="16418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472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904288"/>
            <a:ext cx="12525374" cy="385397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990" y="4905481"/>
            <a:ext cx="1923596" cy="1731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3271520"/>
            <a:ext cx="12525374" cy="164183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2702991" y="3271520"/>
            <a:ext cx="1923596" cy="16418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386" y="3443874"/>
            <a:ext cx="11536632" cy="1308946"/>
          </a:xfrm>
        </p:spPr>
        <p:txBody>
          <a:bodyPr anchor="ctr">
            <a:normAutofit/>
          </a:bodyPr>
          <a:lstStyle>
            <a:lvl1pPr algn="r">
              <a:defRPr sz="432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386" y="5078606"/>
            <a:ext cx="11536632" cy="2044820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75347" y="3443875"/>
            <a:ext cx="1384981" cy="1308947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899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64288"/>
            <a:ext cx="12525374" cy="385397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992" y="2365481"/>
            <a:ext cx="1923596" cy="17312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731520"/>
            <a:ext cx="12525374" cy="164183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2702993" y="731520"/>
            <a:ext cx="1923596" cy="16418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384" y="2804248"/>
            <a:ext cx="5638030" cy="4319179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12947" y="2804248"/>
            <a:ext cx="5640070" cy="4319179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75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64288"/>
            <a:ext cx="12525374" cy="385397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992" y="2365481"/>
            <a:ext cx="1923596" cy="17312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731520"/>
            <a:ext cx="12525374" cy="164183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2702993" y="731520"/>
            <a:ext cx="1923596" cy="16418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383" y="903876"/>
            <a:ext cx="11536636" cy="1297124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7621" y="2804248"/>
            <a:ext cx="5366792" cy="831762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6387" y="3636010"/>
            <a:ext cx="5638026" cy="3487415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84185" y="2804248"/>
            <a:ext cx="5368834" cy="830491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12948" y="3636010"/>
            <a:ext cx="5640071" cy="3487415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31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64288"/>
            <a:ext cx="12525374" cy="385397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992" y="2365481"/>
            <a:ext cx="1923596" cy="17312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731520"/>
            <a:ext cx="12525374" cy="164183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702993" y="731520"/>
            <a:ext cx="1923596" cy="16418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063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992" y="2365481"/>
            <a:ext cx="1923596" cy="17312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702993" y="731520"/>
            <a:ext cx="1923596" cy="16418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603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64288"/>
            <a:ext cx="12525374" cy="385397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992" y="2365481"/>
            <a:ext cx="1923596" cy="17312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731520"/>
            <a:ext cx="12525374" cy="164183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2702993" y="731520"/>
            <a:ext cx="1923596" cy="16418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386" y="903872"/>
            <a:ext cx="11536631" cy="1297128"/>
          </a:xfrm>
        </p:spPr>
        <p:txBody>
          <a:bodyPr anchor="ctr">
            <a:normAutofit/>
          </a:bodyPr>
          <a:lstStyle>
            <a:lvl1pPr>
              <a:defRPr sz="432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3015" y="2804248"/>
            <a:ext cx="6730003" cy="431917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386" y="2804247"/>
            <a:ext cx="4548094" cy="4319180"/>
          </a:xfrm>
        </p:spPr>
        <p:txBody>
          <a:bodyPr anchor="ctr"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870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64288"/>
            <a:ext cx="12525374" cy="385397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992" y="2365481"/>
            <a:ext cx="1923596" cy="17312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731520"/>
            <a:ext cx="12525374" cy="164183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2702993" y="731520"/>
            <a:ext cx="1923596" cy="16418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388" y="903873"/>
            <a:ext cx="11536628" cy="1297126"/>
          </a:xfrm>
        </p:spPr>
        <p:txBody>
          <a:bodyPr anchor="ctr">
            <a:normAutofit/>
          </a:bodyPr>
          <a:lstStyle>
            <a:lvl1pPr>
              <a:defRPr sz="432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42000" y="2804249"/>
            <a:ext cx="6511019" cy="4319174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388" y="2804248"/>
            <a:ext cx="4651507" cy="4319178"/>
          </a:xfrm>
        </p:spPr>
        <p:txBody>
          <a:bodyPr anchor="ctr"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470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114354"/>
            <a:ext cx="12525374" cy="385397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992" y="7115546"/>
            <a:ext cx="1923596" cy="17312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5481585"/>
            <a:ext cx="12525374" cy="164183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2702993" y="5481585"/>
            <a:ext cx="1923596" cy="16418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387" y="5653940"/>
            <a:ext cx="11536631" cy="543661"/>
          </a:xfrm>
        </p:spPr>
        <p:txBody>
          <a:bodyPr anchor="b">
            <a:normAutofit/>
          </a:bodyPr>
          <a:lstStyle>
            <a:lvl1pPr>
              <a:defRPr sz="288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6387" y="731517"/>
            <a:ext cx="11536631" cy="4307490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383" y="6203500"/>
            <a:ext cx="11536634" cy="747565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875347" y="5653571"/>
            <a:ext cx="1384981" cy="1308947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15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114354"/>
            <a:ext cx="12525374" cy="385397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992" y="7115546"/>
            <a:ext cx="1923596" cy="17312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5481585"/>
            <a:ext cx="12525374" cy="164183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2702993" y="5481585"/>
            <a:ext cx="1923596" cy="16418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386" y="731516"/>
            <a:ext cx="11536630" cy="4311300"/>
          </a:xfrm>
        </p:spPr>
        <p:txBody>
          <a:bodyPr anchor="ctr"/>
          <a:lstStyle>
            <a:lvl1pPr>
              <a:defRPr sz="384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387" y="5653939"/>
            <a:ext cx="11536631" cy="1308947"/>
          </a:xfrm>
        </p:spPr>
        <p:txBody>
          <a:bodyPr anchor="ctr"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875347" y="5653939"/>
            <a:ext cx="1384981" cy="1308947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57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114354"/>
            <a:ext cx="12525374" cy="385397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992" y="7115546"/>
            <a:ext cx="1923596" cy="17312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5481585"/>
            <a:ext cx="12525374" cy="164183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2702993" y="5481585"/>
            <a:ext cx="1923596" cy="16418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3428" y="731518"/>
            <a:ext cx="10462652" cy="3643273"/>
          </a:xfrm>
        </p:spPr>
        <p:txBody>
          <a:bodyPr anchor="ctr"/>
          <a:lstStyle>
            <a:lvl1pPr>
              <a:defRPr sz="384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682746" y="4384055"/>
            <a:ext cx="9787895" cy="658762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387" y="5653939"/>
            <a:ext cx="11536631" cy="1308947"/>
          </a:xfrm>
        </p:spPr>
        <p:txBody>
          <a:bodyPr anchor="ctr">
            <a:normAutofit/>
          </a:bodyPr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875347" y="5651911"/>
            <a:ext cx="1384981" cy="1308947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00286" y="897739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64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595371" y="3640229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64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6702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114354"/>
            <a:ext cx="12525374" cy="385397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992" y="7115546"/>
            <a:ext cx="1923596" cy="17312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5481585"/>
            <a:ext cx="12525374" cy="164183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2702993" y="5481585"/>
            <a:ext cx="1923596" cy="16418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383" y="5653939"/>
            <a:ext cx="11536634" cy="706242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384" y="6360179"/>
            <a:ext cx="11536634" cy="602706"/>
          </a:xfrm>
        </p:spPr>
        <p:txBody>
          <a:bodyPr anchor="t"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875347" y="5651911"/>
            <a:ext cx="1384981" cy="1308947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577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64288"/>
            <a:ext cx="12525374" cy="385397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992" y="2365481"/>
            <a:ext cx="1923596" cy="173124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731520"/>
            <a:ext cx="12525374" cy="164183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2702993" y="731520"/>
            <a:ext cx="1923596" cy="16418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03066" y="903873"/>
            <a:ext cx="11549952" cy="1297126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93135" y="2804248"/>
            <a:ext cx="3684041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16387" y="3627208"/>
            <a:ext cx="3659642" cy="3496216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47230" y="2804248"/>
            <a:ext cx="3675888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734564" y="3627208"/>
            <a:ext cx="3675888" cy="3496216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668988" y="2804248"/>
            <a:ext cx="3684030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668988" y="3627208"/>
            <a:ext cx="3684030" cy="3496216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5806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64288"/>
            <a:ext cx="12525374" cy="385397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992" y="2365481"/>
            <a:ext cx="1923596" cy="173124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731520"/>
            <a:ext cx="12525374" cy="164183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2702993" y="731520"/>
            <a:ext cx="1923596" cy="16418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16386" y="903873"/>
            <a:ext cx="11536632" cy="1297126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16382" y="5157004"/>
            <a:ext cx="3659646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6382" y="2804248"/>
            <a:ext cx="3659646" cy="18288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16382" y="5848518"/>
            <a:ext cx="3659646" cy="1274906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4565" y="5157004"/>
            <a:ext cx="3675888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34564" y="2804248"/>
            <a:ext cx="3675888" cy="18288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732941" y="5848517"/>
            <a:ext cx="3680756" cy="1274906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676814" y="5157004"/>
            <a:ext cx="3676206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676813" y="2804248"/>
            <a:ext cx="3676206" cy="18288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676664" y="5848515"/>
            <a:ext cx="3681076" cy="1274906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24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64288"/>
            <a:ext cx="12525374" cy="385397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992" y="2365481"/>
            <a:ext cx="1923596" cy="1731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731520"/>
            <a:ext cx="12525374" cy="164183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2702993" y="731520"/>
            <a:ext cx="1923596" cy="16418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8289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9739448" y="2243274"/>
            <a:ext cx="6128386" cy="164183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11841843" y="6446883"/>
            <a:ext cx="1923596" cy="16418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155077" y="731516"/>
            <a:ext cx="1288562" cy="5224512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6386" y="731517"/>
            <a:ext cx="10644005" cy="639190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8551" y="7123425"/>
            <a:ext cx="3291840" cy="43815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6386" y="7123426"/>
            <a:ext cx="7352166" cy="4381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117061" y="6478360"/>
            <a:ext cx="1384981" cy="1308947"/>
          </a:xfrm>
        </p:spPr>
        <p:txBody>
          <a:bodyPr anchor="t"/>
          <a:lstStyle>
            <a:lvl1pPr algn="ctr"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6386" y="903873"/>
            <a:ext cx="11536633" cy="1297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386" y="2804248"/>
            <a:ext cx="11536633" cy="4319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61177" y="7123425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6385" y="7123426"/>
            <a:ext cx="824479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75347" y="903873"/>
            <a:ext cx="1384981" cy="1308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2455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43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C%D0%BB%D0%B8%D0%BD_%D0%91%D1%80%D0%BE%D0%B4%D1%81%D1%8C%D0%BA%D0%BE%D0%B3%D0%BE" TargetMode="External"/><Relationship Id="rId3" Type="http://schemas.openxmlformats.org/officeDocument/2006/relationships/hyperlink" Target="https://www.interesniy.kiev.ua/ru/evreyskiy-kiev/" TargetMode="External"/><Relationship Id="rId7" Type="http://schemas.openxmlformats.org/officeDocument/2006/relationships/hyperlink" Target="https://uk.wikipedia.org/wiki/%D0%9C%D0%B0%D1%80%D0%B3%D0%BE%D0%BB%D1%96%D0%BD_%D0%94%D0%B0%D0%B2%D0%B8%D0%B4_%D0%A1%D0%B5%D0%BC%D0%B5%D0%BD%D0%BE%D0%B2%D0%B8%D1%87" TargetMode="External"/><Relationship Id="rId2" Type="http://schemas.openxmlformats.org/officeDocument/2006/relationships/hyperlink" Target="https://uk.wikipedia.org/wiki/%D0%91%D0%B0%D0%B1%D0%B8%D0%BD_%D0%AF%D1%8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eekend.today/gorod/pro-yevbaz-bez-prykras.htm" TargetMode="External"/><Relationship Id="rId5" Type="http://schemas.openxmlformats.org/officeDocument/2006/relationships/hyperlink" Target="https://pamyatky.kiev.ua/streets/vorovskogo/komertsiyne-uchilishche-18971900" TargetMode="External"/><Relationship Id="rId4" Type="http://schemas.openxmlformats.org/officeDocument/2006/relationships/hyperlink" Target="https://www.ukrainer.net/yevrey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400F09F-FE3D-4E33-81C7-E637D6EF6A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449" y="592282"/>
            <a:ext cx="10619751" cy="2429910"/>
          </a:xfrm>
        </p:spPr>
        <p:txBody>
          <a:bodyPr/>
          <a:lstStyle/>
          <a:p>
            <a:r>
              <a:rPr lang="ru-RU" altLang="en-US" sz="6000" b="1" dirty="0" err="1"/>
              <a:t>Внесок</a:t>
            </a:r>
            <a:r>
              <a:rPr lang="ru-RU" altLang="en-US" sz="6000" b="1" dirty="0"/>
              <a:t> </a:t>
            </a:r>
            <a:r>
              <a:rPr lang="ru-RU" altLang="en-US" sz="6000" b="1" dirty="0" err="1"/>
              <a:t>єврейської</a:t>
            </a:r>
            <a:r>
              <a:rPr lang="ru-RU" altLang="en-US" sz="6000" b="1" dirty="0"/>
              <a:t> </a:t>
            </a:r>
            <a:r>
              <a:rPr lang="ru-RU" altLang="en-US" sz="6000" b="1" dirty="0" err="1"/>
              <a:t>громади</a:t>
            </a:r>
            <a:r>
              <a:rPr lang="ru-RU" altLang="en-US" sz="6000" b="1" dirty="0"/>
              <a:t> в </a:t>
            </a:r>
            <a:r>
              <a:rPr lang="ru-RU" altLang="en-US" sz="6000" b="1" dirty="0" err="1"/>
              <a:t>розвиток</a:t>
            </a:r>
            <a:r>
              <a:rPr lang="ru-RU" altLang="en-US" sz="6000" b="1" dirty="0"/>
              <a:t> </a:t>
            </a:r>
            <a:r>
              <a:rPr lang="ru-RU" altLang="en-US" sz="6000" b="1" dirty="0" err="1"/>
              <a:t>Києва</a:t>
            </a:r>
            <a:endParaRPr lang="uk-UA" sz="6000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="" xmlns:a16="http://schemas.microsoft.com/office/drawing/2014/main" id="{6A1170D9-D116-44FE-B4B7-448CDB3F2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31236" y="3096491"/>
            <a:ext cx="3699164" cy="2015836"/>
          </a:xfrm>
        </p:spPr>
        <p:txBody>
          <a:bodyPr>
            <a:normAutofit fontScale="70000" lnSpcReduction="20000"/>
          </a:bodyPr>
          <a:lstStyle/>
          <a:p>
            <a:r>
              <a:rPr lang="uk-UA" b="1" i="1" dirty="0" smtClean="0"/>
              <a:t>Автор: </a:t>
            </a:r>
            <a:r>
              <a:rPr lang="uk-UA" b="1" i="1" dirty="0" err="1" smtClean="0"/>
              <a:t>Горєлов</a:t>
            </a:r>
            <a:r>
              <a:rPr lang="uk-UA" b="1" i="1" dirty="0" smtClean="0"/>
              <a:t> Михайло</a:t>
            </a:r>
          </a:p>
          <a:p>
            <a:r>
              <a:rPr lang="uk-UA" altLang="ru" b="1" i="1" dirty="0" smtClean="0"/>
              <a:t>Учень </a:t>
            </a:r>
            <a:r>
              <a:rPr lang="en-US" altLang="ru" b="1" i="1" dirty="0"/>
              <a:t>8-</a:t>
            </a:r>
            <a:r>
              <a:rPr lang="ru" altLang="ru" b="1" i="1" dirty="0"/>
              <a:t>Б Ліцею № 84 Печерського району, м. Києва</a:t>
            </a:r>
          </a:p>
          <a:p>
            <a:r>
              <a:rPr lang="ru" altLang="ru" b="1" i="1" dirty="0"/>
              <a:t>Назва територіального відділення МАН: Київська Мала Академія Наук, м. Київ</a:t>
            </a:r>
          </a:p>
          <a:p>
            <a:r>
              <a:rPr lang="ru" altLang="en-US" b="1" i="1" dirty="0"/>
              <a:t>Науковий керівник: Плісецький Д</a:t>
            </a:r>
            <a:r>
              <a:rPr lang="ru-RU" altLang="en-US" b="1" i="1" dirty="0"/>
              <a:t>і</a:t>
            </a:r>
            <a:r>
              <a:rPr lang="ru" altLang="en-US" b="1" i="1" dirty="0"/>
              <a:t>мітрій Вікторович</a:t>
            </a:r>
            <a:endParaRPr lang="ru-RU" altLang="en-US" b="1" i="1" dirty="0"/>
          </a:p>
          <a:p>
            <a:endParaRPr lang="uk-UA" b="1" i="1" dirty="0"/>
          </a:p>
        </p:txBody>
      </p:sp>
    </p:spTree>
    <p:extLst>
      <p:ext uri="{BB962C8B-B14F-4D97-AF65-F5344CB8AC3E}">
        <p14:creationId xmlns:p14="http://schemas.microsoft.com/office/powerpoint/2010/main" val="341116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69999" y="50904"/>
            <a:ext cx="7699829" cy="129266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defRPr sz="3900" b="1" i="0">
                <a:solidFill>
                  <a:srgbClr val="3B4540"/>
                </a:solidFill>
                <a:latin typeface="Fraunces"/>
              </a:defRPr>
            </a:pPr>
            <a:r>
              <a:rPr i="1" dirty="0" err="1">
                <a:solidFill>
                  <a:schemeClr val="tx1">
                    <a:lumMod val="95000"/>
                  </a:schemeClr>
                </a:solidFill>
              </a:rPr>
              <a:t>Знакові</a:t>
            </a:r>
            <a:r>
              <a:rPr i="1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i="1" dirty="0" err="1" smtClean="0">
                <a:solidFill>
                  <a:schemeClr val="tx1">
                    <a:lumMod val="95000"/>
                  </a:schemeClr>
                </a:solidFill>
              </a:rPr>
              <a:t>місця</a:t>
            </a:r>
            <a:r>
              <a:rPr lang="ru-RU" i="1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uk-UA" i="1" dirty="0" smtClean="0">
                <a:solidFill>
                  <a:schemeClr val="tx1">
                    <a:lumMod val="95000"/>
                  </a:schemeClr>
                </a:solidFill>
              </a:rPr>
              <a:t>пов’язані з єврейською громадою</a:t>
            </a:r>
            <a:endParaRPr i="1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17" name="Прямокутник 16">
            <a:extLst>
              <a:ext uri="{FF2B5EF4-FFF2-40B4-BE49-F238E27FC236}">
                <a16:creationId xmlns="" xmlns:a16="http://schemas.microsoft.com/office/drawing/2014/main" id="{C38810FE-78A3-4AF3-9C2E-E77C78866B86}"/>
              </a:ext>
            </a:extLst>
          </p:cNvPr>
          <p:cNvSpPr/>
          <p:nvPr/>
        </p:nvSpPr>
        <p:spPr>
          <a:xfrm>
            <a:off x="7206509" y="6053594"/>
            <a:ext cx="1157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Бабин Яр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40803232-FB03-4639-8785-9681E83A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976" y="1454158"/>
            <a:ext cx="2959203" cy="2113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рямокутник 20">
            <a:extLst>
              <a:ext uri="{FF2B5EF4-FFF2-40B4-BE49-F238E27FC236}">
                <a16:creationId xmlns="" xmlns:a16="http://schemas.microsoft.com/office/drawing/2014/main" id="{68BCD509-4384-45A0-AA85-45E151E5B7ED}"/>
              </a:ext>
            </a:extLst>
          </p:cNvPr>
          <p:cNvSpPr/>
          <p:nvPr/>
        </p:nvSpPr>
        <p:spPr>
          <a:xfrm>
            <a:off x="5713482" y="6496023"/>
            <a:ext cx="4143744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550" dirty="0"/>
              <a:t>Найбільше місце пам'яті, де у вересні 1941 року було вбито десятки тисяч євреїв. Це один із найжахливіших епізодів ХХ століття.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B5A275A3-8EE7-45C3-BF9D-5D2D363C56C7}"/>
              </a:ext>
            </a:extLst>
          </p:cNvPr>
          <p:cNvSpPr txBox="1"/>
          <p:nvPr/>
        </p:nvSpPr>
        <p:spPr>
          <a:xfrm>
            <a:off x="1289803" y="5868928"/>
            <a:ext cx="2204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i="1" dirty="0"/>
              <a:t>Історичний</a:t>
            </a:r>
            <a:r>
              <a:rPr lang="uk-UA" b="1" dirty="0"/>
              <a:t> Поділ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709624BC-7D6F-47BF-87DE-1312203807E2}"/>
              </a:ext>
            </a:extLst>
          </p:cNvPr>
          <p:cNvSpPr txBox="1"/>
          <p:nvPr/>
        </p:nvSpPr>
        <p:spPr>
          <a:xfrm>
            <a:off x="514905" y="6238260"/>
            <a:ext cx="3721649" cy="1561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 </a:t>
            </a:r>
            <a:r>
              <a:rPr lang="uk-UA" sz="1550" dirty="0"/>
              <a:t>Район де жили євреї в кінці </a:t>
            </a:r>
            <a:r>
              <a:rPr lang="en-US" sz="1550" dirty="0"/>
              <a:t>XIX - </a:t>
            </a:r>
            <a:r>
              <a:rPr lang="uk-UA" sz="1550" dirty="0"/>
              <a:t>початку </a:t>
            </a:r>
            <a:r>
              <a:rPr lang="en-US" sz="1550" dirty="0"/>
              <a:t>XX </a:t>
            </a:r>
            <a:r>
              <a:rPr lang="uk-UA" sz="1550" dirty="0"/>
              <a:t>століття. Тут розташована діюча синагога на </a:t>
            </a:r>
            <a:r>
              <a:rPr lang="uk-UA" sz="1550" dirty="0" err="1"/>
              <a:t>Щекавицькій</a:t>
            </a:r>
            <a:r>
              <a:rPr lang="uk-UA" sz="1550" dirty="0"/>
              <a:t>, а також молитовні будинки на Нижньому Валу, Ярославській та Межигірській.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="" xmlns:a16="http://schemas.microsoft.com/office/drawing/2014/main" id="{86630CF0-D0D7-4D7C-AF0B-33111C933838}"/>
              </a:ext>
            </a:extLst>
          </p:cNvPr>
          <p:cNvSpPr/>
          <p:nvPr/>
        </p:nvSpPr>
        <p:spPr>
          <a:xfrm>
            <a:off x="10609518" y="5915094"/>
            <a:ext cx="39141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 smtClean="0"/>
              <a:t>Синагоги та особняки Старого Києва </a:t>
            </a:r>
            <a:endParaRPr lang="uk-UA" b="1" i="1" dirty="0"/>
          </a:p>
        </p:txBody>
      </p:sp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1A28B95A-56E9-44B0-8FB4-11E6138A1E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1531" y="946628"/>
            <a:ext cx="3052175" cy="22367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Прямокутник 27">
            <a:extLst>
              <a:ext uri="{FF2B5EF4-FFF2-40B4-BE49-F238E27FC236}">
                <a16:creationId xmlns="" xmlns:a16="http://schemas.microsoft.com/office/drawing/2014/main" id="{74E07536-D0EE-467B-BCCE-E386D99ABB35}"/>
              </a:ext>
            </a:extLst>
          </p:cNvPr>
          <p:cNvSpPr/>
          <p:nvPr/>
        </p:nvSpPr>
        <p:spPr>
          <a:xfrm>
            <a:off x="10873126" y="6734171"/>
            <a:ext cx="3256346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550" dirty="0"/>
              <a:t>Центр релігійного життя єврейської громади на Подолі. </a:t>
            </a:r>
          </a:p>
        </p:txBody>
      </p:sp>
      <p:pic>
        <p:nvPicPr>
          <p:cNvPr id="5122" name="Picture 2" descr="undefin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730" y="3331029"/>
            <a:ext cx="3108811" cy="246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Подол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" y="1633554"/>
            <a:ext cx="2981325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undefine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627" y="3567874"/>
            <a:ext cx="4753902" cy="222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Синагога на открытке, 1901 год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4422" y="3183336"/>
            <a:ext cx="2585930" cy="224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кутник: округлені кути 11">
            <a:extLst>
              <a:ext uri="{FF2B5EF4-FFF2-40B4-BE49-F238E27FC236}">
                <a16:creationId xmlns="" xmlns:a16="http://schemas.microsoft.com/office/drawing/2014/main" id="{885CEA62-D511-47B4-AC39-058A56C53D8C}"/>
              </a:ext>
            </a:extLst>
          </p:cNvPr>
          <p:cNvSpPr/>
          <p:nvPr/>
        </p:nvSpPr>
        <p:spPr>
          <a:xfrm>
            <a:off x="5418728" y="4947684"/>
            <a:ext cx="7315200" cy="1339703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="" xmlns:a16="http://schemas.microsoft.com/office/drawing/2014/main" id="{DF33F465-5500-4DB6-BB17-AA7B86ABE9C6}"/>
              </a:ext>
            </a:extLst>
          </p:cNvPr>
          <p:cNvSpPr/>
          <p:nvPr/>
        </p:nvSpPr>
        <p:spPr>
          <a:xfrm>
            <a:off x="5418728" y="6439787"/>
            <a:ext cx="7315200" cy="1614553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="" xmlns:a16="http://schemas.microsoft.com/office/drawing/2014/main" id="{6608C4A0-713A-4F1C-A2D2-B5B23ECC49B5}"/>
              </a:ext>
            </a:extLst>
          </p:cNvPr>
          <p:cNvSpPr/>
          <p:nvPr/>
        </p:nvSpPr>
        <p:spPr>
          <a:xfrm>
            <a:off x="5418728" y="3455581"/>
            <a:ext cx="7315200" cy="1339703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="" xmlns:a16="http://schemas.microsoft.com/office/drawing/2014/main" id="{6A75B35E-0D45-48AE-9396-5136329EBF1A}"/>
              </a:ext>
            </a:extLst>
          </p:cNvPr>
          <p:cNvSpPr/>
          <p:nvPr/>
        </p:nvSpPr>
        <p:spPr>
          <a:xfrm>
            <a:off x="5418728" y="1683365"/>
            <a:ext cx="7315200" cy="1517035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TextBox 2"/>
          <p:cNvSpPr txBox="1"/>
          <p:nvPr/>
        </p:nvSpPr>
        <p:spPr>
          <a:xfrm>
            <a:off x="5418728" y="483036"/>
            <a:ext cx="7429500" cy="1200329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>
              <a:defRPr sz="3900" b="1" i="0">
                <a:solidFill>
                  <a:srgbClr val="3B4540"/>
                </a:solidFill>
                <a:latin typeface="Fraunces"/>
              </a:defRPr>
            </a:pPr>
            <a:r>
              <a:rPr sz="3600" u="sng" dirty="0" err="1">
                <a:solidFill>
                  <a:schemeClr val="tx1">
                    <a:lumMod val="95000"/>
                  </a:schemeClr>
                </a:solidFill>
              </a:rPr>
              <a:t>Давид</a:t>
            </a:r>
            <a:r>
              <a:rPr sz="3600" u="sng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3600" u="sng" dirty="0" err="1">
                <a:solidFill>
                  <a:schemeClr val="tx1">
                    <a:lumMod val="95000"/>
                  </a:schemeClr>
                </a:solidFill>
              </a:rPr>
              <a:t>Марголін</a:t>
            </a:r>
            <a:r>
              <a:rPr lang="uk-UA" sz="3600" u="sng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uk-UA" sz="3600" dirty="0" smtClean="0">
                <a:solidFill>
                  <a:schemeClr val="tx1">
                    <a:lumMod val="95000"/>
                  </a:schemeClr>
                </a:solidFill>
              </a:rPr>
              <a:t>– підприємець </a:t>
            </a:r>
            <a:r>
              <a:rPr lang="uk-UA" sz="3600" dirty="0">
                <a:solidFill>
                  <a:schemeClr val="tx1">
                    <a:lumMod val="95000"/>
                  </a:schemeClr>
                </a:solidFill>
              </a:rPr>
              <a:t>та меценат Києва</a:t>
            </a:r>
            <a:endParaRPr sz="36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1026" name="Picture 2" descr="Марголін Давид Семенович — Вікіпедія">
            <a:extLst>
              <a:ext uri="{FF2B5EF4-FFF2-40B4-BE49-F238E27FC236}">
                <a16:creationId xmlns="" xmlns:a16="http://schemas.microsoft.com/office/drawing/2014/main" id="{CC0EA6DE-1E42-47DC-9668-A675F3413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71" y="855703"/>
            <a:ext cx="3359382" cy="428785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кутник 6">
            <a:extLst>
              <a:ext uri="{FF2B5EF4-FFF2-40B4-BE49-F238E27FC236}">
                <a16:creationId xmlns="" xmlns:a16="http://schemas.microsoft.com/office/drawing/2014/main" id="{E8FE925F-E688-4494-83AE-EB9DC5EFC032}"/>
              </a:ext>
            </a:extLst>
          </p:cNvPr>
          <p:cNvSpPr/>
          <p:nvPr/>
        </p:nvSpPr>
        <p:spPr>
          <a:xfrm>
            <a:off x="5533028" y="1708910"/>
            <a:ext cx="7315200" cy="63709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b="1" dirty="0"/>
              <a:t>Ключові досягнення та внесок: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600" dirty="0"/>
              <a:t>Розвиток транспорту: Марголін був головним ідеологом та інвестором київського трамвая. Він очолював Товариство Київської міської залізниці та володів Деміївським трамваєм, фактично перетворивши Київ на лідера за якістю громадського транспорту в тогочасній імперії.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uk-UA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uk-UA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b="1" dirty="0"/>
              <a:t>Інфраструктура та комунікації: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600" dirty="0"/>
              <a:t>Активно інвестував у розбудову київського водогону та артезіанського водопостачання. Також він розвивав пароплавне сполучення по Дніпру, утримуючи майстерні та пристані на Трухановому острові.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uk-UA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uk-UA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b="1" dirty="0"/>
              <a:t>Промисловість:</a:t>
            </a:r>
            <a:r>
              <a:rPr lang="uk-UA" dirty="0"/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600" dirty="0"/>
              <a:t>Був засновником низки цукрових заводів (зокрема Ново-</a:t>
            </a:r>
            <a:r>
              <a:rPr lang="uk-UA" sz="1600" dirty="0" err="1"/>
              <a:t>Биківського</a:t>
            </a:r>
            <a:r>
              <a:rPr lang="uk-UA" sz="1600" dirty="0"/>
              <a:t> на Чернігівщині) та очолював великі фінансові установи, як-от Київський приватний комерційний банк.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uk-UA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uk-UA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b="1" dirty="0"/>
              <a:t>Меценатство та освіта: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600" dirty="0"/>
              <a:t>Фінансував будівництво шкіл, церков та освітніх закладів, зокрема Київського комерційного училища.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600" dirty="0"/>
              <a:t>Опікувався сиротами та організовував безкоштовні пароплавні прогулянки й трамвайні екскурсії для дітей з притулків.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600" dirty="0"/>
              <a:t>Підтримував Товариство порятунку на водах.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F694817-1CC9-4095-80AF-04F7521E9F3B}"/>
              </a:ext>
            </a:extLst>
          </p:cNvPr>
          <p:cNvSpPr txBox="1"/>
          <p:nvPr/>
        </p:nvSpPr>
        <p:spPr>
          <a:xfrm>
            <a:off x="37578" y="84589"/>
            <a:ext cx="56603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/>
              <a:t>Будівлі які </a:t>
            </a:r>
            <a:r>
              <a:rPr lang="uk-UA" sz="3200" b="1" dirty="0" smtClean="0"/>
              <a:t>збудував </a:t>
            </a:r>
            <a:r>
              <a:rPr lang="uk-UA" sz="3200" b="1" dirty="0" err="1" smtClean="0"/>
              <a:t>Марголін</a:t>
            </a:r>
            <a:r>
              <a:rPr lang="uk-UA" sz="3200" b="1" dirty="0" smtClean="0"/>
              <a:t> </a:t>
            </a:r>
            <a:endParaRPr lang="uk-UA" sz="3200" b="1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81531F9-7E47-427B-B628-5962233E90CA}"/>
              </a:ext>
            </a:extLst>
          </p:cNvPr>
          <p:cNvSpPr txBox="1"/>
          <p:nvPr/>
        </p:nvSpPr>
        <p:spPr>
          <a:xfrm>
            <a:off x="265645" y="4310229"/>
            <a:ext cx="41785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i="1" dirty="0"/>
              <a:t>Початкова школа "</a:t>
            </a:r>
            <a:r>
              <a:rPr lang="uk-UA" b="1" i="1" dirty="0" smtClean="0"/>
              <a:t>Талмуд-тора« (сучасна СЗШ № 10 Подільського району м. Києва)</a:t>
            </a:r>
            <a:endParaRPr lang="uk-UA" b="1" i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8D0DAD2-0AE5-4974-A37A-7E5BA091A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032" y="1161808"/>
            <a:ext cx="4769546" cy="2830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кутник 5">
            <a:extLst>
              <a:ext uri="{FF2B5EF4-FFF2-40B4-BE49-F238E27FC236}">
                <a16:creationId xmlns="" xmlns:a16="http://schemas.microsoft.com/office/drawing/2014/main" id="{983CCAAF-4767-4570-AC47-FF2E94D6AA98}"/>
              </a:ext>
            </a:extLst>
          </p:cNvPr>
          <p:cNvSpPr/>
          <p:nvPr/>
        </p:nvSpPr>
        <p:spPr>
          <a:xfrm>
            <a:off x="9986985" y="4171729"/>
            <a:ext cx="44838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/>
              <a:t>Православний</a:t>
            </a:r>
            <a:r>
              <a:rPr lang="ru-RU" b="1" i="1" dirty="0"/>
              <a:t> храм </a:t>
            </a:r>
            <a:r>
              <a:rPr lang="ru-RU" b="1" i="1" dirty="0" err="1"/>
              <a:t>святої</a:t>
            </a:r>
            <a:r>
              <a:rPr lang="ru-RU" b="1" i="1" dirty="0"/>
              <a:t> </a:t>
            </a:r>
            <a:r>
              <a:rPr lang="ru-RU" b="1" i="1" dirty="0" err="1"/>
              <a:t>Єлизавети</a:t>
            </a:r>
            <a:r>
              <a:rPr lang="ru-RU" b="1" i="1" dirty="0"/>
              <a:t> </a:t>
            </a:r>
            <a:r>
              <a:rPr lang="ru-RU" b="1" i="1" dirty="0" smtClean="0"/>
              <a:t>та </a:t>
            </a:r>
            <a:r>
              <a:rPr lang="ru-RU" b="1" i="1" dirty="0" err="1" smtClean="0"/>
              <a:t>православна</a:t>
            </a:r>
            <a:r>
              <a:rPr lang="ru-RU" b="1" i="1" dirty="0" smtClean="0"/>
              <a:t> школа на </a:t>
            </a:r>
            <a:r>
              <a:rPr lang="ru-RU" b="1" i="1" dirty="0" err="1"/>
              <a:t>Трухановому</a:t>
            </a:r>
            <a:r>
              <a:rPr lang="ru-RU" b="1" i="1" dirty="0"/>
              <a:t> </a:t>
            </a:r>
            <a:r>
              <a:rPr lang="ru-RU" b="1" i="1" dirty="0" err="1"/>
              <a:t>острові</a:t>
            </a:r>
            <a:endParaRPr lang="ru-RU" b="1" i="1" dirty="0"/>
          </a:p>
          <a:p>
            <a:pPr algn="ctr"/>
            <a:r>
              <a:rPr lang="ru-RU" b="1" i="1" dirty="0"/>
              <a:t> </a:t>
            </a:r>
            <a:r>
              <a:rPr lang="ru-RU" sz="1400" b="1" i="1" dirty="0"/>
              <a:t>(</a:t>
            </a:r>
            <a:r>
              <a:rPr lang="ru-RU" sz="1400" b="1" i="1" dirty="0" err="1"/>
              <a:t>Було</a:t>
            </a:r>
            <a:r>
              <a:rPr lang="ru-RU" sz="1400" b="1" i="1" dirty="0"/>
              <a:t> </a:t>
            </a:r>
            <a:r>
              <a:rPr lang="ru-RU" sz="1400" b="1" i="1" dirty="0" err="1"/>
              <a:t>знищено</a:t>
            </a:r>
            <a:r>
              <a:rPr lang="ru-RU" sz="1400" b="1" i="1" dirty="0"/>
              <a:t> </a:t>
            </a:r>
            <a:r>
              <a:rPr lang="ru-RU" sz="1400" b="1" i="1" dirty="0" err="1"/>
              <a:t>під</a:t>
            </a:r>
            <a:r>
              <a:rPr lang="ru-RU" sz="1400" b="1" i="1" dirty="0"/>
              <a:t> час </a:t>
            </a:r>
            <a:r>
              <a:rPr lang="ru-RU" sz="1400" b="1" i="1" dirty="0" err="1" smtClean="0"/>
              <a:t>Другої</a:t>
            </a:r>
            <a:r>
              <a:rPr lang="ru-RU" sz="1400" b="1" i="1" dirty="0" smtClean="0"/>
              <a:t> </a:t>
            </a:r>
            <a:r>
              <a:rPr lang="ru-RU" sz="1400" b="1" i="1" dirty="0" err="1"/>
              <a:t>світової</a:t>
            </a:r>
            <a:r>
              <a:rPr lang="ru-RU" sz="1400" b="1" i="1" dirty="0"/>
              <a:t> </a:t>
            </a:r>
            <a:r>
              <a:rPr lang="ru-RU" sz="1400" b="1" i="1" dirty="0" err="1"/>
              <a:t>війни</a:t>
            </a:r>
            <a:r>
              <a:rPr lang="ru-RU" sz="1400" b="1" i="1" dirty="0"/>
              <a:t>)</a:t>
            </a:r>
            <a:endParaRPr lang="uk-UA" sz="1400" b="1" i="1" dirty="0"/>
          </a:p>
        </p:txBody>
      </p:sp>
      <p:sp>
        <p:nvSpPr>
          <p:cNvPr id="10" name="Прямокутник 9">
            <a:extLst>
              <a:ext uri="{FF2B5EF4-FFF2-40B4-BE49-F238E27FC236}">
                <a16:creationId xmlns="" xmlns:a16="http://schemas.microsoft.com/office/drawing/2014/main" id="{CB875C55-163D-4943-B445-941C731417EA}"/>
              </a:ext>
            </a:extLst>
          </p:cNvPr>
          <p:cNvSpPr/>
          <p:nvPr/>
        </p:nvSpPr>
        <p:spPr>
          <a:xfrm>
            <a:off x="5063861" y="4339481"/>
            <a:ext cx="42345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 smtClean="0"/>
              <a:t>Кам’яниця № 12 – Прибутковий дім </a:t>
            </a:r>
            <a:r>
              <a:rPr lang="uk-UA" b="1" i="1" dirty="0" err="1" smtClean="0"/>
              <a:t>Марголіна</a:t>
            </a:r>
            <a:r>
              <a:rPr lang="uk-UA" b="1" i="1" dirty="0" smtClean="0"/>
              <a:t>(вул. Сагайдачного)</a:t>
            </a:r>
            <a:endParaRPr lang="uk-UA" b="1" i="1" dirty="0"/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97DAC251-9CBD-48A1-AFB3-F9DE5C1CD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933" y="1161807"/>
            <a:ext cx="5020619" cy="2846691"/>
          </a:xfrm>
          <a:prstGeom prst="rect">
            <a:avLst/>
          </a:prstGeom>
        </p:spPr>
      </p:pic>
      <p:pic>
        <p:nvPicPr>
          <p:cNvPr id="1026" name="Picture 2" descr="https://dayting.com.ua/wp-content/uploads/2020/02/Byivshaya-Talmud-Tor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34" y="1161809"/>
            <a:ext cx="4230164" cy="28309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026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кутник: округлені кути 4">
            <a:extLst>
              <a:ext uri="{FF2B5EF4-FFF2-40B4-BE49-F238E27FC236}">
                <a16:creationId xmlns="" xmlns:a16="http://schemas.microsoft.com/office/drawing/2014/main" id="{9AFFDDED-90BF-4C5A-8461-9E334537C567}"/>
              </a:ext>
            </a:extLst>
          </p:cNvPr>
          <p:cNvSpPr/>
          <p:nvPr/>
        </p:nvSpPr>
        <p:spPr>
          <a:xfrm>
            <a:off x="5965798" y="1863827"/>
            <a:ext cx="7315200" cy="1517035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="" xmlns:a16="http://schemas.microsoft.com/office/drawing/2014/main" id="{CCB53DDE-9244-49BC-B943-DA211514DE1D}"/>
              </a:ext>
            </a:extLst>
          </p:cNvPr>
          <p:cNvSpPr/>
          <p:nvPr/>
        </p:nvSpPr>
        <p:spPr>
          <a:xfrm>
            <a:off x="5965798" y="3439946"/>
            <a:ext cx="7315200" cy="1517035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="" xmlns:a16="http://schemas.microsoft.com/office/drawing/2014/main" id="{8C92174A-19A4-434C-9E54-BF62193966A5}"/>
              </a:ext>
            </a:extLst>
          </p:cNvPr>
          <p:cNvSpPr/>
          <p:nvPr/>
        </p:nvSpPr>
        <p:spPr>
          <a:xfrm>
            <a:off x="5965798" y="5083281"/>
            <a:ext cx="7315200" cy="1517035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="" xmlns:a16="http://schemas.microsoft.com/office/drawing/2014/main" id="{3AB975F9-04D7-42B7-AB9F-AF45FD2C4616}"/>
              </a:ext>
            </a:extLst>
          </p:cNvPr>
          <p:cNvSpPr/>
          <p:nvPr/>
        </p:nvSpPr>
        <p:spPr>
          <a:xfrm>
            <a:off x="5965798" y="6712565"/>
            <a:ext cx="7315200" cy="1517035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1DFFFAF5-79D5-4D71-8C7F-137FC7379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496" y="1125371"/>
            <a:ext cx="3143250" cy="46291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Прямокутник 2">
            <a:extLst>
              <a:ext uri="{FF2B5EF4-FFF2-40B4-BE49-F238E27FC236}">
                <a16:creationId xmlns="" xmlns:a16="http://schemas.microsoft.com/office/drawing/2014/main" id="{29C7EEC3-B606-48D9-89D5-F76695457AE4}"/>
              </a:ext>
            </a:extLst>
          </p:cNvPr>
          <p:cNvSpPr/>
          <p:nvPr/>
        </p:nvSpPr>
        <p:spPr>
          <a:xfrm>
            <a:off x="4743991" y="366244"/>
            <a:ext cx="799229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900" u="sng" dirty="0" err="1"/>
              <a:t>Лазарь</a:t>
            </a:r>
            <a:r>
              <a:rPr lang="uk-UA" sz="3900" u="sng" dirty="0"/>
              <a:t> </a:t>
            </a:r>
            <a:r>
              <a:rPr lang="ru-RU" sz="3900" u="sng" dirty="0"/>
              <a:t>Бродский </a:t>
            </a:r>
            <a:r>
              <a:rPr lang="ru-RU" sz="3900" dirty="0" smtClean="0"/>
              <a:t>- </a:t>
            </a:r>
            <a:r>
              <a:rPr lang="uk-UA" sz="3900" dirty="0" smtClean="0"/>
              <a:t>найвпливовіший </a:t>
            </a:r>
            <a:r>
              <a:rPr lang="uk-UA" sz="3900" dirty="0"/>
              <a:t>меценат Києва</a:t>
            </a:r>
            <a:endParaRPr lang="ru-RU" sz="3900" dirty="0"/>
          </a:p>
          <a:p>
            <a:endParaRPr lang="uk-UA" sz="3200" b="1" dirty="0"/>
          </a:p>
        </p:txBody>
      </p:sp>
      <p:sp>
        <p:nvSpPr>
          <p:cNvPr id="4" name="Прямокутник 3">
            <a:extLst>
              <a:ext uri="{FF2B5EF4-FFF2-40B4-BE49-F238E27FC236}">
                <a16:creationId xmlns="" xmlns:a16="http://schemas.microsoft.com/office/drawing/2014/main" id="{88BD367C-B173-49F7-9EA6-74B1A3111BB2}"/>
              </a:ext>
            </a:extLst>
          </p:cNvPr>
          <p:cNvSpPr/>
          <p:nvPr/>
        </p:nvSpPr>
        <p:spPr>
          <a:xfrm>
            <a:off x="5965798" y="1863827"/>
            <a:ext cx="73152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err="1"/>
              <a:t>Бізнес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Лазар </a:t>
            </a:r>
            <a:r>
              <a:rPr lang="ru-RU" dirty="0" err="1"/>
              <a:t>Бродський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власником</a:t>
            </a:r>
            <a:r>
              <a:rPr lang="ru-RU" dirty="0"/>
              <a:t> та </a:t>
            </a:r>
            <a:r>
              <a:rPr lang="ru-RU" dirty="0" err="1"/>
              <a:t>акціонером</a:t>
            </a:r>
            <a:r>
              <a:rPr lang="ru-RU" dirty="0"/>
              <a:t> </a:t>
            </a:r>
            <a:r>
              <a:rPr lang="ru-RU" dirty="0" err="1"/>
              <a:t>цукрових</a:t>
            </a:r>
            <a:r>
              <a:rPr lang="ru-RU" dirty="0"/>
              <a:t> </a:t>
            </a:r>
            <a:r>
              <a:rPr lang="ru-RU" dirty="0" err="1"/>
              <a:t>заводів</a:t>
            </a:r>
            <a:r>
              <a:rPr lang="ru-RU" dirty="0"/>
              <a:t>, брав участь у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банківської</a:t>
            </a:r>
            <a:r>
              <a:rPr lang="ru-RU" dirty="0"/>
              <a:t> </a:t>
            </a:r>
            <a:r>
              <a:rPr lang="ru-RU" dirty="0" err="1"/>
              <a:t>справи</a:t>
            </a:r>
            <a:r>
              <a:rPr lang="ru-RU" dirty="0"/>
              <a:t> та </a:t>
            </a:r>
            <a:r>
              <a:rPr lang="ru-RU" dirty="0" err="1"/>
              <a:t>промисловості</a:t>
            </a:r>
            <a:r>
              <a:rPr lang="ru-RU" dirty="0"/>
              <a:t> </a:t>
            </a:r>
            <a:r>
              <a:rPr lang="ru-RU" dirty="0" err="1"/>
              <a:t>Києва</a:t>
            </a:r>
            <a:r>
              <a:rPr lang="ru-RU" dirty="0"/>
              <a:t> та </a:t>
            </a:r>
            <a:r>
              <a:rPr lang="ru-RU" dirty="0" err="1"/>
              <a:t>був</a:t>
            </a:r>
            <a:r>
              <a:rPr lang="ru-RU" dirty="0"/>
              <a:t> одним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найбагатших</a:t>
            </a:r>
            <a:r>
              <a:rPr lang="ru-RU" dirty="0"/>
              <a:t> людей </a:t>
            </a:r>
            <a:r>
              <a:rPr lang="ru-RU" dirty="0" err="1"/>
              <a:t>свого</a:t>
            </a:r>
            <a:r>
              <a:rPr lang="ru-RU" dirty="0"/>
              <a:t> часу.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 Меценатство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фінансував</a:t>
            </a:r>
            <a:r>
              <a:rPr lang="ru-RU" dirty="0"/>
              <a:t> </a:t>
            </a:r>
            <a:r>
              <a:rPr lang="ru-RU" dirty="0" err="1"/>
              <a:t>школи</a:t>
            </a:r>
            <a:r>
              <a:rPr lang="ru-RU" dirty="0"/>
              <a:t>, </a:t>
            </a:r>
            <a:r>
              <a:rPr lang="ru-RU" dirty="0" err="1"/>
              <a:t>лікарні</a:t>
            </a:r>
            <a:r>
              <a:rPr lang="ru-RU" dirty="0"/>
              <a:t> та </a:t>
            </a:r>
            <a:r>
              <a:rPr lang="ru-RU" dirty="0" err="1"/>
              <a:t>благодійні</a:t>
            </a:r>
            <a:r>
              <a:rPr lang="ru-RU" dirty="0"/>
              <a:t> установи у </a:t>
            </a:r>
            <a:r>
              <a:rPr lang="ru-RU" dirty="0" err="1"/>
              <a:t>Києві</a:t>
            </a:r>
            <a:r>
              <a:rPr lang="ru-RU" dirty="0"/>
              <a:t>, </a:t>
            </a:r>
            <a:r>
              <a:rPr lang="ru-RU" dirty="0" err="1"/>
              <a:t>підтримував</a:t>
            </a:r>
            <a:r>
              <a:rPr lang="ru-RU" dirty="0"/>
              <a:t> </a:t>
            </a:r>
            <a:r>
              <a:rPr lang="ru-RU" dirty="0" err="1"/>
              <a:t>єврейську</a:t>
            </a:r>
            <a:r>
              <a:rPr lang="ru-RU" dirty="0"/>
              <a:t> громаду </a:t>
            </a:r>
            <a:r>
              <a:rPr lang="ru-RU" dirty="0" err="1"/>
              <a:t>міста</a:t>
            </a:r>
            <a:r>
              <a:rPr lang="ru-RU" dirty="0"/>
              <a:t> та </a:t>
            </a:r>
            <a:r>
              <a:rPr lang="ru-RU" dirty="0" err="1"/>
              <a:t>вважав</a:t>
            </a:r>
            <a:r>
              <a:rPr lang="ru-RU" dirty="0"/>
              <a:t> </a:t>
            </a:r>
            <a:r>
              <a:rPr lang="ru-RU" dirty="0" err="1"/>
              <a:t>важливим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та </a:t>
            </a:r>
            <a:r>
              <a:rPr lang="ru-RU" dirty="0" err="1"/>
              <a:t>міської</a:t>
            </a:r>
            <a:r>
              <a:rPr lang="ru-RU" dirty="0"/>
              <a:t> </a:t>
            </a:r>
            <a:r>
              <a:rPr lang="ru-RU" dirty="0" err="1"/>
              <a:t>інфраструктури</a:t>
            </a:r>
            <a:r>
              <a:rPr lang="ru-RU" dirty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err="1"/>
              <a:t>Релігійна</a:t>
            </a:r>
            <a:r>
              <a:rPr lang="ru-RU" dirty="0"/>
              <a:t> </a:t>
            </a:r>
            <a:r>
              <a:rPr lang="ru-RU" dirty="0" err="1"/>
              <a:t>спадщина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З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ініціативи</a:t>
            </a:r>
            <a:r>
              <a:rPr lang="ru-RU" dirty="0"/>
              <a:t> та на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кошти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збудовано</a:t>
            </a:r>
            <a:r>
              <a:rPr lang="ru-RU" dirty="0"/>
              <a:t> </a:t>
            </a:r>
            <a:r>
              <a:rPr lang="ru-RU" dirty="0" err="1"/>
              <a:t>знамениту</a:t>
            </a:r>
            <a:r>
              <a:rPr lang="ru-RU" dirty="0"/>
              <a:t> </a:t>
            </a:r>
            <a:r>
              <a:rPr lang="ru-RU" dirty="0" err="1"/>
              <a:t>хоральну</a:t>
            </a:r>
            <a:r>
              <a:rPr lang="ru-RU" dirty="0"/>
              <a:t> синагога </a:t>
            </a:r>
            <a:r>
              <a:rPr lang="ru-RU" dirty="0" err="1"/>
              <a:t>Бродського</a:t>
            </a:r>
            <a:r>
              <a:rPr lang="ru-RU" dirty="0"/>
              <a:t> у </a:t>
            </a:r>
            <a:r>
              <a:rPr lang="ru-RU" dirty="0" err="1"/>
              <a:t>Києві</a:t>
            </a:r>
            <a:r>
              <a:rPr lang="ru-RU" dirty="0"/>
              <a:t>, яка </a:t>
            </a:r>
            <a:r>
              <a:rPr lang="ru-RU" dirty="0" err="1"/>
              <a:t>сьогодні</a:t>
            </a:r>
            <a:r>
              <a:rPr lang="ru-RU" dirty="0"/>
              <a:t> є </a:t>
            </a:r>
            <a:r>
              <a:rPr lang="ru-RU" dirty="0" err="1"/>
              <a:t>однією</a:t>
            </a:r>
            <a:r>
              <a:rPr lang="ru-RU" dirty="0"/>
              <a:t> з </a:t>
            </a:r>
            <a:r>
              <a:rPr lang="ru-RU" dirty="0" err="1"/>
              <a:t>відомих</a:t>
            </a:r>
            <a:r>
              <a:rPr lang="ru-RU" dirty="0"/>
              <a:t> </a:t>
            </a:r>
            <a:r>
              <a:rPr lang="ru-RU" dirty="0" err="1"/>
              <a:t>історичних</a:t>
            </a:r>
            <a:r>
              <a:rPr lang="ru-RU" dirty="0"/>
              <a:t> синагог </a:t>
            </a:r>
            <a:r>
              <a:rPr lang="ru-RU" dirty="0" err="1"/>
              <a:t>міста</a:t>
            </a:r>
            <a:r>
              <a:rPr lang="ru-RU" dirty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err="1"/>
              <a:t>Внесок</a:t>
            </a:r>
            <a:r>
              <a:rPr lang="ru-RU" dirty="0"/>
              <a:t> в </a:t>
            </a:r>
            <a:r>
              <a:rPr lang="ru-RU" dirty="0" err="1"/>
              <a:t>Київ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сильно </a:t>
            </a:r>
            <a:r>
              <a:rPr lang="ru-RU" dirty="0" err="1"/>
              <a:t>вплинула</a:t>
            </a:r>
            <a:r>
              <a:rPr lang="ru-RU" dirty="0"/>
              <a:t> на </a:t>
            </a:r>
            <a:r>
              <a:rPr lang="ru-RU" dirty="0" err="1"/>
              <a:t>економічне</a:t>
            </a:r>
            <a:r>
              <a:rPr lang="ru-RU" dirty="0"/>
              <a:t> </a:t>
            </a:r>
            <a:r>
              <a:rPr lang="ru-RU" dirty="0" err="1"/>
              <a:t>зростання</a:t>
            </a:r>
            <a:r>
              <a:rPr lang="ru-RU" dirty="0"/>
              <a:t> </a:t>
            </a:r>
            <a:r>
              <a:rPr lang="ru-RU" dirty="0" err="1"/>
              <a:t>Києва</a:t>
            </a:r>
            <a:r>
              <a:rPr lang="ru-RU" dirty="0"/>
              <a:t> у </a:t>
            </a:r>
            <a:r>
              <a:rPr lang="ru-RU" dirty="0" err="1"/>
              <a:t>другій</a:t>
            </a:r>
            <a:r>
              <a:rPr lang="ru-RU" dirty="0"/>
              <a:t> </a:t>
            </a:r>
            <a:r>
              <a:rPr lang="ru-RU" dirty="0" err="1"/>
              <a:t>половині</a:t>
            </a:r>
            <a:r>
              <a:rPr lang="ru-RU" dirty="0"/>
              <a:t> ХІХ </a:t>
            </a:r>
            <a:r>
              <a:rPr lang="ru-RU" dirty="0" err="1"/>
              <a:t>століття</a:t>
            </a:r>
            <a:r>
              <a:rPr lang="ru-RU" dirty="0"/>
              <a:t>, і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вважається</a:t>
            </a:r>
            <a:r>
              <a:rPr lang="ru-RU" dirty="0"/>
              <a:t> одним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ключових</a:t>
            </a:r>
            <a:r>
              <a:rPr lang="ru-RU" dirty="0"/>
              <a:t> </a:t>
            </a:r>
            <a:r>
              <a:rPr lang="ru-RU" dirty="0" err="1"/>
              <a:t>меценатів</a:t>
            </a:r>
            <a:r>
              <a:rPr lang="ru-RU" dirty="0"/>
              <a:t> </a:t>
            </a:r>
            <a:r>
              <a:rPr lang="ru-RU" dirty="0" err="1"/>
              <a:t>міста</a:t>
            </a:r>
            <a:r>
              <a:rPr lang="ru-RU" dirty="0"/>
              <a:t> того </a:t>
            </a:r>
            <a:r>
              <a:rPr lang="ru-RU" dirty="0" err="1"/>
              <a:t>періоду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18797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1CF8635-2F80-4D41-87BE-68AE487ACFB2}"/>
              </a:ext>
            </a:extLst>
          </p:cNvPr>
          <p:cNvSpPr txBox="1"/>
          <p:nvPr/>
        </p:nvSpPr>
        <p:spPr>
          <a:xfrm>
            <a:off x="1095153" y="442655"/>
            <a:ext cx="7538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/>
              <a:t>Будівлі які </a:t>
            </a:r>
            <a:r>
              <a:rPr lang="uk-UA" sz="3200" b="1" dirty="0" smtClean="0"/>
              <a:t>збудував Бродський</a:t>
            </a:r>
            <a:endParaRPr lang="uk-UA" sz="32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2C979CF2-C093-4651-9601-3944F020F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33" y="1147682"/>
            <a:ext cx="3690393" cy="2455789"/>
          </a:xfrm>
          <a:prstGeom prst="rect">
            <a:avLst/>
          </a:prstGeom>
        </p:spPr>
      </p:pic>
      <p:sp>
        <p:nvSpPr>
          <p:cNvPr id="4" name="Прямокутник 3">
            <a:extLst>
              <a:ext uri="{FF2B5EF4-FFF2-40B4-BE49-F238E27FC236}">
                <a16:creationId xmlns="" xmlns:a16="http://schemas.microsoft.com/office/drawing/2014/main" id="{81D040F6-FFC2-4F6F-954B-05880410E54F}"/>
              </a:ext>
            </a:extLst>
          </p:cNvPr>
          <p:cNvSpPr/>
          <p:nvPr/>
        </p:nvSpPr>
        <p:spPr>
          <a:xfrm>
            <a:off x="470521" y="3903712"/>
            <a:ext cx="36519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i="1" dirty="0"/>
              <a:t>Хоральна синагога Бродського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EB41D2A-1CA5-4E96-9BFB-4E65540EA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9057" y="1147681"/>
            <a:ext cx="3954237" cy="2455789"/>
          </a:xfrm>
          <a:prstGeom prst="rect">
            <a:avLst/>
          </a:prstGeom>
        </p:spPr>
      </p:pic>
      <p:sp>
        <p:nvSpPr>
          <p:cNvPr id="6" name="Прямокутник 5">
            <a:extLst>
              <a:ext uri="{FF2B5EF4-FFF2-40B4-BE49-F238E27FC236}">
                <a16:creationId xmlns="" xmlns:a16="http://schemas.microsoft.com/office/drawing/2014/main" id="{CD71A3A3-DAB8-4B9F-BDFD-6B8E28FDC877}"/>
              </a:ext>
            </a:extLst>
          </p:cNvPr>
          <p:cNvSpPr/>
          <p:nvPr/>
        </p:nvSpPr>
        <p:spPr>
          <a:xfrm>
            <a:off x="5628550" y="3726087"/>
            <a:ext cx="2595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/>
              <a:t>Бессарабський ринок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9772D31-91EA-4C76-953C-49E4E8CBF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4828" y="640020"/>
            <a:ext cx="4951656" cy="3086067"/>
          </a:xfrm>
          <a:prstGeom prst="rect">
            <a:avLst/>
          </a:prstGeom>
        </p:spPr>
      </p:pic>
      <p:sp>
        <p:nvSpPr>
          <p:cNvPr id="8" name="Прямокутник 7">
            <a:extLst>
              <a:ext uri="{FF2B5EF4-FFF2-40B4-BE49-F238E27FC236}">
                <a16:creationId xmlns="" xmlns:a16="http://schemas.microsoft.com/office/drawing/2014/main" id="{181D5542-F1A0-4205-AB07-1FEAFD35A816}"/>
              </a:ext>
            </a:extLst>
          </p:cNvPr>
          <p:cNvSpPr/>
          <p:nvPr/>
        </p:nvSpPr>
        <p:spPr>
          <a:xfrm>
            <a:off x="10036967" y="3873573"/>
            <a:ext cx="42947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/>
              <a:t>Київський політехнічний інститут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1268210-F1CE-4FA9-80BC-1F1D529D69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161" y="4779132"/>
            <a:ext cx="5163879" cy="2657582"/>
          </a:xfrm>
          <a:prstGeom prst="rect">
            <a:avLst/>
          </a:prstGeom>
        </p:spPr>
      </p:pic>
      <p:sp>
        <p:nvSpPr>
          <p:cNvPr id="11" name="Прямокутник 10">
            <a:extLst>
              <a:ext uri="{FF2B5EF4-FFF2-40B4-BE49-F238E27FC236}">
                <a16:creationId xmlns="" xmlns:a16="http://schemas.microsoft.com/office/drawing/2014/main" id="{BE2A63C8-7D78-4BE2-9E7C-E794A5A8BC4C}"/>
              </a:ext>
            </a:extLst>
          </p:cNvPr>
          <p:cNvSpPr/>
          <p:nvPr/>
        </p:nvSpPr>
        <p:spPr>
          <a:xfrm>
            <a:off x="1520557" y="7550961"/>
            <a:ext cx="34772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/>
              <a:t>Бактеріологічний інститут</a:t>
            </a:r>
          </a:p>
        </p:txBody>
      </p:sp>
    </p:spTree>
    <p:extLst>
      <p:ext uri="{BB962C8B-B14F-4D97-AF65-F5344CB8AC3E}">
        <p14:creationId xmlns:p14="http://schemas.microsoft.com/office/powerpoint/2010/main" val="2570181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11">
            <a:extLst>
              <a:ext uri="{FF2B5EF4-FFF2-40B4-BE49-F238E27FC236}">
                <a16:creationId xmlns="" xmlns:a16="http://schemas.microsoft.com/office/drawing/2014/main" id="{B9C8C6D7-61AF-4E5E-8F1D-A64026155079}"/>
              </a:ext>
            </a:extLst>
          </p:cNvPr>
          <p:cNvSpPr/>
          <p:nvPr/>
        </p:nvSpPr>
        <p:spPr>
          <a:xfrm>
            <a:off x="5415975" y="3617950"/>
            <a:ext cx="37952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/>
              <a:t>Київське комерційне </a:t>
            </a:r>
            <a:r>
              <a:rPr lang="uk-UA" b="1" i="1" dirty="0" smtClean="0"/>
              <a:t>училище (до сучасності не зберігся</a:t>
            </a:r>
            <a:r>
              <a:rPr lang="uk-UA" b="1" i="1" dirty="0" smtClean="0"/>
              <a:t>)</a:t>
            </a:r>
          </a:p>
          <a:p>
            <a:pPr algn="ctr"/>
            <a:r>
              <a:rPr lang="uk-UA" b="1" i="1" dirty="0" smtClean="0"/>
              <a:t>Вул. </a:t>
            </a:r>
            <a:r>
              <a:rPr lang="uk-UA" b="1" i="1" dirty="0" err="1" smtClean="0"/>
              <a:t>Бульварно-Кудрявська</a:t>
            </a:r>
            <a:endParaRPr lang="uk-UA" b="1" i="1" dirty="0"/>
          </a:p>
        </p:txBody>
      </p:sp>
      <p:pic>
        <p:nvPicPr>
          <p:cNvPr id="2050" name="Picture 2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6539" cy="359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3755571"/>
            <a:ext cx="4786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i="1" dirty="0" smtClean="0"/>
              <a:t>Особняк Трепова (раніше – Бродського)</a:t>
            </a:r>
          </a:p>
          <a:p>
            <a:pPr algn="ctr"/>
            <a:r>
              <a:rPr lang="uk-UA" b="1" i="1" dirty="0" smtClean="0"/>
              <a:t>вул. Інститутська</a:t>
            </a:r>
            <a:endParaRPr lang="ru-RU" b="1" i="1" dirty="0"/>
          </a:p>
        </p:txBody>
      </p:sp>
      <p:pic>
        <p:nvPicPr>
          <p:cNvPr id="2052" name="Picture 4" descr="https://pamyatky.kiev.ua/s/i/streets/vorovskogo/komertsiyne-uchilishche-18971900/32641_vorovskogo-2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539" y="0"/>
            <a:ext cx="5054146" cy="3603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undefin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4534750"/>
            <a:ext cx="5138057" cy="369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undefin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54" y="4534750"/>
            <a:ext cx="4928463" cy="369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167257" y="6059009"/>
            <a:ext cx="40211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err="1" smtClean="0"/>
              <a:t>Млин</a:t>
            </a:r>
            <a:r>
              <a:rPr lang="ru-RU" b="1" i="1" dirty="0" smtClean="0"/>
              <a:t> </a:t>
            </a:r>
            <a:r>
              <a:rPr lang="ru-RU" b="1" i="1" dirty="0" err="1" smtClean="0"/>
              <a:t>Бродського</a:t>
            </a:r>
            <a:r>
              <a:rPr lang="ru-RU" b="1" i="1" dirty="0" smtClean="0"/>
              <a:t> </a:t>
            </a:r>
            <a:endParaRPr lang="ru-RU" b="1" i="1" dirty="0" smtClean="0"/>
          </a:p>
          <a:p>
            <a:r>
              <a:rPr lang="ru-RU" b="1" i="1" dirty="0" err="1" smtClean="0"/>
              <a:t>зліва</a:t>
            </a:r>
            <a:r>
              <a:rPr lang="ru-RU" b="1" i="1" dirty="0" smtClean="0"/>
              <a:t> </a:t>
            </a:r>
            <a:r>
              <a:rPr lang="ru-RU" b="1" i="1" dirty="0" smtClean="0"/>
              <a:t>– </a:t>
            </a:r>
            <a:r>
              <a:rPr lang="ru-RU" b="1" i="1" dirty="0" err="1" smtClean="0"/>
              <a:t>старий</a:t>
            </a:r>
            <a:r>
              <a:rPr lang="ru-RU" b="1" i="1" dirty="0" smtClean="0"/>
              <a:t> </a:t>
            </a:r>
            <a:r>
              <a:rPr lang="ru-RU" b="1" i="1" dirty="0" err="1" smtClean="0"/>
              <a:t>вигляд</a:t>
            </a:r>
            <a:r>
              <a:rPr lang="ru-RU" b="1" i="1" dirty="0" smtClean="0"/>
              <a:t>, справу – </a:t>
            </a:r>
            <a:r>
              <a:rPr lang="ru-RU" b="1" i="1" dirty="0" err="1" smtClean="0"/>
              <a:t>сучасний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643076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="" xmlns:a16="http://schemas.microsoft.com/office/drawing/2014/main" id="{70DCBD14-02BC-4F35-81AD-2F36CADB3A83}"/>
              </a:ext>
            </a:extLst>
          </p:cNvPr>
          <p:cNvSpPr/>
          <p:nvPr/>
        </p:nvSpPr>
        <p:spPr>
          <a:xfrm>
            <a:off x="1016666" y="489810"/>
            <a:ext cx="832935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900" b="1" dirty="0" err="1"/>
              <a:t>Архитектура</a:t>
            </a:r>
            <a:r>
              <a:rPr lang="uk-UA" sz="3900" b="1" dirty="0"/>
              <a:t> </a:t>
            </a:r>
            <a:r>
              <a:rPr lang="uk-UA" sz="3900" b="1" dirty="0" err="1"/>
              <a:t>евреїв</a:t>
            </a:r>
            <a:r>
              <a:rPr lang="uk-UA" sz="3900" b="1" dirty="0"/>
              <a:t> у Києві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="" xmlns:a16="http://schemas.microsoft.com/office/drawing/2014/main" id="{A28A5F2A-BBD3-4D12-A0EB-A63349988801}"/>
              </a:ext>
            </a:extLst>
          </p:cNvPr>
          <p:cNvSpPr/>
          <p:nvPr/>
        </p:nvSpPr>
        <p:spPr>
          <a:xfrm>
            <a:off x="141515" y="5749920"/>
            <a:ext cx="48612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/>
              <a:t>Велика </a:t>
            </a:r>
            <a:r>
              <a:rPr lang="ru-RU" b="1" i="1" dirty="0" err="1"/>
              <a:t>хоральна</a:t>
            </a:r>
            <a:r>
              <a:rPr lang="ru-RU" b="1" i="1" dirty="0"/>
              <a:t> синагога на </a:t>
            </a:r>
            <a:r>
              <a:rPr lang="ru-RU" b="1" i="1" dirty="0" err="1"/>
              <a:t>Подолі</a:t>
            </a:r>
            <a:endParaRPr lang="ru-RU" b="1" i="1" dirty="0"/>
          </a:p>
          <a:p>
            <a:endParaRPr lang="ru-RU" dirty="0"/>
          </a:p>
          <a:p>
            <a:pPr algn="ctr"/>
            <a:r>
              <a:rPr lang="uk-UA" dirty="0"/>
              <a:t>споруджена у 1894–1895 роках архітектором  Миколою </a:t>
            </a:r>
            <a:r>
              <a:rPr lang="uk-UA" dirty="0" err="1"/>
              <a:t>Гарденіним</a:t>
            </a:r>
            <a:r>
              <a:rPr lang="uk-UA" dirty="0"/>
              <a:t>. Вона поєднує </a:t>
            </a:r>
            <a:r>
              <a:rPr lang="uk-UA" dirty="0" err="1"/>
              <a:t>неоренесанс</a:t>
            </a:r>
            <a:r>
              <a:rPr lang="uk-UA" dirty="0"/>
              <a:t> із мавританськими елементами та залишалася єдиною діючою синагогою в Києві протягом 45 років радянського періоду.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="" xmlns:a16="http://schemas.microsoft.com/office/drawing/2014/main" id="{B25C4138-8A5E-4B3E-8F35-6849881B9063}"/>
              </a:ext>
            </a:extLst>
          </p:cNvPr>
          <p:cNvSpPr/>
          <p:nvPr/>
        </p:nvSpPr>
        <p:spPr>
          <a:xfrm>
            <a:off x="5372100" y="6088863"/>
            <a:ext cx="403163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/>
              <a:t>Караїмська </a:t>
            </a:r>
            <a:r>
              <a:rPr lang="uk-UA" b="1" i="1" dirty="0" err="1"/>
              <a:t>кенаса</a:t>
            </a:r>
            <a:endParaRPr lang="uk-UA" b="1" i="1" dirty="0"/>
          </a:p>
          <a:p>
            <a:pPr algn="ctr"/>
            <a:endParaRPr lang="uk-UA" dirty="0"/>
          </a:p>
          <a:p>
            <a:pPr algn="ctr"/>
            <a:r>
              <a:rPr lang="ru-RU" dirty="0" err="1"/>
              <a:t>унікальна</a:t>
            </a:r>
            <a:r>
              <a:rPr lang="ru-RU" dirty="0"/>
              <a:t> </a:t>
            </a:r>
            <a:r>
              <a:rPr lang="ru-RU" dirty="0" err="1"/>
              <a:t>споруда</a:t>
            </a:r>
            <a:r>
              <a:rPr lang="ru-RU" dirty="0"/>
              <a:t> в </a:t>
            </a:r>
            <a:r>
              <a:rPr lang="ru-RU" dirty="0" err="1"/>
              <a:t>мавритансько-арабському</a:t>
            </a:r>
            <a:r>
              <a:rPr lang="ru-RU" dirty="0"/>
              <a:t> </a:t>
            </a:r>
            <a:r>
              <a:rPr lang="ru-RU" dirty="0" err="1"/>
              <a:t>стилі</a:t>
            </a:r>
            <a:r>
              <a:rPr lang="ru-RU" dirty="0"/>
              <a:t>, </a:t>
            </a:r>
            <a:r>
              <a:rPr lang="ru-RU" dirty="0" err="1"/>
              <a:t>зведена</a:t>
            </a:r>
            <a:r>
              <a:rPr lang="ru-RU" dirty="0"/>
              <a:t> </a:t>
            </a:r>
            <a:r>
              <a:rPr lang="ru-RU" dirty="0" err="1"/>
              <a:t>архітектором</a:t>
            </a:r>
            <a:r>
              <a:rPr lang="ru-RU" dirty="0"/>
              <a:t> Владиславом </a:t>
            </a:r>
            <a:r>
              <a:rPr lang="ru-RU" dirty="0" err="1"/>
              <a:t>Городецьким</a:t>
            </a:r>
            <a:r>
              <a:rPr lang="ru-RU" dirty="0"/>
              <a:t> на </a:t>
            </a:r>
            <a:r>
              <a:rPr lang="ru-RU" dirty="0" err="1"/>
              <a:t>замовлення</a:t>
            </a:r>
            <a:r>
              <a:rPr lang="ru-RU" dirty="0"/>
              <a:t> Соломона </a:t>
            </a:r>
            <a:r>
              <a:rPr lang="ru-RU" dirty="0" err="1"/>
              <a:t>Когена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8" name="Прямокутник 7">
            <a:extLst>
              <a:ext uri="{FF2B5EF4-FFF2-40B4-BE49-F238E27FC236}">
                <a16:creationId xmlns="" xmlns:a16="http://schemas.microsoft.com/office/drawing/2014/main" id="{E8FFEB98-1195-4728-802F-F799E43EBFEB}"/>
              </a:ext>
            </a:extLst>
          </p:cNvPr>
          <p:cNvSpPr/>
          <p:nvPr/>
        </p:nvSpPr>
        <p:spPr>
          <a:xfrm>
            <a:off x="9680185" y="6614814"/>
            <a:ext cx="49502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Архітектор створив низку шедеврів, які й сьогодні визначають обличчя київських вулиць.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="" xmlns:a16="http://schemas.microsoft.com/office/drawing/2014/main" id="{EB31482D-842D-4B61-A663-6ACD8E460D56}"/>
              </a:ext>
            </a:extLst>
          </p:cNvPr>
          <p:cNvSpPr/>
          <p:nvPr/>
        </p:nvSpPr>
        <p:spPr>
          <a:xfrm>
            <a:off x="9941351" y="6076222"/>
            <a:ext cx="4363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i="1" dirty="0"/>
              <a:t>Прибуткові будинки Йосипа </a:t>
            </a:r>
            <a:r>
              <a:rPr lang="uk-UA" b="1" i="1" dirty="0" err="1"/>
              <a:t>Зекцера</a:t>
            </a:r>
            <a:endParaRPr lang="uk-UA" b="1" i="1" dirty="0"/>
          </a:p>
        </p:txBody>
      </p:sp>
      <p:pic>
        <p:nvPicPr>
          <p:cNvPr id="3074" name="Picture 2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44" y="1556657"/>
            <a:ext cx="4234386" cy="403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Главный фасад, 1911 год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439" y="1360715"/>
            <a:ext cx="314696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undefin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114" y="1762077"/>
            <a:ext cx="4834026" cy="362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8803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="" xmlns:a16="http://schemas.microsoft.com/office/drawing/2014/main" id="{3931D960-2139-41F5-AE67-2E1BF5984D6B}"/>
              </a:ext>
            </a:extLst>
          </p:cNvPr>
          <p:cNvSpPr/>
          <p:nvPr/>
        </p:nvSpPr>
        <p:spPr>
          <a:xfrm>
            <a:off x="353529" y="353683"/>
            <a:ext cx="4452387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900" b="1" i="1" dirty="0" err="1"/>
              <a:t>Єврейський</a:t>
            </a:r>
            <a:r>
              <a:rPr lang="ru-RU" sz="3900" b="1" i="1" dirty="0"/>
              <a:t> базар</a:t>
            </a:r>
          </a:p>
          <a:p>
            <a:r>
              <a:rPr lang="ru-RU" sz="1600" b="1" i="1" dirty="0" err="1"/>
              <a:t>Скорочено</a:t>
            </a:r>
            <a:r>
              <a:rPr lang="ru-RU" sz="1600" b="1" i="1" dirty="0"/>
              <a:t> </a:t>
            </a:r>
            <a:r>
              <a:rPr lang="uk-UA" sz="1600" b="1" i="1" dirty="0" err="1"/>
              <a:t>Євбаз</a:t>
            </a:r>
            <a:endParaRPr lang="uk-UA" sz="1600" b="1" i="1" dirty="0"/>
          </a:p>
        </p:txBody>
      </p:sp>
      <p:sp>
        <p:nvSpPr>
          <p:cNvPr id="3" name="Прямокутник 2">
            <a:extLst>
              <a:ext uri="{FF2B5EF4-FFF2-40B4-BE49-F238E27FC236}">
                <a16:creationId xmlns="" xmlns:a16="http://schemas.microsoft.com/office/drawing/2014/main" id="{FE9D14ED-5A17-416D-84B0-EC9426EEB308}"/>
              </a:ext>
            </a:extLst>
          </p:cNvPr>
          <p:cNvSpPr/>
          <p:nvPr/>
        </p:nvSpPr>
        <p:spPr>
          <a:xfrm>
            <a:off x="315321" y="1913906"/>
            <a:ext cx="630287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err="1"/>
              <a:t>Євбаз</a:t>
            </a:r>
            <a:r>
              <a:rPr lang="uk-UA" sz="2000" dirty="0"/>
              <a:t> — один із районів Києва, що традиційно пов'язують з історією єврейської громади. Саме тут іще у лютому 1858 р. генерал-губернатор І. І. </a:t>
            </a:r>
            <a:r>
              <a:rPr lang="uk-UA" sz="2000" dirty="0" err="1"/>
              <a:t>Васильчиков</a:t>
            </a:r>
            <a:r>
              <a:rPr lang="uk-UA" sz="2000" dirty="0"/>
              <a:t> дозволив євреям здійснювати публічну торгівлю щовівторка, щочетверга і щонеділі, і відтак утворився популярний міський ринок, який діяв там, де нині розташований цирк.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68E1E26-1BE5-4E38-A442-FF8CE2ECE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8195" y="-1"/>
            <a:ext cx="6586176" cy="40089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кутник 4">
            <a:extLst>
              <a:ext uri="{FF2B5EF4-FFF2-40B4-BE49-F238E27FC236}">
                <a16:creationId xmlns="" xmlns:a16="http://schemas.microsoft.com/office/drawing/2014/main" id="{253A05F7-F0DB-46D5-8F99-9F03235E79E7}"/>
              </a:ext>
            </a:extLst>
          </p:cNvPr>
          <p:cNvSpPr/>
          <p:nvPr/>
        </p:nvSpPr>
        <p:spPr>
          <a:xfrm>
            <a:off x="315321" y="4114800"/>
            <a:ext cx="63028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За народною славою, на </a:t>
            </a:r>
            <a:r>
              <a:rPr lang="uk-UA" sz="2000" dirty="0" err="1"/>
              <a:t>Євбазі</a:t>
            </a:r>
            <a:r>
              <a:rPr lang="uk-UA" sz="2000" dirty="0"/>
              <a:t> можна було купити що завгодно — від пиріжків з горохом і склянки горілки — до Золотої зірки Героя Радянського Союзу та вогнепальної зброї. Про </a:t>
            </a:r>
            <a:r>
              <a:rPr lang="uk-UA" sz="2000" dirty="0" err="1"/>
              <a:t>Євбаз</a:t>
            </a:r>
            <a:r>
              <a:rPr lang="uk-UA" sz="2000" dirty="0"/>
              <a:t> часто писали в газетах, більшість таких згадок описує різноманітні місцеві шахрайства та оборудки.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1FE8614C-41C7-4A3B-A869-0F4A648F7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2729" y="4008976"/>
            <a:ext cx="6447671" cy="4197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кутник 6">
            <a:extLst>
              <a:ext uri="{FF2B5EF4-FFF2-40B4-BE49-F238E27FC236}">
                <a16:creationId xmlns="" xmlns:a16="http://schemas.microsoft.com/office/drawing/2014/main" id="{04B3C87F-9DB3-4272-A691-D38BE2BE795F}"/>
              </a:ext>
            </a:extLst>
          </p:cNvPr>
          <p:cNvSpPr/>
          <p:nvPr/>
        </p:nvSpPr>
        <p:spPr>
          <a:xfrm>
            <a:off x="353529" y="6151906"/>
            <a:ext cx="62646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/>
              <a:t>Єврейський</a:t>
            </a:r>
            <a:r>
              <a:rPr lang="ru-RU" sz="2000" dirty="0"/>
              <a:t> базар </a:t>
            </a:r>
            <a:r>
              <a:rPr lang="ru-RU" sz="2000" dirty="0" err="1"/>
              <a:t>був</a:t>
            </a:r>
            <a:r>
              <a:rPr lang="ru-RU" sz="2000" dirty="0"/>
              <a:t> </a:t>
            </a:r>
            <a:r>
              <a:rPr lang="ru-RU" sz="2000" dirty="0" err="1"/>
              <a:t>розташований</a:t>
            </a:r>
            <a:r>
              <a:rPr lang="ru-RU" sz="2000" dirty="0"/>
              <a:t> на </a:t>
            </a:r>
            <a:r>
              <a:rPr lang="ru-RU" sz="2000" dirty="0" err="1"/>
              <a:t>перехресті</a:t>
            </a:r>
            <a:r>
              <a:rPr lang="ru-RU" sz="2000" dirty="0"/>
              <a:t> </a:t>
            </a:r>
            <a:r>
              <a:rPr lang="ru-RU" sz="2000" dirty="0" err="1"/>
              <a:t>кількох</a:t>
            </a:r>
            <a:r>
              <a:rPr lang="ru-RU" sz="2000" dirty="0"/>
              <a:t> </a:t>
            </a:r>
            <a:r>
              <a:rPr lang="ru-RU" sz="2000" dirty="0" err="1"/>
              <a:t>магістралей</a:t>
            </a:r>
            <a:r>
              <a:rPr lang="ru-RU" sz="2000" dirty="0"/>
              <a:t>, недалеко </a:t>
            </a:r>
            <a:r>
              <a:rPr lang="ru-RU" sz="2000" dirty="0" err="1"/>
              <a:t>від</a:t>
            </a:r>
            <a:r>
              <a:rPr lang="ru-RU" sz="2000" dirty="0"/>
              <a:t> вокзалу, </a:t>
            </a:r>
            <a:r>
              <a:rPr lang="ru-RU" sz="2000" dirty="0" err="1"/>
              <a:t>звався</a:t>
            </a:r>
            <a:r>
              <a:rPr lang="ru-RU" sz="2000" dirty="0"/>
              <a:t> в </a:t>
            </a:r>
            <a:r>
              <a:rPr lang="ru-RU" sz="2000" dirty="0" err="1"/>
              <a:t>путівниках</a:t>
            </a:r>
            <a:r>
              <a:rPr lang="ru-RU" sz="2000" dirty="0"/>
              <a:t> </a:t>
            </a:r>
            <a:r>
              <a:rPr lang="ru-RU" sz="2000" dirty="0" err="1"/>
              <a:t>Галицьким</a:t>
            </a:r>
            <a:r>
              <a:rPr lang="ru-RU" sz="2000" dirty="0"/>
              <a:t>, а в </a:t>
            </a:r>
            <a:r>
              <a:rPr lang="ru-RU" sz="2000" dirty="0" err="1"/>
              <a:t>просторіччі</a:t>
            </a:r>
            <a:r>
              <a:rPr lang="ru-RU" sz="2000" dirty="0"/>
              <a:t> </a:t>
            </a:r>
            <a:r>
              <a:rPr lang="ru-RU" sz="2000" dirty="0" err="1"/>
              <a:t>був</a:t>
            </a:r>
            <a:r>
              <a:rPr lang="ru-RU" sz="2000" dirty="0"/>
              <a:t> </a:t>
            </a:r>
            <a:r>
              <a:rPr lang="ru-RU" sz="2000" dirty="0" err="1"/>
              <a:t>відомий</a:t>
            </a:r>
            <a:r>
              <a:rPr lang="ru-RU" sz="2000" dirty="0"/>
              <a:t> як </a:t>
            </a:r>
            <a:r>
              <a:rPr lang="ru-RU" sz="2000" dirty="0" err="1"/>
              <a:t>Єврейський</a:t>
            </a:r>
            <a:r>
              <a:rPr lang="ru-RU" sz="2000" dirty="0"/>
              <a:t>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223563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4367" y="517005"/>
            <a:ext cx="8403265" cy="6924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3900" b="1" i="0">
                <a:solidFill>
                  <a:srgbClr val="3B4540"/>
                </a:solidFill>
                <a:latin typeface="Fraunces"/>
              </a:defRPr>
            </a:pPr>
            <a:r>
              <a:rPr lang="uk-UA" dirty="0">
                <a:solidFill>
                  <a:schemeClr val="tx1">
                    <a:lumMod val="95000"/>
                  </a:schemeClr>
                </a:solidFill>
              </a:rPr>
              <a:t>Як страждали євреї у другій світовій</a:t>
            </a:r>
            <a:endParaRPr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="" xmlns:a16="http://schemas.microsoft.com/office/drawing/2014/main" id="{BF2C5A54-0C74-40CC-8942-84DF731C059B}"/>
              </a:ext>
            </a:extLst>
          </p:cNvPr>
          <p:cNvSpPr/>
          <p:nvPr/>
        </p:nvSpPr>
        <p:spPr>
          <a:xfrm>
            <a:off x="701749" y="1705168"/>
            <a:ext cx="73152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000" dirty="0">
                <a:solidFill>
                  <a:schemeClr val="tx1">
                    <a:lumMod val="95000"/>
                  </a:schemeClr>
                </a:solidFill>
              </a:rPr>
              <a:t>Під час Другої світової війни євреї стали головною мішенню нацистської політики.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000" dirty="0">
                <a:solidFill>
                  <a:schemeClr val="tx1">
                    <a:lumMod val="95000"/>
                  </a:schemeClr>
                </a:solidFill>
              </a:rPr>
              <a:t>Голокост — систематичне винищення, у якому загинуло близько 6 млн євреїв.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000" dirty="0">
                <a:solidFill>
                  <a:schemeClr val="tx1">
                    <a:lumMod val="95000"/>
                  </a:schemeClr>
                </a:solidFill>
              </a:rPr>
              <a:t>Людей примусово переселяли в гетто, а згодом відправляли до таборів смерті (наприклад, Аушвіц-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</a:rPr>
              <a:t>Біркенау,Бухенвальд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</a:rPr>
              <a:t>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000" dirty="0">
                <a:solidFill>
                  <a:schemeClr val="tx1">
                    <a:lumMod val="95000"/>
                  </a:schemeClr>
                </a:solidFill>
              </a:rPr>
              <a:t>Масові розстріли проводилися на окупованих територіях, зокрема в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</a:rPr>
              <a:t>Україні.Найвідоміший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</a:rPr>
              <a:t> злочин в Україні — Розстріли в Бабиному Яру (понад 30 тис. жертв за кілька днів).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000" dirty="0">
                <a:solidFill>
                  <a:schemeClr val="tx1">
                    <a:lumMod val="95000"/>
                  </a:schemeClr>
                </a:solidFill>
              </a:rPr>
              <a:t>Євреї чинили опір: участь у партизанському русі та повстання (Повстання у Варшавському гетто).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000" dirty="0">
                <a:solidFill>
                  <a:schemeClr val="tx1">
                    <a:lumMod val="95000"/>
                  </a:schemeClr>
                </a:solidFill>
              </a:rPr>
              <a:t>Деякі люди рятували євреїв, ризикуючи життям (Праведники народів світу, визнані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</a:rPr>
              <a:t>Яд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uk-UA" sz="2000" dirty="0" err="1">
                <a:solidFill>
                  <a:schemeClr val="tx1">
                    <a:lumMod val="95000"/>
                  </a:schemeClr>
                </a:solidFill>
              </a:rPr>
              <a:t>Вашем</a:t>
            </a:r>
            <a:r>
              <a:rPr lang="uk-UA" sz="2000" dirty="0">
                <a:solidFill>
                  <a:schemeClr val="tx1">
                    <a:lumMod val="95000"/>
                  </a:schemeClr>
                </a:solidFill>
              </a:rPr>
              <a:t>).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553818C5-5900-4E20-A470-260A6F075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8833" y="1289284"/>
            <a:ext cx="3574423" cy="2378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B88F3D4-5C25-409B-94FE-3D27F3C5E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7632" y="4380614"/>
            <a:ext cx="4407515" cy="2772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кутник: округлені кути 20">
            <a:extLst>
              <a:ext uri="{FF2B5EF4-FFF2-40B4-BE49-F238E27FC236}">
                <a16:creationId xmlns="" xmlns:a16="http://schemas.microsoft.com/office/drawing/2014/main" id="{E15A20D0-C1CC-4CA4-9681-4E80962AA9DD}"/>
              </a:ext>
            </a:extLst>
          </p:cNvPr>
          <p:cNvSpPr/>
          <p:nvPr/>
        </p:nvSpPr>
        <p:spPr>
          <a:xfrm>
            <a:off x="1904999" y="4081426"/>
            <a:ext cx="11938591" cy="976807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Прямокутник: округлені кути 21">
            <a:extLst>
              <a:ext uri="{FF2B5EF4-FFF2-40B4-BE49-F238E27FC236}">
                <a16:creationId xmlns="" xmlns:a16="http://schemas.microsoft.com/office/drawing/2014/main" id="{17FE7772-4BF3-44DF-A32D-F5EBD7008C11}"/>
              </a:ext>
            </a:extLst>
          </p:cNvPr>
          <p:cNvSpPr/>
          <p:nvPr/>
        </p:nvSpPr>
        <p:spPr>
          <a:xfrm>
            <a:off x="1905000" y="5292965"/>
            <a:ext cx="11938591" cy="849297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="" xmlns:a16="http://schemas.microsoft.com/office/drawing/2014/main" id="{6FB2897D-D0B3-42EF-A98B-17E302336767}"/>
              </a:ext>
            </a:extLst>
          </p:cNvPr>
          <p:cNvSpPr/>
          <p:nvPr/>
        </p:nvSpPr>
        <p:spPr>
          <a:xfrm>
            <a:off x="1905000" y="2723243"/>
            <a:ext cx="11938591" cy="1128417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TextBox 2"/>
          <p:cNvSpPr txBox="1"/>
          <p:nvPr/>
        </p:nvSpPr>
        <p:spPr>
          <a:xfrm>
            <a:off x="4408968" y="1435100"/>
            <a:ext cx="5584118" cy="6924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3900" b="1" i="0">
                <a:solidFill>
                  <a:srgbClr val="3B4540"/>
                </a:solidFill>
                <a:latin typeface="Fraunces"/>
              </a:defRPr>
            </a:pPr>
            <a:r>
              <a:rPr dirty="0" err="1">
                <a:solidFill>
                  <a:schemeClr val="tx1">
                    <a:lumMod val="95000"/>
                  </a:schemeClr>
                </a:solidFill>
              </a:rPr>
              <a:t>Збереження</a:t>
            </a:r>
            <a:r>
              <a:rPr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95000"/>
                  </a:schemeClr>
                </a:solidFill>
              </a:rPr>
              <a:t>спадщини</a:t>
            </a:r>
            <a:endParaRPr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05000" y="2798325"/>
            <a:ext cx="12700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v"/>
              <a:defRPr sz="1900" b="1" i="0">
                <a:solidFill>
                  <a:srgbClr val="405449"/>
                </a:solidFill>
                <a:latin typeface="Fraunces"/>
              </a:defRPr>
            </a:pPr>
            <a:r>
              <a:rPr dirty="0" err="1">
                <a:solidFill>
                  <a:schemeClr val="tx1">
                    <a:lumMod val="95000"/>
                  </a:schemeClr>
                </a:solidFill>
              </a:rPr>
              <a:t>Сучасні</a:t>
            </a:r>
            <a:r>
              <a:rPr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95000"/>
                  </a:schemeClr>
                </a:solidFill>
              </a:rPr>
              <a:t>зусилля</a:t>
            </a:r>
            <a:endParaRPr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05000" y="3104243"/>
            <a:ext cx="1178052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50" b="0" i="0">
                <a:solidFill>
                  <a:srgbClr val="405449"/>
                </a:solidFill>
                <a:latin typeface="Nobile"/>
              </a:defRPr>
            </a:pP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Музеї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та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культурні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центри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Києва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активно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займаються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збереженням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та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популяризацією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спільної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історії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українського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та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єврейського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народів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05001" y="4081426"/>
            <a:ext cx="1152144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v"/>
              <a:defRPr sz="1900" b="1" i="0">
                <a:solidFill>
                  <a:srgbClr val="405449"/>
                </a:solidFill>
                <a:latin typeface="Fraunces"/>
              </a:defRPr>
            </a:pPr>
            <a:r>
              <a:rPr dirty="0" err="1">
                <a:solidFill>
                  <a:schemeClr val="tx1">
                    <a:lumMod val="95000"/>
                  </a:schemeClr>
                </a:solidFill>
              </a:rPr>
              <a:t>Важливість</a:t>
            </a:r>
            <a:r>
              <a:rPr dirty="0"/>
              <a:t> </a:t>
            </a:r>
            <a:r>
              <a:rPr dirty="0" err="1">
                <a:solidFill>
                  <a:schemeClr val="tx1">
                    <a:lumMod val="95000"/>
                  </a:schemeClr>
                </a:solidFill>
              </a:rPr>
              <a:t>пам'яті</a:t>
            </a:r>
            <a:endParaRPr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30400" y="4357354"/>
            <a:ext cx="11521441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50" b="0" i="0">
                <a:solidFill>
                  <a:srgbClr val="405449"/>
                </a:solidFill>
                <a:latin typeface="Nobile"/>
              </a:defRPr>
            </a:pP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Вивчення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та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збереження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цієї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історії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є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надзвичайно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важливим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для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кращого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розуміння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сучасних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суспільних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процесів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та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побудови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майбутнього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30400" y="5267895"/>
            <a:ext cx="11521441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v"/>
              <a:defRPr sz="1900" b="1" i="0">
                <a:solidFill>
                  <a:srgbClr val="405449"/>
                </a:solidFill>
                <a:latin typeface="Fraunces"/>
              </a:defRPr>
            </a:pPr>
            <a:r>
              <a:rPr dirty="0" err="1">
                <a:solidFill>
                  <a:schemeClr val="tx1">
                    <a:lumMod val="95000"/>
                  </a:schemeClr>
                </a:solidFill>
              </a:rPr>
              <a:t>Повага</a:t>
            </a:r>
            <a:r>
              <a:rPr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95000"/>
                  </a:schemeClr>
                </a:solidFill>
              </a:rPr>
              <a:t>до</a:t>
            </a:r>
            <a:r>
              <a:rPr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95000"/>
                  </a:schemeClr>
                </a:solidFill>
              </a:rPr>
              <a:t>минулого</a:t>
            </a:r>
            <a:endParaRPr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05000" y="5648895"/>
            <a:ext cx="1178052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50" b="0" i="0">
                <a:solidFill>
                  <a:srgbClr val="405449"/>
                </a:solidFill>
                <a:latin typeface="Nobile"/>
              </a:defRPr>
            </a:pP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Історична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пам'ять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сприяє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формуванню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поваги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до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різних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культур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і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традицій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,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що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є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основою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толерантного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</a:schemeClr>
                </a:solidFill>
              </a:rPr>
              <a:t>суспільства</a:t>
            </a:r>
            <a:r>
              <a:rPr sz="1600" dirty="0">
                <a:solidFill>
                  <a:schemeClr val="tx1">
                    <a:lumMod val="95000"/>
                  </a:schemeClr>
                </a:solidFill>
              </a:rPr>
              <a:t>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B959D53D-4D53-4E43-BA06-3F4934752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" y="609043"/>
            <a:ext cx="3038951" cy="2022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➤ Кенаса Цікаві місця • Пам'ятки • Що подивитись у Кенаса?">
            <a:extLst>
              <a:ext uri="{FF2B5EF4-FFF2-40B4-BE49-F238E27FC236}">
                <a16:creationId xmlns="" xmlns:a16="http://schemas.microsoft.com/office/drawing/2014/main" id="{D28DD871-DA09-4DCB-88D3-FA416080D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00" y="609043"/>
            <a:ext cx="2286000" cy="2000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4320" y="2044006"/>
            <a:ext cx="7543800" cy="692497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>
              <a:defRPr sz="3900" b="1" i="0">
                <a:solidFill>
                  <a:srgbClr val="3B4540"/>
                </a:solidFill>
                <a:latin typeface="Fraunces"/>
              </a:defRPr>
            </a:pPr>
            <a:r>
              <a:rPr lang="uk-UA" i="1" dirty="0">
                <a:solidFill>
                  <a:schemeClr val="tx1">
                    <a:lumMod val="95000"/>
                  </a:schemeClr>
                </a:solidFill>
              </a:rPr>
              <a:t>Висновок</a:t>
            </a:r>
            <a:endParaRPr i="1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2052" name="Picture 4" descr="Хоральная синагога Бродского — Википедия">
            <a:extLst>
              <a:ext uri="{FF2B5EF4-FFF2-40B4-BE49-F238E27FC236}">
                <a16:creationId xmlns="" xmlns:a16="http://schemas.microsoft.com/office/drawing/2014/main" id="{54B694DF-B0FA-4617-8E4C-A0E796D16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745" y="864703"/>
            <a:ext cx="4295775" cy="29726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2DAF596-185C-4622-8D51-036894591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8177" y="4392281"/>
            <a:ext cx="4593010" cy="2696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50207" y="2870428"/>
            <a:ext cx="77920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Сучасний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Київ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прагне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активно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зберігати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та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плекати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своє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культурне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розмаїття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розглядаючи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його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як одну з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найцінніших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своїх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рис.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Поглиблене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вивчення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історичного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минулого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взаємодії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української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та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єврейської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культур є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ключовим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для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формування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толерантного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суспільства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.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Це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дозволяє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створювати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простір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, де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взаємна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повага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до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різних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культурних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традицій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стає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нормою.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Розуміння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історичних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зв'язків та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спільних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сторінок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минулого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допомагає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будувати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міцніші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мости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між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громадами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сьогодні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та в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майбутньому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.</a:t>
            </a:r>
          </a:p>
          <a:p>
            <a:pPr algn="ctr"/>
            <a:endParaRPr lang="ru-RU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E739373-B940-4C73-89D4-326D26A52229}"/>
              </a:ext>
            </a:extLst>
          </p:cNvPr>
          <p:cNvSpPr txBox="1"/>
          <p:nvPr/>
        </p:nvSpPr>
        <p:spPr>
          <a:xfrm>
            <a:off x="723014" y="340243"/>
            <a:ext cx="585853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900" dirty="0"/>
              <a:t>Використані джерела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3921" y="1197429"/>
            <a:ext cx="1137339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uk-UA" dirty="0" smtClean="0"/>
              <a:t>Бабин Яр </a:t>
            </a:r>
            <a:r>
              <a:rPr lang="en-US" dirty="0" smtClean="0"/>
              <a:t>[</a:t>
            </a:r>
            <a:r>
              <a:rPr lang="uk-UA" dirty="0" smtClean="0"/>
              <a:t>Електронний ресурс</a:t>
            </a:r>
            <a:r>
              <a:rPr lang="en-US" dirty="0" smtClean="0"/>
              <a:t>]</a:t>
            </a:r>
            <a:r>
              <a:rPr lang="uk-UA" dirty="0" smtClean="0"/>
              <a:t>: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https://uk.wikipedia.org/wiki/%D0%91%D0%B0%D0%B1%D0%B8%D0%BD_%</a:t>
            </a:r>
            <a:r>
              <a:rPr lang="en-US" dirty="0" smtClean="0">
                <a:hlinkClick r:id="rId2"/>
              </a:rPr>
              <a:t>D0%AF%D1%80</a:t>
            </a:r>
            <a:r>
              <a:rPr lang="en-US" dirty="0" smtClean="0"/>
              <a:t> </a:t>
            </a:r>
            <a:endParaRPr lang="uk-UA" dirty="0" smtClean="0"/>
          </a:p>
          <a:p>
            <a:pPr marL="342900" indent="-342900">
              <a:buAutoNum type="arabicPeriod"/>
            </a:pPr>
            <a:r>
              <a:rPr lang="uk-UA" dirty="0" smtClean="0"/>
              <a:t>Бродський Лазар </a:t>
            </a:r>
            <a:r>
              <a:rPr lang="uk-UA" dirty="0" err="1" smtClean="0"/>
              <a:t>Ізраїльович</a:t>
            </a:r>
            <a:r>
              <a:rPr lang="en-US" dirty="0" smtClean="0"/>
              <a:t> </a:t>
            </a:r>
            <a:r>
              <a:rPr lang="en-US" altLang="zh-CN" dirty="0"/>
              <a:t>[</a:t>
            </a:r>
            <a:r>
              <a:rPr lang="uk-UA" altLang="zh-CN" dirty="0"/>
              <a:t>Електронний ресурс</a:t>
            </a:r>
            <a:r>
              <a:rPr lang="en-US" altLang="zh-CN" dirty="0"/>
              <a:t>]</a:t>
            </a:r>
            <a:r>
              <a:rPr lang="uk-UA" altLang="zh-CN" dirty="0"/>
              <a:t>: </a:t>
            </a:r>
            <a:endParaRPr lang="uk-UA" dirty="0" smtClean="0"/>
          </a:p>
          <a:p>
            <a:pPr marL="342900" indent="-342900">
              <a:buFontTx/>
              <a:buAutoNum type="arabicPeriod"/>
            </a:pPr>
            <a:r>
              <a:rPr lang="ru-RU" altLang="zh-CN" dirty="0"/>
              <a:t>Еврейский Киев </a:t>
            </a:r>
            <a:r>
              <a:rPr lang="en-US" altLang="zh-CN" dirty="0"/>
              <a:t>[</a:t>
            </a:r>
            <a:r>
              <a:rPr lang="uk-UA" altLang="zh-CN" dirty="0"/>
              <a:t>Електронний ресурс</a:t>
            </a:r>
            <a:r>
              <a:rPr lang="en-US" altLang="zh-CN" dirty="0"/>
              <a:t>]</a:t>
            </a:r>
            <a:r>
              <a:rPr lang="uk-UA" altLang="zh-CN" dirty="0"/>
              <a:t>: </a:t>
            </a:r>
            <a:r>
              <a:rPr lang="en-US" altLang="ru" dirty="0">
                <a:hlinkClick r:id="rId3"/>
              </a:rPr>
              <a:t>https://www.interesniy.kiev.ua/ru/evreyskiy-kiev</a:t>
            </a:r>
            <a:r>
              <a:rPr lang="en-US" altLang="ru" dirty="0" smtClean="0">
                <a:hlinkClick r:id="rId3"/>
              </a:rPr>
              <a:t>/</a:t>
            </a:r>
            <a:endParaRPr lang="en-US" altLang="ru" dirty="0" smtClean="0"/>
          </a:p>
          <a:p>
            <a:pPr marL="342900" indent="-342900">
              <a:buFontTx/>
              <a:buAutoNum type="arabicPeriod"/>
            </a:pPr>
            <a:r>
              <a:rPr lang="uk-UA" altLang="ru" dirty="0" smtClean="0"/>
              <a:t>Єврейський Київ</a:t>
            </a:r>
            <a:r>
              <a:rPr lang="en-US" altLang="ru" dirty="0" smtClean="0"/>
              <a:t> </a:t>
            </a:r>
            <a:r>
              <a:rPr lang="en-US" altLang="zh-CN" dirty="0"/>
              <a:t>[</a:t>
            </a:r>
            <a:r>
              <a:rPr lang="uk-UA" altLang="zh-CN" dirty="0"/>
              <a:t>Електронний ресурс</a:t>
            </a:r>
            <a:r>
              <a:rPr lang="en-US" altLang="zh-CN" dirty="0"/>
              <a:t>]</a:t>
            </a:r>
            <a:r>
              <a:rPr lang="uk-UA" altLang="zh-CN" dirty="0"/>
              <a:t>: </a:t>
            </a:r>
            <a:r>
              <a:rPr lang="ru-RU" dirty="0">
                <a:hlinkClick r:id="rId3"/>
              </a:rPr>
              <a:t>https://www.interesniy.kiev.ua/ru/evreyskiy-kiev/</a:t>
            </a:r>
            <a:endParaRPr lang="uk-UA" altLang="ru" dirty="0" smtClean="0"/>
          </a:p>
          <a:p>
            <a:pPr marL="342900" indent="-342900">
              <a:buFontTx/>
              <a:buAutoNum type="arabicPeriod"/>
            </a:pPr>
            <a:r>
              <a:rPr lang="uk-UA" altLang="ru" dirty="0" smtClean="0"/>
              <a:t>Євреї України. Хто вони?</a:t>
            </a:r>
            <a:r>
              <a:rPr lang="en-US" altLang="ru" dirty="0" smtClean="0"/>
              <a:t> </a:t>
            </a:r>
            <a:r>
              <a:rPr lang="en-US" altLang="zh-CN" dirty="0"/>
              <a:t>[</a:t>
            </a:r>
            <a:r>
              <a:rPr lang="uk-UA" altLang="zh-CN" dirty="0"/>
              <a:t>Електронний ресурс</a:t>
            </a:r>
            <a:r>
              <a:rPr lang="en-US" altLang="zh-CN" dirty="0"/>
              <a:t>]</a:t>
            </a:r>
            <a:r>
              <a:rPr lang="uk-UA" altLang="zh-CN" dirty="0"/>
              <a:t>: </a:t>
            </a:r>
            <a:r>
              <a:rPr lang="ru-RU" dirty="0">
                <a:hlinkClick r:id="rId4"/>
              </a:rPr>
              <a:t>https://www.ukrainer.net/yevreyi/</a:t>
            </a:r>
            <a:endParaRPr lang="en-US" altLang="zh-CN" dirty="0" smtClean="0"/>
          </a:p>
          <a:p>
            <a:pPr marL="342900" indent="-342900">
              <a:buFontTx/>
              <a:buAutoNum type="arabicPeriod"/>
            </a:pPr>
            <a:r>
              <a:rPr lang="ru-RU" altLang="ru" dirty="0" err="1" smtClean="0"/>
              <a:t>Комерц</a:t>
            </a:r>
            <a:r>
              <a:rPr lang="uk-UA" altLang="ru" dirty="0" err="1" smtClean="0"/>
              <a:t>ійне</a:t>
            </a:r>
            <a:r>
              <a:rPr lang="uk-UA" altLang="ru" dirty="0" smtClean="0"/>
              <a:t> училище, 1897-1900 </a:t>
            </a:r>
            <a:r>
              <a:rPr lang="en-US" altLang="ru" dirty="0" smtClean="0"/>
              <a:t>[</a:t>
            </a:r>
            <a:r>
              <a:rPr lang="uk-UA" altLang="ru" dirty="0" smtClean="0"/>
              <a:t>Електронний ресурс</a:t>
            </a:r>
            <a:r>
              <a:rPr lang="en-US" altLang="ru" dirty="0" smtClean="0"/>
              <a:t>]</a:t>
            </a:r>
            <a:r>
              <a:rPr lang="uk-UA" altLang="ru" dirty="0" smtClean="0"/>
              <a:t>: </a:t>
            </a:r>
            <a:r>
              <a:rPr lang="en-US" altLang="ru" dirty="0">
                <a:hlinkClick r:id="rId5"/>
              </a:rPr>
              <a:t>https://</a:t>
            </a:r>
            <a:r>
              <a:rPr lang="en-US" altLang="ru" dirty="0" smtClean="0">
                <a:hlinkClick r:id="rId5"/>
              </a:rPr>
              <a:t>pamyatky.kiev.ua/streets/vorovskogo/komertsiyne-uchilishche-18971900</a:t>
            </a:r>
            <a:r>
              <a:rPr lang="uk-UA" altLang="ru" dirty="0" smtClean="0"/>
              <a:t> </a:t>
            </a:r>
            <a:endParaRPr lang="uk-UA" altLang="ru" dirty="0"/>
          </a:p>
          <a:p>
            <a:pPr marL="342900" indent="-342900">
              <a:buAutoNum type="arabicPeriod"/>
            </a:pPr>
            <a:r>
              <a:rPr lang="uk-UA" dirty="0" smtClean="0"/>
              <a:t>Про Єврейський базар </a:t>
            </a:r>
            <a:r>
              <a:rPr lang="en-US" dirty="0" smtClean="0"/>
              <a:t>{</a:t>
            </a:r>
            <a:r>
              <a:rPr lang="uk-UA" dirty="0" smtClean="0"/>
              <a:t>Електронний ресурс</a:t>
            </a:r>
            <a:r>
              <a:rPr lang="en-US" dirty="0" smtClean="0"/>
              <a:t>}</a:t>
            </a:r>
            <a:r>
              <a:rPr lang="uk-UA" dirty="0" smtClean="0"/>
              <a:t>: </a:t>
            </a:r>
            <a:r>
              <a:rPr lang="en-US" dirty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weekend.today/gorod/pro-yevbaz-bez-prykras.htm</a:t>
            </a:r>
            <a:r>
              <a:rPr lang="uk-UA" dirty="0" smtClean="0"/>
              <a:t> </a:t>
            </a:r>
          </a:p>
          <a:p>
            <a:pPr marL="342900" indent="-342900">
              <a:buAutoNum type="arabicPeriod"/>
            </a:pPr>
            <a:r>
              <a:rPr lang="uk-UA" dirty="0" err="1" smtClean="0"/>
              <a:t>Марголін</a:t>
            </a:r>
            <a:r>
              <a:rPr lang="uk-UA" dirty="0" smtClean="0"/>
              <a:t> Давид Семенович</a:t>
            </a:r>
            <a:r>
              <a:rPr lang="en-US" dirty="0" smtClean="0"/>
              <a:t> </a:t>
            </a:r>
            <a:r>
              <a:rPr lang="en-US" altLang="zh-CN" dirty="0"/>
              <a:t>[</a:t>
            </a:r>
            <a:r>
              <a:rPr lang="uk-UA" altLang="zh-CN" dirty="0"/>
              <a:t>Електронний ресурс</a:t>
            </a:r>
            <a:r>
              <a:rPr lang="en-US" altLang="zh-CN" dirty="0"/>
              <a:t>]</a:t>
            </a:r>
            <a:r>
              <a:rPr lang="uk-UA" altLang="zh-CN" dirty="0"/>
              <a:t>: </a:t>
            </a:r>
            <a:r>
              <a:rPr lang="en-US" altLang="zh-CN" dirty="0">
                <a:hlinkClick r:id="rId7"/>
              </a:rPr>
              <a:t>https://uk.wikipedia.org/wiki/%D0%9C%D0%B0%D1%80%D0%B3%D0%BE%D0%BB%D1%96%D0%BD_%D0%94%D0%B0%D0%B2%D0%B8%D0%B4_%</a:t>
            </a:r>
            <a:r>
              <a:rPr lang="en-US" altLang="zh-CN" dirty="0" smtClean="0">
                <a:hlinkClick r:id="rId7"/>
              </a:rPr>
              <a:t>D0%A1%D0%B5%D0%BC%D0%B5%D0%BD%D0%BE%D0%B2%D0%B8%D1%87</a:t>
            </a:r>
            <a:r>
              <a:rPr lang="en-US" altLang="zh-CN" dirty="0" smtClean="0"/>
              <a:t> </a:t>
            </a:r>
            <a:endParaRPr lang="ru-RU" altLang="zh-CN" dirty="0" smtClean="0"/>
          </a:p>
          <a:p>
            <a:pPr marL="342900" indent="-342900">
              <a:buAutoNum type="arabicPeriod"/>
            </a:pPr>
            <a:r>
              <a:rPr lang="ru-RU" altLang="zh-CN" dirty="0" err="1" smtClean="0"/>
              <a:t>Млин</a:t>
            </a:r>
            <a:r>
              <a:rPr lang="ru-RU" altLang="zh-CN" dirty="0" smtClean="0"/>
              <a:t> </a:t>
            </a:r>
            <a:r>
              <a:rPr lang="ru-RU" altLang="zh-CN" dirty="0" err="1" smtClean="0"/>
              <a:t>Бродського</a:t>
            </a:r>
            <a:r>
              <a:rPr lang="ru-RU" altLang="zh-CN" dirty="0" smtClean="0"/>
              <a:t>  </a:t>
            </a:r>
            <a:r>
              <a:rPr lang="en-US" altLang="zh-CN" dirty="0" smtClean="0"/>
              <a:t>[</a:t>
            </a:r>
            <a:r>
              <a:rPr lang="ru-RU" altLang="zh-CN" dirty="0" err="1" smtClean="0"/>
              <a:t>Електронний</a:t>
            </a:r>
            <a:r>
              <a:rPr lang="ru-RU" altLang="zh-CN" dirty="0" smtClean="0"/>
              <a:t> ресурс</a:t>
            </a:r>
            <a:r>
              <a:rPr lang="en-US" altLang="zh-CN" dirty="0" smtClean="0"/>
              <a:t>]</a:t>
            </a:r>
            <a:r>
              <a:rPr lang="ru-RU" altLang="zh-CN" dirty="0" smtClean="0"/>
              <a:t>: </a:t>
            </a:r>
            <a:r>
              <a:rPr lang="en-US" altLang="zh-CN" dirty="0">
                <a:hlinkClick r:id="rId8"/>
              </a:rPr>
              <a:t>https://uk.wikipedia.org/wiki/%D0%9C%D0%BB%D0%B8%D0%BD_%</a:t>
            </a:r>
            <a:r>
              <a:rPr lang="en-US" altLang="zh-CN" dirty="0" smtClean="0">
                <a:hlinkClick r:id="rId8"/>
              </a:rPr>
              <a:t>D0%91%D1%80%D0%BE%D0%B4%D1%81%D1%8C%D0%BA%D0%BE%D0%B3%D0%BE</a:t>
            </a:r>
            <a:r>
              <a:rPr lang="ru-RU" altLang="zh-CN" dirty="0" smtClean="0"/>
              <a:t> </a:t>
            </a:r>
            <a:endParaRPr lang="en-US" altLang="zh-CN" dirty="0" smtClean="0"/>
          </a:p>
          <a:p>
            <a:pPr marL="342900" indent="-342900">
              <a:buAutoNum type="arabicPeriod"/>
            </a:pPr>
            <a:endParaRPr lang="uk-UA" dirty="0" smtClean="0"/>
          </a:p>
          <a:p>
            <a:pPr marL="342900" indent="-342900">
              <a:buAutoNum type="arabicPeriod"/>
            </a:pPr>
            <a:endParaRPr lang="uk-UA" dirty="0" smtClean="0"/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170789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ін">
  <a:themeElements>
    <a:clrScheme name="Берлі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і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і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TM04033917[[fn=Берлін]]</Template>
  <TotalTime>323</TotalTime>
  <Words>1002</Words>
  <Application>Microsoft Office PowerPoint</Application>
  <PresentationFormat>Произвольный</PresentationFormat>
  <Paragraphs>101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Берлін</vt:lpstr>
      <vt:lpstr>Внесок єврейської громади в розвиток Києва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Взаємодія єврейської та української культури в Києві</dc:title>
  <dc:subject/>
  <dc:creator>Виктор Горелов</dc:creator>
  <cp:keywords/>
  <dc:description>generated using python-pptx</dc:description>
  <cp:lastModifiedBy>Acer</cp:lastModifiedBy>
  <cp:revision>18</cp:revision>
  <dcterms:created xsi:type="dcterms:W3CDTF">2013-01-27T09:14:16Z</dcterms:created>
  <dcterms:modified xsi:type="dcterms:W3CDTF">2026-04-20T17:53:03Z</dcterms:modified>
  <cp:category/>
</cp:coreProperties>
</file>