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Livvic" charset="0"/>
      <p:regular r:id="rId14"/>
    </p:embeddedFont>
    <p:embeddedFont>
      <p:font typeface="Calibri" pitchFamily="34" charset="0"/>
      <p:regular r:id="rId15"/>
      <p:bold r:id="rId16"/>
      <p:italic r:id="rId17"/>
      <p:boldItalic r:id="rId18"/>
    </p:embeddedFont>
    <p:embeddedFont>
      <p:font typeface="Balsamiq Sans" charset="-52"/>
      <p:regular r:id="rId19"/>
    </p:embeddedFont>
    <p:embeddedFont>
      <p:font typeface="Feel Free Playful"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1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hyperlink" Target="https://tsn.ua/other/sadivniki-nazvali-nayefektivnishi-zasobi-proti-bronzivki-volohatoyi-do-chogo-tut-siniy-kolir-2576510.html" TargetMode="Externa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5.png"/><Relationship Id="rId7" Type="http://schemas.openxmlformats.org/officeDocument/2006/relationships/image" Target="../media/image22.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14322009" y="-4083579"/>
            <a:ext cx="7931981" cy="10224558"/>
          </a:xfrm>
          <a:custGeom>
            <a:avLst/>
            <a:gdLst/>
            <a:ahLst/>
            <a:cxnLst/>
            <a:rect l="l" t="t" r="r" b="b"/>
            <a:pathLst>
              <a:path w="7931981" h="10224558">
                <a:moveTo>
                  <a:pt x="0" y="0"/>
                </a:moveTo>
                <a:lnTo>
                  <a:pt x="7931982" y="0"/>
                </a:lnTo>
                <a:lnTo>
                  <a:pt x="7931982" y="10224558"/>
                </a:lnTo>
                <a:lnTo>
                  <a:pt x="0" y="10224558"/>
                </a:lnTo>
                <a:lnTo>
                  <a:pt x="0" y="0"/>
                </a:lnTo>
                <a:close/>
              </a:path>
            </a:pathLst>
          </a:custGeom>
          <a:blipFill>
            <a:blip r:embed="rId3"/>
            <a:stretch>
              <a:fillRect/>
            </a:stretch>
          </a:blipFill>
        </p:spPr>
      </p:sp>
      <p:sp>
        <p:nvSpPr>
          <p:cNvPr id="4" name="Freeform 4"/>
          <p:cNvSpPr/>
          <p:nvPr/>
        </p:nvSpPr>
        <p:spPr>
          <a:xfrm>
            <a:off x="-7446558" y="2563310"/>
            <a:ext cx="14119820" cy="18200865"/>
          </a:xfrm>
          <a:custGeom>
            <a:avLst/>
            <a:gdLst/>
            <a:ahLst/>
            <a:cxnLst/>
            <a:rect l="l" t="t" r="r" b="b"/>
            <a:pathLst>
              <a:path w="14119820" h="18200865">
                <a:moveTo>
                  <a:pt x="0" y="0"/>
                </a:moveTo>
                <a:lnTo>
                  <a:pt x="14119820" y="0"/>
                </a:lnTo>
                <a:lnTo>
                  <a:pt x="14119820" y="18200865"/>
                </a:lnTo>
                <a:lnTo>
                  <a:pt x="0" y="18200865"/>
                </a:lnTo>
                <a:lnTo>
                  <a:pt x="0" y="0"/>
                </a:lnTo>
                <a:close/>
              </a:path>
            </a:pathLst>
          </a:custGeom>
          <a:blipFill>
            <a:blip r:embed="rId3"/>
            <a:stretch>
              <a:fillRect/>
            </a:stretch>
          </a:blipFill>
        </p:spPr>
      </p:sp>
      <p:sp>
        <p:nvSpPr>
          <p:cNvPr id="5" name="Freeform 5"/>
          <p:cNvSpPr/>
          <p:nvPr/>
        </p:nvSpPr>
        <p:spPr>
          <a:xfrm rot="-5400000" flipH="1" flipV="1">
            <a:off x="-958126" y="-349077"/>
            <a:ext cx="13040485" cy="12980112"/>
          </a:xfrm>
          <a:custGeom>
            <a:avLst/>
            <a:gdLst/>
            <a:ahLst/>
            <a:cxnLst/>
            <a:rect l="l" t="t" r="r" b="b"/>
            <a:pathLst>
              <a:path w="13040485" h="12980112">
                <a:moveTo>
                  <a:pt x="13040485" y="12980112"/>
                </a:moveTo>
                <a:lnTo>
                  <a:pt x="0" y="12980112"/>
                </a:lnTo>
                <a:lnTo>
                  <a:pt x="0" y="0"/>
                </a:lnTo>
                <a:lnTo>
                  <a:pt x="13040485" y="0"/>
                </a:lnTo>
                <a:lnTo>
                  <a:pt x="13040485" y="12980112"/>
                </a:lnTo>
                <a:close/>
              </a:path>
            </a:pathLst>
          </a:custGeom>
          <a:blipFill>
            <a:blip r:embed="rId4">
              <a:alphaModFix amt="52000"/>
              <a:extLst>
                <a:ext uri="{96DAC541-7B7A-43D3-8B79-37D633B846F1}">
                  <asvg:svgBlip xmlns:asvg="http://schemas.microsoft.com/office/drawing/2016/SVG/main" xmlns="" r:embed="rId5"/>
                </a:ext>
              </a:extLst>
            </a:blip>
            <a:stretch>
              <a:fillRect/>
            </a:stretch>
          </a:blipFill>
        </p:spPr>
      </p:sp>
      <p:sp>
        <p:nvSpPr>
          <p:cNvPr id="6" name="TextBox 6"/>
          <p:cNvSpPr txBox="1"/>
          <p:nvPr/>
        </p:nvSpPr>
        <p:spPr>
          <a:xfrm>
            <a:off x="782195" y="8513346"/>
            <a:ext cx="9134632" cy="744954"/>
          </a:xfrm>
          <a:prstGeom prst="rect">
            <a:avLst/>
          </a:prstGeom>
        </p:spPr>
        <p:txBody>
          <a:bodyPr lIns="0" tIns="0" rIns="0" bIns="0" rtlCol="0" anchor="t">
            <a:spAutoFit/>
          </a:bodyPr>
          <a:lstStyle/>
          <a:p>
            <a:pPr marL="0" lvl="0" indent="0" algn="l">
              <a:lnSpc>
                <a:spcPts val="6189"/>
              </a:lnSpc>
              <a:spcBef>
                <a:spcPct val="0"/>
              </a:spcBef>
            </a:pPr>
            <a:r>
              <a:rPr lang="en-US" sz="4421">
                <a:solidFill>
                  <a:srgbClr val="FFFFFF"/>
                </a:solidFill>
                <a:latin typeface="Livvic"/>
                <a:ea typeface="Livvic"/>
                <a:cs typeface="Livvic"/>
                <a:sym typeface="Livvic"/>
              </a:rPr>
              <a:t>Пухнастий</a:t>
            </a:r>
            <a:r>
              <a:rPr lang="en-US" sz="4421" u="none" strike="noStrike">
                <a:solidFill>
                  <a:srgbClr val="FFFFFF"/>
                </a:solidFill>
                <a:latin typeface="Livvic"/>
                <a:ea typeface="Livvic"/>
                <a:cs typeface="Livvic"/>
                <a:sym typeface="Livvic"/>
              </a:rPr>
              <a:t> ворог цвіту</a:t>
            </a:r>
          </a:p>
        </p:txBody>
      </p:sp>
      <p:sp>
        <p:nvSpPr>
          <p:cNvPr id="7" name="TextBox 7"/>
          <p:cNvSpPr txBox="1"/>
          <p:nvPr/>
        </p:nvSpPr>
        <p:spPr>
          <a:xfrm>
            <a:off x="782195" y="4647823"/>
            <a:ext cx="9066833" cy="3941723"/>
          </a:xfrm>
          <a:prstGeom prst="rect">
            <a:avLst/>
          </a:prstGeom>
        </p:spPr>
        <p:txBody>
          <a:bodyPr lIns="0" tIns="0" rIns="0" bIns="0" rtlCol="0" anchor="t">
            <a:spAutoFit/>
          </a:bodyPr>
          <a:lstStyle/>
          <a:p>
            <a:pPr marL="0" lvl="0" indent="0" algn="l">
              <a:lnSpc>
                <a:spcPts val="7611"/>
              </a:lnSpc>
            </a:pPr>
            <a:r>
              <a:rPr lang="en-US" sz="8457" spc="101" dirty="0">
                <a:solidFill>
                  <a:schemeClr val="bg1"/>
                </a:solidFill>
                <a:latin typeface="Tropika"/>
                <a:ea typeface="Tropika"/>
                <a:cs typeface="Tropika"/>
                <a:sym typeface="Tropika"/>
              </a:rPr>
              <a:t>ВСТАНОВЛЕННЯ ПАСТОК ДЛЯ ОЛЕНКИ ВОЛОХАТОЇ</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473226" y="6736272"/>
            <a:ext cx="7663622" cy="2522028"/>
          </a:xfrm>
          <a:custGeom>
            <a:avLst/>
            <a:gdLst/>
            <a:ahLst/>
            <a:cxnLst/>
            <a:rect l="l" t="t" r="r" b="b"/>
            <a:pathLst>
              <a:path w="7663622" h="2522028">
                <a:moveTo>
                  <a:pt x="0" y="0"/>
                </a:moveTo>
                <a:lnTo>
                  <a:pt x="7663622" y="0"/>
                </a:lnTo>
                <a:lnTo>
                  <a:pt x="7663622" y="2522028"/>
                </a:lnTo>
                <a:lnTo>
                  <a:pt x="0" y="2522028"/>
                </a:lnTo>
                <a:lnTo>
                  <a:pt x="0" y="0"/>
                </a:lnTo>
                <a:close/>
              </a:path>
            </a:pathLst>
          </a:custGeom>
          <a:blipFill>
            <a:blip r:embed="rId3"/>
            <a:stretch>
              <a:fillRect/>
            </a:stretch>
          </a:blipFill>
        </p:spPr>
      </p:sp>
      <p:sp>
        <p:nvSpPr>
          <p:cNvPr id="4" name="Freeform 4"/>
          <p:cNvSpPr/>
          <p:nvPr/>
        </p:nvSpPr>
        <p:spPr>
          <a:xfrm>
            <a:off x="473226" y="1976824"/>
            <a:ext cx="7663622" cy="2522028"/>
          </a:xfrm>
          <a:custGeom>
            <a:avLst/>
            <a:gdLst/>
            <a:ahLst/>
            <a:cxnLst/>
            <a:rect l="l" t="t" r="r" b="b"/>
            <a:pathLst>
              <a:path w="7663622" h="2522028">
                <a:moveTo>
                  <a:pt x="0" y="0"/>
                </a:moveTo>
                <a:lnTo>
                  <a:pt x="7663622" y="0"/>
                </a:lnTo>
                <a:lnTo>
                  <a:pt x="7663622" y="2522029"/>
                </a:lnTo>
                <a:lnTo>
                  <a:pt x="0" y="2522029"/>
                </a:lnTo>
                <a:lnTo>
                  <a:pt x="0" y="0"/>
                </a:lnTo>
                <a:close/>
              </a:path>
            </a:pathLst>
          </a:custGeom>
          <a:blipFill>
            <a:blip r:embed="rId3"/>
            <a:stretch>
              <a:fillRect/>
            </a:stretch>
          </a:blipFill>
        </p:spPr>
      </p:sp>
      <p:grpSp>
        <p:nvGrpSpPr>
          <p:cNvPr id="5" name="Group 5"/>
          <p:cNvGrpSpPr/>
          <p:nvPr/>
        </p:nvGrpSpPr>
        <p:grpSpPr>
          <a:xfrm>
            <a:off x="8222573" y="-1414680"/>
            <a:ext cx="13116359" cy="1311635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28F2F"/>
            </a:solidFill>
          </p:spPr>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9020366" y="-1015759"/>
            <a:ext cx="12318567" cy="12318517"/>
            <a:chOff x="0" y="0"/>
            <a:chExt cx="6350000" cy="6349975"/>
          </a:xfrm>
        </p:grpSpPr>
        <p:sp>
          <p:nvSpPr>
            <p:cNvPr id="9" name="Freeform 9"/>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8952" r="-15516"/>
              </a:stretch>
            </a:blipFill>
          </p:spPr>
        </p:sp>
      </p:grpSp>
      <p:grpSp>
        <p:nvGrpSpPr>
          <p:cNvPr id="10" name="Group 10"/>
          <p:cNvGrpSpPr/>
          <p:nvPr/>
        </p:nvGrpSpPr>
        <p:grpSpPr>
          <a:xfrm>
            <a:off x="674957" y="2756480"/>
            <a:ext cx="7260160" cy="5442869"/>
            <a:chOff x="0" y="0"/>
            <a:chExt cx="2060889" cy="1545028"/>
          </a:xfrm>
        </p:grpSpPr>
        <p:sp>
          <p:nvSpPr>
            <p:cNvPr id="11" name="Freeform 11"/>
            <p:cNvSpPr/>
            <p:nvPr/>
          </p:nvSpPr>
          <p:spPr>
            <a:xfrm>
              <a:off x="0" y="0"/>
              <a:ext cx="2060889" cy="1545028"/>
            </a:xfrm>
            <a:custGeom>
              <a:avLst/>
              <a:gdLst/>
              <a:ahLst/>
              <a:cxnLst/>
              <a:rect l="l" t="t" r="r" b="b"/>
              <a:pathLst>
                <a:path w="2060889" h="1545028">
                  <a:moveTo>
                    <a:pt x="10664" y="0"/>
                  </a:moveTo>
                  <a:lnTo>
                    <a:pt x="2050225" y="0"/>
                  </a:lnTo>
                  <a:cubicBezTo>
                    <a:pt x="2053053" y="0"/>
                    <a:pt x="2055766" y="1123"/>
                    <a:pt x="2057765" y="3123"/>
                  </a:cubicBezTo>
                  <a:cubicBezTo>
                    <a:pt x="2059765" y="5123"/>
                    <a:pt x="2060889" y="7835"/>
                    <a:pt x="2060889" y="10664"/>
                  </a:cubicBezTo>
                  <a:lnTo>
                    <a:pt x="2060889" y="1534364"/>
                  </a:lnTo>
                  <a:cubicBezTo>
                    <a:pt x="2060889" y="1537192"/>
                    <a:pt x="2059765" y="1539905"/>
                    <a:pt x="2057765" y="1541905"/>
                  </a:cubicBezTo>
                  <a:cubicBezTo>
                    <a:pt x="2055766" y="1543904"/>
                    <a:pt x="2053053" y="1545028"/>
                    <a:pt x="2050225" y="1545028"/>
                  </a:cubicBezTo>
                  <a:lnTo>
                    <a:pt x="10664" y="1545028"/>
                  </a:lnTo>
                  <a:cubicBezTo>
                    <a:pt x="7835" y="1545028"/>
                    <a:pt x="5123" y="1543904"/>
                    <a:pt x="3123" y="1541905"/>
                  </a:cubicBezTo>
                  <a:cubicBezTo>
                    <a:pt x="1123" y="1539905"/>
                    <a:pt x="0" y="1537192"/>
                    <a:pt x="0" y="1534364"/>
                  </a:cubicBezTo>
                  <a:lnTo>
                    <a:pt x="0" y="10664"/>
                  </a:lnTo>
                  <a:cubicBezTo>
                    <a:pt x="0" y="7835"/>
                    <a:pt x="1123" y="5123"/>
                    <a:pt x="3123" y="3123"/>
                  </a:cubicBezTo>
                  <a:cubicBezTo>
                    <a:pt x="5123" y="1123"/>
                    <a:pt x="7835" y="0"/>
                    <a:pt x="10664" y="0"/>
                  </a:cubicBezTo>
                  <a:close/>
                </a:path>
              </a:pathLst>
            </a:custGeom>
            <a:solidFill>
              <a:srgbClr val="FFFFFF">
                <a:alpha val="89804"/>
              </a:srgbClr>
            </a:solidFill>
          </p:spPr>
        </p:sp>
        <p:sp>
          <p:nvSpPr>
            <p:cNvPr id="12" name="TextBox 12"/>
            <p:cNvSpPr txBox="1"/>
            <p:nvPr/>
          </p:nvSpPr>
          <p:spPr>
            <a:xfrm>
              <a:off x="0" y="-38100"/>
              <a:ext cx="2060889" cy="158312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764218" y="2699330"/>
            <a:ext cx="7081638" cy="6306214"/>
          </a:xfrm>
          <a:prstGeom prst="rect">
            <a:avLst/>
          </a:prstGeom>
        </p:spPr>
        <p:txBody>
          <a:bodyPr lIns="0" tIns="0" rIns="0" bIns="0" rtlCol="0" anchor="t">
            <a:spAutoFit/>
          </a:bodyPr>
          <a:lstStyle/>
          <a:p>
            <a:pPr algn="l">
              <a:lnSpc>
                <a:spcPts val="4481"/>
              </a:lnSpc>
            </a:pPr>
            <a:r>
              <a:rPr lang="en-US" sz="3200" dirty="0" err="1">
                <a:latin typeface="Glacial Indifference"/>
                <a:ea typeface="Glacial Indifference"/>
                <a:cs typeface="Glacial Indifference"/>
                <a:sym typeface="Glacial Indifference"/>
              </a:rPr>
              <a:t>Оленка</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волохата</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Epicometis</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hirta</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Poda</a:t>
            </a:r>
            <a:r>
              <a:rPr lang="en-US" sz="3200" dirty="0">
                <a:latin typeface="Glacial Indifference"/>
                <a:ea typeface="Glacial Indifference"/>
                <a:cs typeface="Glacial Indifference"/>
                <a:sym typeface="Glacial Indifference"/>
              </a:rPr>
              <a:t>) — </a:t>
            </a:r>
            <a:r>
              <a:rPr lang="en-US" sz="3200" dirty="0" err="1">
                <a:latin typeface="Glacial Indifference"/>
                <a:ea typeface="Glacial Indifference"/>
                <a:cs typeface="Glacial Indifference"/>
                <a:sym typeface="Glacial Indifference"/>
              </a:rPr>
              <a:t>це</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жук</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родини</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бронзівок</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який</a:t>
            </a:r>
            <a:r>
              <a:rPr lang="en-US" sz="3200" dirty="0">
                <a:latin typeface="Glacial Indifference"/>
                <a:ea typeface="Glacial Indifference"/>
                <a:cs typeface="Glacial Indifference"/>
                <a:sym typeface="Glacial Indifference"/>
              </a:rPr>
              <a:t> в </a:t>
            </a:r>
            <a:r>
              <a:rPr lang="en-US" sz="3200" dirty="0" err="1">
                <a:latin typeface="Glacial Indifference"/>
                <a:ea typeface="Glacial Indifference"/>
                <a:cs typeface="Glacial Indifference"/>
                <a:sym typeface="Glacial Indifference"/>
              </a:rPr>
              <a:t>останні</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роки</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став</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одним</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із</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найнебезпечніших</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шкідників</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садів</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та</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ягідників</a:t>
            </a:r>
            <a:r>
              <a:rPr lang="en-US" sz="3200" dirty="0">
                <a:latin typeface="Glacial Indifference"/>
                <a:ea typeface="Glacial Indifference"/>
                <a:cs typeface="Glacial Indifference"/>
                <a:sym typeface="Glacial Indifference"/>
              </a:rPr>
              <a:t> в </a:t>
            </a:r>
            <a:r>
              <a:rPr lang="en-US" sz="3200" dirty="0" err="1">
                <a:latin typeface="Glacial Indifference"/>
                <a:ea typeface="Glacial Indifference"/>
                <a:cs typeface="Glacial Indifference"/>
                <a:sym typeface="Glacial Indifference"/>
              </a:rPr>
              <a:t>Україні</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Основна</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шкода</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полягає</a:t>
            </a:r>
            <a:r>
              <a:rPr lang="en-US" sz="3200" dirty="0">
                <a:latin typeface="Glacial Indifference"/>
                <a:ea typeface="Glacial Indifference"/>
                <a:cs typeface="Glacial Indifference"/>
                <a:sym typeface="Glacial Indifference"/>
              </a:rPr>
              <a:t> у </a:t>
            </a:r>
            <a:r>
              <a:rPr lang="en-US" sz="3200" dirty="0" err="1">
                <a:latin typeface="Glacial Indifference"/>
                <a:ea typeface="Glacial Indifference"/>
                <a:cs typeface="Glacial Indifference"/>
                <a:sym typeface="Glacial Indifference"/>
              </a:rPr>
              <a:t>виїданні</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репродуктивних</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органів</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квіток</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тичинок</a:t>
            </a:r>
            <a:r>
              <a:rPr lang="en-US" sz="3200" dirty="0">
                <a:latin typeface="Glacial Indifference"/>
                <a:ea typeface="Glacial Indifference"/>
                <a:cs typeface="Glacial Indifference"/>
                <a:sym typeface="Glacial Indifference"/>
              </a:rPr>
              <a:t> і </a:t>
            </a:r>
            <a:r>
              <a:rPr lang="en-US" sz="3200" dirty="0" err="1">
                <a:latin typeface="Glacial Indifference"/>
                <a:ea typeface="Glacial Indifference"/>
                <a:cs typeface="Glacial Indifference"/>
                <a:sym typeface="Glacial Indifference"/>
              </a:rPr>
              <a:t>маточок</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що</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повністю</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знищує</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майбутній</a:t>
            </a:r>
            <a:r>
              <a:rPr lang="en-US" sz="3200" dirty="0">
                <a:latin typeface="Glacial Indifference"/>
                <a:ea typeface="Glacial Indifference"/>
                <a:cs typeface="Glacial Indifference"/>
                <a:sym typeface="Glacial Indifference"/>
              </a:rPr>
              <a:t> </a:t>
            </a:r>
            <a:r>
              <a:rPr lang="en-US" sz="3200" dirty="0" err="1">
                <a:latin typeface="Glacial Indifference"/>
                <a:ea typeface="Glacial Indifference"/>
                <a:cs typeface="Glacial Indifference"/>
                <a:sym typeface="Glacial Indifference"/>
              </a:rPr>
              <a:t>урожай</a:t>
            </a:r>
            <a:r>
              <a:rPr lang="en-US" sz="3200" dirty="0">
                <a:latin typeface="Glacial Indifference"/>
                <a:ea typeface="Glacial Indifference"/>
                <a:cs typeface="Glacial Indifference"/>
                <a:sym typeface="Glacial Indifference"/>
              </a:rPr>
              <a:t>. </a:t>
            </a:r>
          </a:p>
          <a:p>
            <a:pPr algn="l">
              <a:lnSpc>
                <a:spcPts val="4481"/>
              </a:lnSpc>
            </a:pPr>
            <a:endParaRPr lang="en-US" sz="3200" dirty="0">
              <a:solidFill>
                <a:srgbClr val="5C7325"/>
              </a:solidFill>
              <a:latin typeface="Glacial Indifference"/>
              <a:ea typeface="Glacial Indifference"/>
              <a:cs typeface="Glacial Indifference"/>
              <a:sym typeface="Glacial Indifference"/>
            </a:endParaRPr>
          </a:p>
        </p:txBody>
      </p:sp>
      <p:sp>
        <p:nvSpPr>
          <p:cNvPr id="14" name="TextBox 14"/>
          <p:cNvSpPr txBox="1"/>
          <p:nvPr/>
        </p:nvSpPr>
        <p:spPr>
          <a:xfrm>
            <a:off x="-6702533" y="2411868"/>
            <a:ext cx="7377490" cy="755899"/>
          </a:xfrm>
          <a:prstGeom prst="rect">
            <a:avLst/>
          </a:prstGeom>
        </p:spPr>
        <p:txBody>
          <a:bodyPr lIns="0" tIns="0" rIns="0" bIns="0" rtlCol="0" anchor="t">
            <a:spAutoFit/>
          </a:bodyPr>
          <a:lstStyle/>
          <a:p>
            <a:pPr algn="ctr">
              <a:lnSpc>
                <a:spcPts val="5616"/>
              </a:lnSpc>
            </a:pPr>
            <a:r>
              <a:rPr lang="en-US" sz="5452">
                <a:solidFill>
                  <a:srgbClr val="FFFFFF"/>
                </a:solidFill>
                <a:latin typeface="Feel Free Playful"/>
                <a:ea typeface="Feel Free Playful"/>
                <a:cs typeface="Feel Free Playful"/>
                <a:sym typeface="Feel Free Playful"/>
              </a:rPr>
              <a:t>MEET THE BEETLES!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3793856" y="-4630997"/>
            <a:ext cx="10263856" cy="10263856"/>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28F2F"/>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577005" y="8360535"/>
            <a:ext cx="8649014" cy="2846312"/>
          </a:xfrm>
          <a:custGeom>
            <a:avLst/>
            <a:gdLst/>
            <a:ahLst/>
            <a:cxnLst/>
            <a:rect l="l" t="t" r="r" b="b"/>
            <a:pathLst>
              <a:path w="8649014" h="2846312">
                <a:moveTo>
                  <a:pt x="0" y="0"/>
                </a:moveTo>
                <a:lnTo>
                  <a:pt x="8649014" y="0"/>
                </a:lnTo>
                <a:lnTo>
                  <a:pt x="8649014" y="2846312"/>
                </a:lnTo>
                <a:lnTo>
                  <a:pt x="0" y="2846312"/>
                </a:lnTo>
                <a:lnTo>
                  <a:pt x="0" y="0"/>
                </a:lnTo>
                <a:close/>
              </a:path>
            </a:pathLst>
          </a:custGeom>
          <a:blipFill>
            <a:blip r:embed="rId3"/>
            <a:stretch>
              <a:fillRect/>
            </a:stretch>
          </a:blipFill>
        </p:spPr>
      </p:sp>
      <p:sp>
        <p:nvSpPr>
          <p:cNvPr id="7" name="Freeform 7"/>
          <p:cNvSpPr/>
          <p:nvPr/>
        </p:nvSpPr>
        <p:spPr>
          <a:xfrm>
            <a:off x="577005" y="4602390"/>
            <a:ext cx="8649014" cy="2846312"/>
          </a:xfrm>
          <a:custGeom>
            <a:avLst/>
            <a:gdLst/>
            <a:ahLst/>
            <a:cxnLst/>
            <a:rect l="l" t="t" r="r" b="b"/>
            <a:pathLst>
              <a:path w="8649014" h="2846312">
                <a:moveTo>
                  <a:pt x="0" y="0"/>
                </a:moveTo>
                <a:lnTo>
                  <a:pt x="8649014" y="0"/>
                </a:lnTo>
                <a:lnTo>
                  <a:pt x="8649014" y="2846311"/>
                </a:lnTo>
                <a:lnTo>
                  <a:pt x="0" y="2846311"/>
                </a:lnTo>
                <a:lnTo>
                  <a:pt x="0" y="0"/>
                </a:lnTo>
                <a:close/>
              </a:path>
            </a:pathLst>
          </a:custGeom>
          <a:blipFill>
            <a:blip r:embed="rId3"/>
            <a:stretch>
              <a:fillRect/>
            </a:stretch>
          </a:blipFill>
        </p:spPr>
      </p:sp>
      <p:grpSp>
        <p:nvGrpSpPr>
          <p:cNvPr id="8" name="Group 8"/>
          <p:cNvGrpSpPr/>
          <p:nvPr/>
        </p:nvGrpSpPr>
        <p:grpSpPr>
          <a:xfrm>
            <a:off x="5896762" y="1042864"/>
            <a:ext cx="8545597" cy="4341977"/>
            <a:chOff x="0" y="0"/>
            <a:chExt cx="2817572" cy="1431595"/>
          </a:xfrm>
        </p:grpSpPr>
        <p:sp>
          <p:nvSpPr>
            <p:cNvPr id="9" name="Freeform 9"/>
            <p:cNvSpPr/>
            <p:nvPr/>
          </p:nvSpPr>
          <p:spPr>
            <a:xfrm>
              <a:off x="0" y="0"/>
              <a:ext cx="2817572" cy="1431595"/>
            </a:xfrm>
            <a:custGeom>
              <a:avLst/>
              <a:gdLst/>
              <a:ahLst/>
              <a:cxnLst/>
              <a:rect l="l" t="t" r="r" b="b"/>
              <a:pathLst>
                <a:path w="2817572" h="1431595">
                  <a:moveTo>
                    <a:pt x="9060" y="0"/>
                  </a:moveTo>
                  <a:lnTo>
                    <a:pt x="2808513" y="0"/>
                  </a:lnTo>
                  <a:cubicBezTo>
                    <a:pt x="2813516" y="0"/>
                    <a:pt x="2817572" y="4056"/>
                    <a:pt x="2817572" y="9060"/>
                  </a:cubicBezTo>
                  <a:lnTo>
                    <a:pt x="2817572" y="1422536"/>
                  </a:lnTo>
                  <a:cubicBezTo>
                    <a:pt x="2817572" y="1427539"/>
                    <a:pt x="2813516" y="1431595"/>
                    <a:pt x="2808513" y="1431595"/>
                  </a:cubicBezTo>
                  <a:lnTo>
                    <a:pt x="9060" y="1431595"/>
                  </a:lnTo>
                  <a:cubicBezTo>
                    <a:pt x="6657" y="1431595"/>
                    <a:pt x="4352" y="1430641"/>
                    <a:pt x="2653" y="1428942"/>
                  </a:cubicBezTo>
                  <a:cubicBezTo>
                    <a:pt x="954" y="1427243"/>
                    <a:pt x="0" y="1424938"/>
                    <a:pt x="0" y="1422536"/>
                  </a:cubicBezTo>
                  <a:lnTo>
                    <a:pt x="0" y="9060"/>
                  </a:lnTo>
                  <a:cubicBezTo>
                    <a:pt x="0" y="4056"/>
                    <a:pt x="4056" y="0"/>
                    <a:pt x="9060" y="0"/>
                  </a:cubicBezTo>
                  <a:close/>
                </a:path>
              </a:pathLst>
            </a:custGeom>
            <a:solidFill>
              <a:srgbClr val="FFFFFF">
                <a:alpha val="89804"/>
              </a:srgbClr>
            </a:solidFill>
          </p:spPr>
        </p:sp>
        <p:sp>
          <p:nvSpPr>
            <p:cNvPr id="10" name="TextBox 10"/>
            <p:cNvSpPr txBox="1"/>
            <p:nvPr/>
          </p:nvSpPr>
          <p:spPr>
            <a:xfrm>
              <a:off x="0" y="-38100"/>
              <a:ext cx="2817572" cy="1469695"/>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6185987" y="1595835"/>
            <a:ext cx="7970808" cy="3924151"/>
          </a:xfrm>
          <a:prstGeom prst="rect">
            <a:avLst/>
          </a:prstGeom>
        </p:spPr>
        <p:txBody>
          <a:bodyPr lIns="0" tIns="0" rIns="0" bIns="0" rtlCol="0" anchor="t">
            <a:spAutoFit/>
          </a:bodyPr>
          <a:lstStyle/>
          <a:p>
            <a:pPr algn="ctr">
              <a:lnSpc>
                <a:spcPts val="5113"/>
              </a:lnSpc>
            </a:pPr>
            <a:r>
              <a:rPr lang="en-US" sz="3652" dirty="0" err="1">
                <a:latin typeface="Glacial Indifference"/>
                <a:ea typeface="Glacial Indifference"/>
                <a:cs typeface="Glacial Indifference"/>
                <a:sym typeface="Glacial Indifference"/>
              </a:rPr>
              <a:t>Жук</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довжиною</a:t>
            </a:r>
            <a:r>
              <a:rPr lang="en-US" sz="3652" dirty="0">
                <a:latin typeface="Glacial Indifference"/>
                <a:ea typeface="Glacial Indifference"/>
                <a:cs typeface="Glacial Indifference"/>
                <a:sym typeface="Glacial Indifference"/>
              </a:rPr>
              <a:t> 8,5–12 </a:t>
            </a:r>
            <a:r>
              <a:rPr lang="en-US" sz="3652" dirty="0" err="1">
                <a:latin typeface="Glacial Indifference"/>
                <a:ea typeface="Glacial Indifference"/>
                <a:cs typeface="Glacial Indifference"/>
                <a:sym typeface="Glacial Indifference"/>
              </a:rPr>
              <a:t>мм</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матово-чорного</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кольору</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густо</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вкритий</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довгими</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світлими</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волосками</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На</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надкрилах</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характерні</a:t>
            </a:r>
            <a:r>
              <a:rPr lang="en-US" sz="3652" dirty="0">
                <a:latin typeface="Glacial Indifference"/>
                <a:ea typeface="Glacial Indifference"/>
                <a:cs typeface="Glacial Indifference"/>
                <a:sym typeface="Glacial Indifference"/>
              </a:rPr>
              <a:t> 12 </a:t>
            </a:r>
            <a:r>
              <a:rPr lang="en-US" sz="3652" dirty="0" err="1">
                <a:latin typeface="Glacial Indifference"/>
                <a:ea typeface="Glacial Indifference"/>
                <a:cs typeface="Glacial Indifference"/>
                <a:sym typeface="Glacial Indifference"/>
              </a:rPr>
              <a:t>білих</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плям</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різної</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величини</a:t>
            </a:r>
            <a:r>
              <a:rPr lang="en-US" sz="3652" dirty="0">
                <a:latin typeface="Glacial Indifference"/>
                <a:ea typeface="Glacial Indifference"/>
                <a:cs typeface="Glacial Indifference"/>
                <a:sym typeface="Glacial Indifference"/>
              </a:rPr>
              <a:t>.</a:t>
            </a:r>
          </a:p>
          <a:p>
            <a:pPr algn="ctr">
              <a:lnSpc>
                <a:spcPts val="5113"/>
              </a:lnSpc>
            </a:pPr>
            <a:endParaRPr lang="en-US" sz="3652" dirty="0">
              <a:solidFill>
                <a:srgbClr val="5C7325"/>
              </a:solidFill>
              <a:latin typeface="Glacial Indifference"/>
              <a:ea typeface="Glacial Indifference"/>
              <a:cs typeface="Glacial Indifference"/>
              <a:sym typeface="Glacial Indifference"/>
            </a:endParaRPr>
          </a:p>
        </p:txBody>
      </p:sp>
      <p:grpSp>
        <p:nvGrpSpPr>
          <p:cNvPr id="12" name="Group 12"/>
          <p:cNvGrpSpPr/>
          <p:nvPr/>
        </p:nvGrpSpPr>
        <p:grpSpPr>
          <a:xfrm>
            <a:off x="1484201" y="4916323"/>
            <a:ext cx="8545597" cy="4341977"/>
            <a:chOff x="0" y="0"/>
            <a:chExt cx="2817572" cy="1431595"/>
          </a:xfrm>
        </p:grpSpPr>
        <p:sp>
          <p:nvSpPr>
            <p:cNvPr id="13" name="Freeform 13"/>
            <p:cNvSpPr/>
            <p:nvPr/>
          </p:nvSpPr>
          <p:spPr>
            <a:xfrm>
              <a:off x="0" y="0"/>
              <a:ext cx="2817572" cy="1431595"/>
            </a:xfrm>
            <a:custGeom>
              <a:avLst/>
              <a:gdLst/>
              <a:ahLst/>
              <a:cxnLst/>
              <a:rect l="l" t="t" r="r" b="b"/>
              <a:pathLst>
                <a:path w="2817572" h="1431595">
                  <a:moveTo>
                    <a:pt x="9060" y="0"/>
                  </a:moveTo>
                  <a:lnTo>
                    <a:pt x="2808513" y="0"/>
                  </a:lnTo>
                  <a:cubicBezTo>
                    <a:pt x="2813516" y="0"/>
                    <a:pt x="2817572" y="4056"/>
                    <a:pt x="2817572" y="9060"/>
                  </a:cubicBezTo>
                  <a:lnTo>
                    <a:pt x="2817572" y="1422536"/>
                  </a:lnTo>
                  <a:cubicBezTo>
                    <a:pt x="2817572" y="1427539"/>
                    <a:pt x="2813516" y="1431595"/>
                    <a:pt x="2808513" y="1431595"/>
                  </a:cubicBezTo>
                  <a:lnTo>
                    <a:pt x="9060" y="1431595"/>
                  </a:lnTo>
                  <a:cubicBezTo>
                    <a:pt x="6657" y="1431595"/>
                    <a:pt x="4352" y="1430641"/>
                    <a:pt x="2653" y="1428942"/>
                  </a:cubicBezTo>
                  <a:cubicBezTo>
                    <a:pt x="954" y="1427243"/>
                    <a:pt x="0" y="1424938"/>
                    <a:pt x="0" y="1422536"/>
                  </a:cubicBezTo>
                  <a:lnTo>
                    <a:pt x="0" y="9060"/>
                  </a:lnTo>
                  <a:cubicBezTo>
                    <a:pt x="0" y="4056"/>
                    <a:pt x="4056" y="0"/>
                    <a:pt x="9060" y="0"/>
                  </a:cubicBezTo>
                  <a:close/>
                </a:path>
              </a:pathLst>
            </a:custGeom>
            <a:solidFill>
              <a:srgbClr val="FFFFFF">
                <a:alpha val="89804"/>
              </a:srgbClr>
            </a:solidFill>
          </p:spPr>
        </p:sp>
        <p:sp>
          <p:nvSpPr>
            <p:cNvPr id="14" name="TextBox 14"/>
            <p:cNvSpPr txBox="1"/>
            <p:nvPr/>
          </p:nvSpPr>
          <p:spPr>
            <a:xfrm>
              <a:off x="0" y="-38100"/>
              <a:ext cx="2817572" cy="1469695"/>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742403" y="5632858"/>
            <a:ext cx="8545597" cy="4341977"/>
            <a:chOff x="0" y="0"/>
            <a:chExt cx="2817572" cy="1431595"/>
          </a:xfrm>
        </p:grpSpPr>
        <p:sp>
          <p:nvSpPr>
            <p:cNvPr id="16" name="Freeform 16"/>
            <p:cNvSpPr/>
            <p:nvPr/>
          </p:nvSpPr>
          <p:spPr>
            <a:xfrm>
              <a:off x="0" y="0"/>
              <a:ext cx="2817572" cy="1431595"/>
            </a:xfrm>
            <a:custGeom>
              <a:avLst/>
              <a:gdLst/>
              <a:ahLst/>
              <a:cxnLst/>
              <a:rect l="l" t="t" r="r" b="b"/>
              <a:pathLst>
                <a:path w="2817572" h="1431595">
                  <a:moveTo>
                    <a:pt x="9060" y="0"/>
                  </a:moveTo>
                  <a:lnTo>
                    <a:pt x="2808513" y="0"/>
                  </a:lnTo>
                  <a:cubicBezTo>
                    <a:pt x="2813516" y="0"/>
                    <a:pt x="2817572" y="4056"/>
                    <a:pt x="2817572" y="9060"/>
                  </a:cubicBezTo>
                  <a:lnTo>
                    <a:pt x="2817572" y="1422536"/>
                  </a:lnTo>
                  <a:cubicBezTo>
                    <a:pt x="2817572" y="1427539"/>
                    <a:pt x="2813516" y="1431595"/>
                    <a:pt x="2808513" y="1431595"/>
                  </a:cubicBezTo>
                  <a:lnTo>
                    <a:pt x="9060" y="1431595"/>
                  </a:lnTo>
                  <a:cubicBezTo>
                    <a:pt x="6657" y="1431595"/>
                    <a:pt x="4352" y="1430641"/>
                    <a:pt x="2653" y="1428942"/>
                  </a:cubicBezTo>
                  <a:cubicBezTo>
                    <a:pt x="954" y="1427243"/>
                    <a:pt x="0" y="1424938"/>
                    <a:pt x="0" y="1422536"/>
                  </a:cubicBezTo>
                  <a:lnTo>
                    <a:pt x="0" y="9060"/>
                  </a:lnTo>
                  <a:cubicBezTo>
                    <a:pt x="0" y="4056"/>
                    <a:pt x="4056" y="0"/>
                    <a:pt x="9060" y="0"/>
                  </a:cubicBezTo>
                  <a:close/>
                </a:path>
              </a:pathLst>
            </a:custGeom>
            <a:solidFill>
              <a:srgbClr val="FFFFFF">
                <a:alpha val="89804"/>
              </a:srgbClr>
            </a:solidFill>
          </p:spPr>
        </p:sp>
        <p:sp>
          <p:nvSpPr>
            <p:cNvPr id="17" name="TextBox 17"/>
            <p:cNvSpPr txBox="1"/>
            <p:nvPr/>
          </p:nvSpPr>
          <p:spPr>
            <a:xfrm>
              <a:off x="0" y="-38100"/>
              <a:ext cx="2817572" cy="1469695"/>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rot="-1541202" flipH="1">
            <a:off x="-1059272" y="-7554"/>
            <a:ext cx="7308547" cy="5481411"/>
          </a:xfrm>
          <a:custGeom>
            <a:avLst/>
            <a:gdLst/>
            <a:ahLst/>
            <a:cxnLst/>
            <a:rect l="l" t="t" r="r" b="b"/>
            <a:pathLst>
              <a:path w="7308547" h="5481411">
                <a:moveTo>
                  <a:pt x="7308548" y="0"/>
                </a:moveTo>
                <a:lnTo>
                  <a:pt x="0" y="0"/>
                </a:lnTo>
                <a:lnTo>
                  <a:pt x="0" y="5481411"/>
                </a:lnTo>
                <a:lnTo>
                  <a:pt x="7308548" y="5481411"/>
                </a:lnTo>
                <a:lnTo>
                  <a:pt x="7308548" y="0"/>
                </a:lnTo>
                <a:close/>
              </a:path>
            </a:pathLst>
          </a:custGeom>
          <a:blipFill>
            <a:blip r:embed="rId4"/>
            <a:stretch>
              <a:fillRect/>
            </a:stretch>
          </a:blipFill>
        </p:spPr>
      </p:sp>
      <p:sp>
        <p:nvSpPr>
          <p:cNvPr id="19" name="Freeform 19"/>
          <p:cNvSpPr/>
          <p:nvPr/>
        </p:nvSpPr>
        <p:spPr>
          <a:xfrm rot="-2700000">
            <a:off x="14645005" y="1511712"/>
            <a:ext cx="2977228" cy="4257436"/>
          </a:xfrm>
          <a:custGeom>
            <a:avLst/>
            <a:gdLst/>
            <a:ahLst/>
            <a:cxnLst/>
            <a:rect l="l" t="t" r="r" b="b"/>
            <a:pathLst>
              <a:path w="2977228" h="4257436">
                <a:moveTo>
                  <a:pt x="0" y="0"/>
                </a:moveTo>
                <a:lnTo>
                  <a:pt x="2977227" y="0"/>
                </a:lnTo>
                <a:lnTo>
                  <a:pt x="2977227" y="4257436"/>
                </a:lnTo>
                <a:lnTo>
                  <a:pt x="0" y="4257436"/>
                </a:lnTo>
                <a:lnTo>
                  <a:pt x="0" y="0"/>
                </a:lnTo>
                <a:close/>
              </a:path>
            </a:pathLst>
          </a:custGeom>
          <a:blipFill>
            <a:blip r:embed="rId5"/>
            <a:stretch>
              <a:fillRect/>
            </a:stretch>
          </a:blipFill>
        </p:spPr>
      </p:sp>
      <p:sp>
        <p:nvSpPr>
          <p:cNvPr id="20" name="TextBox 20"/>
          <p:cNvSpPr txBox="1"/>
          <p:nvPr/>
        </p:nvSpPr>
        <p:spPr>
          <a:xfrm>
            <a:off x="8361232" y="719500"/>
            <a:ext cx="9641171" cy="704125"/>
          </a:xfrm>
          <a:prstGeom prst="rect">
            <a:avLst/>
          </a:prstGeom>
        </p:spPr>
        <p:txBody>
          <a:bodyPr lIns="0" tIns="0" rIns="0" bIns="0" rtlCol="0" anchor="t">
            <a:spAutoFit/>
          </a:bodyPr>
          <a:lstStyle/>
          <a:p>
            <a:pPr marL="0" lvl="0" indent="0" algn="ctr">
              <a:lnSpc>
                <a:spcPts val="5385"/>
              </a:lnSpc>
              <a:spcBef>
                <a:spcPct val="0"/>
              </a:spcBef>
            </a:pPr>
            <a:r>
              <a:rPr lang="en-US" sz="5228">
                <a:solidFill>
                  <a:srgbClr val="FFFFFF"/>
                </a:solidFill>
                <a:latin typeface="Feel Free Playful"/>
                <a:ea typeface="Feel Free Playful"/>
                <a:cs typeface="Feel Free Playful"/>
                <a:sym typeface="Feel Free Playful"/>
              </a:rPr>
              <a:t>БІОЛОГІЧНІ</a:t>
            </a:r>
            <a:r>
              <a:rPr lang="en-US" sz="5228" u="none" strike="noStrike">
                <a:solidFill>
                  <a:srgbClr val="FFFFFF"/>
                </a:solidFill>
                <a:latin typeface="Feel Free Playful"/>
                <a:ea typeface="Feel Free Playful"/>
                <a:cs typeface="Feel Free Playful"/>
                <a:sym typeface="Feel Free Playful"/>
              </a:rPr>
              <a:t> ОСОБЛИВОСТІ ШКІДНИКА</a:t>
            </a:r>
          </a:p>
        </p:txBody>
      </p:sp>
      <p:sp>
        <p:nvSpPr>
          <p:cNvPr id="21" name="TextBox 21"/>
          <p:cNvSpPr txBox="1"/>
          <p:nvPr/>
        </p:nvSpPr>
        <p:spPr>
          <a:xfrm>
            <a:off x="10029798" y="5769672"/>
            <a:ext cx="7970808" cy="4578176"/>
          </a:xfrm>
          <a:prstGeom prst="rect">
            <a:avLst/>
          </a:prstGeom>
        </p:spPr>
        <p:txBody>
          <a:bodyPr lIns="0" tIns="0" rIns="0" bIns="0" rtlCol="0" anchor="t">
            <a:spAutoFit/>
          </a:bodyPr>
          <a:lstStyle/>
          <a:p>
            <a:pPr algn="ctr">
              <a:lnSpc>
                <a:spcPts val="5113"/>
              </a:lnSpc>
            </a:pPr>
            <a:r>
              <a:rPr lang="en-US" sz="3652" dirty="0" err="1">
                <a:latin typeface="Glacial Indifference"/>
                <a:ea typeface="Glacial Indifference"/>
                <a:cs typeface="Glacial Indifference"/>
                <a:sym typeface="Glacial Indifference"/>
              </a:rPr>
              <a:t>Комахи</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найбільш</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активні</a:t>
            </a:r>
            <a:r>
              <a:rPr lang="en-US" sz="3652" dirty="0">
                <a:latin typeface="Glacial Indifference"/>
                <a:ea typeface="Glacial Indifference"/>
                <a:cs typeface="Glacial Indifference"/>
                <a:sym typeface="Glacial Indifference"/>
              </a:rPr>
              <a:t> у </a:t>
            </a:r>
            <a:r>
              <a:rPr lang="en-US" sz="3652" dirty="0" err="1">
                <a:latin typeface="Glacial Indifference"/>
                <a:ea typeface="Glacial Indifference"/>
                <a:cs typeface="Glacial Indifference"/>
                <a:sym typeface="Glacial Indifference"/>
              </a:rPr>
              <a:t>теплі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сонячні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дні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Вранці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ввечері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або</a:t>
            </a:r>
            <a:r>
              <a:rPr lang="en-US" sz="3652" dirty="0">
                <a:latin typeface="Glacial Indifference"/>
                <a:ea typeface="Glacial Indifference"/>
                <a:cs typeface="Glacial Indifference"/>
                <a:sym typeface="Glacial Indifference"/>
              </a:rPr>
              <a:t> в </a:t>
            </a:r>
            <a:r>
              <a:rPr lang="en-US" sz="3652" dirty="0" err="1">
                <a:latin typeface="Glacial Indifference"/>
                <a:ea typeface="Glacial Indifference"/>
                <a:cs typeface="Glacial Indifference"/>
                <a:sym typeface="Glacial Indifference"/>
              </a:rPr>
              <a:t>похмуру</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погоду</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вони</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малорухливі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що</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дозволяє</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використовувати</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механічні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методи</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боротьби</a:t>
            </a:r>
            <a:r>
              <a:rPr lang="en-US" sz="3652" dirty="0">
                <a:latin typeface="Glacial Indifference"/>
                <a:ea typeface="Glacial Indifference"/>
                <a:cs typeface="Glacial Indifference"/>
                <a:sym typeface="Glacial Indifference"/>
              </a:rPr>
              <a:t>. </a:t>
            </a:r>
          </a:p>
          <a:p>
            <a:pPr algn="ctr">
              <a:lnSpc>
                <a:spcPts val="5113"/>
              </a:lnSpc>
            </a:pPr>
            <a:endParaRPr lang="en-US" sz="3652" dirty="0">
              <a:solidFill>
                <a:srgbClr val="5C7325"/>
              </a:solidFill>
              <a:latin typeface="Glacial Indifference"/>
              <a:ea typeface="Glacial Indifference"/>
              <a:cs typeface="Glacial Indifference"/>
              <a:sym typeface="Glacial Indifference"/>
            </a:endParaRPr>
          </a:p>
        </p:txBody>
      </p:sp>
      <p:sp>
        <p:nvSpPr>
          <p:cNvPr id="22" name="TextBox 22"/>
          <p:cNvSpPr txBox="1"/>
          <p:nvPr/>
        </p:nvSpPr>
        <p:spPr>
          <a:xfrm>
            <a:off x="1771595" y="5067300"/>
            <a:ext cx="7970808" cy="5185779"/>
          </a:xfrm>
          <a:prstGeom prst="rect">
            <a:avLst/>
          </a:prstGeom>
        </p:spPr>
        <p:txBody>
          <a:bodyPr lIns="0" tIns="0" rIns="0" bIns="0" rtlCol="0" anchor="t">
            <a:spAutoFit/>
          </a:bodyPr>
          <a:lstStyle/>
          <a:p>
            <a:pPr algn="ctr">
              <a:lnSpc>
                <a:spcPts val="5113"/>
              </a:lnSpc>
            </a:pPr>
            <a:r>
              <a:rPr lang="en-US" sz="3652" dirty="0" err="1">
                <a:latin typeface="Glacial Indifference"/>
                <a:ea typeface="Glacial Indifference"/>
                <a:cs typeface="Glacial Indifference"/>
                <a:sym typeface="Glacial Indifference"/>
              </a:rPr>
              <a:t>Зимують</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молоді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жуки</a:t>
            </a:r>
            <a:r>
              <a:rPr lang="en-US" sz="3652" dirty="0">
                <a:latin typeface="Glacial Indifference"/>
                <a:ea typeface="Glacial Indifference"/>
                <a:cs typeface="Glacial Indifference"/>
                <a:sym typeface="Glacial Indifference"/>
              </a:rPr>
              <a:t> в </a:t>
            </a:r>
            <a:r>
              <a:rPr lang="en-US" sz="3652" dirty="0" err="1">
                <a:latin typeface="Glacial Indifference"/>
                <a:ea typeface="Glacial Indifference"/>
                <a:cs typeface="Glacial Indifference"/>
                <a:sym typeface="Glacial Indifference"/>
              </a:rPr>
              <a:t>ґрунті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на</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глибині</a:t>
            </a:r>
            <a:r>
              <a:rPr lang="en-US" sz="3652" dirty="0">
                <a:latin typeface="Glacial Indifference"/>
                <a:ea typeface="Glacial Indifference"/>
                <a:cs typeface="Glacial Indifference"/>
                <a:sym typeface="Glacial Indifference"/>
              </a:rPr>
              <a:t> 15–30 </a:t>
            </a:r>
            <a:r>
              <a:rPr lang="en-US" sz="3652" dirty="0" err="1">
                <a:latin typeface="Glacial Indifference"/>
                <a:ea typeface="Glacial Indifference"/>
                <a:cs typeface="Glacial Indifference"/>
                <a:sym typeface="Glacial Indifference"/>
              </a:rPr>
              <a:t>см</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Масовий</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вихід</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починається</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навесні</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коли</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температура</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повітря</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прогрівається</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що</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часто</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збігається</a:t>
            </a:r>
            <a:r>
              <a:rPr lang="en-US" sz="3652" dirty="0">
                <a:latin typeface="Glacial Indifference"/>
                <a:ea typeface="Glacial Indifference"/>
                <a:cs typeface="Glacial Indifference"/>
                <a:sym typeface="Glacial Indifference"/>
              </a:rPr>
              <a:t> з </a:t>
            </a:r>
            <a:r>
              <a:rPr lang="en-US" sz="3652" dirty="0" err="1">
                <a:latin typeface="Glacial Indifference"/>
                <a:ea typeface="Glacial Indifference"/>
                <a:cs typeface="Glacial Indifference"/>
                <a:sym typeface="Glacial Indifference"/>
              </a:rPr>
              <a:t>цвітінням</a:t>
            </a:r>
            <a:r>
              <a:rPr lang="en-US" sz="3652" dirty="0">
                <a:latin typeface="Glacial Indifference"/>
                <a:ea typeface="Glacial Indifference"/>
                <a:cs typeface="Glacial Indifference"/>
                <a:sym typeface="Glacial Indifference"/>
              </a:rPr>
              <a:t> </a:t>
            </a:r>
            <a:r>
              <a:rPr lang="en-US" sz="3652" dirty="0" err="1">
                <a:latin typeface="Glacial Indifference"/>
                <a:ea typeface="Glacial Indifference"/>
                <a:cs typeface="Glacial Indifference"/>
                <a:sym typeface="Glacial Indifference"/>
              </a:rPr>
              <a:t>кульбаби</a:t>
            </a:r>
            <a:r>
              <a:rPr lang="en-US" sz="3652" dirty="0">
                <a:latin typeface="Glacial Indifference"/>
                <a:ea typeface="Glacial Indifference"/>
                <a:cs typeface="Glacial Indifference"/>
                <a:sym typeface="Glacial Indifference"/>
              </a:rPr>
              <a:t>.</a:t>
            </a:r>
          </a:p>
          <a:p>
            <a:pPr algn="ctr">
              <a:lnSpc>
                <a:spcPts val="5113"/>
              </a:lnSpc>
            </a:pPr>
            <a:endParaRPr lang="en-US" sz="3652" dirty="0">
              <a:solidFill>
                <a:srgbClr val="5C7325"/>
              </a:solidFill>
              <a:latin typeface="Glacial Indifference"/>
              <a:ea typeface="Glacial Indifference"/>
              <a:cs typeface="Glacial Indifference"/>
              <a:sym typeface="Glacial Indifferenc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8364300" y="1744601"/>
            <a:ext cx="8649014" cy="2846312"/>
          </a:xfrm>
          <a:custGeom>
            <a:avLst/>
            <a:gdLst/>
            <a:ahLst/>
            <a:cxnLst/>
            <a:rect l="l" t="t" r="r" b="b"/>
            <a:pathLst>
              <a:path w="8649014" h="2846312">
                <a:moveTo>
                  <a:pt x="0" y="0"/>
                </a:moveTo>
                <a:lnTo>
                  <a:pt x="8649014" y="0"/>
                </a:lnTo>
                <a:lnTo>
                  <a:pt x="8649014" y="2846312"/>
                </a:lnTo>
                <a:lnTo>
                  <a:pt x="0" y="2846312"/>
                </a:lnTo>
                <a:lnTo>
                  <a:pt x="0" y="0"/>
                </a:lnTo>
                <a:close/>
              </a:path>
            </a:pathLst>
          </a:custGeom>
          <a:blipFill>
            <a:blip r:embed="rId3"/>
            <a:stretch>
              <a:fillRect/>
            </a:stretch>
          </a:blipFill>
        </p:spPr>
      </p:sp>
      <p:sp>
        <p:nvSpPr>
          <p:cNvPr id="4" name="Freeform 4"/>
          <p:cNvSpPr/>
          <p:nvPr/>
        </p:nvSpPr>
        <p:spPr>
          <a:xfrm>
            <a:off x="9395767" y="507844"/>
            <a:ext cx="8649014" cy="2846312"/>
          </a:xfrm>
          <a:custGeom>
            <a:avLst/>
            <a:gdLst/>
            <a:ahLst/>
            <a:cxnLst/>
            <a:rect l="l" t="t" r="r" b="b"/>
            <a:pathLst>
              <a:path w="8649014" h="2846312">
                <a:moveTo>
                  <a:pt x="0" y="0"/>
                </a:moveTo>
                <a:lnTo>
                  <a:pt x="8649014" y="0"/>
                </a:lnTo>
                <a:lnTo>
                  <a:pt x="8649014" y="2846312"/>
                </a:lnTo>
                <a:lnTo>
                  <a:pt x="0" y="2846312"/>
                </a:lnTo>
                <a:lnTo>
                  <a:pt x="0" y="0"/>
                </a:lnTo>
                <a:close/>
              </a:path>
            </a:pathLst>
          </a:custGeom>
          <a:blipFill>
            <a:blip r:embed="rId3"/>
            <a:stretch>
              <a:fillRect/>
            </a:stretch>
          </a:blipFill>
        </p:spPr>
      </p:sp>
      <p:grpSp>
        <p:nvGrpSpPr>
          <p:cNvPr id="5" name="Group 5"/>
          <p:cNvGrpSpPr/>
          <p:nvPr/>
        </p:nvGrpSpPr>
        <p:grpSpPr>
          <a:xfrm>
            <a:off x="8533825" y="135045"/>
            <a:ext cx="9510957" cy="3219111"/>
            <a:chOff x="0" y="0"/>
            <a:chExt cx="2699806" cy="913786"/>
          </a:xfrm>
        </p:grpSpPr>
        <p:sp>
          <p:nvSpPr>
            <p:cNvPr id="6" name="Freeform 6"/>
            <p:cNvSpPr/>
            <p:nvPr/>
          </p:nvSpPr>
          <p:spPr>
            <a:xfrm>
              <a:off x="0" y="0"/>
              <a:ext cx="2699806" cy="913786"/>
            </a:xfrm>
            <a:custGeom>
              <a:avLst/>
              <a:gdLst/>
              <a:ahLst/>
              <a:cxnLst/>
              <a:rect l="l" t="t" r="r" b="b"/>
              <a:pathLst>
                <a:path w="2699806" h="913786">
                  <a:moveTo>
                    <a:pt x="8140" y="0"/>
                  </a:moveTo>
                  <a:lnTo>
                    <a:pt x="2691666" y="0"/>
                  </a:lnTo>
                  <a:cubicBezTo>
                    <a:pt x="2693825" y="0"/>
                    <a:pt x="2695896" y="858"/>
                    <a:pt x="2697422" y="2384"/>
                  </a:cubicBezTo>
                  <a:cubicBezTo>
                    <a:pt x="2698949" y="3911"/>
                    <a:pt x="2699806" y="5981"/>
                    <a:pt x="2699806" y="8140"/>
                  </a:cubicBezTo>
                  <a:lnTo>
                    <a:pt x="2699806" y="905646"/>
                  </a:lnTo>
                  <a:cubicBezTo>
                    <a:pt x="2699806" y="907805"/>
                    <a:pt x="2698949" y="909875"/>
                    <a:pt x="2697422" y="911402"/>
                  </a:cubicBezTo>
                  <a:cubicBezTo>
                    <a:pt x="2695896" y="912928"/>
                    <a:pt x="2693825" y="913786"/>
                    <a:pt x="2691666" y="913786"/>
                  </a:cubicBezTo>
                  <a:lnTo>
                    <a:pt x="8140" y="913786"/>
                  </a:lnTo>
                  <a:cubicBezTo>
                    <a:pt x="5981" y="913786"/>
                    <a:pt x="3911" y="912928"/>
                    <a:pt x="2384" y="911402"/>
                  </a:cubicBezTo>
                  <a:cubicBezTo>
                    <a:pt x="858" y="909875"/>
                    <a:pt x="0" y="907805"/>
                    <a:pt x="0" y="905646"/>
                  </a:cubicBezTo>
                  <a:lnTo>
                    <a:pt x="0" y="8140"/>
                  </a:lnTo>
                  <a:cubicBezTo>
                    <a:pt x="0" y="5981"/>
                    <a:pt x="858" y="3911"/>
                    <a:pt x="2384" y="2384"/>
                  </a:cubicBezTo>
                  <a:cubicBezTo>
                    <a:pt x="3911" y="858"/>
                    <a:pt x="5981" y="0"/>
                    <a:pt x="8140" y="0"/>
                  </a:cubicBezTo>
                  <a:close/>
                </a:path>
              </a:pathLst>
            </a:custGeom>
            <a:solidFill>
              <a:srgbClr val="FFFFFF">
                <a:alpha val="89804"/>
              </a:srgbClr>
            </a:solidFill>
          </p:spPr>
        </p:sp>
        <p:sp>
          <p:nvSpPr>
            <p:cNvPr id="7" name="TextBox 7"/>
            <p:cNvSpPr txBox="1"/>
            <p:nvPr/>
          </p:nvSpPr>
          <p:spPr>
            <a:xfrm>
              <a:off x="0" y="-38100"/>
              <a:ext cx="2699806" cy="951886"/>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rot="88279">
            <a:off x="-3241848" y="-1397902"/>
            <a:ext cx="11977676" cy="11977628"/>
            <a:chOff x="0" y="0"/>
            <a:chExt cx="6350000" cy="6349975"/>
          </a:xfrm>
        </p:grpSpPr>
        <p:sp>
          <p:nvSpPr>
            <p:cNvPr id="9" name="Freeform 9"/>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t="-32222" b="-1110"/>
              </a:stretch>
            </a:blipFill>
          </p:spPr>
        </p:sp>
      </p:grpSp>
      <p:grpSp>
        <p:nvGrpSpPr>
          <p:cNvPr id="10" name="Group 10"/>
          <p:cNvGrpSpPr/>
          <p:nvPr/>
        </p:nvGrpSpPr>
        <p:grpSpPr>
          <a:xfrm>
            <a:off x="10155064" y="3167757"/>
            <a:ext cx="7130421" cy="5239476"/>
            <a:chOff x="0" y="0"/>
            <a:chExt cx="9507228" cy="6985968"/>
          </a:xfrm>
        </p:grpSpPr>
        <p:grpSp>
          <p:nvGrpSpPr>
            <p:cNvPr id="11" name="Group 11"/>
            <p:cNvGrpSpPr/>
            <p:nvPr/>
          </p:nvGrpSpPr>
          <p:grpSpPr>
            <a:xfrm>
              <a:off x="0" y="0"/>
              <a:ext cx="9507228" cy="6985968"/>
              <a:chOff x="0" y="0"/>
              <a:chExt cx="1682331" cy="1236187"/>
            </a:xfrm>
          </p:grpSpPr>
          <p:sp>
            <p:nvSpPr>
              <p:cNvPr id="12" name="Freeform 12"/>
              <p:cNvSpPr/>
              <p:nvPr/>
            </p:nvSpPr>
            <p:spPr>
              <a:xfrm>
                <a:off x="0" y="0"/>
                <a:ext cx="1682331" cy="1236187"/>
              </a:xfrm>
              <a:custGeom>
                <a:avLst/>
                <a:gdLst/>
                <a:ahLst/>
                <a:cxnLst/>
                <a:rect l="l" t="t" r="r" b="b"/>
                <a:pathLst>
                  <a:path w="1682331" h="1236187">
                    <a:moveTo>
                      <a:pt x="13063" y="0"/>
                    </a:moveTo>
                    <a:lnTo>
                      <a:pt x="1669268" y="0"/>
                    </a:lnTo>
                    <a:cubicBezTo>
                      <a:pt x="1676483" y="0"/>
                      <a:pt x="1682331" y="5849"/>
                      <a:pt x="1682331" y="13063"/>
                    </a:cubicBezTo>
                    <a:lnTo>
                      <a:pt x="1682331" y="1223124"/>
                    </a:lnTo>
                    <a:cubicBezTo>
                      <a:pt x="1682331" y="1230338"/>
                      <a:pt x="1676483" y="1236187"/>
                      <a:pt x="1669268" y="1236187"/>
                    </a:cubicBezTo>
                    <a:lnTo>
                      <a:pt x="13063" y="1236187"/>
                    </a:lnTo>
                    <a:cubicBezTo>
                      <a:pt x="5849" y="1236187"/>
                      <a:pt x="0" y="1230338"/>
                      <a:pt x="0" y="1223124"/>
                    </a:cubicBezTo>
                    <a:lnTo>
                      <a:pt x="0" y="13063"/>
                    </a:lnTo>
                    <a:cubicBezTo>
                      <a:pt x="0" y="5849"/>
                      <a:pt x="5849" y="0"/>
                      <a:pt x="13063" y="0"/>
                    </a:cubicBezTo>
                    <a:close/>
                  </a:path>
                </a:pathLst>
              </a:custGeom>
              <a:solidFill>
                <a:srgbClr val="FFFFFF">
                  <a:alpha val="89804"/>
                </a:srgbClr>
              </a:solidFill>
            </p:spPr>
          </p:sp>
          <p:sp>
            <p:nvSpPr>
              <p:cNvPr id="13" name="TextBox 13"/>
              <p:cNvSpPr txBox="1"/>
              <p:nvPr/>
            </p:nvSpPr>
            <p:spPr>
              <a:xfrm>
                <a:off x="0" y="-38100"/>
                <a:ext cx="1682331" cy="1274287"/>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345081" y="-66675"/>
              <a:ext cx="9162147" cy="6496735"/>
            </a:xfrm>
            <a:prstGeom prst="rect">
              <a:avLst/>
            </a:prstGeom>
          </p:spPr>
          <p:txBody>
            <a:bodyPr lIns="0" tIns="0" rIns="0" bIns="0" rtlCol="0" anchor="t">
              <a:spAutoFit/>
            </a:bodyPr>
            <a:lstStyle/>
            <a:p>
              <a:pPr marL="0" lvl="1" indent="0" algn="l">
                <a:lnSpc>
                  <a:spcPts val="4314"/>
                </a:lnSpc>
                <a:spcBef>
                  <a:spcPct val="0"/>
                </a:spcBef>
              </a:pPr>
              <a:r>
                <a:rPr lang="en-US" sz="3081" u="none" strike="noStrike">
                  <a:solidFill>
                    <a:srgbClr val="000000"/>
                  </a:solidFill>
                  <a:latin typeface="Glacial Indifference"/>
                  <a:ea typeface="Glacial Indifference"/>
                  <a:cs typeface="Glacial Indifference"/>
                  <a:sym typeface="Glacial Indifference"/>
                </a:rPr>
                <a:t>1. Бур'яни: Кульбаба.</a:t>
              </a:r>
            </a:p>
            <a:p>
              <a:pPr marL="0" lvl="1" indent="0" algn="l">
                <a:lnSpc>
                  <a:spcPts val="4314"/>
                </a:lnSpc>
                <a:spcBef>
                  <a:spcPct val="0"/>
                </a:spcBef>
              </a:pPr>
              <a:r>
                <a:rPr lang="en-US" sz="3081" u="none" strike="noStrike">
                  <a:solidFill>
                    <a:srgbClr val="000000"/>
                  </a:solidFill>
                  <a:latin typeface="Glacial Indifference"/>
                  <a:ea typeface="Glacial Indifference"/>
                  <a:cs typeface="Glacial Indifference"/>
                  <a:sym typeface="Glacial Indifference"/>
                </a:rPr>
                <a:t>2. Декоративні та ранні садові: Тюльпани, нарциси.</a:t>
              </a:r>
            </a:p>
            <a:p>
              <a:pPr marL="0" lvl="1" indent="0" algn="l">
                <a:lnSpc>
                  <a:spcPts val="4314"/>
                </a:lnSpc>
                <a:spcBef>
                  <a:spcPct val="0"/>
                </a:spcBef>
              </a:pPr>
              <a:r>
                <a:rPr lang="en-US" sz="3081" u="none" strike="noStrike">
                  <a:solidFill>
                    <a:srgbClr val="000000"/>
                  </a:solidFill>
                  <a:latin typeface="Glacial Indifference"/>
                  <a:ea typeface="Glacial Indifference"/>
                  <a:cs typeface="Glacial Indifference"/>
                  <a:sym typeface="Glacial Indifference"/>
                </a:rPr>
                <a:t>3. Кісточкові культури: Абрикос, персик, черешня.</a:t>
              </a:r>
            </a:p>
            <a:p>
              <a:pPr marL="0" lvl="1" indent="0" algn="l">
                <a:lnSpc>
                  <a:spcPts val="4314"/>
                </a:lnSpc>
                <a:spcBef>
                  <a:spcPct val="0"/>
                </a:spcBef>
              </a:pPr>
              <a:r>
                <a:rPr lang="en-US" sz="3081" u="none" strike="noStrike">
                  <a:solidFill>
                    <a:srgbClr val="000000"/>
                  </a:solidFill>
                  <a:latin typeface="Glacial Indifference"/>
                  <a:ea typeface="Glacial Indifference"/>
                  <a:cs typeface="Glacial Indifference"/>
                  <a:sym typeface="Glacial Indifference"/>
                </a:rPr>
                <a:t>4. Зерняткові та ягідні: Яблуня, груша, суниця, смородина, виноград.</a:t>
              </a:r>
            </a:p>
            <a:p>
              <a:pPr marL="0" lvl="1" indent="0" algn="l">
                <a:lnSpc>
                  <a:spcPts val="4314"/>
                </a:lnSpc>
                <a:spcBef>
                  <a:spcPct val="0"/>
                </a:spcBef>
              </a:pPr>
              <a:r>
                <a:rPr lang="en-US" sz="3081" u="none" strike="noStrike">
                  <a:solidFill>
                    <a:srgbClr val="000000"/>
                  </a:solidFill>
                  <a:latin typeface="Glacial Indifference"/>
                  <a:ea typeface="Glacial Indifference"/>
                  <a:cs typeface="Glacial Indifference"/>
                  <a:sym typeface="Glacial Indifference"/>
                </a:rPr>
                <a:t>5.Польові культури: Озимий ріпак</a:t>
              </a:r>
            </a:p>
          </p:txBody>
        </p:sp>
      </p:grpSp>
      <p:sp>
        <p:nvSpPr>
          <p:cNvPr id="15" name="Freeform 15"/>
          <p:cNvSpPr/>
          <p:nvPr/>
        </p:nvSpPr>
        <p:spPr>
          <a:xfrm rot="1465775">
            <a:off x="14759726" y="7931087"/>
            <a:ext cx="3715029" cy="2160782"/>
          </a:xfrm>
          <a:custGeom>
            <a:avLst/>
            <a:gdLst/>
            <a:ahLst/>
            <a:cxnLst/>
            <a:rect l="l" t="t" r="r" b="b"/>
            <a:pathLst>
              <a:path w="3715029" h="2160782">
                <a:moveTo>
                  <a:pt x="0" y="0"/>
                </a:moveTo>
                <a:lnTo>
                  <a:pt x="3715029" y="0"/>
                </a:lnTo>
                <a:lnTo>
                  <a:pt x="3715029" y="2160782"/>
                </a:lnTo>
                <a:lnTo>
                  <a:pt x="0" y="2160782"/>
                </a:lnTo>
                <a:lnTo>
                  <a:pt x="0" y="0"/>
                </a:lnTo>
                <a:close/>
              </a:path>
            </a:pathLst>
          </a:custGeom>
          <a:blipFill>
            <a:blip r:embed="rId5"/>
            <a:stretch>
              <a:fillRect/>
            </a:stretch>
          </a:blipFill>
        </p:spPr>
      </p:sp>
      <p:sp>
        <p:nvSpPr>
          <p:cNvPr id="16" name="TextBox 16"/>
          <p:cNvSpPr txBox="1"/>
          <p:nvPr/>
        </p:nvSpPr>
        <p:spPr>
          <a:xfrm>
            <a:off x="8533825" y="218648"/>
            <a:ext cx="9754175" cy="2730344"/>
          </a:xfrm>
          <a:prstGeom prst="rect">
            <a:avLst/>
          </a:prstGeom>
        </p:spPr>
        <p:txBody>
          <a:bodyPr lIns="0" tIns="0" rIns="0" bIns="0" rtlCol="0" anchor="t">
            <a:spAutoFit/>
          </a:bodyPr>
          <a:lstStyle/>
          <a:p>
            <a:pPr algn="l">
              <a:lnSpc>
                <a:spcPts val="5433"/>
              </a:lnSpc>
            </a:pPr>
            <a:r>
              <a:rPr lang="en-US" sz="3881" spc="-15" dirty="0" err="1">
                <a:latin typeface="Glacial Indifference"/>
                <a:ea typeface="Glacial Indifference"/>
                <a:cs typeface="Glacial Indifference"/>
                <a:sym typeface="Glacial Indifference"/>
              </a:rPr>
              <a:t>Шкідник</a:t>
            </a:r>
            <a:r>
              <a:rPr lang="en-US" sz="3881" spc="-15" dirty="0">
                <a:latin typeface="Glacial Indifference"/>
                <a:ea typeface="Glacial Indifference"/>
                <a:cs typeface="Glacial Indifference"/>
                <a:sym typeface="Glacial Indifference"/>
              </a:rPr>
              <a:t> є </a:t>
            </a:r>
            <a:r>
              <a:rPr lang="en-US" sz="3881" spc="-15" dirty="0" err="1">
                <a:latin typeface="Glacial Indifference"/>
                <a:ea typeface="Glacial Indifference"/>
                <a:cs typeface="Glacial Indifference"/>
                <a:sym typeface="Glacial Indifference"/>
              </a:rPr>
              <a:t>багатоїдним</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поліфагом</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Дослідження</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показують</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послідовність</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міграції</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оленки</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залежно</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від</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періоду</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цвітіння</a:t>
            </a:r>
            <a:r>
              <a:rPr lang="en-US" sz="3881" spc="-15" dirty="0">
                <a:latin typeface="Glacial Indifference"/>
                <a:ea typeface="Glacial Indifference"/>
                <a:cs typeface="Glacial Indifference"/>
                <a:sym typeface="Glacial Indifference"/>
              </a:rPr>
              <a:t> </a:t>
            </a:r>
            <a:r>
              <a:rPr lang="en-US" sz="3881" spc="-15" dirty="0" err="1">
                <a:latin typeface="Glacial Indifference"/>
                <a:ea typeface="Glacial Indifference"/>
                <a:cs typeface="Glacial Indifference"/>
                <a:sym typeface="Glacial Indifference"/>
              </a:rPr>
              <a:t>рослин</a:t>
            </a:r>
            <a:r>
              <a:rPr lang="en-US" sz="3881" spc="-15" dirty="0">
                <a:latin typeface="Glacial Indifference"/>
                <a:ea typeface="Glacial Indifference"/>
                <a:cs typeface="Glacial Indifference"/>
                <a:sym typeface="Glacial Indifference"/>
              </a:rPr>
              <a:t>:</a:t>
            </a:r>
            <a:r>
              <a:rPr lang="en-US" sz="3881" spc="-15" dirty="0">
                <a:solidFill>
                  <a:srgbClr val="5C7325"/>
                </a:solidFill>
                <a:latin typeface="Glacial Indifference"/>
                <a:ea typeface="Glacial Indifference"/>
                <a:cs typeface="Glacial Indifference"/>
                <a:sym typeface="Glacial Indifference"/>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44785" y="-282460"/>
            <a:ext cx="17935288" cy="2622320"/>
            <a:chOff x="0" y="0"/>
            <a:chExt cx="23913717" cy="3496427"/>
          </a:xfrm>
        </p:grpSpPr>
        <p:sp>
          <p:nvSpPr>
            <p:cNvPr id="4" name="Freeform 4"/>
            <p:cNvSpPr/>
            <p:nvPr/>
          </p:nvSpPr>
          <p:spPr>
            <a:xfrm>
              <a:off x="0" y="0"/>
              <a:ext cx="21462003" cy="3363914"/>
            </a:xfrm>
            <a:custGeom>
              <a:avLst/>
              <a:gdLst/>
              <a:ahLst/>
              <a:cxnLst/>
              <a:rect l="l" t="t" r="r" b="b"/>
              <a:pathLst>
                <a:path w="21462003" h="3363914">
                  <a:moveTo>
                    <a:pt x="0" y="0"/>
                  </a:moveTo>
                  <a:lnTo>
                    <a:pt x="21462003" y="0"/>
                  </a:lnTo>
                  <a:lnTo>
                    <a:pt x="21462003" y="3363914"/>
                  </a:lnTo>
                  <a:lnTo>
                    <a:pt x="0" y="3363914"/>
                  </a:lnTo>
                  <a:lnTo>
                    <a:pt x="0" y="0"/>
                  </a:lnTo>
                  <a:close/>
                </a:path>
              </a:pathLst>
            </a:custGeom>
            <a:blipFill>
              <a:blip r:embed="rId3"/>
              <a:stretch>
                <a:fillRect t="-54981" b="-54981"/>
              </a:stretch>
            </a:blipFill>
          </p:spPr>
        </p:sp>
        <p:grpSp>
          <p:nvGrpSpPr>
            <p:cNvPr id="5" name="Group 5"/>
            <p:cNvGrpSpPr/>
            <p:nvPr/>
          </p:nvGrpSpPr>
          <p:grpSpPr>
            <a:xfrm>
              <a:off x="564949" y="1282653"/>
              <a:ext cx="22904485" cy="2081261"/>
              <a:chOff x="0" y="0"/>
              <a:chExt cx="4874544" cy="442935"/>
            </a:xfrm>
          </p:grpSpPr>
          <p:sp>
            <p:nvSpPr>
              <p:cNvPr id="6" name="Freeform 6"/>
              <p:cNvSpPr/>
              <p:nvPr/>
            </p:nvSpPr>
            <p:spPr>
              <a:xfrm>
                <a:off x="0" y="0"/>
                <a:ext cx="4874544" cy="442935"/>
              </a:xfrm>
              <a:custGeom>
                <a:avLst/>
                <a:gdLst/>
                <a:ahLst/>
                <a:cxnLst/>
                <a:rect l="l" t="t" r="r" b="b"/>
                <a:pathLst>
                  <a:path w="4874544" h="442935">
                    <a:moveTo>
                      <a:pt x="4508" y="0"/>
                    </a:moveTo>
                    <a:lnTo>
                      <a:pt x="4870035" y="0"/>
                    </a:lnTo>
                    <a:cubicBezTo>
                      <a:pt x="4872525" y="0"/>
                      <a:pt x="4874544" y="2018"/>
                      <a:pt x="4874544" y="4508"/>
                    </a:cubicBezTo>
                    <a:lnTo>
                      <a:pt x="4874544" y="438427"/>
                    </a:lnTo>
                    <a:cubicBezTo>
                      <a:pt x="4874544" y="439622"/>
                      <a:pt x="4874068" y="440769"/>
                      <a:pt x="4873223" y="441615"/>
                    </a:cubicBezTo>
                    <a:cubicBezTo>
                      <a:pt x="4872377" y="442460"/>
                      <a:pt x="4871231" y="442935"/>
                      <a:pt x="4870035" y="442935"/>
                    </a:cubicBezTo>
                    <a:lnTo>
                      <a:pt x="4508" y="442935"/>
                    </a:lnTo>
                    <a:cubicBezTo>
                      <a:pt x="2018" y="442935"/>
                      <a:pt x="0" y="440917"/>
                      <a:pt x="0" y="438427"/>
                    </a:cubicBezTo>
                    <a:lnTo>
                      <a:pt x="0" y="4508"/>
                    </a:lnTo>
                    <a:cubicBezTo>
                      <a:pt x="0" y="2018"/>
                      <a:pt x="2018" y="0"/>
                      <a:pt x="4508" y="0"/>
                    </a:cubicBezTo>
                    <a:close/>
                  </a:path>
                </a:pathLst>
              </a:custGeom>
              <a:solidFill>
                <a:srgbClr val="748E39">
                  <a:alpha val="89804"/>
                </a:srgbClr>
              </a:solidFill>
            </p:spPr>
          </p:sp>
          <p:sp>
            <p:nvSpPr>
              <p:cNvPr id="7" name="TextBox 7"/>
              <p:cNvSpPr txBox="1"/>
              <p:nvPr/>
            </p:nvSpPr>
            <p:spPr>
              <a:xfrm>
                <a:off x="0" y="-38100"/>
                <a:ext cx="4874544" cy="481035"/>
              </a:xfrm>
              <a:prstGeom prst="rect">
                <a:avLst/>
              </a:prstGeom>
            </p:spPr>
            <p:txBody>
              <a:bodyPr lIns="50800" tIns="50800" rIns="50800" bIns="50800" rtlCol="0" anchor="ctr"/>
              <a:lstStyle/>
              <a:p>
                <a:pPr algn="ctr">
                  <a:lnSpc>
                    <a:spcPts val="2660"/>
                  </a:lnSpc>
                </a:pPr>
                <a:endParaRPr/>
              </a:p>
            </p:txBody>
          </p:sp>
        </p:grpSp>
        <p:sp>
          <p:nvSpPr>
            <p:cNvPr id="8" name="TextBox 8"/>
            <p:cNvSpPr txBox="1"/>
            <p:nvPr/>
          </p:nvSpPr>
          <p:spPr>
            <a:xfrm>
              <a:off x="564949" y="1225503"/>
              <a:ext cx="23348768" cy="2270924"/>
            </a:xfrm>
            <a:prstGeom prst="rect">
              <a:avLst/>
            </a:prstGeom>
          </p:spPr>
          <p:txBody>
            <a:bodyPr lIns="0" tIns="0" rIns="0" bIns="0" rtlCol="0" anchor="t">
              <a:spAutoFit/>
            </a:bodyPr>
            <a:lstStyle/>
            <a:p>
              <a:pPr algn="ctr">
                <a:lnSpc>
                  <a:spcPts val="4595"/>
                </a:lnSpc>
              </a:pPr>
              <a:r>
                <a:rPr lang="en-US" sz="3282">
                  <a:solidFill>
                    <a:srgbClr val="FFFFFF"/>
                  </a:solidFill>
                  <a:latin typeface="Glacial Indifference"/>
                  <a:ea typeface="Glacial Indifference"/>
                  <a:cs typeface="Glacial Indifference"/>
                  <a:sym typeface="Glacial Indifference"/>
                </a:rPr>
                <a:t>Через те, що жук пошкоджує рослини саме під час цвітіння, застосування більшості хімічних препаратів обмежене, щоб не зашкодити бджолам.</a:t>
              </a:r>
              <a:r>
                <a:rPr lang="en-US" sz="3282">
                  <a:solidFill>
                    <a:srgbClr val="627D23"/>
                  </a:solidFill>
                  <a:latin typeface="Glacial Indifference"/>
                  <a:ea typeface="Glacial Indifference"/>
                  <a:cs typeface="Glacial Indifference"/>
                  <a:sym typeface="Glacial Indifference"/>
                </a:rPr>
                <a:t> </a:t>
              </a:r>
            </a:p>
            <a:p>
              <a:pPr algn="ctr">
                <a:lnSpc>
                  <a:spcPts val="4595"/>
                </a:lnSpc>
              </a:pPr>
              <a:endParaRPr lang="en-US" sz="3282">
                <a:solidFill>
                  <a:srgbClr val="627D23"/>
                </a:solidFill>
                <a:latin typeface="Glacial Indifference"/>
                <a:ea typeface="Glacial Indifference"/>
                <a:cs typeface="Glacial Indifference"/>
                <a:sym typeface="Glacial Indifference"/>
              </a:endParaRPr>
            </a:p>
          </p:txBody>
        </p:sp>
      </p:grpSp>
      <p:grpSp>
        <p:nvGrpSpPr>
          <p:cNvPr id="9" name="Group 9"/>
          <p:cNvGrpSpPr/>
          <p:nvPr/>
        </p:nvGrpSpPr>
        <p:grpSpPr>
          <a:xfrm>
            <a:off x="101439" y="2962223"/>
            <a:ext cx="8513550" cy="4790631"/>
            <a:chOff x="0" y="0"/>
            <a:chExt cx="2807006" cy="1579521"/>
          </a:xfrm>
        </p:grpSpPr>
        <p:sp>
          <p:nvSpPr>
            <p:cNvPr id="10" name="Freeform 10"/>
            <p:cNvSpPr/>
            <p:nvPr/>
          </p:nvSpPr>
          <p:spPr>
            <a:xfrm>
              <a:off x="0" y="0"/>
              <a:ext cx="2807006" cy="1579521"/>
            </a:xfrm>
            <a:custGeom>
              <a:avLst/>
              <a:gdLst/>
              <a:ahLst/>
              <a:cxnLst/>
              <a:rect l="l" t="t" r="r" b="b"/>
              <a:pathLst>
                <a:path w="2807006" h="1579521">
                  <a:moveTo>
                    <a:pt x="9094" y="0"/>
                  </a:moveTo>
                  <a:lnTo>
                    <a:pt x="2797913" y="0"/>
                  </a:lnTo>
                  <a:cubicBezTo>
                    <a:pt x="2800324" y="0"/>
                    <a:pt x="2802637" y="958"/>
                    <a:pt x="2804343" y="2663"/>
                  </a:cubicBezTo>
                  <a:cubicBezTo>
                    <a:pt x="2806048" y="4369"/>
                    <a:pt x="2807006" y="6682"/>
                    <a:pt x="2807006" y="9094"/>
                  </a:cubicBezTo>
                  <a:lnTo>
                    <a:pt x="2807006" y="1570427"/>
                  </a:lnTo>
                  <a:cubicBezTo>
                    <a:pt x="2807006" y="1572839"/>
                    <a:pt x="2806048" y="1575152"/>
                    <a:pt x="2804343" y="1576858"/>
                  </a:cubicBezTo>
                  <a:cubicBezTo>
                    <a:pt x="2802637" y="1578563"/>
                    <a:pt x="2800324" y="1579521"/>
                    <a:pt x="2797913" y="1579521"/>
                  </a:cubicBezTo>
                  <a:lnTo>
                    <a:pt x="9094" y="1579521"/>
                  </a:lnTo>
                  <a:cubicBezTo>
                    <a:pt x="6682" y="1579521"/>
                    <a:pt x="4369" y="1578563"/>
                    <a:pt x="2663" y="1576858"/>
                  </a:cubicBezTo>
                  <a:cubicBezTo>
                    <a:pt x="958" y="1575152"/>
                    <a:pt x="0" y="1572839"/>
                    <a:pt x="0" y="1570427"/>
                  </a:cubicBezTo>
                  <a:lnTo>
                    <a:pt x="0" y="9094"/>
                  </a:lnTo>
                  <a:cubicBezTo>
                    <a:pt x="0" y="6682"/>
                    <a:pt x="958" y="4369"/>
                    <a:pt x="2663" y="2663"/>
                  </a:cubicBezTo>
                  <a:cubicBezTo>
                    <a:pt x="4369" y="958"/>
                    <a:pt x="6682" y="0"/>
                    <a:pt x="9094" y="0"/>
                  </a:cubicBezTo>
                  <a:close/>
                </a:path>
              </a:pathLst>
            </a:custGeom>
            <a:solidFill>
              <a:srgbClr val="FFFFFF">
                <a:alpha val="89804"/>
              </a:srgbClr>
            </a:solidFill>
          </p:spPr>
        </p:sp>
        <p:sp>
          <p:nvSpPr>
            <p:cNvPr id="11" name="TextBox 11"/>
            <p:cNvSpPr txBox="1"/>
            <p:nvPr/>
          </p:nvSpPr>
          <p:spPr>
            <a:xfrm>
              <a:off x="0" y="-38100"/>
              <a:ext cx="2807006" cy="1617621"/>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9441047" y="2962223"/>
            <a:ext cx="8107074" cy="5175192"/>
            <a:chOff x="0" y="0"/>
            <a:chExt cx="2672987" cy="1706315"/>
          </a:xfrm>
        </p:grpSpPr>
        <p:sp>
          <p:nvSpPr>
            <p:cNvPr id="13" name="Freeform 13"/>
            <p:cNvSpPr/>
            <p:nvPr/>
          </p:nvSpPr>
          <p:spPr>
            <a:xfrm>
              <a:off x="0" y="0"/>
              <a:ext cx="2672987" cy="1706315"/>
            </a:xfrm>
            <a:custGeom>
              <a:avLst/>
              <a:gdLst/>
              <a:ahLst/>
              <a:cxnLst/>
              <a:rect l="l" t="t" r="r" b="b"/>
              <a:pathLst>
                <a:path w="2672987" h="1706315">
                  <a:moveTo>
                    <a:pt x="9550" y="0"/>
                  </a:moveTo>
                  <a:lnTo>
                    <a:pt x="2663437" y="0"/>
                  </a:lnTo>
                  <a:cubicBezTo>
                    <a:pt x="2665970" y="0"/>
                    <a:pt x="2668399" y="1006"/>
                    <a:pt x="2670190" y="2797"/>
                  </a:cubicBezTo>
                  <a:cubicBezTo>
                    <a:pt x="2671981" y="4588"/>
                    <a:pt x="2672987" y="7017"/>
                    <a:pt x="2672987" y="9550"/>
                  </a:cubicBezTo>
                  <a:lnTo>
                    <a:pt x="2672987" y="1696765"/>
                  </a:lnTo>
                  <a:cubicBezTo>
                    <a:pt x="2672987" y="1702039"/>
                    <a:pt x="2668712" y="1706315"/>
                    <a:pt x="2663437" y="1706315"/>
                  </a:cubicBezTo>
                  <a:lnTo>
                    <a:pt x="9550" y="1706315"/>
                  </a:lnTo>
                  <a:cubicBezTo>
                    <a:pt x="4275" y="1706315"/>
                    <a:pt x="0" y="1702039"/>
                    <a:pt x="0" y="1696765"/>
                  </a:cubicBezTo>
                  <a:lnTo>
                    <a:pt x="0" y="9550"/>
                  </a:lnTo>
                  <a:cubicBezTo>
                    <a:pt x="0" y="4275"/>
                    <a:pt x="4275" y="0"/>
                    <a:pt x="9550" y="0"/>
                  </a:cubicBezTo>
                  <a:close/>
                </a:path>
              </a:pathLst>
            </a:custGeom>
            <a:solidFill>
              <a:srgbClr val="FFFFFF">
                <a:alpha val="89804"/>
              </a:srgbClr>
            </a:solidFill>
          </p:spPr>
        </p:sp>
        <p:sp>
          <p:nvSpPr>
            <p:cNvPr id="14" name="TextBox 14"/>
            <p:cNvSpPr txBox="1"/>
            <p:nvPr/>
          </p:nvSpPr>
          <p:spPr>
            <a:xfrm>
              <a:off x="0" y="-38100"/>
              <a:ext cx="2672987" cy="1744415"/>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5558866" flipH="1">
            <a:off x="13808951" y="6873802"/>
            <a:ext cx="4335451" cy="4768996"/>
          </a:xfrm>
          <a:custGeom>
            <a:avLst/>
            <a:gdLst/>
            <a:ahLst/>
            <a:cxnLst/>
            <a:rect l="l" t="t" r="r" b="b"/>
            <a:pathLst>
              <a:path w="4335451" h="4768996">
                <a:moveTo>
                  <a:pt x="4335451" y="0"/>
                </a:moveTo>
                <a:lnTo>
                  <a:pt x="0" y="0"/>
                </a:lnTo>
                <a:lnTo>
                  <a:pt x="0" y="4768996"/>
                </a:lnTo>
                <a:lnTo>
                  <a:pt x="4335451" y="4768996"/>
                </a:lnTo>
                <a:lnTo>
                  <a:pt x="4335451" y="0"/>
                </a:lnTo>
                <a:close/>
              </a:path>
            </a:pathLst>
          </a:custGeom>
          <a:blipFill>
            <a:blip r:embed="rId4"/>
            <a:stretch>
              <a:fillRect/>
            </a:stretch>
          </a:blipFill>
        </p:spPr>
      </p:sp>
      <p:sp>
        <p:nvSpPr>
          <p:cNvPr id="16" name="TextBox 16"/>
          <p:cNvSpPr txBox="1"/>
          <p:nvPr/>
        </p:nvSpPr>
        <p:spPr>
          <a:xfrm>
            <a:off x="377263" y="3103954"/>
            <a:ext cx="7828786" cy="4459543"/>
          </a:xfrm>
          <a:prstGeom prst="rect">
            <a:avLst/>
          </a:prstGeom>
        </p:spPr>
        <p:txBody>
          <a:bodyPr lIns="0" tIns="0" rIns="0" bIns="0" rtlCol="0" anchor="t">
            <a:spAutoFit/>
          </a:bodyPr>
          <a:lstStyle/>
          <a:p>
            <a:pPr algn="l">
              <a:lnSpc>
                <a:spcPts val="3573"/>
              </a:lnSpc>
            </a:pPr>
            <a:r>
              <a:rPr lang="en-US" sz="2552" b="1">
                <a:solidFill>
                  <a:srgbClr val="5C7325"/>
                </a:solidFill>
                <a:latin typeface="Glacial Indifference Bold"/>
                <a:ea typeface="Glacial Indifference Bold"/>
                <a:cs typeface="Glacial Indifference Bold"/>
                <a:sym typeface="Glacial Indifference Bold"/>
              </a:rPr>
              <a:t>Механічні та фізичні методи:</a:t>
            </a:r>
          </a:p>
          <a:p>
            <a:pPr marL="551074" lvl="1" indent="-275537" algn="l">
              <a:lnSpc>
                <a:spcPts val="3573"/>
              </a:lnSpc>
              <a:buFont typeface="Arial"/>
              <a:buChar char="•"/>
            </a:pPr>
            <a:r>
              <a:rPr lang="en-US" sz="2552" u="none" strike="noStrike">
                <a:solidFill>
                  <a:srgbClr val="5C7325"/>
                </a:solidFill>
                <a:latin typeface="Glacial Indifference"/>
                <a:ea typeface="Glacial Indifference"/>
                <a:cs typeface="Glacial Indifference"/>
                <a:sym typeface="Glacial Indifference"/>
              </a:rPr>
              <a:t>Струшування: Жуків струшують із дерев на плівку в ранкові або вечірні години, коли вони малоактивні.</a:t>
            </a:r>
          </a:p>
          <a:p>
            <a:pPr marL="551074" lvl="1" indent="-275537" algn="l">
              <a:lnSpc>
                <a:spcPts val="3573"/>
              </a:lnSpc>
              <a:buFont typeface="Arial"/>
              <a:buChar char="•"/>
            </a:pPr>
            <a:r>
              <a:rPr lang="en-US" sz="2552" u="none" strike="noStrike">
                <a:solidFill>
                  <a:srgbClr val="5C7325"/>
                </a:solidFill>
                <a:latin typeface="Glacial Indifference"/>
                <a:ea typeface="Glacial Indifference"/>
                <a:cs typeface="Glacial Indifference"/>
                <a:sym typeface="Glacial Indifference"/>
              </a:rPr>
              <a:t> Пастки: Використання ємностей синього кольору з водою (оленку приваблює цей колір).</a:t>
            </a:r>
          </a:p>
          <a:p>
            <a:pPr marL="551074" lvl="1" indent="-275537" algn="l">
              <a:lnSpc>
                <a:spcPts val="3573"/>
              </a:lnSpc>
              <a:buFont typeface="Arial"/>
              <a:buChar char="•"/>
            </a:pPr>
            <a:r>
              <a:rPr lang="en-US" sz="2552" u="none" strike="noStrike">
                <a:solidFill>
                  <a:srgbClr val="5C7325"/>
                </a:solidFill>
                <a:latin typeface="Glacial Indifference"/>
                <a:ea typeface="Glacial Indifference"/>
                <a:cs typeface="Glacial Indifference"/>
                <a:sym typeface="Glacial Indifference"/>
              </a:rPr>
              <a:t>Обприскування водою: Рясне зрошення дерев у розпал дня робить шкідника менш мобільним</a:t>
            </a:r>
          </a:p>
        </p:txBody>
      </p:sp>
      <p:sp>
        <p:nvSpPr>
          <p:cNvPr id="17" name="TextBox 17"/>
          <p:cNvSpPr txBox="1"/>
          <p:nvPr/>
        </p:nvSpPr>
        <p:spPr>
          <a:xfrm>
            <a:off x="9580191" y="2914598"/>
            <a:ext cx="7828786" cy="5354893"/>
          </a:xfrm>
          <a:prstGeom prst="rect">
            <a:avLst/>
          </a:prstGeom>
        </p:spPr>
        <p:txBody>
          <a:bodyPr lIns="0" tIns="0" rIns="0" bIns="0" rtlCol="0" anchor="t">
            <a:spAutoFit/>
          </a:bodyPr>
          <a:lstStyle/>
          <a:p>
            <a:pPr algn="l">
              <a:lnSpc>
                <a:spcPts val="3573"/>
              </a:lnSpc>
            </a:pPr>
            <a:r>
              <a:rPr lang="en-US" sz="2552" b="1">
                <a:solidFill>
                  <a:srgbClr val="5C7325"/>
                </a:solidFill>
                <a:latin typeface="Glacial Indifference Bold"/>
                <a:ea typeface="Glacial Indifference Bold"/>
                <a:cs typeface="Glacial Indifference Bold"/>
                <a:sym typeface="Glacial Indifference Bold"/>
              </a:rPr>
              <a:t>Хімічний захист:</a:t>
            </a:r>
          </a:p>
          <a:p>
            <a:pPr marL="551074" lvl="1" indent="-275537" algn="l">
              <a:lnSpc>
                <a:spcPts val="3573"/>
              </a:lnSpc>
              <a:buFont typeface="Arial"/>
              <a:buChar char="•"/>
            </a:pPr>
            <a:r>
              <a:rPr lang="en-US" sz="2552">
                <a:solidFill>
                  <a:srgbClr val="5C7325"/>
                </a:solidFill>
                <a:latin typeface="Glacial Indifference"/>
                <a:ea typeface="Glacial Indifference"/>
                <a:cs typeface="Glacial Indifference"/>
                <a:sym typeface="Glacial Indifference"/>
              </a:rPr>
              <a:t>П</a:t>
            </a:r>
            <a:r>
              <a:rPr lang="en-US" sz="2552" u="none" strike="noStrike">
                <a:solidFill>
                  <a:srgbClr val="5C7325"/>
                </a:solidFill>
                <a:latin typeface="Glacial Indifference"/>
                <a:ea typeface="Glacial Indifference"/>
                <a:cs typeface="Glacial Indifference"/>
                <a:sym typeface="Glacial Indifference"/>
              </a:rPr>
              <a:t>репарати: </a:t>
            </a:r>
            <a:r>
              <a:rPr lang="en-US" sz="2552" u="sng" strike="noStrike">
                <a:solidFill>
                  <a:srgbClr val="5C7325"/>
                </a:solidFill>
                <a:latin typeface="Glacial Indifference"/>
                <a:ea typeface="Glacial Indifference"/>
                <a:cs typeface="Glacial Indifference"/>
                <a:sym typeface="Glacial Indifference"/>
                <a:hlinkClick r:id="rId5" tooltip="https://tsn.ua/other/sadivniki-nazvali-nayefektivnishi-zasobi-proti-bronzivki-volohatoyi-do-chogo-tut-siniy-kolir-2576510.html"/>
              </a:rPr>
              <a:t>Каліпсо 480 SC</a:t>
            </a:r>
            <a:r>
              <a:rPr lang="en-US" sz="2552" u="none" strike="noStrike">
                <a:solidFill>
                  <a:srgbClr val="5C7325"/>
                </a:solidFill>
                <a:latin typeface="Glacial Indifference"/>
                <a:ea typeface="Glacial Indifference"/>
                <a:cs typeface="Glacial Indifference"/>
                <a:sym typeface="Glacial Indifference"/>
              </a:rPr>
              <a:t> (тіаклоприд) або Маврік (тау-флювалінат).</a:t>
            </a:r>
          </a:p>
          <a:p>
            <a:pPr marL="551074" lvl="1" indent="-275537" algn="l">
              <a:lnSpc>
                <a:spcPts val="3573"/>
              </a:lnSpc>
              <a:buFont typeface="Arial"/>
              <a:buChar char="•"/>
            </a:pPr>
            <a:r>
              <a:rPr lang="en-US" sz="2552" u="none" strike="noStrike">
                <a:solidFill>
                  <a:srgbClr val="5C7325"/>
                </a:solidFill>
                <a:latin typeface="Glacial Indifference"/>
                <a:ea typeface="Glacial Indifference"/>
                <a:cs typeface="Glacial Indifference"/>
                <a:sym typeface="Glacial Indifference"/>
              </a:rPr>
              <a:t>Терміни: Обробку слід проводити до масового цвітіння. Аналіз досліду з використанням водних пасток біля нарцисів базується на специфічній біологічній реакції оленки волохатої на візуальні подразники. Оскільки нарциси цвітуть рано, вони стають однією з перших мішеней для жуків, що вийшли з ґрунту. </a:t>
            </a:r>
          </a:p>
          <a:p>
            <a:pPr algn="l">
              <a:lnSpc>
                <a:spcPts val="3573"/>
              </a:lnSpc>
            </a:pPr>
            <a:endParaRPr lang="en-US" sz="2552" u="none" strike="noStrike">
              <a:solidFill>
                <a:srgbClr val="5C7325"/>
              </a:solidFill>
              <a:latin typeface="Glacial Indifference"/>
              <a:ea typeface="Glacial Indifference"/>
              <a:cs typeface="Glacial Indifference"/>
              <a:sym typeface="Glacial Indifferenc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271495" y="887944"/>
            <a:ext cx="7663622" cy="2522028"/>
          </a:xfrm>
          <a:custGeom>
            <a:avLst/>
            <a:gdLst/>
            <a:ahLst/>
            <a:cxnLst/>
            <a:rect l="l" t="t" r="r" b="b"/>
            <a:pathLst>
              <a:path w="7663622" h="2522028">
                <a:moveTo>
                  <a:pt x="0" y="0"/>
                </a:moveTo>
                <a:lnTo>
                  <a:pt x="7663622" y="0"/>
                </a:lnTo>
                <a:lnTo>
                  <a:pt x="7663622" y="2522028"/>
                </a:lnTo>
                <a:lnTo>
                  <a:pt x="0" y="2522028"/>
                </a:lnTo>
                <a:lnTo>
                  <a:pt x="0" y="0"/>
                </a:lnTo>
                <a:close/>
              </a:path>
            </a:pathLst>
          </a:custGeom>
          <a:blipFill>
            <a:blip r:embed="rId3"/>
            <a:stretch>
              <a:fillRect/>
            </a:stretch>
          </a:blipFill>
        </p:spPr>
      </p:sp>
      <p:grpSp>
        <p:nvGrpSpPr>
          <p:cNvPr id="4" name="Group 4"/>
          <p:cNvGrpSpPr/>
          <p:nvPr/>
        </p:nvGrpSpPr>
        <p:grpSpPr>
          <a:xfrm>
            <a:off x="8523963" y="-1414680"/>
            <a:ext cx="13116359" cy="13116359"/>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28F2F"/>
            </a:solidFill>
          </p:spPr>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71495" y="546622"/>
            <a:ext cx="7663622" cy="8710138"/>
            <a:chOff x="0" y="0"/>
            <a:chExt cx="10218163" cy="11613518"/>
          </a:xfrm>
        </p:grpSpPr>
        <p:sp>
          <p:nvSpPr>
            <p:cNvPr id="8" name="Freeform 8"/>
            <p:cNvSpPr/>
            <p:nvPr/>
          </p:nvSpPr>
          <p:spPr>
            <a:xfrm>
              <a:off x="0" y="6701720"/>
              <a:ext cx="10218163" cy="3362705"/>
            </a:xfrm>
            <a:custGeom>
              <a:avLst/>
              <a:gdLst/>
              <a:ahLst/>
              <a:cxnLst/>
              <a:rect l="l" t="t" r="r" b="b"/>
              <a:pathLst>
                <a:path w="10218163" h="3362705">
                  <a:moveTo>
                    <a:pt x="0" y="0"/>
                  </a:moveTo>
                  <a:lnTo>
                    <a:pt x="10218163" y="0"/>
                  </a:lnTo>
                  <a:lnTo>
                    <a:pt x="10218163" y="3362705"/>
                  </a:lnTo>
                  <a:lnTo>
                    <a:pt x="0" y="3362705"/>
                  </a:lnTo>
                  <a:lnTo>
                    <a:pt x="0" y="0"/>
                  </a:lnTo>
                  <a:close/>
                </a:path>
              </a:pathLst>
            </a:custGeom>
            <a:blipFill>
              <a:blip r:embed="rId3"/>
              <a:stretch>
                <a:fillRect/>
              </a:stretch>
            </a:blipFill>
          </p:spPr>
        </p:sp>
        <p:sp>
          <p:nvSpPr>
            <p:cNvPr id="9" name="Freeform 9"/>
            <p:cNvSpPr/>
            <p:nvPr/>
          </p:nvSpPr>
          <p:spPr>
            <a:xfrm>
              <a:off x="0" y="1681352"/>
              <a:ext cx="10218163" cy="3362705"/>
            </a:xfrm>
            <a:custGeom>
              <a:avLst/>
              <a:gdLst/>
              <a:ahLst/>
              <a:cxnLst/>
              <a:rect l="l" t="t" r="r" b="b"/>
              <a:pathLst>
                <a:path w="10218163" h="3362705">
                  <a:moveTo>
                    <a:pt x="0" y="0"/>
                  </a:moveTo>
                  <a:lnTo>
                    <a:pt x="10218163" y="0"/>
                  </a:lnTo>
                  <a:lnTo>
                    <a:pt x="10218163" y="3362705"/>
                  </a:lnTo>
                  <a:lnTo>
                    <a:pt x="0" y="3362705"/>
                  </a:lnTo>
                  <a:lnTo>
                    <a:pt x="0" y="0"/>
                  </a:lnTo>
                  <a:close/>
                </a:path>
              </a:pathLst>
            </a:custGeom>
            <a:blipFill>
              <a:blip r:embed="rId3"/>
              <a:stretch>
                <a:fillRect/>
              </a:stretch>
            </a:blipFill>
          </p:spPr>
        </p:sp>
        <p:grpSp>
          <p:nvGrpSpPr>
            <p:cNvPr id="10" name="Group 10"/>
            <p:cNvGrpSpPr/>
            <p:nvPr/>
          </p:nvGrpSpPr>
          <p:grpSpPr>
            <a:xfrm>
              <a:off x="525349" y="0"/>
              <a:ext cx="9423839" cy="11120423"/>
              <a:chOff x="0" y="0"/>
              <a:chExt cx="2006308" cy="2367505"/>
            </a:xfrm>
          </p:grpSpPr>
          <p:sp>
            <p:nvSpPr>
              <p:cNvPr id="11" name="Freeform 11"/>
              <p:cNvSpPr/>
              <p:nvPr/>
            </p:nvSpPr>
            <p:spPr>
              <a:xfrm>
                <a:off x="0" y="0"/>
                <a:ext cx="2006308" cy="2367505"/>
              </a:xfrm>
              <a:custGeom>
                <a:avLst/>
                <a:gdLst/>
                <a:ahLst/>
                <a:cxnLst/>
                <a:rect l="l" t="t" r="r" b="b"/>
                <a:pathLst>
                  <a:path w="2006308" h="2367505">
                    <a:moveTo>
                      <a:pt x="10954" y="0"/>
                    </a:moveTo>
                    <a:lnTo>
                      <a:pt x="1995354" y="0"/>
                    </a:lnTo>
                    <a:cubicBezTo>
                      <a:pt x="1998259" y="0"/>
                      <a:pt x="2001045" y="1154"/>
                      <a:pt x="2003099" y="3208"/>
                    </a:cubicBezTo>
                    <a:cubicBezTo>
                      <a:pt x="2005154" y="5262"/>
                      <a:pt x="2006308" y="8049"/>
                      <a:pt x="2006308" y="10954"/>
                    </a:cubicBezTo>
                    <a:lnTo>
                      <a:pt x="2006308" y="2356552"/>
                    </a:lnTo>
                    <a:cubicBezTo>
                      <a:pt x="2006308" y="2359457"/>
                      <a:pt x="2005154" y="2362243"/>
                      <a:pt x="2003099" y="2364297"/>
                    </a:cubicBezTo>
                    <a:cubicBezTo>
                      <a:pt x="2001045" y="2366351"/>
                      <a:pt x="1998259" y="2367505"/>
                      <a:pt x="1995354" y="2367505"/>
                    </a:cubicBezTo>
                    <a:lnTo>
                      <a:pt x="10954" y="2367505"/>
                    </a:lnTo>
                    <a:cubicBezTo>
                      <a:pt x="8049" y="2367505"/>
                      <a:pt x="5262" y="2366351"/>
                      <a:pt x="3208" y="2364297"/>
                    </a:cubicBezTo>
                    <a:cubicBezTo>
                      <a:pt x="1154" y="2362243"/>
                      <a:pt x="0" y="2359457"/>
                      <a:pt x="0" y="2356552"/>
                    </a:cubicBezTo>
                    <a:lnTo>
                      <a:pt x="0" y="10954"/>
                    </a:lnTo>
                    <a:cubicBezTo>
                      <a:pt x="0" y="8049"/>
                      <a:pt x="1154" y="5262"/>
                      <a:pt x="3208" y="3208"/>
                    </a:cubicBezTo>
                    <a:cubicBezTo>
                      <a:pt x="5262" y="1154"/>
                      <a:pt x="8049" y="0"/>
                      <a:pt x="10954" y="0"/>
                    </a:cubicBezTo>
                    <a:close/>
                  </a:path>
                </a:pathLst>
              </a:custGeom>
              <a:solidFill>
                <a:srgbClr val="FFFFFF">
                  <a:alpha val="89804"/>
                </a:srgbClr>
              </a:solidFill>
            </p:spPr>
          </p:sp>
          <p:sp>
            <p:nvSpPr>
              <p:cNvPr id="12" name="TextBox 12"/>
              <p:cNvSpPr txBox="1"/>
              <p:nvPr/>
            </p:nvSpPr>
            <p:spPr>
              <a:xfrm>
                <a:off x="0" y="-57150"/>
                <a:ext cx="2006308" cy="2424655"/>
              </a:xfrm>
              <a:prstGeom prst="rect">
                <a:avLst/>
              </a:prstGeom>
            </p:spPr>
            <p:txBody>
              <a:bodyPr lIns="50800" tIns="50800" rIns="50800" bIns="50800" rtlCol="0" anchor="ctr"/>
              <a:lstStyle/>
              <a:p>
                <a:pPr algn="ctr">
                  <a:lnSpc>
                    <a:spcPts val="3219"/>
                  </a:lnSpc>
                </a:pPr>
                <a:endParaRPr/>
              </a:p>
            </p:txBody>
          </p:sp>
        </p:grpSp>
        <p:sp>
          <p:nvSpPr>
            <p:cNvPr id="13" name="TextBox 13"/>
            <p:cNvSpPr txBox="1"/>
            <p:nvPr/>
          </p:nvSpPr>
          <p:spPr>
            <a:xfrm>
              <a:off x="953418" y="-76200"/>
              <a:ext cx="8995770" cy="11689718"/>
            </a:xfrm>
            <a:prstGeom prst="rect">
              <a:avLst/>
            </a:prstGeom>
          </p:spPr>
          <p:txBody>
            <a:bodyPr lIns="0" tIns="0" rIns="0" bIns="0" rtlCol="0" anchor="t">
              <a:spAutoFit/>
            </a:bodyPr>
            <a:lstStyle/>
            <a:p>
              <a:pPr algn="l">
                <a:lnSpc>
                  <a:spcPts val="5013"/>
                </a:lnSpc>
              </a:pPr>
              <a:r>
                <a:rPr lang="en-US" sz="3581">
                  <a:solidFill>
                    <a:srgbClr val="5C7325"/>
                  </a:solidFill>
                  <a:latin typeface="Glacial Indifference"/>
                  <a:ea typeface="Glacial Indifference"/>
                  <a:cs typeface="Glacial Indifference"/>
                  <a:sym typeface="Glacial Indifference"/>
                </a:rPr>
                <a:t>·Дослідження підтверджують, що оленка волохата має виражену привабливість до синього та фіолетового кольорів. Це пов'язано зі спектром зору комахи, який сприймає ці відтінки як найбільш атрактивні, навіть якщо поруч знаходяться яскраві квіти інших кольорів (жовті нарциси, білі тюльпани). Тому я вирішила перевірити чи дійсно це так. </a:t>
              </a:r>
            </a:p>
            <a:p>
              <a:pPr algn="l">
                <a:lnSpc>
                  <a:spcPts val="5013"/>
                </a:lnSpc>
              </a:pPr>
              <a:endParaRPr lang="en-US" sz="3581">
                <a:solidFill>
                  <a:srgbClr val="5C7325"/>
                </a:solidFill>
                <a:latin typeface="Glacial Indifference"/>
                <a:ea typeface="Glacial Indifference"/>
                <a:cs typeface="Glacial Indifference"/>
                <a:sym typeface="Glacial Indifference"/>
              </a:endParaRPr>
            </a:p>
          </p:txBody>
        </p:sp>
      </p:grpSp>
      <p:grpSp>
        <p:nvGrpSpPr>
          <p:cNvPr id="14" name="Group 14"/>
          <p:cNvGrpSpPr/>
          <p:nvPr/>
        </p:nvGrpSpPr>
        <p:grpSpPr>
          <a:xfrm>
            <a:off x="8922859" y="-1015759"/>
            <a:ext cx="12318567" cy="12318517"/>
            <a:chOff x="0" y="0"/>
            <a:chExt cx="6350000" cy="6349975"/>
          </a:xfrm>
        </p:grpSpPr>
        <p:sp>
          <p:nvSpPr>
            <p:cNvPr id="15" name="Freeform 1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567" r="-13567"/>
              </a:stretch>
            </a:blip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4624476" y="-1233196"/>
            <a:ext cx="12753392" cy="1275339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28F2F"/>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236618" y="-845314"/>
            <a:ext cx="11977676" cy="11977628"/>
            <a:chOff x="0" y="0"/>
            <a:chExt cx="6350000" cy="6349975"/>
          </a:xfrm>
        </p:grpSpPr>
        <p:sp>
          <p:nvSpPr>
            <p:cNvPr id="7" name="Freeform 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t="-16666" b="-16666"/>
              </a:stretch>
            </a:blipFill>
          </p:spPr>
        </p:sp>
      </p:grpSp>
      <p:sp>
        <p:nvSpPr>
          <p:cNvPr id="8" name="Freeform 8"/>
          <p:cNvSpPr/>
          <p:nvPr/>
        </p:nvSpPr>
        <p:spPr>
          <a:xfrm>
            <a:off x="9638986" y="5791912"/>
            <a:ext cx="8649014" cy="2846312"/>
          </a:xfrm>
          <a:custGeom>
            <a:avLst/>
            <a:gdLst/>
            <a:ahLst/>
            <a:cxnLst/>
            <a:rect l="l" t="t" r="r" b="b"/>
            <a:pathLst>
              <a:path w="8649014" h="2846312">
                <a:moveTo>
                  <a:pt x="0" y="0"/>
                </a:moveTo>
                <a:lnTo>
                  <a:pt x="8649014" y="0"/>
                </a:lnTo>
                <a:lnTo>
                  <a:pt x="8649014" y="2846312"/>
                </a:lnTo>
                <a:lnTo>
                  <a:pt x="0" y="2846312"/>
                </a:lnTo>
                <a:lnTo>
                  <a:pt x="0" y="0"/>
                </a:lnTo>
                <a:close/>
              </a:path>
            </a:pathLst>
          </a:custGeom>
          <a:blipFill>
            <a:blip r:embed="rId4"/>
            <a:stretch>
              <a:fillRect/>
            </a:stretch>
          </a:blipFill>
        </p:spPr>
      </p:sp>
      <p:grpSp>
        <p:nvGrpSpPr>
          <p:cNvPr id="9" name="Group 9"/>
          <p:cNvGrpSpPr/>
          <p:nvPr/>
        </p:nvGrpSpPr>
        <p:grpSpPr>
          <a:xfrm>
            <a:off x="7413477" y="354604"/>
            <a:ext cx="8649014" cy="3981063"/>
            <a:chOff x="0" y="0"/>
            <a:chExt cx="11532019" cy="5308084"/>
          </a:xfrm>
        </p:grpSpPr>
        <p:sp>
          <p:nvSpPr>
            <p:cNvPr id="10" name="Freeform 10"/>
            <p:cNvSpPr/>
            <p:nvPr/>
          </p:nvSpPr>
          <p:spPr>
            <a:xfrm>
              <a:off x="0" y="0"/>
              <a:ext cx="11532019" cy="3795083"/>
            </a:xfrm>
            <a:custGeom>
              <a:avLst/>
              <a:gdLst/>
              <a:ahLst/>
              <a:cxnLst/>
              <a:rect l="l" t="t" r="r" b="b"/>
              <a:pathLst>
                <a:path w="11532019" h="3795083">
                  <a:moveTo>
                    <a:pt x="0" y="0"/>
                  </a:moveTo>
                  <a:lnTo>
                    <a:pt x="11532019" y="0"/>
                  </a:lnTo>
                  <a:lnTo>
                    <a:pt x="11532019" y="3795083"/>
                  </a:lnTo>
                  <a:lnTo>
                    <a:pt x="0" y="3795083"/>
                  </a:lnTo>
                  <a:lnTo>
                    <a:pt x="0" y="0"/>
                  </a:lnTo>
                  <a:close/>
                </a:path>
              </a:pathLst>
            </a:custGeom>
            <a:blipFill>
              <a:blip r:embed="rId4"/>
              <a:stretch>
                <a:fillRect/>
              </a:stretch>
            </a:blipFill>
          </p:spPr>
        </p:sp>
        <p:grpSp>
          <p:nvGrpSpPr>
            <p:cNvPr id="11" name="Group 11"/>
            <p:cNvGrpSpPr/>
            <p:nvPr/>
          </p:nvGrpSpPr>
          <p:grpSpPr>
            <a:xfrm>
              <a:off x="1261593" y="830887"/>
              <a:ext cx="9680213" cy="4477197"/>
              <a:chOff x="0" y="0"/>
              <a:chExt cx="2060889" cy="953182"/>
            </a:xfrm>
          </p:grpSpPr>
          <p:sp>
            <p:nvSpPr>
              <p:cNvPr id="12" name="Freeform 12"/>
              <p:cNvSpPr/>
              <p:nvPr/>
            </p:nvSpPr>
            <p:spPr>
              <a:xfrm>
                <a:off x="0" y="0"/>
                <a:ext cx="2060889" cy="953182"/>
              </a:xfrm>
              <a:custGeom>
                <a:avLst/>
                <a:gdLst/>
                <a:ahLst/>
                <a:cxnLst/>
                <a:rect l="l" t="t" r="r" b="b"/>
                <a:pathLst>
                  <a:path w="2060889" h="953182">
                    <a:moveTo>
                      <a:pt x="10664" y="0"/>
                    </a:moveTo>
                    <a:lnTo>
                      <a:pt x="2050225" y="0"/>
                    </a:lnTo>
                    <a:cubicBezTo>
                      <a:pt x="2053053" y="0"/>
                      <a:pt x="2055766" y="1123"/>
                      <a:pt x="2057765" y="3123"/>
                    </a:cubicBezTo>
                    <a:cubicBezTo>
                      <a:pt x="2059765" y="5123"/>
                      <a:pt x="2060889" y="7835"/>
                      <a:pt x="2060889" y="10664"/>
                    </a:cubicBezTo>
                    <a:lnTo>
                      <a:pt x="2060889" y="942518"/>
                    </a:lnTo>
                    <a:cubicBezTo>
                      <a:pt x="2060889" y="945347"/>
                      <a:pt x="2059765" y="948059"/>
                      <a:pt x="2057765" y="950059"/>
                    </a:cubicBezTo>
                    <a:cubicBezTo>
                      <a:pt x="2055766" y="952059"/>
                      <a:pt x="2053053" y="953182"/>
                      <a:pt x="2050225" y="953182"/>
                    </a:cubicBezTo>
                    <a:lnTo>
                      <a:pt x="10664" y="953182"/>
                    </a:lnTo>
                    <a:cubicBezTo>
                      <a:pt x="7835" y="953182"/>
                      <a:pt x="5123" y="952059"/>
                      <a:pt x="3123" y="950059"/>
                    </a:cubicBezTo>
                    <a:cubicBezTo>
                      <a:pt x="1123" y="948059"/>
                      <a:pt x="0" y="945347"/>
                      <a:pt x="0" y="942518"/>
                    </a:cubicBezTo>
                    <a:lnTo>
                      <a:pt x="0" y="10664"/>
                    </a:lnTo>
                    <a:cubicBezTo>
                      <a:pt x="0" y="7835"/>
                      <a:pt x="1123" y="5123"/>
                      <a:pt x="3123" y="3123"/>
                    </a:cubicBezTo>
                    <a:cubicBezTo>
                      <a:pt x="5123" y="1123"/>
                      <a:pt x="7835" y="0"/>
                      <a:pt x="10664" y="0"/>
                    </a:cubicBezTo>
                    <a:close/>
                  </a:path>
                </a:pathLst>
              </a:custGeom>
              <a:solidFill>
                <a:srgbClr val="FFFFFF">
                  <a:alpha val="89804"/>
                </a:srgbClr>
              </a:solidFill>
            </p:spPr>
          </p:sp>
          <p:sp>
            <p:nvSpPr>
              <p:cNvPr id="13" name="TextBox 13"/>
              <p:cNvSpPr txBox="1"/>
              <p:nvPr/>
            </p:nvSpPr>
            <p:spPr>
              <a:xfrm>
                <a:off x="0" y="-38100"/>
                <a:ext cx="2060889" cy="991282"/>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636118" y="1840391"/>
              <a:ext cx="8931161" cy="2750187"/>
            </a:xfrm>
            <a:prstGeom prst="rect">
              <a:avLst/>
            </a:prstGeom>
          </p:spPr>
          <p:txBody>
            <a:bodyPr lIns="0" tIns="0" rIns="0" bIns="0" rtlCol="0" anchor="t">
              <a:spAutoFit/>
            </a:bodyPr>
            <a:lstStyle/>
            <a:p>
              <a:pPr algn="l">
                <a:lnSpc>
                  <a:spcPts val="4173"/>
                </a:lnSpc>
              </a:pPr>
              <a:r>
                <a:rPr lang="en-US" sz="2981">
                  <a:solidFill>
                    <a:srgbClr val="5C7325"/>
                  </a:solidFill>
                  <a:latin typeface="Glacial Indifference"/>
                  <a:ea typeface="Glacial Indifference"/>
                  <a:cs typeface="Glacial Indifference"/>
                  <a:sym typeface="Glacial Indifference"/>
                </a:rPr>
                <a:t>Переконатися чи дієвий спосіб встановлення пасток, щоб зменшити популяцію цих комах на певній ділянці.</a:t>
              </a:r>
            </a:p>
          </p:txBody>
        </p:sp>
        <p:sp>
          <p:nvSpPr>
            <p:cNvPr id="15" name="TextBox 15"/>
            <p:cNvSpPr txBox="1"/>
            <p:nvPr/>
          </p:nvSpPr>
          <p:spPr>
            <a:xfrm>
              <a:off x="911947" y="366580"/>
              <a:ext cx="10029859" cy="1004813"/>
            </a:xfrm>
            <a:prstGeom prst="rect">
              <a:avLst/>
            </a:prstGeom>
          </p:spPr>
          <p:txBody>
            <a:bodyPr lIns="0" tIns="0" rIns="0" bIns="0" rtlCol="0" anchor="t">
              <a:spAutoFit/>
            </a:bodyPr>
            <a:lstStyle/>
            <a:p>
              <a:pPr marL="0" lvl="0" indent="0" algn="ctr">
                <a:lnSpc>
                  <a:spcPts val="5507"/>
                </a:lnSpc>
                <a:spcBef>
                  <a:spcPct val="0"/>
                </a:spcBef>
              </a:pPr>
              <a:r>
                <a:rPr lang="en-US" sz="5346">
                  <a:solidFill>
                    <a:srgbClr val="FFFFFF"/>
                  </a:solidFill>
                  <a:latin typeface="Feel Free Playful"/>
                  <a:ea typeface="Feel Free Playful"/>
                  <a:cs typeface="Feel Free Playful"/>
                  <a:sym typeface="Feel Free Playful"/>
                </a:rPr>
                <a:t>ЯКА МОЯ МЕТА?</a:t>
              </a:r>
            </a:p>
          </p:txBody>
        </p:sp>
      </p:grpSp>
      <p:grpSp>
        <p:nvGrpSpPr>
          <p:cNvPr id="16" name="Group 16"/>
          <p:cNvGrpSpPr/>
          <p:nvPr/>
        </p:nvGrpSpPr>
        <p:grpSpPr>
          <a:xfrm>
            <a:off x="9638986" y="4368756"/>
            <a:ext cx="8649014" cy="2846312"/>
            <a:chOff x="0" y="0"/>
            <a:chExt cx="11532019" cy="3795083"/>
          </a:xfrm>
        </p:grpSpPr>
        <p:sp>
          <p:nvSpPr>
            <p:cNvPr id="17" name="Freeform 17"/>
            <p:cNvSpPr/>
            <p:nvPr/>
          </p:nvSpPr>
          <p:spPr>
            <a:xfrm>
              <a:off x="0" y="0"/>
              <a:ext cx="11532019" cy="3795083"/>
            </a:xfrm>
            <a:custGeom>
              <a:avLst/>
              <a:gdLst/>
              <a:ahLst/>
              <a:cxnLst/>
              <a:rect l="l" t="t" r="r" b="b"/>
              <a:pathLst>
                <a:path w="11532019" h="3795083">
                  <a:moveTo>
                    <a:pt x="0" y="0"/>
                  </a:moveTo>
                  <a:lnTo>
                    <a:pt x="11532019" y="0"/>
                  </a:lnTo>
                  <a:lnTo>
                    <a:pt x="11532019" y="3795083"/>
                  </a:lnTo>
                  <a:lnTo>
                    <a:pt x="0" y="3795083"/>
                  </a:lnTo>
                  <a:lnTo>
                    <a:pt x="0" y="0"/>
                  </a:lnTo>
                  <a:close/>
                </a:path>
              </a:pathLst>
            </a:custGeom>
            <a:blipFill>
              <a:blip r:embed="rId4"/>
              <a:stretch>
                <a:fillRect/>
              </a:stretch>
            </a:blipFill>
          </p:spPr>
        </p:sp>
        <p:grpSp>
          <p:nvGrpSpPr>
            <p:cNvPr id="18" name="Group 18"/>
            <p:cNvGrpSpPr/>
            <p:nvPr/>
          </p:nvGrpSpPr>
          <p:grpSpPr>
            <a:xfrm>
              <a:off x="1261593" y="830887"/>
              <a:ext cx="9680213" cy="2964196"/>
              <a:chOff x="0" y="0"/>
              <a:chExt cx="2060889" cy="631069"/>
            </a:xfrm>
          </p:grpSpPr>
          <p:sp>
            <p:nvSpPr>
              <p:cNvPr id="19" name="Freeform 19"/>
              <p:cNvSpPr/>
              <p:nvPr/>
            </p:nvSpPr>
            <p:spPr>
              <a:xfrm>
                <a:off x="0" y="0"/>
                <a:ext cx="2060889" cy="631069"/>
              </a:xfrm>
              <a:custGeom>
                <a:avLst/>
                <a:gdLst/>
                <a:ahLst/>
                <a:cxnLst/>
                <a:rect l="l" t="t" r="r" b="b"/>
                <a:pathLst>
                  <a:path w="2060889" h="631069">
                    <a:moveTo>
                      <a:pt x="10664" y="0"/>
                    </a:moveTo>
                    <a:lnTo>
                      <a:pt x="2050225" y="0"/>
                    </a:lnTo>
                    <a:cubicBezTo>
                      <a:pt x="2053053" y="0"/>
                      <a:pt x="2055766" y="1123"/>
                      <a:pt x="2057765" y="3123"/>
                    </a:cubicBezTo>
                    <a:cubicBezTo>
                      <a:pt x="2059765" y="5123"/>
                      <a:pt x="2060889" y="7835"/>
                      <a:pt x="2060889" y="10664"/>
                    </a:cubicBezTo>
                    <a:lnTo>
                      <a:pt x="2060889" y="620405"/>
                    </a:lnTo>
                    <a:cubicBezTo>
                      <a:pt x="2060889" y="623233"/>
                      <a:pt x="2059765" y="625945"/>
                      <a:pt x="2057765" y="627945"/>
                    </a:cubicBezTo>
                    <a:cubicBezTo>
                      <a:pt x="2055766" y="629945"/>
                      <a:pt x="2053053" y="631069"/>
                      <a:pt x="2050225" y="631069"/>
                    </a:cubicBezTo>
                    <a:lnTo>
                      <a:pt x="10664" y="631069"/>
                    </a:lnTo>
                    <a:cubicBezTo>
                      <a:pt x="7835" y="631069"/>
                      <a:pt x="5123" y="629945"/>
                      <a:pt x="3123" y="627945"/>
                    </a:cubicBezTo>
                    <a:cubicBezTo>
                      <a:pt x="1123" y="625945"/>
                      <a:pt x="0" y="623233"/>
                      <a:pt x="0" y="620405"/>
                    </a:cubicBezTo>
                    <a:lnTo>
                      <a:pt x="0" y="10664"/>
                    </a:lnTo>
                    <a:cubicBezTo>
                      <a:pt x="0" y="7835"/>
                      <a:pt x="1123" y="5123"/>
                      <a:pt x="3123" y="3123"/>
                    </a:cubicBezTo>
                    <a:cubicBezTo>
                      <a:pt x="5123" y="1123"/>
                      <a:pt x="7835" y="0"/>
                      <a:pt x="10664" y="0"/>
                    </a:cubicBezTo>
                    <a:close/>
                  </a:path>
                </a:pathLst>
              </a:custGeom>
              <a:solidFill>
                <a:srgbClr val="FFFFFF">
                  <a:alpha val="89804"/>
                </a:srgbClr>
              </a:solidFill>
            </p:spPr>
          </p:sp>
          <p:sp>
            <p:nvSpPr>
              <p:cNvPr id="20" name="TextBox 20"/>
              <p:cNvSpPr txBox="1"/>
              <p:nvPr/>
            </p:nvSpPr>
            <p:spPr>
              <a:xfrm>
                <a:off x="0" y="-38100"/>
                <a:ext cx="2060889" cy="669169"/>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1636118" y="1825047"/>
              <a:ext cx="8931161" cy="1353187"/>
            </a:xfrm>
            <a:prstGeom prst="rect">
              <a:avLst/>
            </a:prstGeom>
          </p:spPr>
          <p:txBody>
            <a:bodyPr lIns="0" tIns="0" rIns="0" bIns="0" rtlCol="0" anchor="t">
              <a:spAutoFit/>
            </a:bodyPr>
            <a:lstStyle/>
            <a:p>
              <a:pPr algn="l">
                <a:lnSpc>
                  <a:spcPts val="4173"/>
                </a:lnSpc>
              </a:pPr>
              <a:r>
                <a:rPr lang="en-US" sz="2981">
                  <a:solidFill>
                    <a:srgbClr val="5C7325"/>
                  </a:solidFill>
                  <a:latin typeface="Glacial Indifference"/>
                  <a:ea typeface="Glacial Indifference"/>
                  <a:cs typeface="Glacial Indifference"/>
                  <a:sym typeface="Glacial Indifference"/>
                </a:rPr>
                <a:t>Тому що даний спосіб не шкодить комахам-запилювачам. </a:t>
              </a:r>
            </a:p>
          </p:txBody>
        </p:sp>
        <p:sp>
          <p:nvSpPr>
            <p:cNvPr id="22" name="TextBox 22"/>
            <p:cNvSpPr txBox="1"/>
            <p:nvPr/>
          </p:nvSpPr>
          <p:spPr>
            <a:xfrm>
              <a:off x="1086770" y="366580"/>
              <a:ext cx="10029859" cy="1004813"/>
            </a:xfrm>
            <a:prstGeom prst="rect">
              <a:avLst/>
            </a:prstGeom>
          </p:spPr>
          <p:txBody>
            <a:bodyPr lIns="0" tIns="0" rIns="0" bIns="0" rtlCol="0" anchor="t">
              <a:spAutoFit/>
            </a:bodyPr>
            <a:lstStyle/>
            <a:p>
              <a:pPr marL="0" lvl="0" indent="0" algn="ctr">
                <a:lnSpc>
                  <a:spcPts val="5507"/>
                </a:lnSpc>
                <a:spcBef>
                  <a:spcPct val="0"/>
                </a:spcBef>
              </a:pPr>
              <a:r>
                <a:rPr lang="en-US" sz="5346">
                  <a:solidFill>
                    <a:srgbClr val="FFFFFF"/>
                  </a:solidFill>
                  <a:latin typeface="Feel Free Playful"/>
                  <a:ea typeface="Feel Free Playful"/>
                  <a:cs typeface="Feel Free Playful"/>
                  <a:sym typeface="Feel Free Playful"/>
                </a:rPr>
                <a:t>ЧОМУ САМЕ ЦЕЙ СПОСІБ?</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6" name="Freeform 6"/>
          <p:cNvSpPr/>
          <p:nvPr/>
        </p:nvSpPr>
        <p:spPr>
          <a:xfrm>
            <a:off x="561686" y="3553830"/>
            <a:ext cx="8649014" cy="2846312"/>
          </a:xfrm>
          <a:custGeom>
            <a:avLst/>
            <a:gdLst/>
            <a:ahLst/>
            <a:cxnLst/>
            <a:rect l="l" t="t" r="r" b="b"/>
            <a:pathLst>
              <a:path w="8649014" h="2846312">
                <a:moveTo>
                  <a:pt x="0" y="0"/>
                </a:moveTo>
                <a:lnTo>
                  <a:pt x="8649014" y="0"/>
                </a:lnTo>
                <a:lnTo>
                  <a:pt x="8649014" y="2846312"/>
                </a:lnTo>
                <a:lnTo>
                  <a:pt x="0" y="2846312"/>
                </a:lnTo>
                <a:lnTo>
                  <a:pt x="0" y="0"/>
                </a:lnTo>
                <a:close/>
              </a:path>
            </a:pathLst>
          </a:custGeom>
          <a:blipFill>
            <a:blip r:embed="rId3"/>
            <a:stretch>
              <a:fillRect/>
            </a:stretch>
          </a:blipFill>
        </p:spPr>
      </p:sp>
      <p:grpSp>
        <p:nvGrpSpPr>
          <p:cNvPr id="7" name="Group 7"/>
          <p:cNvGrpSpPr/>
          <p:nvPr/>
        </p:nvGrpSpPr>
        <p:grpSpPr>
          <a:xfrm>
            <a:off x="561686" y="4983710"/>
            <a:ext cx="8436281" cy="8436247"/>
            <a:chOff x="0" y="0"/>
            <a:chExt cx="6350000" cy="6349975"/>
          </a:xfrm>
        </p:grpSpPr>
        <p:sp>
          <p:nvSpPr>
            <p:cNvPr id="8" name="Freeform 8"/>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31479" r="-31479" b="-22220"/>
              </a:stretch>
            </a:blipFill>
          </p:spPr>
        </p:sp>
      </p:grpSp>
      <p:grpSp>
        <p:nvGrpSpPr>
          <p:cNvPr id="9" name="Group 9"/>
          <p:cNvGrpSpPr/>
          <p:nvPr/>
        </p:nvGrpSpPr>
        <p:grpSpPr>
          <a:xfrm>
            <a:off x="9809676" y="1028700"/>
            <a:ext cx="11932273" cy="11932225"/>
            <a:chOff x="0" y="0"/>
            <a:chExt cx="6350000" cy="6349975"/>
          </a:xfrm>
        </p:grpSpPr>
        <p:sp>
          <p:nvSpPr>
            <p:cNvPr id="10" name="Freeform 10"/>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16666" r="-16666"/>
              </a:stretch>
            </a:blipFill>
          </p:spPr>
        </p:sp>
      </p:grpSp>
      <p:sp>
        <p:nvSpPr>
          <p:cNvPr id="11" name="TextBox 11"/>
          <p:cNvSpPr txBox="1"/>
          <p:nvPr/>
        </p:nvSpPr>
        <p:spPr>
          <a:xfrm>
            <a:off x="561686" y="231271"/>
            <a:ext cx="9678284" cy="4359213"/>
          </a:xfrm>
          <a:prstGeom prst="rect">
            <a:avLst/>
          </a:prstGeom>
        </p:spPr>
        <p:txBody>
          <a:bodyPr lIns="0" tIns="0" rIns="0" bIns="0" rtlCol="0" anchor="t">
            <a:spAutoFit/>
          </a:bodyPr>
          <a:lstStyle/>
          <a:p>
            <a:pPr algn="ctr">
              <a:lnSpc>
                <a:spcPts val="3853"/>
              </a:lnSpc>
            </a:pPr>
            <a:r>
              <a:rPr lang="en-US" sz="2752">
                <a:solidFill>
                  <a:srgbClr val="000000"/>
                </a:solidFill>
                <a:latin typeface="Glacial Indifference"/>
                <a:ea typeface="Glacial Indifference"/>
                <a:cs typeface="Glacial Indifference"/>
                <a:sym typeface="Glacial Indifference"/>
              </a:rPr>
              <a:t> Спочатку я обрала місце (дві ділянки) для проведення досліду, де на квітках, а саме на нарцисах є комахи, і розмістила там підготовлені кольорові миски з водою. Ємності були наповнені водою не повністю, щоб комасі в разі чого було важче виповзти, а також, щоб вітер не вихлюпував воду.</a:t>
            </a:r>
          </a:p>
          <a:p>
            <a:pPr algn="ctr">
              <a:lnSpc>
                <a:spcPts val="3853"/>
              </a:lnSpc>
            </a:pPr>
            <a:r>
              <a:rPr lang="en-US" sz="2752">
                <a:solidFill>
                  <a:srgbClr val="000000"/>
                </a:solidFill>
                <a:latin typeface="Glacial Indifference"/>
                <a:ea typeface="Glacial Indifference"/>
                <a:cs typeface="Glacial Indifference"/>
                <a:sym typeface="Glacial Indifference"/>
              </a:rPr>
              <a:t> У воду я додала пару крапель мийного засобу, щоб зруйнувати поверхневий натяг води, і тоді жуки тонутимуть миттєво.</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683" y="437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680422" y="8377099"/>
            <a:ext cx="8649014" cy="2846312"/>
          </a:xfrm>
          <a:custGeom>
            <a:avLst/>
            <a:gdLst/>
            <a:ahLst/>
            <a:cxnLst/>
            <a:rect l="l" t="t" r="r" b="b"/>
            <a:pathLst>
              <a:path w="8649014" h="2846312">
                <a:moveTo>
                  <a:pt x="0" y="0"/>
                </a:moveTo>
                <a:lnTo>
                  <a:pt x="8649014" y="0"/>
                </a:lnTo>
                <a:lnTo>
                  <a:pt x="8649014" y="2846312"/>
                </a:lnTo>
                <a:lnTo>
                  <a:pt x="0" y="2846312"/>
                </a:lnTo>
                <a:lnTo>
                  <a:pt x="0" y="0"/>
                </a:lnTo>
                <a:close/>
              </a:path>
            </a:pathLst>
          </a:custGeom>
          <a:blipFill>
            <a:blip r:embed="rId3"/>
            <a:stretch>
              <a:fillRect/>
            </a:stretch>
          </a:blipFill>
        </p:spPr>
      </p:sp>
      <p:sp>
        <p:nvSpPr>
          <p:cNvPr id="4" name="Freeform 4"/>
          <p:cNvSpPr/>
          <p:nvPr/>
        </p:nvSpPr>
        <p:spPr>
          <a:xfrm>
            <a:off x="680422" y="4618953"/>
            <a:ext cx="8649014" cy="2846312"/>
          </a:xfrm>
          <a:custGeom>
            <a:avLst/>
            <a:gdLst/>
            <a:ahLst/>
            <a:cxnLst/>
            <a:rect l="l" t="t" r="r" b="b"/>
            <a:pathLst>
              <a:path w="8649014" h="2846312">
                <a:moveTo>
                  <a:pt x="0" y="0"/>
                </a:moveTo>
                <a:lnTo>
                  <a:pt x="8649014" y="0"/>
                </a:lnTo>
                <a:lnTo>
                  <a:pt x="8649014" y="2846312"/>
                </a:lnTo>
                <a:lnTo>
                  <a:pt x="0" y="2846312"/>
                </a:lnTo>
                <a:lnTo>
                  <a:pt x="0" y="0"/>
                </a:lnTo>
                <a:close/>
              </a:path>
            </a:pathLst>
          </a:custGeom>
          <a:blipFill>
            <a:blip r:embed="rId3"/>
            <a:stretch>
              <a:fillRect/>
            </a:stretch>
          </a:blipFill>
        </p:spPr>
      </p:sp>
      <p:grpSp>
        <p:nvGrpSpPr>
          <p:cNvPr id="5" name="Group 5"/>
          <p:cNvGrpSpPr/>
          <p:nvPr/>
        </p:nvGrpSpPr>
        <p:grpSpPr>
          <a:xfrm>
            <a:off x="-976266" y="-892392"/>
            <a:ext cx="6419188" cy="6419162"/>
            <a:chOff x="0" y="0"/>
            <a:chExt cx="6350000" cy="6349975"/>
          </a:xfrm>
        </p:grpSpPr>
        <p:sp>
          <p:nvSpPr>
            <p:cNvPr id="6" name="Freeform 6"/>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t="-16666" b="-16666"/>
              </a:stretch>
            </a:blipFill>
          </p:spPr>
        </p:sp>
      </p:grpSp>
      <p:grpSp>
        <p:nvGrpSpPr>
          <p:cNvPr id="7" name="Group 7"/>
          <p:cNvGrpSpPr/>
          <p:nvPr/>
        </p:nvGrpSpPr>
        <p:grpSpPr>
          <a:xfrm>
            <a:off x="264859" y="7514937"/>
            <a:ext cx="8649014" cy="2285318"/>
            <a:chOff x="0" y="0"/>
            <a:chExt cx="11532019" cy="3047091"/>
          </a:xfrm>
        </p:grpSpPr>
        <p:grpSp>
          <p:nvGrpSpPr>
            <p:cNvPr id="8" name="Group 8"/>
            <p:cNvGrpSpPr/>
            <p:nvPr/>
          </p:nvGrpSpPr>
          <p:grpSpPr>
            <a:xfrm>
              <a:off x="0" y="0"/>
              <a:ext cx="11532019" cy="3047091"/>
              <a:chOff x="0" y="0"/>
              <a:chExt cx="2851670" cy="753493"/>
            </a:xfrm>
          </p:grpSpPr>
          <p:sp>
            <p:nvSpPr>
              <p:cNvPr id="9" name="Freeform 9"/>
              <p:cNvSpPr/>
              <p:nvPr/>
            </p:nvSpPr>
            <p:spPr>
              <a:xfrm>
                <a:off x="0" y="0"/>
                <a:ext cx="2851670" cy="753493"/>
              </a:xfrm>
              <a:custGeom>
                <a:avLst/>
                <a:gdLst/>
                <a:ahLst/>
                <a:cxnLst/>
                <a:rect l="l" t="t" r="r" b="b"/>
                <a:pathLst>
                  <a:path w="2851670" h="753493">
                    <a:moveTo>
                      <a:pt x="8951" y="0"/>
                    </a:moveTo>
                    <a:lnTo>
                      <a:pt x="2842719" y="0"/>
                    </a:lnTo>
                    <a:cubicBezTo>
                      <a:pt x="2845093" y="0"/>
                      <a:pt x="2847370" y="943"/>
                      <a:pt x="2849049" y="2622"/>
                    </a:cubicBezTo>
                    <a:cubicBezTo>
                      <a:pt x="2850727" y="4300"/>
                      <a:pt x="2851670" y="6577"/>
                      <a:pt x="2851670" y="8951"/>
                    </a:cubicBezTo>
                    <a:lnTo>
                      <a:pt x="2851670" y="744542"/>
                    </a:lnTo>
                    <a:cubicBezTo>
                      <a:pt x="2851670" y="746916"/>
                      <a:pt x="2850727" y="749193"/>
                      <a:pt x="2849049" y="750872"/>
                    </a:cubicBezTo>
                    <a:cubicBezTo>
                      <a:pt x="2847370" y="752550"/>
                      <a:pt x="2845093" y="753493"/>
                      <a:pt x="2842719" y="753493"/>
                    </a:cubicBezTo>
                    <a:lnTo>
                      <a:pt x="8951" y="753493"/>
                    </a:lnTo>
                    <a:cubicBezTo>
                      <a:pt x="6577" y="753493"/>
                      <a:pt x="4300" y="752550"/>
                      <a:pt x="2622" y="750872"/>
                    </a:cubicBezTo>
                    <a:cubicBezTo>
                      <a:pt x="943" y="749193"/>
                      <a:pt x="0" y="746916"/>
                      <a:pt x="0" y="744542"/>
                    </a:cubicBezTo>
                    <a:lnTo>
                      <a:pt x="0" y="8951"/>
                    </a:lnTo>
                    <a:cubicBezTo>
                      <a:pt x="0" y="6577"/>
                      <a:pt x="943" y="4300"/>
                      <a:pt x="2622" y="2622"/>
                    </a:cubicBezTo>
                    <a:cubicBezTo>
                      <a:pt x="4300" y="943"/>
                      <a:pt x="6577" y="0"/>
                      <a:pt x="8951" y="0"/>
                    </a:cubicBezTo>
                    <a:close/>
                  </a:path>
                </a:pathLst>
              </a:custGeom>
              <a:solidFill>
                <a:srgbClr val="FFFFFF">
                  <a:alpha val="89804"/>
                </a:srgbClr>
              </a:solidFill>
            </p:spPr>
          </p:sp>
          <p:sp>
            <p:nvSpPr>
              <p:cNvPr id="10" name="TextBox 10"/>
              <p:cNvSpPr txBox="1"/>
              <p:nvPr/>
            </p:nvSpPr>
            <p:spPr>
              <a:xfrm>
                <a:off x="0" y="-38100"/>
                <a:ext cx="2851670" cy="791593"/>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350190" y="213793"/>
              <a:ext cx="10627744" cy="2543305"/>
            </a:xfrm>
            <a:prstGeom prst="rect">
              <a:avLst/>
            </a:prstGeom>
          </p:spPr>
          <p:txBody>
            <a:bodyPr lIns="0" tIns="0" rIns="0" bIns="0" rtlCol="0" anchor="t">
              <a:spAutoFit/>
            </a:bodyPr>
            <a:lstStyle/>
            <a:p>
              <a:pPr algn="ctr">
                <a:lnSpc>
                  <a:spcPts val="5113"/>
                </a:lnSpc>
              </a:pPr>
              <a:r>
                <a:rPr lang="en-US" sz="3652">
                  <a:solidFill>
                    <a:srgbClr val="000000"/>
                  </a:solidFill>
                  <a:latin typeface="Glacial Indifference"/>
                  <a:ea typeface="Glacial Indifference"/>
                  <a:cs typeface="Glacial Indifference"/>
                  <a:sym typeface="Glacial Indifference"/>
                </a:rPr>
                <a:t>А далі залишилося спостерігати за кількістю комах у кожному кольорі мисок</a:t>
              </a:r>
            </a:p>
          </p:txBody>
        </p:sp>
      </p:grpSp>
      <p:grpSp>
        <p:nvGrpSpPr>
          <p:cNvPr id="12" name="Group 12"/>
          <p:cNvGrpSpPr/>
          <p:nvPr/>
        </p:nvGrpSpPr>
        <p:grpSpPr>
          <a:xfrm>
            <a:off x="11608783" y="-1449825"/>
            <a:ext cx="8458184" cy="8458150"/>
            <a:chOff x="0" y="0"/>
            <a:chExt cx="6350000" cy="6349975"/>
          </a:xfrm>
        </p:grpSpPr>
        <p:sp>
          <p:nvSpPr>
            <p:cNvPr id="13" name="Freeform 1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t="-16666" b="-16666"/>
              </a:stretch>
            </a:blipFill>
          </p:spPr>
        </p:sp>
      </p:grpSp>
      <p:grpSp>
        <p:nvGrpSpPr>
          <p:cNvPr id="14" name="Group 14"/>
          <p:cNvGrpSpPr/>
          <p:nvPr/>
        </p:nvGrpSpPr>
        <p:grpSpPr>
          <a:xfrm>
            <a:off x="4772125" y="-892392"/>
            <a:ext cx="7089985" cy="7089957"/>
            <a:chOff x="0" y="0"/>
            <a:chExt cx="6350000" cy="6349975"/>
          </a:xfrm>
        </p:grpSpPr>
        <p:sp>
          <p:nvSpPr>
            <p:cNvPr id="15" name="Freeform 1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t="-16666" b="-16666"/>
              </a:stretch>
            </a:blipFill>
          </p:spPr>
        </p:sp>
      </p:grpSp>
      <p:sp>
        <p:nvSpPr>
          <p:cNvPr id="16" name="TextBox 16"/>
          <p:cNvSpPr txBox="1"/>
          <p:nvPr/>
        </p:nvSpPr>
        <p:spPr>
          <a:xfrm>
            <a:off x="9097318" y="4962842"/>
            <a:ext cx="93365" cy="323215"/>
          </a:xfrm>
          <a:prstGeom prst="rect">
            <a:avLst/>
          </a:prstGeom>
        </p:spPr>
        <p:txBody>
          <a:bodyPr lIns="0" tIns="0" rIns="0" bIns="0" rtlCol="0" anchor="t">
            <a:spAutoFit/>
          </a:bodyPr>
          <a:lstStyle/>
          <a:p>
            <a:pPr algn="ctr">
              <a:lnSpc>
                <a:spcPts val="2659"/>
              </a:lnSpc>
              <a:spcBef>
                <a:spcPct val="0"/>
              </a:spcBef>
            </a:pPr>
            <a:r>
              <a:rPr lang="en-US" sz="1899">
                <a:solidFill>
                  <a:srgbClr val="000000"/>
                </a:solidFill>
                <a:latin typeface="Balsamiq Sans"/>
                <a:ea typeface="Balsamiq Sans"/>
                <a:cs typeface="Balsamiq Sans"/>
                <a:sym typeface="Balsamiq Sans"/>
              </a:rPr>
              <a:t>1</a:t>
            </a:r>
          </a:p>
        </p:txBody>
      </p:sp>
      <p:sp>
        <p:nvSpPr>
          <p:cNvPr id="17" name="TextBox 17"/>
          <p:cNvSpPr txBox="1"/>
          <p:nvPr/>
        </p:nvSpPr>
        <p:spPr>
          <a:xfrm>
            <a:off x="-3206092" y="5868385"/>
            <a:ext cx="8649014" cy="734560"/>
          </a:xfrm>
          <a:prstGeom prst="rect">
            <a:avLst/>
          </a:prstGeom>
        </p:spPr>
        <p:txBody>
          <a:bodyPr lIns="0" tIns="0" rIns="0" bIns="0" rtlCol="0" anchor="t">
            <a:spAutoFit/>
          </a:bodyPr>
          <a:lstStyle/>
          <a:p>
            <a:pPr marL="0" lvl="0" indent="0" algn="ctr">
              <a:lnSpc>
                <a:spcPts val="5507"/>
              </a:lnSpc>
              <a:spcBef>
                <a:spcPct val="0"/>
              </a:spcBef>
            </a:pPr>
            <a:r>
              <a:rPr lang="en-US" sz="5346" u="none" strike="noStrike" dirty="0">
                <a:latin typeface="Feel Free Playful"/>
                <a:ea typeface="Feel Free Playful"/>
                <a:cs typeface="Feel Free Playful"/>
                <a:sym typeface="Feel Free Playful"/>
              </a:rPr>
              <a:t>1 ДЕНЬ</a:t>
            </a:r>
          </a:p>
        </p:txBody>
      </p:sp>
      <p:sp>
        <p:nvSpPr>
          <p:cNvPr id="18" name="TextBox 18"/>
          <p:cNvSpPr txBox="1"/>
          <p:nvPr/>
        </p:nvSpPr>
        <p:spPr>
          <a:xfrm>
            <a:off x="3724872" y="6679145"/>
            <a:ext cx="8649014" cy="734560"/>
          </a:xfrm>
          <a:prstGeom prst="rect">
            <a:avLst/>
          </a:prstGeom>
        </p:spPr>
        <p:txBody>
          <a:bodyPr lIns="0" tIns="0" rIns="0" bIns="0" rtlCol="0" anchor="t">
            <a:spAutoFit/>
          </a:bodyPr>
          <a:lstStyle/>
          <a:p>
            <a:pPr marL="0" lvl="0" indent="0" algn="ctr">
              <a:lnSpc>
                <a:spcPts val="5507"/>
              </a:lnSpc>
              <a:spcBef>
                <a:spcPct val="0"/>
              </a:spcBef>
            </a:pPr>
            <a:r>
              <a:rPr lang="en-US" sz="5346" dirty="0">
                <a:latin typeface="Feel Free Playful"/>
                <a:ea typeface="Feel Free Playful"/>
                <a:cs typeface="Feel Free Playful"/>
                <a:sym typeface="Feel Free Playful"/>
              </a:rPr>
              <a:t>2</a:t>
            </a:r>
            <a:r>
              <a:rPr lang="en-US" sz="5346" u="none" strike="noStrike" dirty="0">
                <a:latin typeface="Feel Free Playful"/>
                <a:ea typeface="Feel Free Playful"/>
                <a:cs typeface="Feel Free Playful"/>
                <a:sym typeface="Feel Free Playful"/>
              </a:rPr>
              <a:t> ДЕНЬ</a:t>
            </a:r>
          </a:p>
        </p:txBody>
      </p:sp>
      <p:sp>
        <p:nvSpPr>
          <p:cNvPr id="19" name="TextBox 19"/>
          <p:cNvSpPr txBox="1"/>
          <p:nvPr/>
        </p:nvSpPr>
        <p:spPr>
          <a:xfrm>
            <a:off x="11417953" y="7185757"/>
            <a:ext cx="8649014" cy="734560"/>
          </a:xfrm>
          <a:prstGeom prst="rect">
            <a:avLst/>
          </a:prstGeom>
        </p:spPr>
        <p:txBody>
          <a:bodyPr lIns="0" tIns="0" rIns="0" bIns="0" rtlCol="0" anchor="t">
            <a:spAutoFit/>
          </a:bodyPr>
          <a:lstStyle/>
          <a:p>
            <a:pPr marL="0" lvl="0" indent="0" algn="ctr">
              <a:lnSpc>
                <a:spcPts val="5507"/>
              </a:lnSpc>
              <a:spcBef>
                <a:spcPct val="0"/>
              </a:spcBef>
            </a:pPr>
            <a:r>
              <a:rPr lang="en-US" sz="5346" dirty="0">
                <a:latin typeface="Feel Free Playful"/>
                <a:ea typeface="Feel Free Playful"/>
                <a:cs typeface="Feel Free Playful"/>
                <a:sym typeface="Feel Free Playful"/>
              </a:rPr>
              <a:t>3</a:t>
            </a:r>
            <a:r>
              <a:rPr lang="en-US" sz="5346" u="none" strike="noStrike" dirty="0">
                <a:latin typeface="Feel Free Playful"/>
                <a:ea typeface="Feel Free Playful"/>
                <a:cs typeface="Feel Free Playful"/>
                <a:sym typeface="Feel Free Playful"/>
              </a:rPr>
              <a:t> ДЕНЬ</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835443" y="7239880"/>
            <a:ext cx="16423857" cy="4041210"/>
          </a:xfrm>
          <a:custGeom>
            <a:avLst/>
            <a:gdLst/>
            <a:ahLst/>
            <a:cxnLst/>
            <a:rect l="l" t="t" r="r" b="b"/>
            <a:pathLst>
              <a:path w="16423857" h="4041210">
                <a:moveTo>
                  <a:pt x="0" y="0"/>
                </a:moveTo>
                <a:lnTo>
                  <a:pt x="16423857" y="0"/>
                </a:lnTo>
                <a:lnTo>
                  <a:pt x="16423857" y="4041209"/>
                </a:lnTo>
                <a:lnTo>
                  <a:pt x="0" y="4041209"/>
                </a:lnTo>
                <a:lnTo>
                  <a:pt x="0" y="0"/>
                </a:lnTo>
                <a:close/>
              </a:path>
            </a:pathLst>
          </a:custGeom>
          <a:blipFill>
            <a:blip r:embed="rId3"/>
            <a:stretch>
              <a:fillRect t="-16872" b="-16872"/>
            </a:stretch>
          </a:blipFill>
        </p:spPr>
      </p:sp>
      <p:sp>
        <p:nvSpPr>
          <p:cNvPr id="4" name="Freeform 4"/>
          <p:cNvSpPr/>
          <p:nvPr/>
        </p:nvSpPr>
        <p:spPr>
          <a:xfrm>
            <a:off x="835443" y="-386491"/>
            <a:ext cx="16423857" cy="4041210"/>
          </a:xfrm>
          <a:custGeom>
            <a:avLst/>
            <a:gdLst/>
            <a:ahLst/>
            <a:cxnLst/>
            <a:rect l="l" t="t" r="r" b="b"/>
            <a:pathLst>
              <a:path w="16423857" h="4041210">
                <a:moveTo>
                  <a:pt x="0" y="0"/>
                </a:moveTo>
                <a:lnTo>
                  <a:pt x="16423857" y="0"/>
                </a:lnTo>
                <a:lnTo>
                  <a:pt x="16423857" y="4041209"/>
                </a:lnTo>
                <a:lnTo>
                  <a:pt x="0" y="4041209"/>
                </a:lnTo>
                <a:lnTo>
                  <a:pt x="0" y="0"/>
                </a:lnTo>
                <a:close/>
              </a:path>
            </a:pathLst>
          </a:custGeom>
          <a:blipFill>
            <a:blip r:embed="rId3"/>
            <a:stretch>
              <a:fillRect t="-16872" b="-16872"/>
            </a:stretch>
          </a:blipFill>
        </p:spPr>
      </p:sp>
      <p:sp>
        <p:nvSpPr>
          <p:cNvPr id="5" name="Freeform 5"/>
          <p:cNvSpPr/>
          <p:nvPr/>
        </p:nvSpPr>
        <p:spPr>
          <a:xfrm>
            <a:off x="10643543" y="4316329"/>
            <a:ext cx="7960894" cy="5970671"/>
          </a:xfrm>
          <a:custGeom>
            <a:avLst/>
            <a:gdLst/>
            <a:ahLst/>
            <a:cxnLst/>
            <a:rect l="l" t="t" r="r" b="b"/>
            <a:pathLst>
              <a:path w="7960894" h="5970671">
                <a:moveTo>
                  <a:pt x="0" y="0"/>
                </a:moveTo>
                <a:lnTo>
                  <a:pt x="7960895" y="0"/>
                </a:lnTo>
                <a:lnTo>
                  <a:pt x="7960895" y="5970671"/>
                </a:lnTo>
                <a:lnTo>
                  <a:pt x="0" y="5970671"/>
                </a:lnTo>
                <a:lnTo>
                  <a:pt x="0" y="0"/>
                </a:lnTo>
                <a:close/>
              </a:path>
            </a:pathLst>
          </a:custGeom>
          <a:blipFill>
            <a:blip r:embed="rId4"/>
            <a:stretch>
              <a:fillRect/>
            </a:stretch>
          </a:blipFill>
        </p:spPr>
      </p:sp>
      <p:sp>
        <p:nvSpPr>
          <p:cNvPr id="6" name="Freeform 6"/>
          <p:cNvSpPr/>
          <p:nvPr/>
        </p:nvSpPr>
        <p:spPr>
          <a:xfrm>
            <a:off x="4709150" y="4316329"/>
            <a:ext cx="4767719" cy="6356958"/>
          </a:xfrm>
          <a:custGeom>
            <a:avLst/>
            <a:gdLst/>
            <a:ahLst/>
            <a:cxnLst/>
            <a:rect l="l" t="t" r="r" b="b"/>
            <a:pathLst>
              <a:path w="4767719" h="6356958">
                <a:moveTo>
                  <a:pt x="0" y="0"/>
                </a:moveTo>
                <a:lnTo>
                  <a:pt x="4767719" y="0"/>
                </a:lnTo>
                <a:lnTo>
                  <a:pt x="4767719" y="6356958"/>
                </a:lnTo>
                <a:lnTo>
                  <a:pt x="0" y="6356958"/>
                </a:lnTo>
                <a:lnTo>
                  <a:pt x="0" y="0"/>
                </a:lnTo>
                <a:close/>
              </a:path>
            </a:pathLst>
          </a:custGeom>
          <a:blipFill>
            <a:blip r:embed="rId5"/>
            <a:stretch>
              <a:fillRect/>
            </a:stretch>
          </a:blipFill>
        </p:spPr>
      </p:sp>
      <p:sp>
        <p:nvSpPr>
          <p:cNvPr id="7" name="Freeform 7"/>
          <p:cNvSpPr/>
          <p:nvPr/>
        </p:nvSpPr>
        <p:spPr>
          <a:xfrm>
            <a:off x="13402819" y="-1544366"/>
            <a:ext cx="4767719" cy="6356958"/>
          </a:xfrm>
          <a:custGeom>
            <a:avLst/>
            <a:gdLst/>
            <a:ahLst/>
            <a:cxnLst/>
            <a:rect l="l" t="t" r="r" b="b"/>
            <a:pathLst>
              <a:path w="4767719" h="6356958">
                <a:moveTo>
                  <a:pt x="0" y="0"/>
                </a:moveTo>
                <a:lnTo>
                  <a:pt x="4767718" y="0"/>
                </a:lnTo>
                <a:lnTo>
                  <a:pt x="4767718" y="6356959"/>
                </a:lnTo>
                <a:lnTo>
                  <a:pt x="0" y="6356959"/>
                </a:lnTo>
                <a:lnTo>
                  <a:pt x="0" y="0"/>
                </a:lnTo>
                <a:close/>
              </a:path>
            </a:pathLst>
          </a:custGeom>
          <a:blipFill>
            <a:blip r:embed="rId6"/>
            <a:stretch>
              <a:fillRect/>
            </a:stretch>
          </a:blipFill>
        </p:spPr>
      </p:sp>
      <p:sp>
        <p:nvSpPr>
          <p:cNvPr id="8" name="Freeform 8"/>
          <p:cNvSpPr/>
          <p:nvPr/>
        </p:nvSpPr>
        <p:spPr>
          <a:xfrm>
            <a:off x="356544" y="1634114"/>
            <a:ext cx="4767719" cy="6356958"/>
          </a:xfrm>
          <a:custGeom>
            <a:avLst/>
            <a:gdLst/>
            <a:ahLst/>
            <a:cxnLst/>
            <a:rect l="l" t="t" r="r" b="b"/>
            <a:pathLst>
              <a:path w="4767719" h="6356958">
                <a:moveTo>
                  <a:pt x="0" y="0"/>
                </a:moveTo>
                <a:lnTo>
                  <a:pt x="4767718" y="0"/>
                </a:lnTo>
                <a:lnTo>
                  <a:pt x="4767718" y="6356958"/>
                </a:lnTo>
                <a:lnTo>
                  <a:pt x="0" y="6356958"/>
                </a:lnTo>
                <a:lnTo>
                  <a:pt x="0" y="0"/>
                </a:lnTo>
                <a:close/>
              </a:path>
            </a:pathLst>
          </a:custGeom>
          <a:blipFill>
            <a:blip r:embed="rId7"/>
            <a:stretch>
              <a:fillRect/>
            </a:stretch>
          </a:blipFill>
        </p:spPr>
      </p:sp>
      <p:sp>
        <p:nvSpPr>
          <p:cNvPr id="9" name="Freeform 9"/>
          <p:cNvSpPr/>
          <p:nvPr/>
        </p:nvSpPr>
        <p:spPr>
          <a:xfrm>
            <a:off x="6602329" y="1634114"/>
            <a:ext cx="5083342" cy="3812506"/>
          </a:xfrm>
          <a:custGeom>
            <a:avLst/>
            <a:gdLst/>
            <a:ahLst/>
            <a:cxnLst/>
            <a:rect l="l" t="t" r="r" b="b"/>
            <a:pathLst>
              <a:path w="5083342" h="3812506">
                <a:moveTo>
                  <a:pt x="0" y="0"/>
                </a:moveTo>
                <a:lnTo>
                  <a:pt x="5083342" y="0"/>
                </a:lnTo>
                <a:lnTo>
                  <a:pt x="5083342" y="3812506"/>
                </a:lnTo>
                <a:lnTo>
                  <a:pt x="0" y="3812506"/>
                </a:lnTo>
                <a:lnTo>
                  <a:pt x="0" y="0"/>
                </a:lnTo>
                <a:close/>
              </a:path>
            </a:pathLst>
          </a:custGeom>
          <a:blipFill>
            <a:blip r:embed="rId8"/>
            <a:stretch>
              <a:fillRect/>
            </a:stretch>
          </a:blipFill>
        </p:spPr>
      </p:sp>
      <p:sp>
        <p:nvSpPr>
          <p:cNvPr id="10" name="TextBox 10"/>
          <p:cNvSpPr txBox="1"/>
          <p:nvPr/>
        </p:nvSpPr>
        <p:spPr>
          <a:xfrm>
            <a:off x="0" y="553247"/>
            <a:ext cx="13402819" cy="1510512"/>
          </a:xfrm>
          <a:prstGeom prst="rect">
            <a:avLst/>
          </a:prstGeom>
        </p:spPr>
        <p:txBody>
          <a:bodyPr lIns="0" tIns="0" rIns="0" bIns="0" rtlCol="0" anchor="t">
            <a:spAutoFit/>
          </a:bodyPr>
          <a:lstStyle/>
          <a:p>
            <a:pPr marL="0" lvl="0" indent="0" algn="ctr">
              <a:lnSpc>
                <a:spcPts val="5836"/>
              </a:lnSpc>
              <a:spcBef>
                <a:spcPct val="0"/>
              </a:spcBef>
            </a:pPr>
            <a:r>
              <a:rPr lang="en-US" sz="5666" dirty="0">
                <a:latin typeface="Feel Free Playful"/>
                <a:ea typeface="Feel Free Playful"/>
                <a:cs typeface="Feel Free Playful"/>
                <a:sym typeface="Feel Free Playful"/>
              </a:rPr>
              <a:t>А ТАК ВИГЛЯДАЮТЬ ПОШКОДЖЕННЯ НАРЦИСА ОЛЕНКОЮ ВОЛОХАТОЮ</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F5">
                <a:alpha val="100000"/>
              </a:srgbClr>
            </a:gs>
            <a:gs pos="100000">
              <a:srgbClr val="D8D5CA">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4120007" y="-4083579"/>
            <a:ext cx="7931981" cy="10224558"/>
          </a:xfrm>
          <a:custGeom>
            <a:avLst/>
            <a:gdLst/>
            <a:ahLst/>
            <a:cxnLst/>
            <a:rect l="l" t="t" r="r" b="b"/>
            <a:pathLst>
              <a:path w="7931981" h="10224558">
                <a:moveTo>
                  <a:pt x="0" y="0"/>
                </a:moveTo>
                <a:lnTo>
                  <a:pt x="7931981" y="0"/>
                </a:lnTo>
                <a:lnTo>
                  <a:pt x="7931981" y="10224558"/>
                </a:lnTo>
                <a:lnTo>
                  <a:pt x="0" y="10224558"/>
                </a:lnTo>
                <a:lnTo>
                  <a:pt x="0" y="0"/>
                </a:lnTo>
                <a:close/>
              </a:path>
            </a:pathLst>
          </a:custGeom>
          <a:blipFill>
            <a:blip r:embed="rId2"/>
            <a:stretch>
              <a:fillRect/>
            </a:stretch>
          </a:blipFill>
        </p:spPr>
      </p:sp>
      <p:grpSp>
        <p:nvGrpSpPr>
          <p:cNvPr id="3" name="Group 3"/>
          <p:cNvGrpSpPr/>
          <p:nvPr/>
        </p:nvGrpSpPr>
        <p:grpSpPr>
          <a:xfrm>
            <a:off x="1311346" y="494487"/>
            <a:ext cx="16562645" cy="6519891"/>
            <a:chOff x="0" y="0"/>
            <a:chExt cx="22083526" cy="8693188"/>
          </a:xfrm>
        </p:grpSpPr>
        <p:sp>
          <p:nvSpPr>
            <p:cNvPr id="4" name="Freeform 4"/>
            <p:cNvSpPr/>
            <p:nvPr/>
          </p:nvSpPr>
          <p:spPr>
            <a:xfrm>
              <a:off x="374043" y="0"/>
              <a:ext cx="21654133" cy="7126178"/>
            </a:xfrm>
            <a:custGeom>
              <a:avLst/>
              <a:gdLst/>
              <a:ahLst/>
              <a:cxnLst/>
              <a:rect l="l" t="t" r="r" b="b"/>
              <a:pathLst>
                <a:path w="21654133" h="7126178">
                  <a:moveTo>
                    <a:pt x="0" y="0"/>
                  </a:moveTo>
                  <a:lnTo>
                    <a:pt x="21654133" y="0"/>
                  </a:lnTo>
                  <a:lnTo>
                    <a:pt x="21654133" y="7126178"/>
                  </a:lnTo>
                  <a:lnTo>
                    <a:pt x="0" y="7126178"/>
                  </a:lnTo>
                  <a:lnTo>
                    <a:pt x="0" y="0"/>
                  </a:lnTo>
                  <a:close/>
                </a:path>
              </a:pathLst>
            </a:custGeom>
            <a:blipFill>
              <a:blip r:embed="rId3"/>
              <a:stretch>
                <a:fillRect/>
              </a:stretch>
            </a:blipFill>
          </p:spPr>
        </p:sp>
        <p:grpSp>
          <p:nvGrpSpPr>
            <p:cNvPr id="5" name="Group 5"/>
            <p:cNvGrpSpPr/>
            <p:nvPr/>
          </p:nvGrpSpPr>
          <p:grpSpPr>
            <a:xfrm>
              <a:off x="318694" y="3704240"/>
              <a:ext cx="21764832" cy="4988948"/>
              <a:chOff x="0" y="0"/>
              <a:chExt cx="3438951" cy="788279"/>
            </a:xfrm>
          </p:grpSpPr>
          <p:sp>
            <p:nvSpPr>
              <p:cNvPr id="6" name="Freeform 6"/>
              <p:cNvSpPr/>
              <p:nvPr/>
            </p:nvSpPr>
            <p:spPr>
              <a:xfrm>
                <a:off x="0" y="0"/>
                <a:ext cx="3438951" cy="788279"/>
              </a:xfrm>
              <a:custGeom>
                <a:avLst/>
                <a:gdLst/>
                <a:ahLst/>
                <a:cxnLst/>
                <a:rect l="l" t="t" r="r" b="b"/>
                <a:pathLst>
                  <a:path w="3438951" h="788279">
                    <a:moveTo>
                      <a:pt x="4743" y="0"/>
                    </a:moveTo>
                    <a:lnTo>
                      <a:pt x="3434209" y="0"/>
                    </a:lnTo>
                    <a:cubicBezTo>
                      <a:pt x="3435466" y="0"/>
                      <a:pt x="3436673" y="500"/>
                      <a:pt x="3437562" y="1389"/>
                    </a:cubicBezTo>
                    <a:cubicBezTo>
                      <a:pt x="3438452" y="2279"/>
                      <a:pt x="3438951" y="3485"/>
                      <a:pt x="3438951" y="4743"/>
                    </a:cubicBezTo>
                    <a:lnTo>
                      <a:pt x="3438951" y="783536"/>
                    </a:lnTo>
                    <a:cubicBezTo>
                      <a:pt x="3438951" y="784794"/>
                      <a:pt x="3438452" y="786000"/>
                      <a:pt x="3437562" y="786889"/>
                    </a:cubicBezTo>
                    <a:cubicBezTo>
                      <a:pt x="3436673" y="787779"/>
                      <a:pt x="3435466" y="788279"/>
                      <a:pt x="3434209" y="788279"/>
                    </a:cubicBezTo>
                    <a:lnTo>
                      <a:pt x="4743" y="788279"/>
                    </a:lnTo>
                    <a:cubicBezTo>
                      <a:pt x="3485" y="788279"/>
                      <a:pt x="2279" y="787779"/>
                      <a:pt x="1389" y="786889"/>
                    </a:cubicBezTo>
                    <a:cubicBezTo>
                      <a:pt x="500" y="786000"/>
                      <a:pt x="0" y="784794"/>
                      <a:pt x="0" y="783536"/>
                    </a:cubicBezTo>
                    <a:lnTo>
                      <a:pt x="0" y="4743"/>
                    </a:lnTo>
                    <a:cubicBezTo>
                      <a:pt x="0" y="3485"/>
                      <a:pt x="500" y="2279"/>
                      <a:pt x="1389" y="1389"/>
                    </a:cubicBezTo>
                    <a:cubicBezTo>
                      <a:pt x="2279" y="500"/>
                      <a:pt x="3485" y="0"/>
                      <a:pt x="4743" y="0"/>
                    </a:cubicBezTo>
                    <a:close/>
                  </a:path>
                </a:pathLst>
              </a:custGeom>
              <a:solidFill>
                <a:srgbClr val="FFFFFF">
                  <a:alpha val="89804"/>
                </a:srgbClr>
              </a:solidFill>
            </p:spPr>
          </p:sp>
          <p:sp>
            <p:nvSpPr>
              <p:cNvPr id="7" name="TextBox 7"/>
              <p:cNvSpPr txBox="1"/>
              <p:nvPr/>
            </p:nvSpPr>
            <p:spPr>
              <a:xfrm>
                <a:off x="0" y="-38100"/>
                <a:ext cx="3438951" cy="826379"/>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0" y="3209072"/>
              <a:ext cx="9415347" cy="1026692"/>
            </a:xfrm>
            <a:prstGeom prst="rect">
              <a:avLst/>
            </a:prstGeom>
          </p:spPr>
          <p:txBody>
            <a:bodyPr lIns="0" tIns="0" rIns="0" bIns="0" rtlCol="0" anchor="t">
              <a:spAutoFit/>
            </a:bodyPr>
            <a:lstStyle/>
            <a:p>
              <a:pPr marL="0" lvl="0" indent="0" algn="just">
                <a:lnSpc>
                  <a:spcPts val="5971"/>
                </a:lnSpc>
                <a:spcBef>
                  <a:spcPct val="0"/>
                </a:spcBef>
              </a:pPr>
              <a:r>
                <a:rPr lang="en-US" sz="5797" dirty="0">
                  <a:latin typeface="Feel Free Playful"/>
                  <a:ea typeface="Feel Free Playful"/>
                  <a:cs typeface="Feel Free Playful"/>
                  <a:sym typeface="Feel Free Playful"/>
                </a:rPr>
                <a:t>ВИСНОВОК</a:t>
              </a:r>
            </a:p>
          </p:txBody>
        </p:sp>
        <p:sp>
          <p:nvSpPr>
            <p:cNvPr id="9" name="TextBox 9"/>
            <p:cNvSpPr txBox="1"/>
            <p:nvPr/>
          </p:nvSpPr>
          <p:spPr>
            <a:xfrm>
              <a:off x="1057738" y="4583862"/>
              <a:ext cx="20286743" cy="3210360"/>
            </a:xfrm>
            <a:prstGeom prst="rect">
              <a:avLst/>
            </a:prstGeom>
          </p:spPr>
          <p:txBody>
            <a:bodyPr lIns="0" tIns="0" rIns="0" bIns="0" rtlCol="0" anchor="t">
              <a:spAutoFit/>
            </a:bodyPr>
            <a:lstStyle/>
            <a:p>
              <a:pPr algn="l">
                <a:lnSpc>
                  <a:spcPts val="4838"/>
                </a:lnSpc>
                <a:spcBef>
                  <a:spcPct val="0"/>
                </a:spcBef>
              </a:pPr>
              <a:r>
                <a:rPr lang="en-US" sz="3455" b="1">
                  <a:solidFill>
                    <a:srgbClr val="5C7325"/>
                  </a:solidFill>
                  <a:latin typeface="Glacial Indifference Bold"/>
                  <a:ea typeface="Glacial Indifference Bold"/>
                  <a:cs typeface="Glacial Indifference Bold"/>
                  <a:sym typeface="Glacial Indifference Bold"/>
                </a:rPr>
                <a:t>Даний спосіб виявився ефективним, оскільки шкідники дійсно потрапляли в пастки саме синього кольору, і завдяки цьому не завдавали шкоди квітам, а в подальшому плодовим деревам та кущам ягід</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F5">
                <a:alpha val="100000"/>
              </a:srgbClr>
            </a:gs>
            <a:gs pos="100000">
              <a:srgbClr val="D8D5CA">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3866836" y="-4315805"/>
            <a:ext cx="7931981" cy="10224558"/>
          </a:xfrm>
          <a:custGeom>
            <a:avLst/>
            <a:gdLst/>
            <a:ahLst/>
            <a:cxnLst/>
            <a:rect l="l" t="t" r="r" b="b"/>
            <a:pathLst>
              <a:path w="7931981" h="10224558">
                <a:moveTo>
                  <a:pt x="0" y="0"/>
                </a:moveTo>
                <a:lnTo>
                  <a:pt x="7931981" y="0"/>
                </a:lnTo>
                <a:lnTo>
                  <a:pt x="7931981" y="10224558"/>
                </a:lnTo>
                <a:lnTo>
                  <a:pt x="0" y="10224558"/>
                </a:lnTo>
                <a:lnTo>
                  <a:pt x="0" y="0"/>
                </a:lnTo>
                <a:close/>
              </a:path>
            </a:pathLst>
          </a:custGeom>
          <a:blipFill>
            <a:blip r:embed="rId2"/>
            <a:stretch>
              <a:fillRect/>
            </a:stretch>
          </a:blipFill>
        </p:spPr>
      </p:sp>
      <p:sp>
        <p:nvSpPr>
          <p:cNvPr id="3" name="TextBox 3"/>
          <p:cNvSpPr txBox="1"/>
          <p:nvPr/>
        </p:nvSpPr>
        <p:spPr>
          <a:xfrm>
            <a:off x="1154728" y="4268877"/>
            <a:ext cx="16104572" cy="1977847"/>
          </a:xfrm>
          <a:prstGeom prst="rect">
            <a:avLst/>
          </a:prstGeom>
        </p:spPr>
        <p:txBody>
          <a:bodyPr lIns="0" tIns="0" rIns="0" bIns="0" rtlCol="0" anchor="t">
            <a:spAutoFit/>
          </a:bodyPr>
          <a:lstStyle/>
          <a:p>
            <a:pPr marL="0" lvl="0" indent="0" algn="ctr">
              <a:lnSpc>
                <a:spcPts val="14981"/>
              </a:lnSpc>
              <a:spcBef>
                <a:spcPct val="0"/>
              </a:spcBef>
            </a:pPr>
            <a:r>
              <a:rPr lang="en-US" sz="14545" dirty="0">
                <a:latin typeface="Feel Free Playful"/>
                <a:ea typeface="Feel Free Playful"/>
                <a:cs typeface="Feel Free Playful"/>
                <a:sym typeface="Feel Free Playful"/>
              </a:rPr>
              <a:t>ДЯКУЮ ЗА УВАГУ!</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569</Words>
  <Application>Microsoft Office PowerPoint</Application>
  <PresentationFormat>Произвольный</PresentationFormat>
  <Paragraphs>38</Paragraphs>
  <Slides>12</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12</vt:i4>
      </vt:variant>
    </vt:vector>
  </HeadingPairs>
  <TitlesOfParts>
    <vt:vector size="21" baseType="lpstr">
      <vt:lpstr>Arial</vt:lpstr>
      <vt:lpstr>Livvic</vt:lpstr>
      <vt:lpstr>Glacial Indifference</vt:lpstr>
      <vt:lpstr>Tropika</vt:lpstr>
      <vt:lpstr>Calibri</vt:lpstr>
      <vt:lpstr>Balsamiq Sans</vt:lpstr>
      <vt:lpstr>Glacial Indifference Bold</vt:lpstr>
      <vt:lpstr>Feel Free Playful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BEETLES</dc:title>
  <cp:lastModifiedBy>User</cp:lastModifiedBy>
  <cp:revision>2</cp:revision>
  <dcterms:created xsi:type="dcterms:W3CDTF">2006-08-16T00:00:00Z</dcterms:created>
  <dcterms:modified xsi:type="dcterms:W3CDTF">2026-04-22T11:35:47Z</dcterms:modified>
  <dc:identifier>DAHHgBxHhDw</dc:identifier>
</cp:coreProperties>
</file>