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912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912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5e10ce5f0_0_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5e10ce5f0_0_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d5e10ce5f0_0_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d5e10ce5f0_0_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d35cc01fae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d35cc01fae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d5e10ce5f0_0_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d5e10ce5f0_0_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d5e10ce5f0_0_4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d5e10ce5f0_0_4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5e10ce5f0_0_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d5e10ce5f0_0_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d5e10ce5f0_0_7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d5e10ce5f0_0_7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d5e10ce5f0_0_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d5e10ce5f0_0_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d5e10ce5f0_0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d5e10ce5f0_0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5e10ce5f0_0_9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d5e10ce5f0_0_9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Екологічні </a:t>
            </a:r>
            <a:r>
              <a:rPr lang="en-US" sz="48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взаємозв'язки</a:t>
            </a:r>
            <a:r>
              <a:rPr lang="en-US" sz="48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мурах і ранньоквітучих рослин (первоцвітів)”</a:t>
            </a:r>
            <a:endParaRPr sz="48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5" name="Google Shape;55;p13"/>
          <p:cNvSpPr txBox="1"/>
          <p:nvPr>
            <p:ph type="subTitle" idx="1"/>
          </p:nvPr>
        </p:nvSpPr>
        <p:spPr>
          <a:xfrm>
            <a:off x="311700" y="2834125"/>
            <a:ext cx="8520600" cy="22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Автор</a:t>
            </a:r>
            <a:r>
              <a:rPr lang="en-US" sz="26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:</a:t>
            </a:r>
            <a:r>
              <a:rPr lang="en-US" sz="26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Голоха Кирило Олександрович - учень 7 класу КЗ “Лозівський ліцей №12” </a:t>
            </a:r>
            <a:r>
              <a:rPr lang="en-US" sz="26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Харківської</a:t>
            </a:r>
            <a:r>
              <a:rPr lang="en-US" sz="26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області</a:t>
            </a:r>
            <a:br>
              <a:rPr lang="en-US" sz="26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</a:br>
            <a:endParaRPr sz="26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Керівник:</a:t>
            </a:r>
            <a:r>
              <a:rPr lang="en-US" sz="26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Аксініна Надія Миколаївна - вчитель біології КЗ “Лозівський ліцей №12” </a:t>
            </a:r>
            <a:r>
              <a:rPr lang="en-US" sz="26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Харківської області</a:t>
            </a:r>
            <a:endParaRPr sz="26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1153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Актуальність дослідження</a:t>
            </a:r>
            <a:endParaRPr b="1"/>
          </a:p>
        </p:txBody>
      </p:sp>
      <p:sp>
        <p:nvSpPr>
          <p:cNvPr id="61" name="Google Shape;61;p1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62" name="Google Shape;62;p14"/>
          <p:cNvSpPr txBox="1"/>
          <p:nvPr>
            <p:ph type="body" idx="1"/>
          </p:nvPr>
        </p:nvSpPr>
        <p:spPr>
          <a:xfrm>
            <a:off x="311700" y="585575"/>
            <a:ext cx="4452000" cy="43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Times New Roman" panose="02020603050405020304"/>
              <a:buChar char="●"/>
            </a:pPr>
            <a:r>
              <a:rPr lang="en-US" sz="19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Вивчення взаємозв’язків мурах і первоцвітів є ключовим через посилення антропогенного впливу та зменшення біорізноманіття.</a:t>
            </a:r>
            <a:endParaRPr sz="19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Times New Roman" panose="02020603050405020304"/>
              <a:buChar char="●"/>
            </a:pPr>
            <a:r>
              <a:rPr lang="en-US" sz="19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Рослини цієї групи першими реагують на зміни клімату, рекреаційне навантаження та порушення ґрунту.</a:t>
            </a:r>
            <a:endParaRPr sz="19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Times New Roman" panose="02020603050405020304"/>
              <a:buChar char="●"/>
            </a:pPr>
            <a:r>
              <a:rPr lang="en-US" sz="19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Багато видів первоцвітів занесені до Червоної книги України та потребують особливого захисту.</a:t>
            </a:r>
            <a:endParaRPr sz="19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853"/>
              <a:buNone/>
            </a:pPr>
          </a:p>
        </p:txBody>
      </p:sp>
      <p:sp>
        <p:nvSpPr>
          <p:cNvPr id="63" name="Google Shape;63;p14"/>
          <p:cNvSpPr txBox="1"/>
          <p:nvPr>
            <p:ph type="body" idx="2"/>
          </p:nvPr>
        </p:nvSpPr>
        <p:spPr>
          <a:xfrm>
            <a:off x="4832400" y="688000"/>
            <a:ext cx="3999900" cy="41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</a:p>
        </p:txBody>
      </p:sp>
      <p:pic>
        <p:nvPicPr>
          <p:cNvPr id="64" name="Google Shape;64;p14" title="Gagea_minima_Pikkukäenrieska_V_08_H3328_C.jpg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867300" y="688001"/>
            <a:ext cx="2398054" cy="180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title="image-2023-05-01-144557.jp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832400" y="2985875"/>
            <a:ext cx="2519351" cy="180672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7368950" y="1627450"/>
            <a:ext cx="1463400" cy="7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/>
              <a:t>Зірочки маленькі</a:t>
            </a:r>
            <a:r>
              <a:rPr lang="en-US"/>
              <a:t>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7506875" y="3909050"/>
            <a:ext cx="1266000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/>
              <a:t>Ряст бульбистий 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88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000"/>
              <a:buFont typeface="Arial" panose="020B0604020202020204"/>
              <a:buNone/>
            </a:pPr>
            <a:r>
              <a:rPr lang="en-US" b="1"/>
              <a:t>Актуальність дослідження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3" name="Google Shape;73;p15"/>
          <p:cNvSpPr txBox="1"/>
          <p:nvPr>
            <p:ph type="body" idx="1"/>
          </p:nvPr>
        </p:nvSpPr>
        <p:spPr>
          <a:xfrm>
            <a:off x="311700" y="661625"/>
            <a:ext cx="4520700" cy="43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Times New Roman" panose="02020603050405020304"/>
              <a:buChar char="●"/>
            </a:pPr>
            <a:r>
              <a:rPr lang="en-US" sz="19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Комахи виступають активними розповсюджувачами насіння та важливими учасниками трофічних ланцюгів.</a:t>
            </a:r>
            <a:endParaRPr sz="19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Times New Roman" panose="02020603050405020304"/>
              <a:buChar char="●"/>
            </a:pPr>
            <a:r>
              <a:rPr lang="en-US" sz="19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Взаємовигідні зв’язки між мурахами та рослинами забезпечують поширення видів і стабільність екосистем.</a:t>
            </a:r>
            <a:endParaRPr sz="19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Times New Roman" panose="02020603050405020304"/>
              <a:buChar char="●"/>
            </a:pPr>
            <a:r>
              <a:rPr lang="en-US" sz="19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Руйнування цих зв’язків загрожує зниженням чисельності рослин і негативними змінами в структурі природи.</a:t>
            </a:r>
            <a:endParaRPr sz="19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</a:p>
        </p:txBody>
      </p:sp>
      <p:sp>
        <p:nvSpPr>
          <p:cNvPr id="74" name="Google Shape;74;p15"/>
          <p:cNvSpPr txBox="1"/>
          <p:nvPr>
            <p:ph type="body" idx="2"/>
          </p:nvPr>
        </p:nvSpPr>
        <p:spPr>
          <a:xfrm>
            <a:off x="4832400" y="661625"/>
            <a:ext cx="3999900" cy="43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</a:p>
        </p:txBody>
      </p:sp>
      <p:sp>
        <p:nvSpPr>
          <p:cNvPr id="75" name="Google Shape;75;p1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76" name="Google Shape;76;p15" title="magiya-biologii-mirmekohoriya-hohlatka8.jpg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659975" y="661625"/>
            <a:ext cx="2344750" cy="430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Изображение 3" descr="Viola_odorata_(seed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165" y="3535045"/>
            <a:ext cx="1429385" cy="1429385"/>
          </a:xfrm>
          <a:prstGeom prst="rect">
            <a:avLst/>
          </a:prstGeom>
        </p:spPr>
      </p:pic>
      <p:pic>
        <p:nvPicPr>
          <p:cNvPr id="2" name="Изображение 1" descr="Viola_odorata4_i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150" y="3596005"/>
            <a:ext cx="1494790" cy="130810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4622165" y="3028315"/>
            <a:ext cx="116332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uk-UA" altLang="en-US" sz="900"/>
              <a:t>Насіння </a:t>
            </a:r>
            <a:r>
              <a:rPr lang="en-US" altLang="ru-RU" sz="900"/>
              <a:t>Viola_odorata_(seed)</a:t>
            </a:r>
            <a:endParaRPr lang="en-US" altLang="ru-RU" sz="900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053070" y="3246120"/>
            <a:ext cx="8655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ru-RU" sz="800"/>
              <a:t>Viola_odorata_(seed)</a:t>
            </a:r>
            <a:endParaRPr lang="en-US" altLang="ru-RU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/>
        </p:nvSpPr>
        <p:spPr>
          <a:xfrm>
            <a:off x="237375" y="224200"/>
            <a:ext cx="8667600" cy="42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Мета роботи:</a:t>
            </a:r>
            <a:r>
              <a:rPr lang="en-US" sz="25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д</a:t>
            </a:r>
            <a:r>
              <a:rPr lang="en-US" sz="25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ослідити особливості взаємодії мурах і ранньоквітучих рослин та визначити роль мурах у поширенні насіння (мірмекохорії).</a:t>
            </a:r>
            <a:endParaRPr sz="25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5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Завдання роботи:</a:t>
            </a:r>
            <a:r>
              <a:rPr lang="en-US" sz="25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визначити види мурах і первоцвітів</a:t>
            </a:r>
            <a:r>
              <a:rPr lang="en-US" sz="2500">
                <a:solidFill>
                  <a:schemeClr val="dk1"/>
                </a:solidFill>
              </a:rPr>
              <a:t> </a:t>
            </a:r>
            <a:r>
              <a:rPr lang="en-US" sz="25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 екосистемах м.Лозова</a:t>
            </a:r>
            <a:r>
              <a:rPr lang="en-US" sz="2500">
                <a:solidFill>
                  <a:schemeClr val="dk1"/>
                </a:solidFill>
              </a:rPr>
              <a:t>;</a:t>
            </a:r>
            <a:r>
              <a:rPr lang="en-US" sz="25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дослідити поведінку мурах щодо насіння первоцвітів;встановити частоту</a:t>
            </a:r>
            <a:r>
              <a:rPr lang="en-US" sz="2500">
                <a:solidFill>
                  <a:schemeClr val="dk1"/>
                </a:solidFill>
              </a:rPr>
              <a:t> </a:t>
            </a:r>
            <a:r>
              <a:rPr lang="en-US" sz="25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відвідування первоцвітів</a:t>
            </a:r>
            <a:r>
              <a:rPr lang="en-US" sz="2500">
                <a:solidFill>
                  <a:schemeClr val="dk1"/>
                </a:solidFill>
              </a:rPr>
              <a:t> </a:t>
            </a:r>
            <a:r>
              <a:rPr lang="en-US" sz="25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та особливості перенесення насіння;оцінити екологічне значення мірмекохорії;зробити висновки щодо ролі мурах у природних екосистемах.</a:t>
            </a:r>
            <a:endParaRPr sz="25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168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Об’єкти дослідження (Флора)</a:t>
            </a:r>
            <a:endParaRPr b="1"/>
          </a:p>
        </p:txBody>
      </p:sp>
      <p:pic>
        <p:nvPicPr>
          <p:cNvPr id="88" name="Google Shape;88;p17" title="IMG_20260403_121454.jpg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1700" y="740775"/>
            <a:ext cx="2816602" cy="375547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480250" y="4555300"/>
            <a:ext cx="2479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Парк “Перемога</a:t>
            </a:r>
            <a:endParaRPr sz="18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3194250" y="740775"/>
            <a:ext cx="1899000" cy="63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91;p17"/>
          <p:cNvSpPr/>
          <p:nvPr/>
        </p:nvSpPr>
        <p:spPr>
          <a:xfrm>
            <a:off x="3194250" y="1806225"/>
            <a:ext cx="2999700" cy="63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2" name="Google Shape;92;p17"/>
          <p:cNvSpPr/>
          <p:nvPr/>
        </p:nvSpPr>
        <p:spPr>
          <a:xfrm>
            <a:off x="3194250" y="2834750"/>
            <a:ext cx="1386300" cy="63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" name="Google Shape;93;p17"/>
          <p:cNvSpPr/>
          <p:nvPr/>
        </p:nvSpPr>
        <p:spPr>
          <a:xfrm>
            <a:off x="3194250" y="4030225"/>
            <a:ext cx="3171300" cy="63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94" name="Google Shape;94;p17" title="IMG_20260330_163613 (1).jp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5093250" y="323531"/>
            <a:ext cx="1100625" cy="14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IMG_20260403_111414.jpg"/>
          <p:cNvPicPr preferRelativeResize="0"/>
          <p:nvPr/>
        </p:nvPicPr>
        <p:blipFill rotWithShape="1">
          <a:blip r:embed="rId3"/>
          <a:srcRect b="36897"/>
          <a:stretch>
            <a:fillRect/>
          </a:stretch>
        </p:blipFill>
        <p:spPr>
          <a:xfrm>
            <a:off x="6147075" y="1802275"/>
            <a:ext cx="1386324" cy="116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 title="Gagea_minima_Pikkukäenrieska_V_08_H3328_C.jpg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572001" y="2834750"/>
            <a:ext cx="1575076" cy="109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 title="image-2023-05-01-144557.jpg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6365550" y="3861067"/>
            <a:ext cx="1575075" cy="112957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/>
        </p:nvSpPr>
        <p:spPr>
          <a:xfrm>
            <a:off x="7533400" y="2471525"/>
            <a:ext cx="1503300" cy="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1"/>
                </a:solidFill>
              </a:rPr>
              <a:t>Viola odorata 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6193875" y="3308225"/>
            <a:ext cx="1713000" cy="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2"/>
                </a:solidFill>
              </a:rPr>
              <a:t>Gagea minima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6359475" y="1297625"/>
            <a:ext cx="1833300" cy="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>
                <a:solidFill>
                  <a:schemeClr val="dk2"/>
                </a:solidFill>
              </a:rPr>
              <a:t>Scilla bifolia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4592225" y="4674475"/>
            <a:ext cx="1713000" cy="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Corydalis solida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000"/>
              <a:buFont typeface="Arial" panose="020B0604020202020204"/>
              <a:buNone/>
            </a:pPr>
            <a:r>
              <a:rPr lang="en-US" b="1"/>
              <a:t>Об’єкти дослідження (Флора)</a:t>
            </a:r>
            <a:endParaRPr lang="en-US" b="1"/>
          </a:p>
        </p:txBody>
      </p:sp>
      <p:sp>
        <p:nvSpPr>
          <p:cNvPr id="107" name="Google Shape;107;p1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108" name="Google Shape;108;p18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</a:p>
        </p:txBody>
      </p:sp>
      <p:sp>
        <p:nvSpPr>
          <p:cNvPr id="109" name="Google Shape;109;p18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</a:p>
        </p:txBody>
      </p:sp>
      <p:pic>
        <p:nvPicPr>
          <p:cNvPr id="110" name="Google Shape;110;p18" title="IMG_20260403_111556.jpg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35310" y="1105300"/>
            <a:ext cx="2633057" cy="351074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7168550" y="3975000"/>
            <a:ext cx="149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/>
              <a:t>Viola odorata L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4" name="Изображение 3" descr="IMG_20260414_0916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5" y="1152525"/>
            <a:ext cx="1897380" cy="2530475"/>
          </a:xfrm>
          <a:prstGeom prst="rect">
            <a:avLst/>
          </a:prstGeom>
        </p:spPr>
      </p:pic>
      <p:pic>
        <p:nvPicPr>
          <p:cNvPr id="2" name="Изображение 1" descr="IMG_20260414_0916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295" y="1152525"/>
            <a:ext cx="1880870" cy="250761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374015" y="3863975"/>
            <a:ext cx="36493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uk-UA" altLang="ru-RU"/>
              <a:t>мікрорайон 2,б.40,66</a:t>
            </a:r>
            <a:endParaRPr lang="uk-UA" alt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Об’єкти дослідження (Фауна)</a:t>
            </a:r>
            <a:endParaRPr b="1"/>
          </a:p>
        </p:txBody>
      </p:sp>
      <p:sp>
        <p:nvSpPr>
          <p:cNvPr id="117" name="Google Shape;117;p1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118" name="Google Shape;118;p19" title="magiya-biologii-mirmekohoriya-hohlatka8.jpg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570950" y="1017725"/>
            <a:ext cx="2249558" cy="359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 title="Знімок екрана 2026-04-14 000106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300838" y="1065200"/>
            <a:ext cx="3209925" cy="35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Результати спостережень.Активність мурах.</a:t>
            </a:r>
            <a:endParaRPr b="1"/>
          </a:p>
        </p:txBody>
      </p:sp>
      <p:sp>
        <p:nvSpPr>
          <p:cNvPr id="125" name="Google Shape;125;p2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126" name="Google Shape;126;p20" title="Знімок екрана 2026-04-14 002714.png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311700" y="1248675"/>
            <a:ext cx="8433250" cy="287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Процес мірмекохорії</a:t>
            </a:r>
            <a:endParaRPr lang="en-US"/>
          </a:p>
        </p:txBody>
      </p:sp>
      <p:sp>
        <p:nvSpPr>
          <p:cNvPr id="132" name="Google Shape;132;p2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133" name="Google Shape;133;p21" title="IMG_20260403_111613.jpg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798650" y="1297350"/>
            <a:ext cx="4246502" cy="31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 title="IMG_20260403_111414.jp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5421752" y="661263"/>
            <a:ext cx="2865731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/>
              <a:buNone/>
            </a:pPr>
            <a:r>
              <a:rPr lang="en-US" b="1"/>
              <a:t>Щільність рослин фіалки</a:t>
            </a:r>
            <a:endParaRPr sz="1100" b="1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0" name="Google Shape;140;p2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141" name="Google Shape;141;p22" title="IMG_20260330_080113.jpg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009625" y="1017725"/>
            <a:ext cx="2865731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2" title="IMG_20260330_080105.jp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572006" y="1104175"/>
            <a:ext cx="2865731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Висновки:</a:t>
            </a:r>
            <a:endParaRPr lang="en-US"/>
          </a:p>
        </p:txBody>
      </p:sp>
      <p:sp>
        <p:nvSpPr>
          <p:cNvPr id="148" name="Google Shape;148;p2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149" name="Google Shape;149;p23"/>
          <p:cNvSpPr txBox="1"/>
          <p:nvPr>
            <p:ph type="body" idx="1"/>
          </p:nvPr>
        </p:nvSpPr>
        <p:spPr>
          <a:xfrm>
            <a:off x="311700" y="888900"/>
            <a:ext cx="8520600" cy="40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5755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30"/>
              <a:buChar char="●"/>
            </a:pPr>
            <a:r>
              <a:rPr lang="en-US" sz="1235">
                <a:solidFill>
                  <a:schemeClr val="dk1"/>
                </a:solidFill>
              </a:rPr>
              <a:t> </a:t>
            </a:r>
            <a:r>
              <a:rPr lang="en-US" sz="183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 екосистемах м. Лозова (паркова зона та двори мікрорайонів) найбільш поширеним видом первоцвітів є фіалка запашна (Viola odorata L.). </a:t>
            </a:r>
            <a:endParaRPr sz="183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lvl="0" indent="-34480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30"/>
              <a:buFont typeface="Times New Roman" panose="02020603050405020304"/>
              <a:buChar char="●"/>
            </a:pPr>
            <a:r>
              <a:rPr lang="en-US" sz="183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Основним видом мурах, що взаємодіє з цими рослинами, є чорна садова мурашка (Lasius niger).Підтверджено роль мурах як активних розповсюджувачів насіння. Відстань перенесення насіння мурашками становить від 15 см до 1 м. Це сприяє розселенню рослин, про що свідчить підвищена щільність фіалок поблизу мурашників.</a:t>
            </a:r>
            <a:endParaRPr sz="183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lvl="0" indent="-34480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30"/>
              <a:buFont typeface="Times New Roman" panose="02020603050405020304"/>
              <a:buChar char="●"/>
            </a:pPr>
            <a:r>
              <a:rPr lang="en-US" sz="183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Взаємодія мурах і первоцвітів є прикладом взаємовигідного симбіозу, який забезпечує стабільність рослинних угруповань. </a:t>
            </a:r>
            <a:endParaRPr sz="183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lvl="0" indent="-344805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30"/>
              <a:buFont typeface="Times New Roman" panose="02020603050405020304"/>
              <a:buChar char="●"/>
            </a:pPr>
            <a:r>
              <a:rPr lang="en-US" sz="183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Збереження популяцій мурах є необхідною умовою для підтримки біорізноманіття та природного відтворення вразливих ранньоквітучих рослин в умовах антропогенного навантаження.</a:t>
            </a:r>
            <a:endParaRPr sz="183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endParaRPr sz="153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/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en-US">
                <a:sym typeface="+mn-ea"/>
              </a:rPr>
              <a:t>Використані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джерела</a:t>
            </a:r>
            <a:r>
              <a:rPr lang="en-US" altLang="ru-RU">
                <a:sym typeface="+mn-ea"/>
              </a:rPr>
              <a:t>:</a:t>
            </a:r>
            <a:endParaRPr lang="ru-RU" altLang="en-US"/>
          </a:p>
        </p:txBody>
      </p:sp>
      <p:sp>
        <p:nvSpPr>
          <p:cNvPr id="3" name="Замещающий текст 2"/>
          <p:cNvSpPr/>
          <p:nvPr>
            <p:ph type="body" idx="1"/>
          </p:nvPr>
        </p:nvSpPr>
        <p:spPr/>
        <p:txBody>
          <a:bodyPr/>
          <a:p>
            <a:pPr marL="114300" indent="0">
              <a:buNone/>
            </a:pPr>
            <a:r>
              <a:rPr lang="en-US" altLang="ru-RU"/>
              <a:t>1.https://uk.wikipedia.org/wiki/%D0%9C%D1%96%D1%80%D0%BC%D0%B5%D0%BA%D0%BE%D1%85%D0%BE%D1%80%D1%96%D1%8F  </a:t>
            </a:r>
            <a:endParaRPr lang="en-US" altLang="ru-RU"/>
          </a:p>
          <a:p>
            <a:pPr marL="114300" indent="0">
              <a:buNone/>
            </a:pPr>
            <a:r>
              <a:rPr lang="en-US" altLang="ru-RU"/>
              <a:t>2.https://uk.wikipedia.org/wiki/%D0%A0%D1%8F%D1%81%D1%82 </a:t>
            </a:r>
            <a:endParaRPr lang="en-US" altLang="ru-RU"/>
          </a:p>
          <a:p>
            <a:pPr marL="114300" indent="0">
              <a:buNone/>
            </a:pPr>
            <a:r>
              <a:rPr lang="en-US" altLang="ru-RU"/>
              <a:t>3.https://uk.wikipedia.org/wiki/%D0%A7%D0%BE%D1%80%D0%BD%D0%B0_%D1%81%D0%B0%D0%B4%D0%BE%D0%B2%D0%B0_%D0%BC%D1%83%D1%80%D0%B0%D1%88%D0%BA%D0%B0</a:t>
            </a:r>
            <a:endParaRPr lang="en-US" altLang="ru-RU"/>
          </a:p>
          <a:p>
            <a:pPr marL="114300" indent="0">
              <a:buNone/>
            </a:pPr>
            <a:r>
              <a:rPr lang="en-US" altLang="ru-RU"/>
              <a:t>4.</a:t>
            </a:r>
            <a:r>
              <a:rPr lang="en-US" altLang="en-US"/>
              <a:t>Морозюк</a:t>
            </a:r>
            <a:r>
              <a:rPr lang="en-US" altLang="ru-RU"/>
              <a:t> </a:t>
            </a:r>
            <a:r>
              <a:rPr lang="en-US" altLang="en-US"/>
              <a:t>Світлана</a:t>
            </a:r>
            <a:r>
              <a:rPr lang="en-US" altLang="ru-RU"/>
              <a:t> </a:t>
            </a:r>
            <a:r>
              <a:rPr lang="en-US" altLang="en-US"/>
              <a:t>Сергіївна</a:t>
            </a:r>
            <a:r>
              <a:rPr lang="en-US" altLang="ru-RU"/>
              <a:t>, </a:t>
            </a:r>
            <a:r>
              <a:rPr lang="en-US" altLang="en-US"/>
              <a:t>Протопопова</a:t>
            </a:r>
            <a:r>
              <a:rPr lang="en-US" altLang="ru-RU"/>
              <a:t> </a:t>
            </a:r>
            <a:r>
              <a:rPr lang="en-US" altLang="en-US"/>
              <a:t>Віра</a:t>
            </a:r>
            <a:r>
              <a:rPr lang="en-US" altLang="ru-RU"/>
              <a:t> </a:t>
            </a:r>
            <a:r>
              <a:rPr lang="en-US" altLang="en-US"/>
              <a:t>Вікторівна</a:t>
            </a:r>
            <a:r>
              <a:rPr lang="en-US" altLang="ru-RU"/>
              <a:t>, </a:t>
            </a:r>
            <a:r>
              <a:rPr lang="en-US" altLang="en-US"/>
              <a:t>Панова</a:t>
            </a:r>
            <a:r>
              <a:rPr lang="en-US" altLang="ru-RU"/>
              <a:t> </a:t>
            </a:r>
            <a:r>
              <a:rPr lang="en-US" altLang="en-US"/>
              <a:t>Лідія</a:t>
            </a:r>
            <a:r>
              <a:rPr lang="en-US" altLang="ru-RU"/>
              <a:t> </a:t>
            </a:r>
            <a:r>
              <a:rPr lang="en-US" altLang="en-US"/>
              <a:t>Семенівна</a:t>
            </a:r>
            <a:r>
              <a:rPr lang="en-US" altLang="ru-RU"/>
              <a:t> (2007).</a:t>
            </a:r>
            <a:r>
              <a:rPr lang="" altLang="en-US"/>
              <a:t> </a:t>
            </a:r>
            <a:r>
              <a:rPr lang="en-US" altLang="en-US"/>
              <a:t>Весняні</a:t>
            </a:r>
            <a:r>
              <a:rPr lang="en-US" altLang="ru-RU"/>
              <a:t> </a:t>
            </a:r>
            <a:r>
              <a:rPr lang="en-US" altLang="en-US"/>
              <a:t>рослини</a:t>
            </a:r>
            <a:r>
              <a:rPr lang="en-US" altLang="ru-RU"/>
              <a:t> </a:t>
            </a:r>
            <a:r>
              <a:rPr lang="en-US" altLang="en-US"/>
              <a:t>України</a:t>
            </a:r>
            <a:r>
              <a:rPr lang="" altLang="en-US"/>
              <a:t> </a:t>
            </a:r>
            <a:r>
              <a:rPr lang="en-US" altLang="ru-RU"/>
              <a:t>(</a:t>
            </a:r>
            <a:r>
              <a:rPr lang="en-US" altLang="en-US"/>
              <a:t>українська</a:t>
            </a:r>
            <a:r>
              <a:rPr lang="en-US" altLang="ru-RU"/>
              <a:t>) . </a:t>
            </a:r>
            <a:r>
              <a:rPr lang="en-US" altLang="en-US"/>
              <a:t>Тернопіль</a:t>
            </a:r>
            <a:r>
              <a:rPr lang="en-US" altLang="ru-RU"/>
              <a:t>: </a:t>
            </a:r>
            <a:r>
              <a:rPr lang="en-US" altLang="en-US"/>
              <a:t>Навчальна</a:t>
            </a:r>
            <a:r>
              <a:rPr lang="en-US" altLang="ru-RU"/>
              <a:t> </a:t>
            </a:r>
            <a:r>
              <a:rPr lang="en-US" altLang="en-US"/>
              <a:t>книга</a:t>
            </a:r>
            <a:r>
              <a:rPr lang="en-US" altLang="ru-RU"/>
              <a:t> - </a:t>
            </a:r>
            <a:r>
              <a:rPr lang="en-US" altLang="en-US"/>
              <a:t>Богдан</a:t>
            </a:r>
            <a:r>
              <a:rPr lang="en-US" altLang="ru-RU"/>
              <a:t>. </a:t>
            </a:r>
            <a:r>
              <a:rPr lang="en-US" altLang="en-US"/>
              <a:t>с</a:t>
            </a:r>
            <a:r>
              <a:rPr lang="en-US" altLang="ru-RU"/>
              <a:t>.</a:t>
            </a:r>
            <a:r>
              <a:rPr lang="" altLang="en-US"/>
              <a:t> </a:t>
            </a:r>
            <a:r>
              <a:rPr lang="en-US" altLang="ru-RU"/>
              <a:t>160 </a:t>
            </a:r>
            <a:r>
              <a:rPr lang="en-US" altLang="en-US"/>
              <a:t>с</a:t>
            </a:r>
            <a:r>
              <a:rPr lang="en-US" altLang="ru-RU"/>
              <a:t>.</a:t>
            </a:r>
            <a:r>
              <a:rPr lang="" altLang="en-US"/>
              <a:t> </a:t>
            </a:r>
            <a:r>
              <a:rPr lang="en-US" altLang="ru-RU"/>
              <a:t>ISBN</a:t>
            </a:r>
            <a:r>
              <a:rPr lang="" altLang="en-US"/>
              <a:t> </a:t>
            </a:r>
            <a:r>
              <a:rPr lang="en-US" altLang="ru-RU"/>
              <a:t>966-408-058-6.</a:t>
            </a:r>
            <a:endParaRPr lang="en-US" alt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2992</Words>
  <Application>WPS Presentation</Application>
  <PresentationFormat/>
  <Paragraphs>95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SimSun</vt:lpstr>
      <vt:lpstr>Wingdings</vt:lpstr>
      <vt:lpstr>Arial</vt:lpstr>
      <vt:lpstr>Times New Roman</vt:lpstr>
      <vt:lpstr>Microsoft YaHei</vt:lpstr>
      <vt:lpstr>Arial Unicode MS</vt:lpstr>
      <vt:lpstr>Simple Light</vt:lpstr>
      <vt:lpstr>Екологічні взаємозв'язки мурах і ранньоквітучих рослин (первоцвітів)”</vt:lpstr>
      <vt:lpstr>Актуальність дослідження</vt:lpstr>
      <vt:lpstr>Актуальність дослідження</vt:lpstr>
      <vt:lpstr>PowerPoint 演示文稿</vt:lpstr>
      <vt:lpstr>Об’єкти дослідження (Флора)</vt:lpstr>
      <vt:lpstr>Об’єкти дослідження (Флора)</vt:lpstr>
      <vt:lpstr>Об’єкти дослідження (Фауна)</vt:lpstr>
      <vt:lpstr>Результати спостережень.Активність мурах.</vt:lpstr>
      <vt:lpstr>Процес мірмекохорії</vt:lpstr>
      <vt:lpstr>Щільність рослин фіалки</vt:lpstr>
      <vt:lpstr>Висновки: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Екологічні взаємозв'язки мурах і ранньоквітучих рослин (первоцвітів)”</dc:title>
  <dc:creator/>
  <cp:lastModifiedBy>Надія Аксініна</cp:lastModifiedBy>
  <cp:revision>3</cp:revision>
  <dcterms:created xsi:type="dcterms:W3CDTF">2026-04-14T07:05:00Z</dcterms:created>
  <dcterms:modified xsi:type="dcterms:W3CDTF">2026-04-14T07:59:29Z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0E8CA83E38DD4F12BA9AC14CA8857812_12</vt:lpwstr>
  </property>
  <property fmtid="{D5CDD505-2E9C-101B-9397-08002B2CF9AE}" pid="3" name="KSOProductBuildVer">
    <vt:lpwstr>1049-12.2.0.22549</vt:lpwstr>
  </property>
</Properties>
</file>