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026" r:id="rId4"/>
  </p:sldMasterIdLst>
  <p:notesMasterIdLst>
    <p:notesMasterId r:id="rId18"/>
  </p:notesMasterIdLst>
  <p:handoutMasterIdLst>
    <p:handoutMasterId r:id="rId19"/>
  </p:handoutMasterIdLst>
  <p:sldIdLst>
    <p:sldId id="299" r:id="rId5"/>
    <p:sldId id="298" r:id="rId6"/>
    <p:sldId id="347" r:id="rId7"/>
    <p:sldId id="348" r:id="rId8"/>
    <p:sldId id="350" r:id="rId9"/>
    <p:sldId id="351" r:id="rId10"/>
    <p:sldId id="352" r:id="rId11"/>
    <p:sldId id="353" r:id="rId12"/>
    <p:sldId id="354" r:id="rId13"/>
    <p:sldId id="355" r:id="rId14"/>
    <p:sldId id="356" r:id="rId15"/>
    <p:sldId id="342" r:id="rId16"/>
    <p:sldId id="34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204"/>
    <a:srgbClr val="FFFF66"/>
    <a:srgbClr val="FEFDF8"/>
    <a:srgbClr val="F2EFB9"/>
    <a:srgbClr val="DCDBE0"/>
    <a:srgbClr val="CCECFF"/>
    <a:srgbClr val="230957"/>
    <a:srgbClr val="363449"/>
    <a:srgbClr val="6D6A93"/>
    <a:srgbClr val="4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7292A2E-F333-43FB-9621-5CBBE7FDCDCB}" styleName="Світлий стиль 2 –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Світлий стиль 2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Світлий стиль 2 –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Світлий стиль 2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ітлий стиль 2 –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Стиль із теми 1 –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Помірний стиль 2 –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Помірний стиль 1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Помірний стиль 3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6163" autoAdjust="0"/>
  </p:normalViewPr>
  <p:slideViewPr>
    <p:cSldViewPr snapToGrid="0">
      <p:cViewPr varScale="1">
        <p:scale>
          <a:sx n="100" d="100"/>
          <a:sy n="100" d="100"/>
        </p:scale>
        <p:origin x="9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9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9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2B14CA7-9311-4301-8053-08155274EECA}" type="datetime1">
              <a:rPr lang="ru-RU" smtClean="0"/>
              <a:pPr rtl="0"/>
              <a:t>22.04.2026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pPr rtl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BBB0D-19E3-4A38-91B0-CF7805518460}" type="datetime1">
              <a:rPr lang="ru-RU" smtClean="0"/>
              <a:pPr/>
              <a:t>22.04.2026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423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ru-RU" smtClean="0"/>
              <a:pPr rtl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862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4184763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2247852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365577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1759262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7985499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040467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1648294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8816721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0824755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0497503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198478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476030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2895013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0229637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384562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585655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5922021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азделитель разделов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6"/>
            <a:ext cx="11905200" cy="6060155"/>
          </a:xfrm>
          <a:solidFill>
            <a:schemeClr val="bg1">
              <a:lumMod val="95000"/>
            </a:schemeClr>
          </a:solidFill>
        </p:spPr>
        <p:txBody>
          <a:bodyPr lIns="0" rIns="1764000" rtlCol="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103" y="804500"/>
            <a:ext cx="441658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rtlCol="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101" y="4623218"/>
            <a:ext cx="441658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 rtlCol="0"/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758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581331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5638009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E77267-9F51-4226-989C-ED57465596ED}"/>
              </a:ext>
            </a:extLst>
          </p:cNvPr>
          <p:cNvSpPr/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2CC678-341F-44F8-AE2E-A6C84D75C56A}"/>
              </a:ext>
            </a:extLst>
          </p:cNvPr>
          <p:cNvSpPr/>
          <p:nvPr userDrawn="1"/>
        </p:nvSpPr>
        <p:spPr>
          <a:xfrm>
            <a:off x="0" y="0"/>
            <a:ext cx="12192000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87A001A-FE8B-41CE-AC81-69D4A2339087}"/>
              </a:ext>
            </a:extLst>
          </p:cNvPr>
          <p:cNvSpPr/>
          <p:nvPr userDrawn="1"/>
        </p:nvSpPr>
        <p:spPr>
          <a:xfrm>
            <a:off x="0" y="92080"/>
            <a:ext cx="144000" cy="66294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B1416AC-94BD-4442-B771-E1ACAA70367E}"/>
              </a:ext>
            </a:extLst>
          </p:cNvPr>
          <p:cNvSpPr/>
          <p:nvPr userDrawn="1"/>
        </p:nvSpPr>
        <p:spPr>
          <a:xfrm>
            <a:off x="12048000" y="92080"/>
            <a:ext cx="144000" cy="66294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BDB31DC4-A207-4A23-8E7A-40D0ECD04F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000 w 12192000"/>
              <a:gd name="connsiteY0" fmla="*/ 36000 h 6858000"/>
              <a:gd name="connsiteX1" fmla="*/ 36000 w 12192000"/>
              <a:gd name="connsiteY1" fmla="*/ 6822000 h 6858000"/>
              <a:gd name="connsiteX2" fmla="*/ 12156000 w 12192000"/>
              <a:gd name="connsiteY2" fmla="*/ 6822000 h 6858000"/>
              <a:gd name="connsiteX3" fmla="*/ 12156000 w 12192000"/>
              <a:gd name="connsiteY3" fmla="*/ 36000 h 6858000"/>
              <a:gd name="connsiteX4" fmla="*/ 0 w 12192000"/>
              <a:gd name="connsiteY4" fmla="*/ 0 h 6858000"/>
              <a:gd name="connsiteX5" fmla="*/ 36000 w 12192000"/>
              <a:gd name="connsiteY5" fmla="*/ 0 h 6858000"/>
              <a:gd name="connsiteX6" fmla="*/ 12156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00 h 6858000"/>
              <a:gd name="connsiteX9" fmla="*/ 12192000 w 12192000"/>
              <a:gd name="connsiteY9" fmla="*/ 6822000 h 6858000"/>
              <a:gd name="connsiteX10" fmla="*/ 12192000 w 12192000"/>
              <a:gd name="connsiteY10" fmla="*/ 6858000 h 6858000"/>
              <a:gd name="connsiteX11" fmla="*/ 12156000 w 12192000"/>
              <a:gd name="connsiteY11" fmla="*/ 6858000 h 6858000"/>
              <a:gd name="connsiteX12" fmla="*/ 3600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6822000 h 6858000"/>
              <a:gd name="connsiteX15" fmla="*/ 0 w 12192000"/>
              <a:gd name="connsiteY15" fmla="*/ 3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000" y="36000"/>
                </a:moveTo>
                <a:lnTo>
                  <a:pt x="36000" y="6822000"/>
                </a:lnTo>
                <a:lnTo>
                  <a:pt x="12156000" y="6822000"/>
                </a:lnTo>
                <a:lnTo>
                  <a:pt x="12156000" y="36000"/>
                </a:lnTo>
                <a:close/>
                <a:moveTo>
                  <a:pt x="0" y="0"/>
                </a:moveTo>
                <a:lnTo>
                  <a:pt x="36000" y="0"/>
                </a:lnTo>
                <a:lnTo>
                  <a:pt x="12156000" y="0"/>
                </a:lnTo>
                <a:lnTo>
                  <a:pt x="12192000" y="0"/>
                </a:lnTo>
                <a:lnTo>
                  <a:pt x="12192000" y="36000"/>
                </a:lnTo>
                <a:lnTo>
                  <a:pt x="12192000" y="6822000"/>
                </a:lnTo>
                <a:lnTo>
                  <a:pt x="12192000" y="6858000"/>
                </a:lnTo>
                <a:lnTo>
                  <a:pt x="12156000" y="6858000"/>
                </a:lnTo>
                <a:lnTo>
                  <a:pt x="36000" y="6858000"/>
                </a:lnTo>
                <a:lnTo>
                  <a:pt x="0" y="6858000"/>
                </a:lnTo>
                <a:lnTo>
                  <a:pt x="0" y="6822000"/>
                </a:lnTo>
                <a:lnTo>
                  <a:pt x="0" y="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4000" y="144000"/>
            <a:ext cx="11905200" cy="6570000"/>
          </a:xfrm>
          <a:solidFill>
            <a:schemeClr val="bg1">
              <a:lumMod val="95000"/>
            </a:schemeClr>
          </a:solidFill>
        </p:spPr>
        <p:txBody>
          <a:bodyPr lIns="0" rIns="1764000" rtlCol="0" anchor="ctr"/>
          <a:lstStyle>
            <a:lvl1pPr marL="0" indent="0" algn="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3" y="360005"/>
            <a:ext cx="4416588" cy="5321927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rtlCol="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001" y="5681932"/>
            <a:ext cx="4416587" cy="816075"/>
          </a:xfrm>
          <a:solidFill>
            <a:schemeClr val="bg1">
              <a:alpha val="80000"/>
            </a:schemeClr>
          </a:solidFill>
          <a:ln w="3175">
            <a:gradFill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 rtlCol="0"/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-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69103" y="144000"/>
            <a:ext cx="5280100" cy="6048000"/>
          </a:xfrm>
          <a:solidFill>
            <a:schemeClr val="bg1">
              <a:lumMod val="95000"/>
            </a:schemeClr>
          </a:solidFill>
        </p:spPr>
        <p:txBody>
          <a:bodyPr lIns="0" tIns="180000" rIns="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93000" y="2438399"/>
            <a:ext cx="3836200" cy="3044399"/>
          </a:xfrm>
          <a:gradFill>
            <a:gsLst>
              <a:gs pos="83186">
                <a:schemeClr val="bg1"/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46000">
                <a:schemeClr val="bg1">
                  <a:alpha val="90000"/>
                </a:schemeClr>
              </a:gs>
            </a:gsLst>
            <a:lin ang="3600000" scaled="0"/>
          </a:gradFill>
        </p:spPr>
        <p:txBody>
          <a:bodyPr lIns="432000" tIns="432000" rIns="72000" bIns="1188000" rtlCol="0" anchor="t"/>
          <a:lstStyle>
            <a:lvl1pPr algn="l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7004" y="4465176"/>
            <a:ext cx="3372329" cy="774934"/>
          </a:xfrm>
          <a:solidFill>
            <a:schemeClr val="bg1">
              <a:alpha val="80000"/>
            </a:schemeClr>
          </a:solidFill>
          <a:ln w="317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txBody>
          <a:bodyPr lIns="180000" tIns="144000" rIns="0" rtlCol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23D3924F-A5EC-4141-A191-1A110C406AF7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32000" y="2438399"/>
            <a:ext cx="5472000" cy="304440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570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4" y="1008000"/>
            <a:ext cx="11339513" cy="360000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65"/>
            <a:ext cx="5472000" cy="358775"/>
          </a:xfrm>
        </p:spPr>
        <p:txBody>
          <a:bodyPr rtlCol="0"/>
          <a:lstStyle>
            <a:lvl1pPr marL="0" indent="0"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92" y="2020362"/>
            <a:ext cx="5472113" cy="417089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8FD215-79E5-48E4-95DB-2C5E5A1F8E8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F905B34-4C18-4A8D-8167-57B7BF03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6">
            <a:extLst>
              <a:ext uri="{FF2B5EF4-FFF2-40B4-BE49-F238E27FC236}">
                <a16:creationId xmlns:a16="http://schemas.microsoft.com/office/drawing/2014/main" id="{FDA3C530-12F9-48FC-BC5E-D34BDC504BC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44000" y="144005"/>
            <a:ext cx="11905200" cy="6047999"/>
          </a:xfrm>
          <a:solidFill>
            <a:schemeClr val="bg1">
              <a:lumMod val="95000"/>
            </a:schemeClr>
          </a:solidFill>
        </p:spPr>
        <p:txBody>
          <a:bodyPr lIns="0" r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64903" y="4910452"/>
            <a:ext cx="4101900" cy="773546"/>
          </a:xfrm>
          <a:solidFill>
            <a:schemeClr val="tx1"/>
          </a:solidFill>
        </p:spPr>
        <p:txBody>
          <a:bodyPr lIns="180000" tIns="72000" rIns="180000" rtlCol="0" anchor="t"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EC14527-4DF5-4A98-AE66-C80F3B8E6D2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78C031A-1E1B-4E18-9052-CA663975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E77267-9F51-4226-989C-ED57465596ED}"/>
              </a:ext>
            </a:extLst>
          </p:cNvPr>
          <p:cNvSpPr/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2CC678-341F-44F8-AE2E-A6C84D75C56A}"/>
              </a:ext>
            </a:extLst>
          </p:cNvPr>
          <p:cNvSpPr/>
          <p:nvPr userDrawn="1"/>
        </p:nvSpPr>
        <p:spPr>
          <a:xfrm>
            <a:off x="0" y="0"/>
            <a:ext cx="12192000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87A001A-FE8B-41CE-AC81-69D4A2339087}"/>
              </a:ext>
            </a:extLst>
          </p:cNvPr>
          <p:cNvSpPr/>
          <p:nvPr userDrawn="1"/>
        </p:nvSpPr>
        <p:spPr>
          <a:xfrm>
            <a:off x="0" y="92080"/>
            <a:ext cx="144000" cy="66294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B1416AC-94BD-4442-B771-E1ACAA70367E}"/>
              </a:ext>
            </a:extLst>
          </p:cNvPr>
          <p:cNvSpPr/>
          <p:nvPr userDrawn="1"/>
        </p:nvSpPr>
        <p:spPr>
          <a:xfrm>
            <a:off x="12048000" y="92080"/>
            <a:ext cx="144000" cy="66294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BDB31DC4-A207-4A23-8E7A-40D0ECD04F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000 w 12192000"/>
              <a:gd name="connsiteY0" fmla="*/ 36000 h 6858000"/>
              <a:gd name="connsiteX1" fmla="*/ 36000 w 12192000"/>
              <a:gd name="connsiteY1" fmla="*/ 6822000 h 6858000"/>
              <a:gd name="connsiteX2" fmla="*/ 12156000 w 12192000"/>
              <a:gd name="connsiteY2" fmla="*/ 6822000 h 6858000"/>
              <a:gd name="connsiteX3" fmla="*/ 12156000 w 12192000"/>
              <a:gd name="connsiteY3" fmla="*/ 36000 h 6858000"/>
              <a:gd name="connsiteX4" fmla="*/ 0 w 12192000"/>
              <a:gd name="connsiteY4" fmla="*/ 0 h 6858000"/>
              <a:gd name="connsiteX5" fmla="*/ 36000 w 12192000"/>
              <a:gd name="connsiteY5" fmla="*/ 0 h 6858000"/>
              <a:gd name="connsiteX6" fmla="*/ 121560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36000 h 6858000"/>
              <a:gd name="connsiteX9" fmla="*/ 12192000 w 12192000"/>
              <a:gd name="connsiteY9" fmla="*/ 6822000 h 6858000"/>
              <a:gd name="connsiteX10" fmla="*/ 12192000 w 12192000"/>
              <a:gd name="connsiteY10" fmla="*/ 6858000 h 6858000"/>
              <a:gd name="connsiteX11" fmla="*/ 12156000 w 12192000"/>
              <a:gd name="connsiteY11" fmla="*/ 6858000 h 6858000"/>
              <a:gd name="connsiteX12" fmla="*/ 3600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6822000 h 6858000"/>
              <a:gd name="connsiteX15" fmla="*/ 0 w 12192000"/>
              <a:gd name="connsiteY15" fmla="*/ 3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6000" y="36000"/>
                </a:moveTo>
                <a:lnTo>
                  <a:pt x="36000" y="6822000"/>
                </a:lnTo>
                <a:lnTo>
                  <a:pt x="12156000" y="6822000"/>
                </a:lnTo>
                <a:lnTo>
                  <a:pt x="12156000" y="36000"/>
                </a:lnTo>
                <a:close/>
                <a:moveTo>
                  <a:pt x="0" y="0"/>
                </a:moveTo>
                <a:lnTo>
                  <a:pt x="36000" y="0"/>
                </a:lnTo>
                <a:lnTo>
                  <a:pt x="12156000" y="0"/>
                </a:lnTo>
                <a:lnTo>
                  <a:pt x="12192000" y="0"/>
                </a:lnTo>
                <a:lnTo>
                  <a:pt x="12192000" y="36000"/>
                </a:lnTo>
                <a:lnTo>
                  <a:pt x="12192000" y="6822000"/>
                </a:lnTo>
                <a:lnTo>
                  <a:pt x="12192000" y="6858000"/>
                </a:lnTo>
                <a:lnTo>
                  <a:pt x="12156000" y="6858000"/>
                </a:lnTo>
                <a:lnTo>
                  <a:pt x="36000" y="6858000"/>
                </a:lnTo>
                <a:lnTo>
                  <a:pt x="0" y="6858000"/>
                </a:lnTo>
                <a:lnTo>
                  <a:pt x="0" y="6822000"/>
                </a:lnTo>
                <a:lnTo>
                  <a:pt x="0" y="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3" y="360005"/>
            <a:ext cx="4416588" cy="5321927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rtlCol="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001" y="5681932"/>
            <a:ext cx="4416587" cy="816075"/>
          </a:xfrm>
          <a:solidFill>
            <a:schemeClr val="bg1">
              <a:alpha val="80000"/>
            </a:schemeClr>
          </a:solidFill>
          <a:ln w="3175">
            <a:gradFill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 rtlCol="0"/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4799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9103" y="804500"/>
            <a:ext cx="4416588" cy="3818712"/>
          </a:xfrm>
          <a:gradFill>
            <a:gsLst>
              <a:gs pos="4600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80000">
                <a:schemeClr val="bg1"/>
              </a:gs>
            </a:gsLst>
            <a:lin ang="3600000" scaled="0"/>
          </a:gradFill>
        </p:spPr>
        <p:txBody>
          <a:bodyPr lIns="72000" rIns="180000" bIns="180000" rtlCol="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101" y="4623218"/>
            <a:ext cx="4416587" cy="816075"/>
          </a:xfrm>
          <a:solidFill>
            <a:schemeClr val="bg1">
              <a:alpha val="80000"/>
            </a:schemeClr>
          </a:solidFill>
          <a:ln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tIns="144000" rIns="180000" rtlCol="0"/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5463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56F629-658F-4B7E-A1D1-2522EA76B0D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5380A33-49FB-43FC-B60E-34A2E5556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449EF3-C757-4F43-906C-DE0FF6262B2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216924A5-8BD5-4AC6-84B9-2F1A4AFCF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0" name="Объект 3">
            <a:extLst>
              <a:ext uri="{FF2B5EF4-FFF2-40B4-BE49-F238E27FC236}">
                <a16:creationId xmlns:a16="http://schemas.microsoft.com/office/drawing/2014/main" id="{4C657649-400B-459D-918F-D5C58351D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885" y="1512001"/>
            <a:ext cx="5472115" cy="4664963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Объект 2">
            <a:extLst>
              <a:ext uri="{FF2B5EF4-FFF2-40B4-BE49-F238E27FC236}">
                <a16:creationId xmlns:a16="http://schemas.microsoft.com/office/drawing/2014/main" id="{F923135C-68B1-4D2B-80D0-318CB859F7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85" y="1512001"/>
            <a:ext cx="5472115" cy="4664963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449EF3-C757-4F43-906C-DE0FF6262B2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216924A5-8BD5-4AC6-84B9-2F1A4AFCF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Текст 2">
            <a:extLst>
              <a:ext uri="{FF2B5EF4-FFF2-40B4-BE49-F238E27FC236}">
                <a16:creationId xmlns:a16="http://schemas.microsoft.com/office/drawing/2014/main" id="{6BF39E7D-3145-466A-B07A-D49E661CE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85" y="1512000"/>
            <a:ext cx="5472115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Текст 4">
            <a:extLst>
              <a:ext uri="{FF2B5EF4-FFF2-40B4-BE49-F238E27FC236}">
                <a16:creationId xmlns:a16="http://schemas.microsoft.com/office/drawing/2014/main" id="{D33A71EE-E94D-4F02-B8C5-DC59F4563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9885" y="1512000"/>
            <a:ext cx="5472115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3" name="Объект 5">
            <a:extLst>
              <a:ext uri="{FF2B5EF4-FFF2-40B4-BE49-F238E27FC236}">
                <a16:creationId xmlns:a16="http://schemas.microsoft.com/office/drawing/2014/main" id="{EF63D731-8A55-4A6C-A975-9B0F1F4356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9885" y="2505075"/>
            <a:ext cx="5472115" cy="3684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4" name="Объект 3">
            <a:extLst>
              <a:ext uri="{FF2B5EF4-FFF2-40B4-BE49-F238E27FC236}">
                <a16:creationId xmlns:a16="http://schemas.microsoft.com/office/drawing/2014/main" id="{60CBD79B-0266-4692-9562-0F7706A27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89" y="2505075"/>
            <a:ext cx="5472115" cy="3684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2551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4" y="1008000"/>
            <a:ext cx="11339513" cy="360000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49" y="1511480"/>
            <a:ext cx="3600451" cy="4679249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49" y="1511475"/>
            <a:ext cx="3600451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84F2FFD-7164-411A-96A5-A5211A6C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4" y="1008000"/>
            <a:ext cx="11339513" cy="360000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5" y="1512000"/>
            <a:ext cx="2160588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5" y="1512000"/>
            <a:ext cx="2160588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5" y="1507535"/>
            <a:ext cx="2160588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5" y="1507535"/>
            <a:ext cx="2160588" cy="468371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8B3FD9-234A-4B72-9A91-D7DD23D39CD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FDBADDA-AF39-45A0-BBAB-A87608C0A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30A9B71-A789-4057-B729-15D78CF34E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5604" y="3263903"/>
            <a:ext cx="4840085" cy="1626013"/>
          </a:xfrm>
          <a:gradFill>
            <a:gsLst>
              <a:gs pos="3186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59000">
                <a:schemeClr val="bg1"/>
              </a:gs>
            </a:gsLst>
            <a:lin ang="3600000" scaled="0"/>
          </a:gradFill>
        </p:spPr>
        <p:txBody>
          <a:bodyPr lIns="72000" rIns="180000" bIns="180000" rtlCol="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название презентации</a:t>
            </a: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8A083984-DDF1-4D26-BB0A-9EE8430AB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5604" y="4889916"/>
            <a:ext cx="4840085" cy="816077"/>
          </a:xfrm>
          <a:solidFill>
            <a:schemeClr val="bg1">
              <a:alpha val="80000"/>
            </a:schemeClr>
          </a:solidFill>
          <a:ln w="317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vert="horz" lIns="0" tIns="144000" rIns="180000" bIns="0" rtlCol="0">
            <a:noAutofit/>
          </a:bodyPr>
          <a:lstStyle>
            <a:lvl1pPr marL="0" indent="0" algn="r">
              <a:buNone/>
              <a:defRPr lang="en-US">
                <a:solidFill>
                  <a:schemeClr val="tx1"/>
                </a:solidFill>
              </a:defRPr>
            </a:lvl1pPr>
          </a:lstStyle>
          <a:p>
            <a:pPr marL="266700" lvl="0" indent="-266700" algn="r" rtl="0"/>
            <a:r>
              <a:rPr lang="ru-RU" noProof="0"/>
              <a:t>Образец текста</a:t>
            </a:r>
          </a:p>
        </p:txBody>
      </p:sp>
      <p:sp>
        <p:nvSpPr>
          <p:cNvPr id="15" name="Объект 2">
            <a:extLst>
              <a:ext uri="{FF2B5EF4-FFF2-40B4-BE49-F238E27FC236}">
                <a16:creationId xmlns:a16="http://schemas.microsoft.com/office/drawing/2014/main" id="{305EC740-58FD-4D74-B7D7-DA487FC5E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87425"/>
            <a:ext cx="5472000" cy="471856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0420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B24018-690B-4552-9994-3F090E1601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4D8B2323-066D-4AC1-9FC8-A06D7E8B58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30A9B71-A789-4057-B729-15D78CF34E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5604" y="3263903"/>
            <a:ext cx="4840085" cy="1626013"/>
          </a:xfrm>
          <a:gradFill>
            <a:gsLst>
              <a:gs pos="31860">
                <a:schemeClr val="bg1">
                  <a:alpha val="90000"/>
                </a:schemeClr>
              </a:gs>
              <a:gs pos="0">
                <a:schemeClr val="accent1">
                  <a:lumMod val="20000"/>
                  <a:lumOff val="80000"/>
                  <a:alpha val="50000"/>
                </a:schemeClr>
              </a:gs>
              <a:gs pos="59000">
                <a:schemeClr val="bg1"/>
              </a:gs>
            </a:gsLst>
            <a:lin ang="3600000" scaled="0"/>
          </a:gradFill>
        </p:spPr>
        <p:txBody>
          <a:bodyPr lIns="72000" rIns="180000" bIns="180000" rtlCol="0" anchor="b"/>
          <a:lstStyle>
            <a:lvl1pPr algn="r">
              <a:lnSpc>
                <a:spcPts val="4700"/>
              </a:lnSpc>
              <a:defRPr sz="4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название презентации</a:t>
            </a: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8A083984-DDF1-4D26-BB0A-9EE8430AB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5604" y="4889916"/>
            <a:ext cx="4840085" cy="816077"/>
          </a:xfrm>
          <a:solidFill>
            <a:schemeClr val="bg1">
              <a:alpha val="80000"/>
            </a:schemeClr>
          </a:solidFill>
          <a:ln w="317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txBody>
          <a:bodyPr vert="horz" lIns="0" tIns="144000" rIns="180000" bIns="0" rtlCol="0">
            <a:noAutofit/>
          </a:bodyPr>
          <a:lstStyle>
            <a:lvl1pPr marL="0" indent="0" algn="r">
              <a:buNone/>
              <a:defRPr lang="en-US">
                <a:solidFill>
                  <a:schemeClr val="tx1"/>
                </a:solidFill>
              </a:defRPr>
            </a:lvl1pPr>
          </a:lstStyle>
          <a:p>
            <a:pPr marL="266700" lvl="0" indent="-266700" algn="r" rtl="0"/>
            <a:r>
              <a:rPr lang="ru-RU" noProof="0"/>
              <a:t>Образец текста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E28466D9-7530-474E-BC12-1642958B72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3" y="987431"/>
            <a:ext cx="5471999" cy="4718561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6054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87D291-05F0-4DD7-A728-945B6C9F238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1A6105F-5309-4A56-AAF2-8D4A0477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4/22/2026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 rtl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8125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7" r:id="rId20"/>
    <p:sldLayoutId id="2147483649" r:id="rId21"/>
    <p:sldLayoutId id="2147483665" r:id="rId22"/>
    <p:sldLayoutId id="2147483659" r:id="rId23"/>
    <p:sldLayoutId id="2147483660" r:id="rId24"/>
    <p:sldLayoutId id="2147483668" r:id="rId25"/>
    <p:sldLayoutId id="2147483669" r:id="rId26"/>
    <p:sldLayoutId id="2147483650" r:id="rId27"/>
    <p:sldLayoutId id="2147483652" r:id="rId28"/>
    <p:sldLayoutId id="2147483667" r:id="rId29"/>
    <p:sldLayoutId id="2147483656" r:id="rId30"/>
    <p:sldLayoutId id="2147483657" r:id="rId31"/>
    <p:sldLayoutId id="2147483671" r:id="rId32"/>
    <p:sldLayoutId id="2147483672" r:id="rId33"/>
    <p:sldLayoutId id="2147483654" r:id="rId34"/>
  </p:sldLayoutIdLst>
  <p:transition>
    <p:fade/>
  </p:transition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cds.unistra.fr/?target=Kepler-141#parent-photometryDiv" TargetMode="External"/><Relationship Id="rId2" Type="http://schemas.openxmlformats.org/officeDocument/2006/relationships/hyperlink" Target="https://exoplanetarchive.ipac.caltech.edu/index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easyphysics.in.ua/11clas/optics/" TargetMode="External"/><Relationship Id="rId4" Type="http://schemas.openxmlformats.org/officeDocument/2006/relationships/hyperlink" Target="https://osvita.ukr-lit.com/evolyuciya-soncy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1879600" y="304480"/>
            <a:ext cx="8689975" cy="964161"/>
          </a:xfrm>
          <a:noFill/>
          <a:effectLst/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Луганське територіальне відділення МАНУ</a:t>
            </a:r>
            <a:br>
              <a:rPr 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Лисичанська філія</a:t>
            </a:r>
            <a:endParaRPr lang="uk-UA" sz="3100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6259186" y="3575714"/>
            <a:ext cx="4522480" cy="3050273"/>
          </a:xfrm>
          <a:prstGeom prst="rect">
            <a:avLst/>
          </a:prstGeom>
          <a:noFill/>
          <a:effectLst/>
        </p:spPr>
        <p:txBody>
          <a:bodyPr vert="horz" lIns="72000" tIns="0" rIns="180000" bIns="180000" rtlCol="0" anchor="b">
            <a:noAutofit/>
          </a:bodyPr>
          <a:lstStyle/>
          <a:p>
            <a:pPr lvl="0">
              <a:spcBef>
                <a:spcPct val="0"/>
              </a:spcBef>
            </a:pP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17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b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Сотнікова Лариса Феліксівна,</a:t>
            </a:r>
            <a:b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фізики Лисичанської гімназії №9 </a:t>
            </a:r>
          </a:p>
          <a:p>
            <a:pPr lvl="0">
              <a:spcBef>
                <a:spcPct val="0"/>
              </a:spcBef>
            </a:pPr>
            <a: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Сєвєродонецького району Луганської області</a:t>
            </a:r>
            <a:r>
              <a:rPr lang="uk-UA" sz="1600" dirty="0">
                <a:latin typeface="Times New Roman"/>
                <a:ea typeface="Calibri"/>
                <a:cs typeface="Calibri"/>
              </a:rPr>
              <a:t>, керівник секції «Астрономія»</a:t>
            </a:r>
            <a:endParaRPr lang="uk-UA" sz="1400" dirty="0">
              <a:latin typeface="Calibri"/>
              <a:ea typeface="Calibri"/>
              <a:cs typeface="Calibri"/>
            </a:endParaRPr>
          </a:p>
          <a:p>
            <a:pPr>
              <a:spcBef>
                <a:spcPct val="0"/>
              </a:spcBef>
            </a:pPr>
            <a:br>
              <a:rPr lang="ru-RU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72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25837" y="6100549"/>
            <a:ext cx="11811396" cy="525438"/>
          </a:xfrm>
          <a:prstGeom prst="rect">
            <a:avLst/>
          </a:prstGeom>
          <a:noFill/>
          <a:effectLst/>
        </p:spPr>
        <p:txBody>
          <a:bodyPr vert="horz" lIns="72000" tIns="0" rIns="180000" bIns="18000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2026 </a:t>
            </a:r>
            <a:endParaRPr kumimoji="0" lang="ru-RU" sz="172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6259186" y="4448415"/>
            <a:ext cx="5130174" cy="774664"/>
          </a:xfrm>
          <a:prstGeom prst="rect">
            <a:avLst/>
          </a:prstGeom>
          <a:noFill/>
          <a:effectLst/>
        </p:spPr>
        <p:txBody>
          <a:bodyPr vert="horz" lIns="72000" tIns="0" rIns="180000" bIns="180000" rtlCol="0" anchor="b">
            <a:noAutofit/>
          </a:bodyPr>
          <a:lstStyle/>
          <a:p>
            <a:pPr lvl="0">
              <a:spcBef>
                <a:spcPct val="0"/>
              </a:spcBef>
            </a:pP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uk-UA" sz="172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Дослідження</a:t>
            </a:r>
            <a: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виконала:</a:t>
            </a:r>
          </a:p>
          <a:p>
            <a:pPr lvl="0">
              <a:spcBef>
                <a:spcPct val="0"/>
              </a:spcBef>
            </a:pPr>
            <a:r>
              <a:rPr lang="uk-UA" sz="17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Гніденко</a:t>
            </a:r>
            <a: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Карина Анатоліївна ,</a:t>
            </a:r>
          </a:p>
          <a:p>
            <a:pPr lvl="0">
              <a:spcBef>
                <a:spcPct val="0"/>
              </a:spcBef>
            </a:pPr>
            <a: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8 класу Лисичанської гімназії №9 </a:t>
            </a:r>
          </a:p>
          <a:p>
            <a:pPr lvl="0">
              <a:spcBef>
                <a:spcPct val="0"/>
              </a:spcBef>
            </a:pPr>
            <a: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Сєвєродонецького району Луганської області</a:t>
            </a:r>
          </a:p>
          <a:p>
            <a:pPr lvl="0">
              <a:spcBef>
                <a:spcPct val="0"/>
              </a:spcBef>
            </a:pPr>
            <a:br>
              <a:rPr lang="uk-UA" sz="17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uk-UA" sz="172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3D0113-C443-068B-5205-C3A6E11296D1}"/>
              </a:ext>
            </a:extLst>
          </p:cNvPr>
          <p:cNvSpPr txBox="1"/>
          <p:nvPr/>
        </p:nvSpPr>
        <p:spPr>
          <a:xfrm>
            <a:off x="1293495" y="1270899"/>
            <a:ext cx="9276080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Всеукраїнський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інтерактивний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конкурс «МАН-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Юніор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Дослідник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2026»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Номінація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Астрономія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2CFD21-5DD8-DAF4-9F0A-B3236FDBF828}"/>
              </a:ext>
            </a:extLst>
          </p:cNvPr>
          <p:cNvSpPr txBox="1"/>
          <p:nvPr/>
        </p:nvSpPr>
        <p:spPr>
          <a:xfrm>
            <a:off x="584358" y="2256166"/>
            <a:ext cx="11023283" cy="11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ЕВОЛЮЦІЇ ЗОНИ ПРИДАТНОСТІ ДО ЖИТТЯ ЗІРОК СОНЯЧНОГО ТИПУ</a:t>
            </a:r>
            <a:endParaRPr lang="en-US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50857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1798FE-0CAD-17BC-6A59-EC63117A8CCF}"/>
              </a:ext>
            </a:extLst>
          </p:cNvPr>
          <p:cNvSpPr txBox="1"/>
          <p:nvPr/>
        </p:nvSpPr>
        <p:spPr>
          <a:xfrm>
            <a:off x="812799" y="497620"/>
            <a:ext cx="10400145" cy="2803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50000"/>
              </a:lnSpc>
              <a:tabLst>
                <a:tab pos="642620" algn="l"/>
              </a:tabLst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Актуальність дослідження: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dirty="0"/>
              <a:t>Сонце поступово стає яскравішим, і через мільйони років умови на Землі стануть надто спекотними для людей. </a:t>
            </a:r>
          </a:p>
          <a:p>
            <a:pPr indent="431800" algn="just">
              <a:lnSpc>
                <a:spcPct val="150000"/>
              </a:lnSpc>
              <a:spcAft>
                <a:spcPts val="1000"/>
              </a:spcAft>
              <a:tabLst>
                <a:tab pos="642620" algn="l"/>
              </a:tabLst>
            </a:pPr>
            <a:r>
              <a:rPr lang="uk-UA" sz="2400" b="1" dirty="0"/>
              <a:t>Мета роботи: </a:t>
            </a:r>
            <a:r>
              <a:rPr lang="uk-UA" sz="2400" dirty="0"/>
              <a:t>Розрахувати межі зони, придатної для життя, на різних етапах еволюції Сонця та оцінити перспективність Титана, супутника Сатурна, як потенційно можливого для проживання людей.</a:t>
            </a:r>
            <a:endParaRPr lang="uk-UA" sz="2400" b="1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9965E4-F995-4ADF-8FFF-085EB6220438}"/>
              </a:ext>
            </a:extLst>
          </p:cNvPr>
          <p:cNvSpPr txBox="1"/>
          <p:nvPr/>
        </p:nvSpPr>
        <p:spPr>
          <a:xfrm>
            <a:off x="812799" y="3449782"/>
            <a:ext cx="12126720" cy="2619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/>
              <a:t>	Завдання роботи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/>
              <a:t>Здійснити вибірку зірок-аналогів за допомогою архівів </a:t>
            </a:r>
            <a:r>
              <a:rPr lang="en-US" sz="2400" dirty="0"/>
              <a:t>NASA </a:t>
            </a:r>
            <a:r>
              <a:rPr lang="uk-UA" sz="2400" dirty="0"/>
              <a:t>та </a:t>
            </a:r>
            <a:r>
              <a:rPr lang="en-US" sz="2400" dirty="0"/>
              <a:t>SIMBAD</a:t>
            </a:r>
            <a:r>
              <a:rPr lang="uk-UA" sz="24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/>
              <a:t>Розрахувати світність відібраних зірок на різних етапах їхнього життєвого циклу.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/>
              <a:t> Визначити межі зони життя для кожного етапу еволюції Сонця.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/>
              <a:t>Побудувати динамічні моделі.</a:t>
            </a:r>
          </a:p>
        </p:txBody>
      </p:sp>
    </p:spTree>
    <p:extLst>
      <p:ext uri="{BB962C8B-B14F-4D97-AF65-F5344CB8AC3E}">
        <p14:creationId xmlns:p14="http://schemas.microsoft.com/office/powerpoint/2010/main" val="258115921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E742A6B0-9408-4C0E-A4AD-DC9E28A35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3</a:t>
            </a:fld>
            <a:endParaRPr lang="ru-RU" noProof="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7F6BCB-2D80-4344-B4EB-8EF7E8D0A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00" y="3448406"/>
            <a:ext cx="5338618" cy="2911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3B0F64-90BB-4FF5-B989-A58384BCF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36" y="3448406"/>
            <a:ext cx="5006110" cy="2957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BFDCE7-8809-466C-B9E1-AE028B8D7BAA}"/>
              </a:ext>
            </a:extLst>
          </p:cNvPr>
          <p:cNvSpPr txBox="1"/>
          <p:nvPr/>
        </p:nvSpPr>
        <p:spPr>
          <a:xfrm>
            <a:off x="1062178" y="881509"/>
            <a:ext cx="10474040" cy="2250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dirty="0">
                <a:cs typeface="Times New Roman" panose="02020603050405020304" pitchFamily="18" charset="0"/>
              </a:rPr>
              <a:t>Об’єкт дослідження:</a:t>
            </a:r>
            <a:r>
              <a:rPr lang="uk-UA" sz="2400" dirty="0">
                <a:cs typeface="Times New Roman" panose="02020603050405020304" pitchFamily="18" charset="0"/>
              </a:rPr>
              <a:t> Процес еволюції зірок сонячного типу та пов’язана з ним зміна характеристик.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cs typeface="Times New Roman" panose="02020603050405020304" pitchFamily="18" charset="0"/>
              </a:rPr>
              <a:t> </a:t>
            </a:r>
            <a:r>
              <a:rPr lang="uk-UA" sz="2400" b="1" dirty="0">
                <a:cs typeface="Times New Roman" panose="02020603050405020304" pitchFamily="18" charset="0"/>
              </a:rPr>
              <a:t>Предмет дослідження:</a:t>
            </a:r>
            <a:r>
              <a:rPr lang="uk-UA" sz="2400" dirty="0">
                <a:cs typeface="Times New Roman" panose="02020603050405020304" pitchFamily="18" charset="0"/>
              </a:rPr>
              <a:t> Динаміка меж зони життя Сонячної системи на етапах перетворення Сонця</a:t>
            </a:r>
          </a:p>
        </p:txBody>
      </p:sp>
    </p:spTree>
    <p:extLst>
      <p:ext uri="{BB962C8B-B14F-4D97-AF65-F5344CB8AC3E}">
        <p14:creationId xmlns:p14="http://schemas.microsoft.com/office/powerpoint/2010/main" val="415833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E2F2384-EA8B-4098-8D9B-657096C4D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4</a:t>
            </a:fld>
            <a:endParaRPr lang="ru-RU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819F39-77F7-4478-BD61-D62A9FCD1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6" y="1411199"/>
            <a:ext cx="4253343" cy="4250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9F1A5C-D924-40CE-87B8-70C051AC9A87}"/>
              </a:ext>
            </a:extLst>
          </p:cNvPr>
          <p:cNvSpPr txBox="1"/>
          <p:nvPr/>
        </p:nvSpPr>
        <p:spPr>
          <a:xfrm>
            <a:off x="1085850" y="481306"/>
            <a:ext cx="10269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atin typeface="+mj-lt"/>
                <a:cs typeface="Times New Roman" panose="02020603050405020304" pitchFamily="18" charset="0"/>
              </a:rPr>
              <a:t>Сонце на діаграмі </a:t>
            </a:r>
            <a:r>
              <a:rPr lang="uk-UA" sz="3600" b="1" dirty="0" err="1">
                <a:latin typeface="+mj-lt"/>
                <a:cs typeface="Times New Roman" panose="02020603050405020304" pitchFamily="18" charset="0"/>
              </a:rPr>
              <a:t>Герцшпрунга</a:t>
            </a:r>
            <a:r>
              <a:rPr lang="uk-UA" sz="3600" b="1" dirty="0">
                <a:latin typeface="+mj-lt"/>
                <a:cs typeface="Times New Roman" panose="02020603050405020304" pitchFamily="18" charset="0"/>
              </a:rPr>
              <a:t>-Рассела </a:t>
            </a:r>
            <a:endParaRPr lang="en-US" sz="36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9E08EC-3E94-4B24-9C4B-5094A2FBCFD3}"/>
              </a:ext>
            </a:extLst>
          </p:cNvPr>
          <p:cNvSpPr txBox="1"/>
          <p:nvPr/>
        </p:nvSpPr>
        <p:spPr>
          <a:xfrm>
            <a:off x="5421745" y="1329707"/>
            <a:ext cx="6096000" cy="2250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0" dirty="0">
                <a:solidFill>
                  <a:srgbClr val="373D3F"/>
                </a:solidFill>
                <a:effectLst/>
              </a:rPr>
              <a:t>Головна </a:t>
            </a:r>
            <a:r>
              <a:rPr lang="ru-RU" sz="2400" b="1" dirty="0" err="1">
                <a:solidFill>
                  <a:srgbClr val="373D3F"/>
                </a:solidFill>
              </a:rPr>
              <a:t>послідовність</a:t>
            </a:r>
            <a:r>
              <a:rPr lang="ru-RU" sz="2400" b="1" dirty="0">
                <a:solidFill>
                  <a:srgbClr val="373D3F"/>
                </a:solidFill>
              </a:rPr>
              <a:t>  </a:t>
            </a:r>
            <a:r>
              <a:rPr lang="ru-RU" sz="2400" dirty="0">
                <a:solidFill>
                  <a:srgbClr val="373D3F"/>
                </a:solidFill>
              </a:rPr>
              <a:t>-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вузька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діагональна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смуга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від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лівого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верхнього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кута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діаграми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до правого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нижнього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, де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знаходиться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більшість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373D3F"/>
                </a:solidFill>
                <a:effectLst/>
              </a:rPr>
              <a:t>зірок</a:t>
            </a:r>
            <a:r>
              <a:rPr lang="ru-RU" sz="2400" b="0" i="0" dirty="0">
                <a:solidFill>
                  <a:srgbClr val="373D3F"/>
                </a:solidFill>
                <a:effectLst/>
              </a:rPr>
              <a:t>. </a:t>
            </a:r>
            <a:endParaRPr lang="en-US" sz="2400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02F18EC7-8AED-4E38-9EEC-FA1C23111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1435" y="3606986"/>
            <a:ext cx="5945792" cy="169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Сонце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перебуває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у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стані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рівноваги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Гравітація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тисне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всередину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Тиск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світла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штовхає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назовні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44F25E-B17D-4C6A-B2CE-B32D3B14B0D5}"/>
              </a:ext>
            </a:extLst>
          </p:cNvPr>
          <p:cNvSpPr txBox="1"/>
          <p:nvPr/>
        </p:nvSpPr>
        <p:spPr>
          <a:xfrm>
            <a:off x="2290618" y="5587103"/>
            <a:ext cx="9720693" cy="588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С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онце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стає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uk-U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приблизно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на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10%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яскравішим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кожний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мільярд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років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Стрілка: вліво 15">
            <a:extLst>
              <a:ext uri="{FF2B5EF4-FFF2-40B4-BE49-F238E27FC236}">
                <a16:creationId xmlns:a16="http://schemas.microsoft.com/office/drawing/2014/main" id="{DDDD2E22-4E6B-4151-9C78-07595FD2DF3F}"/>
              </a:ext>
            </a:extLst>
          </p:cNvPr>
          <p:cNvSpPr/>
          <p:nvPr/>
        </p:nvSpPr>
        <p:spPr>
          <a:xfrm>
            <a:off x="3454400" y="3262775"/>
            <a:ext cx="1653309" cy="85779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Сонце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499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EF742491-22BA-4F43-8402-E9B7863A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5</a:t>
            </a:fld>
            <a:endParaRPr lang="ru-RU" noProof="0" dirty="0"/>
          </a:p>
        </p:txBody>
      </p:sp>
      <p:graphicFrame>
        <p:nvGraphicFramePr>
          <p:cNvPr id="3" name="Таблиця 3">
            <a:extLst>
              <a:ext uri="{FF2B5EF4-FFF2-40B4-BE49-F238E27FC236}">
                <a16:creationId xmlns:a16="http://schemas.microsoft.com/office/drawing/2014/main" id="{9599087A-066E-4497-B271-B8D019BA1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322301"/>
              </p:ext>
            </p:extLst>
          </p:nvPr>
        </p:nvGraphicFramePr>
        <p:xfrm>
          <a:off x="480290" y="409234"/>
          <a:ext cx="11231420" cy="35611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07855">
                  <a:extLst>
                    <a:ext uri="{9D8B030D-6E8A-4147-A177-3AD203B41FA5}">
                      <a16:colId xmlns:a16="http://schemas.microsoft.com/office/drawing/2014/main" val="195225938"/>
                    </a:ext>
                  </a:extLst>
                </a:gridCol>
                <a:gridCol w="2807855">
                  <a:extLst>
                    <a:ext uri="{9D8B030D-6E8A-4147-A177-3AD203B41FA5}">
                      <a16:colId xmlns:a16="http://schemas.microsoft.com/office/drawing/2014/main" val="3581566628"/>
                    </a:ext>
                  </a:extLst>
                </a:gridCol>
                <a:gridCol w="2807855">
                  <a:extLst>
                    <a:ext uri="{9D8B030D-6E8A-4147-A177-3AD203B41FA5}">
                      <a16:colId xmlns:a16="http://schemas.microsoft.com/office/drawing/2014/main" val="3839657580"/>
                    </a:ext>
                  </a:extLst>
                </a:gridCol>
                <a:gridCol w="2807855">
                  <a:extLst>
                    <a:ext uri="{9D8B030D-6E8A-4147-A177-3AD203B41FA5}">
                      <a16:colId xmlns:a16="http://schemas.microsoft.com/office/drawing/2014/main" val="3161423075"/>
                    </a:ext>
                  </a:extLst>
                </a:gridCol>
              </a:tblGrid>
              <a:tr h="53718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Етап еволюції Сонця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Радіус (</a:t>
                      </a:r>
                      <a:r>
                        <a:rPr lang="en-US" b="1" dirty="0">
                          <a:effectLst/>
                        </a:rPr>
                        <a:t>R⊙​)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Температура (</a:t>
                      </a:r>
                      <a:r>
                        <a:rPr lang="en-US" b="1" dirty="0">
                          <a:effectLst/>
                        </a:rPr>
                        <a:t>K)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Часовий проміжок (від сьогодні)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6854458"/>
                  </a:ext>
                </a:extLst>
              </a:tr>
              <a:tr h="53718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>
                          <a:effectLst/>
                        </a:rPr>
                        <a:t>Минуле Сонця (молоде Сонце)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[0.85, 0.95]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[5600, 5750]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 err="1">
                          <a:effectLst/>
                        </a:rPr>
                        <a:t>Від</a:t>
                      </a:r>
                      <a:r>
                        <a:rPr lang="ru-RU" dirty="0">
                          <a:effectLst/>
                        </a:rPr>
                        <a:t> -4.5 млрд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ru-RU" dirty="0">
                          <a:effectLst/>
                        </a:rPr>
                        <a:t>до -1 млрд </a:t>
                      </a:r>
                      <a:r>
                        <a:rPr lang="ru-RU" dirty="0" err="1">
                          <a:effectLst/>
                        </a:rPr>
                        <a:t>років</a:t>
                      </a:r>
                      <a:endParaRPr lang="ru-RU" dirty="0">
                        <a:effectLst/>
                      </a:endParaRP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3586727"/>
                  </a:ext>
                </a:extLst>
              </a:tr>
              <a:tr h="53718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>
                          <a:effectLst/>
                        </a:rPr>
                        <a:t>Сучасний стан (стабільна фаза)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[0.98, 1.02]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[5750, 5800]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 err="1">
                          <a:effectLst/>
                        </a:rPr>
                        <a:t>Теперішній</a:t>
                      </a:r>
                      <a:r>
                        <a:rPr lang="ru-RU" dirty="0">
                          <a:effectLst/>
                        </a:rPr>
                        <a:t> час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ru-RU" dirty="0">
                          <a:effectLst/>
                        </a:rPr>
                        <a:t>(± 500 млн </a:t>
                      </a:r>
                      <a:r>
                        <a:rPr lang="ru-RU" dirty="0" err="1">
                          <a:effectLst/>
                        </a:rPr>
                        <a:t>років</a:t>
                      </a:r>
                      <a:r>
                        <a:rPr lang="ru-RU" dirty="0">
                          <a:effectLst/>
                        </a:rPr>
                        <a:t>)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4946289"/>
                  </a:ext>
                </a:extLst>
              </a:tr>
              <a:tr h="600296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>
                          <a:effectLst/>
                        </a:rPr>
                        <a:t>Майбутнє на Головній послідовності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effectLst/>
                        </a:rPr>
                        <a:t>[1.1, 1.3]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[5700, 5800]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 err="1">
                          <a:effectLst/>
                        </a:rPr>
                        <a:t>Від</a:t>
                      </a:r>
                      <a:r>
                        <a:rPr lang="ru-RU" dirty="0">
                          <a:effectLst/>
                        </a:rPr>
                        <a:t> +1 млрд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ru-RU" dirty="0">
                          <a:effectLst/>
                        </a:rPr>
                        <a:t>до +4.5 млрд </a:t>
                      </a:r>
                      <a:r>
                        <a:rPr lang="ru-RU" dirty="0" err="1">
                          <a:effectLst/>
                        </a:rPr>
                        <a:t>років</a:t>
                      </a:r>
                      <a:endParaRPr lang="ru-RU" dirty="0">
                        <a:effectLst/>
                      </a:endParaRP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9915078"/>
                  </a:ext>
                </a:extLst>
              </a:tr>
              <a:tr h="60029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>
                          <a:effectLst/>
                        </a:rPr>
                        <a:t>Субгігант (вихід з Головної послідовності)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[2.0, 5.0]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[4800, 5400]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 err="1">
                          <a:effectLst/>
                        </a:rPr>
                        <a:t>Від</a:t>
                      </a:r>
                      <a:r>
                        <a:rPr lang="ru-RU" dirty="0">
                          <a:effectLst/>
                        </a:rPr>
                        <a:t> +5 млрд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ru-RU" dirty="0">
                          <a:effectLst/>
                        </a:rPr>
                        <a:t>до +6.5 млрд </a:t>
                      </a:r>
                      <a:r>
                        <a:rPr lang="ru-RU" dirty="0" err="1">
                          <a:effectLst/>
                        </a:rPr>
                        <a:t>років</a:t>
                      </a:r>
                      <a:endParaRPr lang="ru-RU" dirty="0">
                        <a:effectLst/>
                      </a:endParaRP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0125367"/>
                  </a:ext>
                </a:extLst>
              </a:tr>
              <a:tr h="600296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>
                          <a:effectLst/>
                        </a:rPr>
                        <a:t>Червоний гігант (максимальне розширення)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&gt; 10.0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>
                          <a:effectLst/>
                        </a:rPr>
                        <a:t>&lt; 4600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 err="1">
                          <a:effectLst/>
                        </a:rPr>
                        <a:t>Від</a:t>
                      </a:r>
                      <a:r>
                        <a:rPr lang="ru-RU" dirty="0">
                          <a:effectLst/>
                        </a:rPr>
                        <a:t> +7 млрд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ru-RU" dirty="0">
                          <a:effectLst/>
                        </a:rPr>
                        <a:t>до +7.8 млрд </a:t>
                      </a:r>
                      <a:r>
                        <a:rPr lang="ru-RU" dirty="0" err="1">
                          <a:effectLst/>
                        </a:rPr>
                        <a:t>років</a:t>
                      </a:r>
                      <a:endParaRPr lang="ru-RU" dirty="0">
                        <a:effectLst/>
                      </a:endParaRP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8866029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1BE146-5618-4AE7-8921-C9E98F46D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11" y="4140774"/>
            <a:ext cx="4748504" cy="2487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057525-833F-4D41-8BF7-D53740CA3E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81"/>
          <a:stretch/>
        </p:blipFill>
        <p:spPr>
          <a:xfrm>
            <a:off x="6096000" y="4169247"/>
            <a:ext cx="5440218" cy="2430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9849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55082BFC-EC75-497C-BA1B-608A34DC1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6</a:t>
            </a:fld>
            <a:endParaRPr lang="ru-RU" noProof="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B8BD2C-0023-4480-9EDF-023EFAEF9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11" y="533400"/>
            <a:ext cx="5830293" cy="6059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0AFD3C-B580-43F7-89F5-945BAAEC283E}"/>
              </a:ext>
            </a:extLst>
          </p:cNvPr>
          <p:cNvSpPr txBox="1"/>
          <p:nvPr/>
        </p:nvSpPr>
        <p:spPr>
          <a:xfrm>
            <a:off x="6747163" y="427251"/>
            <a:ext cx="5920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dirty="0"/>
              <a:t>Математичний апарат</a:t>
            </a:r>
            <a:br>
              <a:rPr lang="uk-UA" sz="3600" dirty="0"/>
            </a:br>
            <a:endParaRPr lang="uk-UA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E009D8-2FEE-4AE7-A59A-222310E9C6CE}"/>
              </a:ext>
            </a:extLst>
          </p:cNvPr>
          <p:cNvSpPr txBox="1"/>
          <p:nvPr/>
        </p:nvSpPr>
        <p:spPr>
          <a:xfrm>
            <a:off x="7212445" y="952300"/>
            <a:ext cx="6096000" cy="588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0" dirty="0">
                <a:solidFill>
                  <a:srgbClr val="373D3F"/>
                </a:solidFill>
                <a:effectLst/>
              </a:rPr>
              <a:t>Закон Стефана - Больцмана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32B65EC-797C-4E86-BE3A-43F5C9292D2A}"/>
                  </a:ext>
                </a:extLst>
              </p:cNvPr>
              <p:cNvSpPr txBox="1"/>
              <p:nvPr/>
            </p:nvSpPr>
            <p:spPr>
              <a:xfrm>
                <a:off x="7551792" y="1721521"/>
                <a:ext cx="3269234" cy="10427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⊙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⊙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32B65EC-797C-4E86-BE3A-43F5C9292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792" y="1721521"/>
                <a:ext cx="3269234" cy="10427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9B51987-E415-45DC-A40C-54BBB936C093}"/>
              </a:ext>
            </a:extLst>
          </p:cNvPr>
          <p:cNvSpPr txBox="1"/>
          <p:nvPr/>
        </p:nvSpPr>
        <p:spPr>
          <a:xfrm>
            <a:off x="6980233" y="2858248"/>
            <a:ext cx="4710899" cy="1142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400" b="1" dirty="0">
                <a:solidFill>
                  <a:srgbClr val="373D3F"/>
                </a:solidFill>
              </a:rPr>
              <a:t>Модель </a:t>
            </a:r>
            <a:r>
              <a:rPr lang="uk-UA" sz="2400" b="1" dirty="0" err="1">
                <a:solidFill>
                  <a:srgbClr val="373D3F"/>
                </a:solidFill>
              </a:rPr>
              <a:t>Кастінга-Коппарапу</a:t>
            </a:r>
            <a:endParaRPr lang="uk-UA" sz="2400" b="1" dirty="0">
              <a:solidFill>
                <a:srgbClr val="373D3F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uk-UA" sz="2400" b="1" dirty="0">
                <a:solidFill>
                  <a:srgbClr val="373D3F"/>
                </a:solidFill>
              </a:rPr>
              <a:t>Межі зони життя: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5FF997-5AA3-4796-B663-55D5463EDE46}"/>
              </a:ext>
            </a:extLst>
          </p:cNvPr>
          <p:cNvSpPr txBox="1"/>
          <p:nvPr/>
        </p:nvSpPr>
        <p:spPr>
          <a:xfrm>
            <a:off x="7212445" y="3778336"/>
            <a:ext cx="2592820" cy="588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373D3F"/>
                </a:solidFill>
              </a:rPr>
              <a:t>внутрішня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C18F412-FBB7-49BA-83FB-25AA691AFCD3}"/>
                  </a:ext>
                </a:extLst>
              </p:cNvPr>
              <p:cNvSpPr txBox="1"/>
              <p:nvPr/>
            </p:nvSpPr>
            <p:spPr>
              <a:xfrm>
                <a:off x="6980233" y="4422010"/>
                <a:ext cx="1766838" cy="14550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1,1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C18F412-FBB7-49BA-83FB-25AA691AF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0233" y="4422010"/>
                <a:ext cx="1766838" cy="14550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DC04E1-B10C-4E46-8101-C4C0C5A7ED15}"/>
                  </a:ext>
                </a:extLst>
              </p:cNvPr>
              <p:cNvSpPr txBox="1"/>
              <p:nvPr/>
            </p:nvSpPr>
            <p:spPr>
              <a:xfrm>
                <a:off x="9593118" y="4422010"/>
                <a:ext cx="2025426" cy="1455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0,53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DC04E1-B10C-4E46-8101-C4C0C5A7E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3118" y="4422010"/>
                <a:ext cx="2025426" cy="14550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E47E8AE-04DD-4A53-94A8-6BF751FD8244}"/>
              </a:ext>
            </a:extLst>
          </p:cNvPr>
          <p:cNvSpPr txBox="1"/>
          <p:nvPr/>
        </p:nvSpPr>
        <p:spPr>
          <a:xfrm>
            <a:off x="10251661" y="3763127"/>
            <a:ext cx="2592820" cy="588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rgbClr val="373D3F"/>
                </a:solidFill>
              </a:rPr>
              <a:t>зовнішня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3715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6D141E8-6103-4EE8-9BE3-F79DFB5A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7</a:t>
            </a:fld>
            <a:endParaRPr lang="ru-RU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DEA1E9-ECD3-44C3-92BF-E5D89E1B6710}"/>
              </a:ext>
            </a:extLst>
          </p:cNvPr>
          <p:cNvSpPr txBox="1"/>
          <p:nvPr/>
        </p:nvSpPr>
        <p:spPr>
          <a:xfrm>
            <a:off x="1108363" y="389151"/>
            <a:ext cx="59205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dirty="0"/>
              <a:t>Еволюційний трек Сонця </a:t>
            </a:r>
            <a:br>
              <a:rPr lang="uk-UA" sz="3600" b="1" dirty="0"/>
            </a:br>
            <a:r>
              <a:rPr lang="uk-UA" sz="3600" b="1" dirty="0"/>
              <a:t>(за зірками-аналогами) </a:t>
            </a:r>
            <a:br>
              <a:rPr lang="uk-UA" sz="3600" dirty="0"/>
            </a:br>
            <a:endParaRPr lang="uk-UA" sz="36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2133205-2BDD-4CB7-A8A9-02126F200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649" y="609600"/>
            <a:ext cx="4953576" cy="6053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954FC54-6A7A-4352-92DD-BC65F48B0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39" y="2032198"/>
            <a:ext cx="6120486" cy="4630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9210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3A25DE25-A4B7-4A26-B79F-C67F07D14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8</a:t>
            </a:fld>
            <a:endParaRPr lang="ru-RU" noProof="0" dirty="0"/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A93433F3-A2A1-4374-BE31-BDF628D98F30}"/>
              </a:ext>
            </a:extLst>
          </p:cNvPr>
          <p:cNvSpPr txBox="1">
            <a:spLocks/>
          </p:cNvSpPr>
          <p:nvPr/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51A1E-902D-48AF-9020-955120F399B6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4" name="Picture 2" descr="Населена зона">
            <a:extLst>
              <a:ext uri="{FF2B5EF4-FFF2-40B4-BE49-F238E27FC236}">
                <a16:creationId xmlns:a16="http://schemas.microsoft.com/office/drawing/2014/main" id="{A02D1108-EAC4-471F-9A31-05C40E8D1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82" y="1331599"/>
            <a:ext cx="5234191" cy="311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D7AD9B-D3F6-4CAC-A4F3-3D1642C056E6}"/>
              </a:ext>
            </a:extLst>
          </p:cNvPr>
          <p:cNvSpPr txBox="1"/>
          <p:nvPr/>
        </p:nvSpPr>
        <p:spPr>
          <a:xfrm>
            <a:off x="572582" y="4610776"/>
            <a:ext cx="5523418" cy="1971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uk-UA" sz="2400" dirty="0"/>
              <a:t>Зона життя - ділянка поблизу зорі, де температура придатна для існування рідкої води.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A2AF08-D51E-443B-81AF-00A2FE54D1CA}"/>
              </a:ext>
            </a:extLst>
          </p:cNvPr>
          <p:cNvSpPr txBox="1"/>
          <p:nvPr/>
        </p:nvSpPr>
        <p:spPr>
          <a:xfrm>
            <a:off x="1683326" y="492664"/>
            <a:ext cx="116499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/>
              <a:t>Зона життя або зона </a:t>
            </a:r>
            <a:r>
              <a:rPr lang="uk-UA" sz="4400" b="1" dirty="0" err="1"/>
              <a:t>Золотоволоски</a:t>
            </a:r>
            <a:endParaRPr lang="en-US" sz="4400" b="1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C8865B59-7FBD-46AD-A922-F3362273E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1569874"/>
            <a:ext cx="6273800" cy="462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Число 1,1 (Внутрішня межа):</a:t>
            </a:r>
            <a:endParaRPr kumimoji="0" lang="uk-UA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55600" marR="0" lvl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Якщо планета отримує більше ніж </a:t>
            </a:r>
            <a:r>
              <a:rPr kumimoji="0" lang="uk-U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110%</a:t>
            </a:r>
            <a:r>
              <a:rPr kumimoji="0" lang="uk-U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енергії, яку Земля отримує від Сонця, запускається </a:t>
            </a:r>
            <a:r>
              <a:rPr kumimoji="0" lang="uk-UA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незворотнє</a:t>
            </a:r>
            <a:r>
              <a:rPr kumimoji="0" lang="uk-U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випаровування води</a:t>
            </a:r>
            <a:endParaRPr kumimoji="0" lang="uk-UA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Число 0,53 (Зовнішня межа):</a:t>
            </a:r>
            <a:endParaRPr kumimoji="0" lang="uk-UA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55600" marR="0" lvl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Якщо планета отримує менше </a:t>
            </a:r>
            <a:r>
              <a:rPr kumimoji="0" lang="uk-U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53%</a:t>
            </a:r>
            <a:r>
              <a:rPr kumimoji="0" lang="uk-U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земної енергії, то атмосфера не зможе втримати достатньо тепла, щоб вода залишалася рідкою. </a:t>
            </a:r>
            <a:endParaRPr kumimoji="0" lang="uk-UA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85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87861FC-5C40-4177-848F-3506E7A162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79000"/>
                    </a14:imgEffect>
                    <a14:imgEffect>
                      <a14:brightnessContrast bright="-15000" contrast="5000"/>
                    </a14:imgEffect>
                  </a14:imgLayer>
                </a14:imgProps>
              </a:ext>
            </a:extLst>
          </a:blip>
          <a:srcRect t="5668"/>
          <a:stretch/>
        </p:blipFill>
        <p:spPr>
          <a:xfrm>
            <a:off x="1101898" y="1411514"/>
            <a:ext cx="10294557" cy="5286670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5966B17F-2A70-4481-B724-C2F590178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9</a:t>
            </a:fld>
            <a:endParaRPr lang="ru-RU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13261D-C637-4B98-8028-C7D3074677DD}"/>
              </a:ext>
            </a:extLst>
          </p:cNvPr>
          <p:cNvSpPr txBox="1"/>
          <p:nvPr/>
        </p:nvSpPr>
        <p:spPr>
          <a:xfrm>
            <a:off x="622926" y="427951"/>
            <a:ext cx="10655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Динаміка зміщення меж зони життя в процесі еволюції Сонця </a:t>
            </a:r>
            <a:br>
              <a:rPr lang="uk-UA" sz="2400" b="1" dirty="0"/>
            </a:br>
            <a:r>
              <a:rPr lang="uk-UA" sz="2400" b="1" dirty="0"/>
              <a:t>(на основі зірок-аналогів)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A81271A-20B9-4C9A-9F54-C3CBDCA90A6A}"/>
              </a:ext>
            </a:extLst>
          </p:cNvPr>
          <p:cNvSpPr/>
          <p:nvPr/>
        </p:nvSpPr>
        <p:spPr>
          <a:xfrm>
            <a:off x="2184408" y="1848138"/>
            <a:ext cx="2087419" cy="4290950"/>
          </a:xfrm>
          <a:prstGeom prst="rect">
            <a:avLst/>
          </a:prstGeom>
          <a:solidFill>
            <a:srgbClr val="FFFF66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solidFill>
                  <a:schemeClr val="tx1"/>
                </a:solidFill>
              </a:rPr>
              <a:t>Молода</a:t>
            </a:r>
          </a:p>
          <a:p>
            <a:pPr algn="ctr"/>
            <a:r>
              <a:rPr lang="uk-UA" sz="1600" dirty="0">
                <a:solidFill>
                  <a:schemeClr val="tx1"/>
                </a:solidFill>
              </a:rPr>
              <a:t>зірка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FDACA5E-43B3-40B7-97F2-F60FC1E22103}"/>
              </a:ext>
            </a:extLst>
          </p:cNvPr>
          <p:cNvSpPr/>
          <p:nvPr/>
        </p:nvSpPr>
        <p:spPr>
          <a:xfrm>
            <a:off x="4271826" y="1848137"/>
            <a:ext cx="2006287" cy="4290951"/>
          </a:xfrm>
          <a:prstGeom prst="rect">
            <a:avLst/>
          </a:prstGeom>
          <a:solidFill>
            <a:srgbClr val="FFFF00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solidFill>
                  <a:schemeClr val="tx1"/>
                </a:solidFill>
              </a:rPr>
              <a:t>Сучасне Сонце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946AFA0-4047-4A2B-989B-BEC52BBEFC71}"/>
              </a:ext>
            </a:extLst>
          </p:cNvPr>
          <p:cNvSpPr/>
          <p:nvPr/>
        </p:nvSpPr>
        <p:spPr>
          <a:xfrm>
            <a:off x="6278113" y="1848138"/>
            <a:ext cx="2132705" cy="4290951"/>
          </a:xfrm>
          <a:prstGeom prst="rect">
            <a:avLst/>
          </a:prstGeom>
          <a:solidFill>
            <a:srgbClr val="FFC000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solidFill>
                  <a:schemeClr val="tx1"/>
                </a:solidFill>
              </a:rPr>
              <a:t>Майбутнє Сонце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A763EC2-391D-4DF2-81CD-911C99E2A156}"/>
              </a:ext>
            </a:extLst>
          </p:cNvPr>
          <p:cNvSpPr/>
          <p:nvPr/>
        </p:nvSpPr>
        <p:spPr>
          <a:xfrm>
            <a:off x="8410315" y="1848137"/>
            <a:ext cx="2006287" cy="4290952"/>
          </a:xfrm>
          <a:prstGeom prst="rect">
            <a:avLst/>
          </a:prstGeom>
          <a:solidFill>
            <a:srgbClr val="FC6204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err="1">
                <a:solidFill>
                  <a:schemeClr val="tx1"/>
                </a:solidFill>
              </a:rPr>
              <a:t>Субгігант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352D8AF-744C-40CF-ABA1-BCF68D556E0A}"/>
              </a:ext>
            </a:extLst>
          </p:cNvPr>
          <p:cNvSpPr/>
          <p:nvPr/>
        </p:nvSpPr>
        <p:spPr>
          <a:xfrm>
            <a:off x="10416601" y="1848137"/>
            <a:ext cx="846955" cy="4290952"/>
          </a:xfrm>
          <a:prstGeom prst="rect">
            <a:avLst/>
          </a:prstGeom>
          <a:solidFill>
            <a:srgbClr val="FF0000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Червоний гігант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49A878-9BF0-4E5C-9455-A3C1806E40E1}"/>
              </a:ext>
            </a:extLst>
          </p:cNvPr>
          <p:cNvSpPr txBox="1"/>
          <p:nvPr/>
        </p:nvSpPr>
        <p:spPr>
          <a:xfrm>
            <a:off x="2457450" y="421037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Земля </a:t>
            </a:r>
            <a:r>
              <a:rPr lang="ru-RU" dirty="0" err="1"/>
              <a:t>покине</a:t>
            </a:r>
            <a:r>
              <a:rPr lang="ru-RU" dirty="0"/>
              <a:t> зону комфорта через ~1-1.5 млрд </a:t>
            </a:r>
            <a:r>
              <a:rPr lang="ru-RU" dirty="0" err="1"/>
              <a:t>років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F0DB0949-20AB-4717-B206-597295817D05}"/>
              </a:ext>
            </a:extLst>
          </p:cNvPr>
          <p:cNvSpPr/>
          <p:nvPr/>
        </p:nvSpPr>
        <p:spPr>
          <a:xfrm>
            <a:off x="6037742" y="5121274"/>
            <a:ext cx="495412" cy="4762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01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B6B59D8-4497-4F87-8372-36539186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10</a:t>
            </a:fld>
            <a:endParaRPr lang="ru-RU" noProof="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493F93-8DEC-4EB6-9F6D-4AEDD1336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937" y="1002017"/>
            <a:ext cx="11687175" cy="5522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B4402F-49ED-4304-9D59-5476952B74A5}"/>
              </a:ext>
            </a:extLst>
          </p:cNvPr>
          <p:cNvSpPr txBox="1"/>
          <p:nvPr/>
        </p:nvSpPr>
        <p:spPr>
          <a:xfrm>
            <a:off x="622926" y="427951"/>
            <a:ext cx="10655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Чинники, які забезпечують можливість життя на планеті</a:t>
            </a:r>
          </a:p>
        </p:txBody>
      </p:sp>
    </p:spTree>
    <p:extLst>
      <p:ext uri="{BB962C8B-B14F-4D97-AF65-F5344CB8AC3E}">
        <p14:creationId xmlns:p14="http://schemas.microsoft.com/office/powerpoint/2010/main" val="1428755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AD6F19A-1A46-4EB2-9F92-A6885F609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11</a:t>
            </a:fld>
            <a:endParaRPr lang="ru-RU" noProof="0" dirty="0"/>
          </a:p>
        </p:txBody>
      </p:sp>
      <p:graphicFrame>
        <p:nvGraphicFramePr>
          <p:cNvPr id="4" name="Таблиця 4">
            <a:extLst>
              <a:ext uri="{FF2B5EF4-FFF2-40B4-BE49-F238E27FC236}">
                <a16:creationId xmlns:a16="http://schemas.microsoft.com/office/drawing/2014/main" id="{D0CD350F-25A5-46FE-ADF0-F6DE465A5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862927"/>
              </p:ext>
            </p:extLst>
          </p:nvPr>
        </p:nvGraphicFramePr>
        <p:xfrm>
          <a:off x="333375" y="809625"/>
          <a:ext cx="5879245" cy="564600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04220">
                  <a:extLst>
                    <a:ext uri="{9D8B030D-6E8A-4147-A177-3AD203B41FA5}">
                      <a16:colId xmlns:a16="http://schemas.microsoft.com/office/drawing/2014/main" val="2523533953"/>
                    </a:ext>
                  </a:extLst>
                </a:gridCol>
                <a:gridCol w="1203201">
                  <a:extLst>
                    <a:ext uri="{9D8B030D-6E8A-4147-A177-3AD203B41FA5}">
                      <a16:colId xmlns:a16="http://schemas.microsoft.com/office/drawing/2014/main" val="3873256740"/>
                    </a:ext>
                  </a:extLst>
                </a:gridCol>
                <a:gridCol w="1336356">
                  <a:extLst>
                    <a:ext uri="{9D8B030D-6E8A-4147-A177-3AD203B41FA5}">
                      <a16:colId xmlns:a16="http://schemas.microsoft.com/office/drawing/2014/main" val="3330327069"/>
                    </a:ext>
                  </a:extLst>
                </a:gridCol>
                <a:gridCol w="1109122">
                  <a:extLst>
                    <a:ext uri="{9D8B030D-6E8A-4147-A177-3AD203B41FA5}">
                      <a16:colId xmlns:a16="http://schemas.microsoft.com/office/drawing/2014/main" val="585778048"/>
                    </a:ext>
                  </a:extLst>
                </a:gridCol>
                <a:gridCol w="1226346">
                  <a:extLst>
                    <a:ext uri="{9D8B030D-6E8A-4147-A177-3AD203B41FA5}">
                      <a16:colId xmlns:a16="http://schemas.microsoft.com/office/drawing/2014/main" val="3239174602"/>
                    </a:ext>
                  </a:extLst>
                </a:gridCol>
              </a:tblGrid>
              <a:tr h="896618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Об'єкт</a:t>
                      </a:r>
                    </a:p>
                  </a:txBody>
                  <a:tcPr marL="28575" marR="28575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Атмосфера</a:t>
                      </a:r>
                    </a:p>
                  </a:txBody>
                  <a:tcPr marL="28575" marR="28575" marT="19050" marB="1905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Захист від радіації</a:t>
                      </a:r>
                    </a:p>
                  </a:txBody>
                  <a:tcPr marL="28575" marR="28575" marT="19050" marB="1905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Чи є вода?</a:t>
                      </a:r>
                    </a:p>
                  </a:txBody>
                  <a:tcPr marL="28575" marR="28575" marT="19050" marB="1905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Головний «плюс»</a:t>
                      </a:r>
                    </a:p>
                  </a:txBody>
                  <a:tcPr marL="0" marR="0" marT="19050" marB="1905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2438396"/>
                  </a:ext>
                </a:extLst>
              </a:tr>
              <a:tr h="1242262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Марс</a:t>
                      </a:r>
                    </a:p>
                  </a:txBody>
                  <a:tcPr marL="28575" marR="28575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dirty="0">
                          <a:effectLst/>
                        </a:rPr>
                        <a:t>Дуже слабка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dirty="0">
                          <a:effectLst/>
                        </a:rPr>
                        <a:t>Немає, слабке магнітне поле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dirty="0">
                          <a:effectLst/>
                        </a:rPr>
                        <a:t>Лід у ґрунті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>
                          <a:effectLst/>
                        </a:rPr>
                        <a:t>Близько до Землі</a:t>
                      </a:r>
                    </a:p>
                  </a:txBody>
                  <a:tcPr marL="0" marR="0" marT="19050" marB="1905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96803543"/>
                  </a:ext>
                </a:extLst>
              </a:tr>
              <a:tr h="175356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Європа</a:t>
                      </a:r>
                      <a:r>
                        <a:rPr lang="uk-UA" dirty="0">
                          <a:effectLst/>
                        </a:rPr>
                        <a:t> (супутник Юпітера)</a:t>
                      </a:r>
                    </a:p>
                  </a:txBody>
                  <a:tcPr marL="28575" marR="28575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dirty="0">
                          <a:effectLst/>
                        </a:rPr>
                        <a:t>Майже відсутня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>
                          <a:effectLst/>
                        </a:rPr>
                        <a:t>Сильна </a:t>
                      </a:r>
                      <a:r>
                        <a:rPr lang="ru-RU" dirty="0" err="1">
                          <a:effectLst/>
                        </a:rPr>
                        <a:t>радіація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від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Юпітера</a:t>
                      </a:r>
                      <a:endParaRPr lang="ru-RU" dirty="0">
                        <a:effectLst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dirty="0">
                          <a:effectLst/>
                        </a:rPr>
                        <a:t>Океан під льодом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dirty="0">
                          <a:effectLst/>
                        </a:rPr>
                        <a:t>Багато води</a:t>
                      </a:r>
                    </a:p>
                  </a:txBody>
                  <a:tcPr marL="28575" marR="28575" marT="19050" marB="1905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15888540"/>
                  </a:ext>
                </a:extLst>
              </a:tr>
              <a:tr h="175356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b="1" dirty="0">
                          <a:effectLst/>
                        </a:rPr>
                        <a:t>Титан</a:t>
                      </a:r>
                      <a:r>
                        <a:rPr lang="uk-UA" dirty="0">
                          <a:effectLst/>
                        </a:rPr>
                        <a:t> (супутник Сатурна)</a:t>
                      </a:r>
                    </a:p>
                  </a:txBody>
                  <a:tcPr marL="28575" marR="28575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dirty="0">
                          <a:effectLst/>
                        </a:rPr>
                        <a:t>Щільна, як на Землі</a:t>
                      </a:r>
                    </a:p>
                  </a:txBody>
                  <a:tcPr marL="28575" marR="28575" marT="19050" marB="1905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>
                          <a:effectLst/>
                        </a:rPr>
                        <a:t>Чудовий (атмосфера зупиняє промені)</a:t>
                      </a:r>
                    </a:p>
                  </a:txBody>
                  <a:tcPr marL="28575" marR="28575" marT="19050" marB="1905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dirty="0" err="1">
                          <a:effectLst/>
                        </a:rPr>
                        <a:t>Цілий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світ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із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льоду</a:t>
                      </a:r>
                      <a:r>
                        <a:rPr lang="ru-RU" dirty="0">
                          <a:effectLst/>
                        </a:rPr>
                        <a:t> та </a:t>
                      </a:r>
                      <a:r>
                        <a:rPr lang="ru-RU" dirty="0" err="1">
                          <a:effectLst/>
                        </a:rPr>
                        <a:t>океанів</a:t>
                      </a:r>
                      <a:endParaRPr lang="ru-RU" dirty="0">
                        <a:effectLst/>
                      </a:endParaRPr>
                    </a:p>
                  </a:txBody>
                  <a:tcPr marL="28575" marR="28575" marT="19050" marB="1905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dirty="0">
                          <a:effectLst/>
                        </a:rPr>
                        <a:t>Схожий на молоду Землю</a:t>
                      </a:r>
                    </a:p>
                  </a:txBody>
                  <a:tcPr marL="0" marR="0" marT="19050" marB="1905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191032"/>
                  </a:ext>
                </a:extLst>
              </a:tr>
            </a:tbl>
          </a:graphicData>
        </a:graphic>
      </p:graphicFrame>
      <p:grpSp>
        <p:nvGrpSpPr>
          <p:cNvPr id="17" name="Групувати 16">
            <a:extLst>
              <a:ext uri="{FF2B5EF4-FFF2-40B4-BE49-F238E27FC236}">
                <a16:creationId xmlns:a16="http://schemas.microsoft.com/office/drawing/2014/main" id="{0BE26E3D-7161-409E-AEE4-71E628D1EBA9}"/>
              </a:ext>
            </a:extLst>
          </p:cNvPr>
          <p:cNvGrpSpPr/>
          <p:nvPr/>
        </p:nvGrpSpPr>
        <p:grpSpPr>
          <a:xfrm>
            <a:off x="6350856" y="809625"/>
            <a:ext cx="5646006" cy="5646006"/>
            <a:chOff x="6350856" y="742950"/>
            <a:chExt cx="5646006" cy="5646006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615E952-27AD-434D-8E83-8296B1F2F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0856" y="742950"/>
              <a:ext cx="5646006" cy="564600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0644C5A-4F95-41C2-B430-A0BEDC9B6BB1}"/>
                </a:ext>
              </a:extLst>
            </p:cNvPr>
            <p:cNvSpPr txBox="1"/>
            <p:nvPr/>
          </p:nvSpPr>
          <p:spPr>
            <a:xfrm>
              <a:off x="8959849" y="963167"/>
              <a:ext cx="2397125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uk-UA" sz="1600" dirty="0">
                  <a:solidFill>
                    <a:schemeClr val="bg1"/>
                  </a:solidFill>
                </a:rPr>
                <a:t>Лід та гідрат метану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EB818-6257-4158-B5B8-12601582EE58}"/>
                </a:ext>
              </a:extLst>
            </p:cNvPr>
            <p:cNvSpPr txBox="1"/>
            <p:nvPr/>
          </p:nvSpPr>
          <p:spPr>
            <a:xfrm>
              <a:off x="10048877" y="1301721"/>
              <a:ext cx="1809749" cy="58477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uk-UA" sz="1600" dirty="0">
                  <a:solidFill>
                    <a:schemeClr val="bg1"/>
                  </a:solidFill>
                </a:rPr>
                <a:t>Водний лід високого тиску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628CBE-E02D-4277-9378-D8923DC83ECC}"/>
                </a:ext>
              </a:extLst>
            </p:cNvPr>
            <p:cNvSpPr txBox="1"/>
            <p:nvPr/>
          </p:nvSpPr>
          <p:spPr>
            <a:xfrm>
              <a:off x="6724649" y="891144"/>
              <a:ext cx="1390651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uk-UA" sz="1600" dirty="0">
                  <a:solidFill>
                    <a:schemeClr val="bg1"/>
                  </a:solidFill>
                </a:rPr>
                <a:t>Атмосфера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15A6FBD-BD1B-4DCF-90A7-659E8A831863}"/>
                </a:ext>
              </a:extLst>
            </p:cNvPr>
            <p:cNvSpPr txBox="1"/>
            <p:nvPr/>
          </p:nvSpPr>
          <p:spPr>
            <a:xfrm>
              <a:off x="6423023" y="1481099"/>
              <a:ext cx="1692277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uk-UA" sz="1600" dirty="0">
                  <a:solidFill>
                    <a:schemeClr val="bg1"/>
                  </a:solidFill>
                </a:rPr>
                <a:t>Силікатне ядро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B9F54FE1-C89C-4CF9-A372-EDA59EA96163}"/>
                </a:ext>
              </a:extLst>
            </p:cNvPr>
            <p:cNvSpPr/>
            <p:nvPr/>
          </p:nvSpPr>
          <p:spPr>
            <a:xfrm>
              <a:off x="6467471" y="1819653"/>
              <a:ext cx="1241427" cy="88891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/>
                <a:t>Шар рідкої води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78185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rmAutofit/>
          </a:bodyPr>
          <a:lstStyle/>
          <a:p>
            <a:pPr rtl="0"/>
            <a:fld id="{19B51A1E-902D-48AF-9020-955120F399B6}" type="slidenum">
              <a:rPr lang="ru-RU" smtClean="0"/>
              <a:pPr rtl="0"/>
              <a:t>12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130610" y="489144"/>
            <a:ext cx="10429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04954-ED25-FE6F-373C-41DD1624857F}"/>
              </a:ext>
            </a:extLst>
          </p:cNvPr>
          <p:cNvSpPr txBox="1"/>
          <p:nvPr/>
        </p:nvSpPr>
        <p:spPr>
          <a:xfrm>
            <a:off x="717571" y="1229269"/>
            <a:ext cx="11028045" cy="5019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Світність Сонця збільшується приблизно на 10% кожний мільярд років.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(П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ідтверджено аналізом 50 зірок-аналогів із баз даних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NASA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SIMBAD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Математичне моделювання меж Зони життя показало, що через 1.1 - 1.5 млрд років внутрішня межа Зони життя перетне орбіту Землі. Це зробить нашу планету непридатною для життя.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Розраховано, що на стадії Червоного гіганта, Зона життя зміститься на відстань 9 - 14 астрономічних одиниць.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Титан є найкращим кандидатом для переселення біосфери завдяки унікальній щільній атмосфері та великими запасами водяного льоду.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8425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539EBA46-B8A5-62FE-BEF3-A7F2F35E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13</a:t>
            </a:fld>
            <a:endParaRPr lang="ru-RU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7FA77D-012E-5C87-6861-C78AF9A60AB2}"/>
              </a:ext>
            </a:extLst>
          </p:cNvPr>
          <p:cNvSpPr txBox="1"/>
          <p:nvPr/>
        </p:nvSpPr>
        <p:spPr>
          <a:xfrm>
            <a:off x="593890" y="1086350"/>
            <a:ext cx="11004219" cy="5572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uk-UA" sz="24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NASA Exoplanet Archive</a:t>
            </a:r>
            <a:r>
              <a:rPr lang="uk-UA" sz="2400" dirty="0"/>
              <a:t>. </a:t>
            </a:r>
            <a:r>
              <a:rPr lang="en-US" sz="2400" dirty="0"/>
              <a:t>URL: </a:t>
            </a:r>
            <a:r>
              <a:rPr lang="en-US" sz="2400" dirty="0">
                <a:hlinkClick r:id="rId2"/>
              </a:rPr>
              <a:t>https://exoplanetarchive.ipac.caltech.edu/index.html</a:t>
            </a:r>
            <a:endParaRPr lang="en-US" sz="24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Simbad</a:t>
            </a:r>
            <a:r>
              <a:rPr lang="en-US" sz="2400" dirty="0"/>
              <a:t>. URL: </a:t>
            </a:r>
            <a:r>
              <a:rPr lang="en-US" sz="2400" dirty="0">
                <a:hlinkClick r:id="rId3"/>
              </a:rPr>
              <a:t>https://portal.cds.unistra.fr/?target=Kepler-141#parent-photometryDiv</a:t>
            </a:r>
            <a:endParaRPr lang="uk-UA" sz="24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400" dirty="0"/>
              <a:t>Еволюція Сонця. </a:t>
            </a:r>
            <a:r>
              <a:rPr lang="en-US" sz="2400" dirty="0"/>
              <a:t>URL: </a:t>
            </a:r>
            <a:r>
              <a:rPr lang="en-US" sz="2400" dirty="0">
                <a:hlinkClick r:id="rId4"/>
              </a:rPr>
              <a:t>https://osvita.ukr-lit.com/evolyuciya-soncya/</a:t>
            </a:r>
            <a:endParaRPr lang="uk-UA" sz="24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400" dirty="0"/>
              <a:t>Фізика – легко! Вивчаємо фізику і не тільки.</a:t>
            </a:r>
            <a:br>
              <a:rPr lang="uk-UA" sz="2400" dirty="0"/>
            </a:br>
            <a:r>
              <a:rPr lang="uk-UA" sz="2400" dirty="0"/>
              <a:t> </a:t>
            </a:r>
            <a:r>
              <a:rPr lang="en-US" sz="2400" dirty="0"/>
              <a:t>URL: </a:t>
            </a:r>
            <a:r>
              <a:rPr lang="en-US" sz="2400" dirty="0">
                <a:hlinkClick r:id="rId5"/>
              </a:rPr>
              <a:t>https://www.easyphysics.in.ua/11clas/optics/</a:t>
            </a:r>
            <a:endParaRPr lang="uk-UA" sz="24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400" dirty="0" err="1"/>
              <a:t>Пришляк</a:t>
            </a:r>
            <a:r>
              <a:rPr lang="uk-UA" sz="2400" dirty="0"/>
              <a:t> М.П. Астрономія (рівень стандарту, за навчальною програмою авторського колективу під кер. </a:t>
            </a:r>
            <a:r>
              <a:rPr lang="uk-UA" sz="2400" dirty="0" err="1"/>
              <a:t>Яцківа</a:t>
            </a:r>
            <a:r>
              <a:rPr lang="uk-UA" sz="2400" dirty="0"/>
              <a:t> Я.С.): </a:t>
            </a:r>
            <a:r>
              <a:rPr lang="uk-UA" sz="2400" dirty="0" err="1"/>
              <a:t>підруч</a:t>
            </a:r>
            <a:r>
              <a:rPr lang="uk-UA" sz="2400" dirty="0"/>
              <a:t>. для 11кл. </a:t>
            </a:r>
            <a:r>
              <a:rPr lang="uk-UA" sz="2400" dirty="0" err="1"/>
              <a:t>закл</a:t>
            </a:r>
            <a:r>
              <a:rPr lang="uk-UA" sz="2400" dirty="0"/>
              <a:t>. загал. серед. освіти / М.П. </a:t>
            </a:r>
            <a:r>
              <a:rPr lang="uk-UA" sz="2400" dirty="0" err="1"/>
              <a:t>Пришляк</a:t>
            </a:r>
            <a:r>
              <a:rPr lang="uk-UA" sz="2400" dirty="0"/>
              <a:t>. – Харків: Вид-во «Ранок», 2019.-144 с.: </a:t>
            </a:r>
            <a:r>
              <a:rPr lang="uk-UA" sz="2400" dirty="0" err="1"/>
              <a:t>іл</a:t>
            </a:r>
            <a:r>
              <a:rPr lang="uk-UA" sz="2400" dirty="0"/>
              <a:t>.</a:t>
            </a:r>
            <a:endParaRPr lang="en-US" sz="24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uk-UA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49D5F6-5E91-4733-FBF7-023298406CD1}"/>
              </a:ext>
            </a:extLst>
          </p:cNvPr>
          <p:cNvSpPr txBox="1"/>
          <p:nvPr/>
        </p:nvSpPr>
        <p:spPr>
          <a:xfrm>
            <a:off x="1244910" y="526459"/>
            <a:ext cx="10429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</a:p>
        </p:txBody>
      </p:sp>
    </p:spTree>
    <p:extLst>
      <p:ext uri="{BB962C8B-B14F-4D97-AF65-F5344CB8AC3E}">
        <p14:creationId xmlns:p14="http://schemas.microsoft.com/office/powerpoint/2010/main" val="3653375232"/>
      </p:ext>
    </p:extLst>
  </p:cSld>
  <p:clrMapOvr>
    <a:masterClrMapping/>
  </p:clrMapOvr>
</p:sld>
</file>

<file path=ppt/theme/theme1.xml><?xml version="1.0" encoding="utf-8"?>
<a:theme xmlns:a="http://schemas.openxmlformats.org/drawingml/2006/main" name="Краплинка">
  <a:themeElements>
    <a:clrScheme name="Краплинка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раплинка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раплинка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9BDB30-709D-4026-8321-5AB8945E755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6dc4bcd6-49db-4c07-9060-8acfc67cef9f"/>
    <ds:schemaRef ds:uri="fb0879af-3eba-417a-a55a-ffe6dcd6ca7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FA4173-5E4C-420B-BDB8-C986336F3C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B53CF6-7709-4D46-84FE-D9CA668E74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TM04033925[[fn=Краплинка]]</Template>
  <TotalTime>0</TotalTime>
  <Words>872</Words>
  <Application>Microsoft Office PowerPoint</Application>
  <PresentationFormat>Широкий екран</PresentationFormat>
  <Paragraphs>129</Paragraphs>
  <Slides>13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Rockwell</vt:lpstr>
      <vt:lpstr>Times New Roman</vt:lpstr>
      <vt:lpstr>Tw Cen MT</vt:lpstr>
      <vt:lpstr>Краплинка</vt:lpstr>
      <vt:lpstr> Луганське територіальне відділення МАНУ Лисичанська філія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2020-01-13T14:54:40Z</dcterms:created>
  <dcterms:modified xsi:type="dcterms:W3CDTF">2026-04-22T20:17:38Z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