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01" r:id="rId4"/>
    <p:sldId id="269" r:id="rId5"/>
    <p:sldId id="308" r:id="rId6"/>
    <p:sldId id="281" r:id="rId7"/>
    <p:sldId id="298" r:id="rId8"/>
    <p:sldId id="313" r:id="rId9"/>
    <p:sldId id="275" r:id="rId10"/>
    <p:sldId id="286" r:id="rId11"/>
    <p:sldId id="284" r:id="rId12"/>
    <p:sldId id="287" r:id="rId13"/>
    <p:sldId id="288" r:id="rId14"/>
    <p:sldId id="289" r:id="rId15"/>
    <p:sldId id="315"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7C1A82C-7F6A-446A-B8EA-44CB380D26A8}">
          <p14:sldIdLst>
            <p14:sldId id="256"/>
            <p14:sldId id="257"/>
            <p14:sldId id="301"/>
            <p14:sldId id="269"/>
            <p14:sldId id="308"/>
            <p14:sldId id="281"/>
            <p14:sldId id="298"/>
            <p14:sldId id="313"/>
          </p14:sldIdLst>
        </p14:section>
        <p14:section name="Section sans titre" id="{DE10B2D8-2490-454D-A216-02E7B0C06B2A}">
          <p14:sldIdLst>
            <p14:sldId id="275"/>
            <p14:sldId id="286"/>
            <p14:sldId id="284"/>
            <p14:sldId id="287"/>
            <p14:sldId id="288"/>
            <p14:sldId id="289"/>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E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40" autoAdjust="0"/>
  </p:normalViewPr>
  <p:slideViewPr>
    <p:cSldViewPr snapToGrid="0">
      <p:cViewPr varScale="1">
        <p:scale>
          <a:sx n="109" d="100"/>
          <a:sy n="109" d="100"/>
        </p:scale>
        <p:origin x="6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B8DC7-8434-4318-A530-E2DF81D322FC}" type="datetimeFigureOut">
              <a:rPr lang="fr-FR" smtClean="0"/>
              <a:t>14/04/2026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41D3C6-C30D-4809-95B2-D0C0D0BE2663}" type="slidenum">
              <a:rPr lang="fr-FR" smtClean="0"/>
              <a:t>‹N°›</a:t>
            </a:fld>
            <a:endParaRPr lang="fr-FR"/>
          </a:p>
        </p:txBody>
      </p:sp>
    </p:spTree>
    <p:extLst>
      <p:ext uri="{BB962C8B-B14F-4D97-AF65-F5344CB8AC3E}">
        <p14:creationId xmlns:p14="http://schemas.microsoft.com/office/powerpoint/2010/main" val="86754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41D3C6-C30D-4809-95B2-D0C0D0BE2663}" type="slidenum">
              <a:rPr lang="fr-FR" smtClean="0"/>
              <a:t>4</a:t>
            </a:fld>
            <a:endParaRPr lang="fr-FR"/>
          </a:p>
        </p:txBody>
      </p:sp>
    </p:spTree>
    <p:extLst>
      <p:ext uri="{BB962C8B-B14F-4D97-AF65-F5344CB8AC3E}">
        <p14:creationId xmlns:p14="http://schemas.microsoft.com/office/powerpoint/2010/main" val="1272476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82978-23A7-4B22-B339-84574B431D4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58D7C6A-1714-4889-A7C4-C1D9545835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4A9FD88-2CE6-4228-AD7F-C4BE2D7FB48E}"/>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FE4CEE7E-5506-4EC4-A2A5-FE872D6678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908C3F-FAAC-431A-AD42-E8A7610FC08F}"/>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1105069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F8F04B-55CC-4A08-A60F-E9997DFB788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22CCD0F-5FB4-40B0-A9F5-9A293D81E0A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51351D-947F-4D49-B368-8B06F4DA2C62}"/>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E30BC0FE-4672-431D-BD80-CF148674C2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F13402-A6EA-49C8-AF09-E8E4B9B287AF}"/>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1428202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A09E4C-4143-4E2C-A5E6-DC97DB88FFC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6C615E-6BD4-4B13-9F90-E64D1114ED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03BC28C-2912-4000-9361-0053497E42B3}"/>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D213B3E3-E3E7-4247-8B19-B3E99D5D74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E1B056-E08D-49D1-B084-BB6C4ACBB969}"/>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1383375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A01BCA-F027-4934-90A1-A0A29901970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6A89F16-7121-48CF-A429-C7DF13E7DB2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9B0CD88-D437-47EA-BB79-EA269B4B687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AA517E0-130D-48C5-99C2-E7D826096DE9}"/>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9209D606-8806-4028-8746-CE642B7FBD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F93EEBC-9F26-4F09-A73E-70E300F5E617}"/>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579981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FD45BC-3C2C-4F9D-88AB-ED05F28FF08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667F8F0-F55A-4572-A189-0FBE08E3B4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4CC3683-014A-4E32-AE18-CF299273CE8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E667E97-F963-4EBA-BAC5-A0A6052DD0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8DC92FF-DC69-4640-BA9D-D28D0A03FBF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3B4B808-BDF6-4CDB-B706-16476E4DCAEF}"/>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8" name="Espace réservé du pied de page 7">
            <a:extLst>
              <a:ext uri="{FF2B5EF4-FFF2-40B4-BE49-F238E27FC236}">
                <a16:creationId xmlns:a16="http://schemas.microsoft.com/office/drawing/2014/main" id="{0A3A1F8F-A8D3-4CBF-A668-7B5460A9EA4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3047689-4F25-48C8-B115-2448E01D5CF7}"/>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66540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55216-438D-45D7-93A0-6E02E0D2346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5B0079B-9299-4032-BC9A-DBEF3B7499B0}"/>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4" name="Espace réservé du pied de page 3">
            <a:extLst>
              <a:ext uri="{FF2B5EF4-FFF2-40B4-BE49-F238E27FC236}">
                <a16:creationId xmlns:a16="http://schemas.microsoft.com/office/drawing/2014/main" id="{587F7713-935E-424B-BA2F-7ADEAF3A02D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44A99A-D1D7-4487-8EE4-D0A27ED9060D}"/>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244482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B0F670-F7B0-4EC4-A09C-91E0A98FE80B}"/>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3" name="Espace réservé du pied de page 2">
            <a:extLst>
              <a:ext uri="{FF2B5EF4-FFF2-40B4-BE49-F238E27FC236}">
                <a16:creationId xmlns:a16="http://schemas.microsoft.com/office/drawing/2014/main" id="{BC5D06D4-C3D7-47FB-86DC-BF689561A76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0A87D53-84FB-416D-ABC4-609CC69D5952}"/>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240971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A791B9-745C-4FDD-8E50-1A7355A3FE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AD898AD-69DD-4BAF-9A72-B199DAAB58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19E3562-E6A0-4455-ADF4-85A7871026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14AD8F3-E95B-4AEF-B3E8-1B4EE1E6F7F1}"/>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BE473EFA-EC48-448B-84A5-2820FFD07F4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876555-05AF-418A-9D2E-FB6802255E5B}"/>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89275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44415-35EB-41A9-9B20-E4FB9EBB430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3724C85-A749-402B-A723-B32DE33B38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8B5FE92-DB12-4DF4-9404-19142050DE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EC4E831-472B-4C42-A931-06ED5E83116E}"/>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AB8BE320-1B37-48EA-9E0D-D537C676E70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3EAB523-EFF6-44F0-A4ED-72FEF6F6398E}"/>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1819244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5A940A-F022-4B91-ADD5-A87266A878D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FAC1D02-31F1-4331-A742-98122FA2A30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D228280-5668-48CC-ABB4-081966CE369D}"/>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7E7AFA06-935B-409E-918E-61F513FF77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283B89-DBE5-40EA-9548-9364D24FC2F1}"/>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154223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49B34FF-4D4B-4834-AA4D-B4F9DA9DB09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589C23A-4C84-4638-814B-1C9727BEEEA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97152D-D1AB-462F-99FF-521FDA7E548A}"/>
              </a:ext>
            </a:extLst>
          </p:cNvPr>
          <p:cNvSpPr>
            <a:spLocks noGrp="1"/>
          </p:cNvSpPr>
          <p:nvPr>
            <p:ph type="dt" sz="half" idx="10"/>
          </p:nvPr>
        </p:nvSpPr>
        <p:spPr/>
        <p:txBody>
          <a:body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6776083B-745D-49D1-8EDB-BE79F581F5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277827-7668-4F90-9BB1-22BA9E5546ED}"/>
              </a:ext>
            </a:extLst>
          </p:cNvPr>
          <p:cNvSpPr>
            <a:spLocks noGrp="1"/>
          </p:cNvSpPr>
          <p:nvPr>
            <p:ph type="sldNum" sz="quarter" idx="12"/>
          </p:nvPr>
        </p:nvSpPr>
        <p:spPr/>
        <p:txBody>
          <a:bodyPr/>
          <a:lstStyle/>
          <a:p>
            <a:fld id="{FCFC3B1A-3F10-4E46-8211-C41F072B5BB5}" type="slidenum">
              <a:rPr lang="fr-FR" smtClean="0"/>
              <a:t>‹N°›</a:t>
            </a:fld>
            <a:endParaRPr lang="fr-FR"/>
          </a:p>
        </p:txBody>
      </p:sp>
    </p:spTree>
    <p:extLst>
      <p:ext uri="{BB962C8B-B14F-4D97-AF65-F5344CB8AC3E}">
        <p14:creationId xmlns:p14="http://schemas.microsoft.com/office/powerpoint/2010/main" val="3922144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35933A-AD4B-4724-8E44-E5E2A369AB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F45E02A-AB28-4F99-824C-C04D27D7A5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6D3157-2C49-4705-8812-B86305BBB8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57A6D-2B4B-4117-AE4E-50A285C35F54}"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412365BD-47CA-43A5-8FD9-57C07653BD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F1105B6-920F-4CAD-84EC-08EB877D50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C3B1A-3F10-4E46-8211-C41F072B5BB5}" type="slidenum">
              <a:rPr lang="fr-FR" smtClean="0"/>
              <a:t>‹N°›</a:t>
            </a:fld>
            <a:endParaRPr lang="fr-FR"/>
          </a:p>
        </p:txBody>
      </p:sp>
    </p:spTree>
    <p:extLst>
      <p:ext uri="{BB962C8B-B14F-4D97-AF65-F5344CB8AC3E}">
        <p14:creationId xmlns:p14="http://schemas.microsoft.com/office/powerpoint/2010/main" val="3214302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tmp"/></Relationships>
</file>

<file path=ppt/slides/_rels/slide1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AEF4208-D7DA-4449-88F7-5857BE2370B2}"/>
              </a:ext>
            </a:extLst>
          </p:cNvPr>
          <p:cNvPicPr>
            <a:picLocks noChangeAspect="1"/>
          </p:cNvPicPr>
          <p:nvPr/>
        </p:nvPicPr>
        <p:blipFill>
          <a:blip r:embed="rId2"/>
          <a:stretch>
            <a:fillRect/>
          </a:stretch>
        </p:blipFill>
        <p:spPr>
          <a:xfrm>
            <a:off x="1806" y="0"/>
            <a:ext cx="12188388" cy="6858000"/>
          </a:xfrm>
          <a:prstGeom prst="rect">
            <a:avLst/>
          </a:prstGeom>
        </p:spPr>
      </p:pic>
      <p:sp>
        <p:nvSpPr>
          <p:cNvPr id="6" name="ZoneTexte 5">
            <a:extLst>
              <a:ext uri="{FF2B5EF4-FFF2-40B4-BE49-F238E27FC236}">
                <a16:creationId xmlns:a16="http://schemas.microsoft.com/office/drawing/2014/main" id="{47B51D53-8D0D-4EB2-9D61-43D413C886FD}"/>
              </a:ext>
            </a:extLst>
          </p:cNvPr>
          <p:cNvSpPr txBox="1"/>
          <p:nvPr/>
        </p:nvSpPr>
        <p:spPr>
          <a:xfrm>
            <a:off x="2277208" y="378380"/>
            <a:ext cx="7520113" cy="4647426"/>
          </a:xfrm>
          <a:prstGeom prst="rect">
            <a:avLst/>
          </a:prstGeom>
          <a:noFill/>
        </p:spPr>
        <p:txBody>
          <a:bodyPr wrap="square" rtlCol="0">
            <a:spAutoFit/>
          </a:bodyPr>
          <a:lstStyle/>
          <a:p>
            <a:pPr algn="ctr"/>
            <a:r>
              <a:rPr lang="ru-RU" sz="3200" dirty="0">
                <a:solidFill>
                  <a:schemeClr val="accent6">
                    <a:lumMod val="50000"/>
                  </a:schemeClr>
                </a:solidFill>
                <a:latin typeface="Arial Black" panose="020B0A04020102020204" pitchFamily="34" charset="0"/>
              </a:rPr>
              <a:t>Дослідження видів комах- запилювачів та ентомофільних    рослин у місті Івано-Франківську</a:t>
            </a:r>
          </a:p>
          <a:p>
            <a:r>
              <a:rPr lang="ru-RU" sz="2000" b="1" dirty="0"/>
              <a:t>Автор роботи:</a:t>
            </a:r>
          </a:p>
          <a:p>
            <a:r>
              <a:rPr lang="ru-RU" sz="2000" b="1" dirty="0"/>
              <a:t> Глотов  Іван  Андрійович, учень 9-А класу Рубіжанського ліцею  Сіверськодонецького району Луганської області, слухач секції «Екологія» комунального закладу «Луганська обласна мала академія наук учнівської молоді»( КЗ ЛОМАНУМ). </a:t>
            </a:r>
          </a:p>
          <a:p>
            <a:r>
              <a:rPr lang="ru-RU" sz="2000" b="1" dirty="0"/>
              <a:t>Керівник роботи: Назаренко Олена Семенівна, кандидатка хімічних наук, керівниця секції «Екологія» КЗ ЛОМАНУМ</a:t>
            </a:r>
          </a:p>
          <a:p>
            <a:endParaRPr lang="ru-RU" sz="2800" dirty="0"/>
          </a:p>
        </p:txBody>
      </p:sp>
      <p:pic>
        <p:nvPicPr>
          <p:cNvPr id="7" name="Image 6">
            <a:extLst>
              <a:ext uri="{FF2B5EF4-FFF2-40B4-BE49-F238E27FC236}">
                <a16:creationId xmlns:a16="http://schemas.microsoft.com/office/drawing/2014/main" id="{5144CA18-0447-4DC0-94DA-9FD67DF0A09B}"/>
              </a:ext>
            </a:extLst>
          </p:cNvPr>
          <p:cNvPicPr>
            <a:picLocks noChangeAspect="1"/>
          </p:cNvPicPr>
          <p:nvPr/>
        </p:nvPicPr>
        <p:blipFill>
          <a:blip r:embed="rId3"/>
          <a:stretch>
            <a:fillRect/>
          </a:stretch>
        </p:blipFill>
        <p:spPr>
          <a:xfrm>
            <a:off x="196731" y="83664"/>
            <a:ext cx="1542422" cy="1518036"/>
          </a:xfrm>
          <a:prstGeom prst="rect">
            <a:avLst/>
          </a:prstGeom>
        </p:spPr>
      </p:pic>
      <p:pic>
        <p:nvPicPr>
          <p:cNvPr id="8" name="Image 7">
            <a:extLst>
              <a:ext uri="{FF2B5EF4-FFF2-40B4-BE49-F238E27FC236}">
                <a16:creationId xmlns:a16="http://schemas.microsoft.com/office/drawing/2014/main" id="{76954723-FC02-4EF5-80CA-0C408FA5238F}"/>
              </a:ext>
            </a:extLst>
          </p:cNvPr>
          <p:cNvPicPr>
            <a:picLocks noChangeAspect="1"/>
          </p:cNvPicPr>
          <p:nvPr/>
        </p:nvPicPr>
        <p:blipFill>
          <a:blip r:embed="rId4"/>
          <a:stretch>
            <a:fillRect/>
          </a:stretch>
        </p:blipFill>
        <p:spPr>
          <a:xfrm>
            <a:off x="9820450" y="-64253"/>
            <a:ext cx="2371550" cy="1518036"/>
          </a:xfrm>
          <a:prstGeom prst="rect">
            <a:avLst/>
          </a:prstGeom>
        </p:spPr>
      </p:pic>
      <p:pic>
        <p:nvPicPr>
          <p:cNvPr id="2" name="Image 1">
            <a:extLst>
              <a:ext uri="{FF2B5EF4-FFF2-40B4-BE49-F238E27FC236}">
                <a16:creationId xmlns:a16="http://schemas.microsoft.com/office/drawing/2014/main" id="{271B2D3C-FF01-4D6F-9742-C94CF4779CE6}"/>
              </a:ext>
            </a:extLst>
          </p:cNvPr>
          <p:cNvPicPr>
            <a:picLocks noChangeAspect="1"/>
          </p:cNvPicPr>
          <p:nvPr/>
        </p:nvPicPr>
        <p:blipFill>
          <a:blip r:embed="rId5"/>
          <a:stretch>
            <a:fillRect/>
          </a:stretch>
        </p:blipFill>
        <p:spPr>
          <a:xfrm>
            <a:off x="439975" y="4801335"/>
            <a:ext cx="2908044" cy="1828959"/>
          </a:xfrm>
          <a:prstGeom prst="rect">
            <a:avLst/>
          </a:prstGeom>
          <a:ln>
            <a:noFill/>
          </a:ln>
          <a:effectLst>
            <a:outerShdw blurRad="292100" dist="139700" dir="2700000" algn="tl" rotWithShape="0">
              <a:srgbClr val="333333">
                <a:alpha val="65000"/>
              </a:srgbClr>
            </a:outerShdw>
          </a:effectLst>
        </p:spPr>
      </p:pic>
      <p:pic>
        <p:nvPicPr>
          <p:cNvPr id="4" name="Image 3">
            <a:extLst>
              <a:ext uri="{FF2B5EF4-FFF2-40B4-BE49-F238E27FC236}">
                <a16:creationId xmlns:a16="http://schemas.microsoft.com/office/drawing/2014/main" id="{B3802C47-5BB2-470C-9738-236A3F0BF88D}"/>
              </a:ext>
            </a:extLst>
          </p:cNvPr>
          <p:cNvPicPr>
            <a:picLocks noChangeAspect="1"/>
          </p:cNvPicPr>
          <p:nvPr/>
        </p:nvPicPr>
        <p:blipFill>
          <a:blip r:embed="rId6"/>
          <a:stretch>
            <a:fillRect/>
          </a:stretch>
        </p:blipFill>
        <p:spPr>
          <a:xfrm>
            <a:off x="9337800" y="4479959"/>
            <a:ext cx="2414225" cy="19996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12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2C666A2-9FE2-4DE5-B01A-CDD870C934A5}"/>
              </a:ext>
            </a:extLst>
          </p:cNvPr>
          <p:cNvPicPr>
            <a:picLocks noChangeAspect="1"/>
          </p:cNvPicPr>
          <p:nvPr/>
        </p:nvPicPr>
        <p:blipFill>
          <a:blip r:embed="rId2"/>
          <a:stretch>
            <a:fillRect/>
          </a:stretch>
        </p:blipFill>
        <p:spPr>
          <a:xfrm>
            <a:off x="1806" y="0"/>
            <a:ext cx="12188388" cy="6858000"/>
          </a:xfrm>
          <a:prstGeom prst="rect">
            <a:avLst/>
          </a:prstGeom>
        </p:spPr>
      </p:pic>
      <p:pic>
        <p:nvPicPr>
          <p:cNvPr id="15" name="Image 14">
            <a:extLst>
              <a:ext uri="{FF2B5EF4-FFF2-40B4-BE49-F238E27FC236}">
                <a16:creationId xmlns:a16="http://schemas.microsoft.com/office/drawing/2014/main" id="{DA8BB30B-A0F9-4BD0-99B8-367F55058FCD}"/>
              </a:ext>
            </a:extLst>
          </p:cNvPr>
          <p:cNvPicPr>
            <a:picLocks noChangeAspect="1"/>
          </p:cNvPicPr>
          <p:nvPr/>
        </p:nvPicPr>
        <p:blipFill>
          <a:blip r:embed="rId3"/>
          <a:stretch>
            <a:fillRect/>
          </a:stretch>
        </p:blipFill>
        <p:spPr>
          <a:xfrm>
            <a:off x="828443" y="321915"/>
            <a:ext cx="2201768" cy="3489036"/>
          </a:xfrm>
          <a:prstGeom prst="rect">
            <a:avLst/>
          </a:prstGeom>
        </p:spPr>
      </p:pic>
      <p:sp>
        <p:nvSpPr>
          <p:cNvPr id="16" name="ZoneTexte 15">
            <a:extLst>
              <a:ext uri="{FF2B5EF4-FFF2-40B4-BE49-F238E27FC236}">
                <a16:creationId xmlns:a16="http://schemas.microsoft.com/office/drawing/2014/main" id="{9069CE03-6231-45D4-828A-2E34F295E9DD}"/>
              </a:ext>
            </a:extLst>
          </p:cNvPr>
          <p:cNvSpPr txBox="1"/>
          <p:nvPr/>
        </p:nvSpPr>
        <p:spPr>
          <a:xfrm>
            <a:off x="3509817" y="321915"/>
            <a:ext cx="5951351" cy="6186309"/>
          </a:xfrm>
          <a:prstGeom prst="rect">
            <a:avLst/>
          </a:prstGeom>
          <a:noFill/>
        </p:spPr>
        <p:txBody>
          <a:bodyPr wrap="square" rtlCol="0">
            <a:spAutoFit/>
          </a:bodyPr>
          <a:lstStyle/>
          <a:p>
            <a:r>
              <a:rPr lang="ru-RU" sz="2000" dirty="0"/>
              <a:t>Комахи-запилювачі відіграють важливу роль у підтримці біорізноманіття та збільшенні врожайності сільськогосподарських культур.</a:t>
            </a:r>
          </a:p>
          <a:p>
            <a:r>
              <a:rPr lang="ru-RU" sz="2000" b="1" dirty="0"/>
              <a:t>Метою роботи </a:t>
            </a:r>
            <a:r>
              <a:rPr lang="ru-RU" sz="2000" dirty="0"/>
              <a:t>є визначення видів комах- запилювачів, які розповсюджені у місті, та різновидів рослин - об’єктів запилювання. Розробка пропозицій для створення умов існування запилювачів, збільшення їх чисельності.</a:t>
            </a:r>
          </a:p>
          <a:p>
            <a:endParaRPr lang="ru-RU" sz="2000" dirty="0"/>
          </a:p>
          <a:p>
            <a:r>
              <a:rPr lang="ru-RU" sz="2000" b="1" dirty="0"/>
              <a:t>Завдання роботи</a:t>
            </a:r>
            <a:r>
              <a:rPr lang="ru-RU" sz="2000" dirty="0"/>
              <a:t>: визначити які комахи - запилювачі розповсюджені у місті, різновиди рослин - об’єктів запилювання. </a:t>
            </a:r>
            <a:r>
              <a:rPr lang="ru-RU" sz="2000" b="1" dirty="0"/>
              <a:t>Об’єкт дослідження</a:t>
            </a:r>
            <a:r>
              <a:rPr lang="ru-RU" sz="2000" dirty="0"/>
              <a:t>: запилювання. </a:t>
            </a:r>
            <a:r>
              <a:rPr lang="ru-RU" sz="2000" b="1" dirty="0"/>
              <a:t>Предмет дослідження</a:t>
            </a:r>
            <a:r>
              <a:rPr lang="ru-RU" sz="2000" dirty="0"/>
              <a:t>: різновиди комах-запилювачів. </a:t>
            </a:r>
            <a:r>
              <a:rPr lang="ru-RU" sz="2000" b="1" dirty="0"/>
              <a:t>Методи дослідження</a:t>
            </a:r>
            <a:r>
              <a:rPr lang="ru-RU" sz="2000" dirty="0"/>
              <a:t>: польові спостереження, ботанічні описи.</a:t>
            </a:r>
          </a:p>
          <a:p>
            <a:r>
              <a:rPr lang="ru-RU" sz="2000" dirty="0"/>
              <a:t> Дослідження проводили на квітникових клумбах у парках, скверах, прибудинкових  територіях влітку 2025 року та у квітні 2026 року.</a:t>
            </a:r>
          </a:p>
          <a:p>
            <a:endParaRPr lang="ru-RU" dirty="0"/>
          </a:p>
          <a:p>
            <a:endParaRPr lang="ru-RU" dirty="0"/>
          </a:p>
        </p:txBody>
      </p:sp>
      <p:pic>
        <p:nvPicPr>
          <p:cNvPr id="2" name="Image 1">
            <a:extLst>
              <a:ext uri="{FF2B5EF4-FFF2-40B4-BE49-F238E27FC236}">
                <a16:creationId xmlns:a16="http://schemas.microsoft.com/office/drawing/2014/main" id="{C07FCB77-54D1-4956-9A6D-4C961902AA95}"/>
              </a:ext>
            </a:extLst>
          </p:cNvPr>
          <p:cNvPicPr>
            <a:picLocks noChangeAspect="1"/>
          </p:cNvPicPr>
          <p:nvPr/>
        </p:nvPicPr>
        <p:blipFill>
          <a:blip r:embed="rId4"/>
          <a:stretch>
            <a:fillRect/>
          </a:stretch>
        </p:blipFill>
        <p:spPr>
          <a:xfrm>
            <a:off x="750109" y="3993628"/>
            <a:ext cx="2280102" cy="2450804"/>
          </a:xfrm>
          <a:prstGeom prst="rect">
            <a:avLst/>
          </a:prstGeom>
        </p:spPr>
      </p:pic>
      <p:pic>
        <p:nvPicPr>
          <p:cNvPr id="3" name="Image 2">
            <a:extLst>
              <a:ext uri="{FF2B5EF4-FFF2-40B4-BE49-F238E27FC236}">
                <a16:creationId xmlns:a16="http://schemas.microsoft.com/office/drawing/2014/main" id="{FA55F184-08C7-4FE1-A29D-6D99748DBD18}"/>
              </a:ext>
            </a:extLst>
          </p:cNvPr>
          <p:cNvPicPr>
            <a:picLocks noChangeAspect="1"/>
          </p:cNvPicPr>
          <p:nvPr/>
        </p:nvPicPr>
        <p:blipFill>
          <a:blip r:embed="rId5"/>
          <a:stretch>
            <a:fillRect/>
          </a:stretch>
        </p:blipFill>
        <p:spPr>
          <a:xfrm>
            <a:off x="10409381" y="290224"/>
            <a:ext cx="1575436" cy="2100582"/>
          </a:xfrm>
          <a:prstGeom prst="rect">
            <a:avLst/>
          </a:prstGeom>
        </p:spPr>
      </p:pic>
      <p:pic>
        <p:nvPicPr>
          <p:cNvPr id="7" name="Image 6">
            <a:extLst>
              <a:ext uri="{FF2B5EF4-FFF2-40B4-BE49-F238E27FC236}">
                <a16:creationId xmlns:a16="http://schemas.microsoft.com/office/drawing/2014/main" id="{02063BEA-5428-4CDB-831E-76449E1D8050}"/>
              </a:ext>
            </a:extLst>
          </p:cNvPr>
          <p:cNvPicPr>
            <a:picLocks noChangeAspect="1"/>
          </p:cNvPicPr>
          <p:nvPr/>
        </p:nvPicPr>
        <p:blipFill>
          <a:blip r:embed="rId6"/>
          <a:stretch>
            <a:fillRect/>
          </a:stretch>
        </p:blipFill>
        <p:spPr>
          <a:xfrm>
            <a:off x="10409381" y="2601313"/>
            <a:ext cx="1718772" cy="2291696"/>
          </a:xfrm>
          <a:prstGeom prst="rect">
            <a:avLst/>
          </a:prstGeom>
        </p:spPr>
      </p:pic>
      <p:pic>
        <p:nvPicPr>
          <p:cNvPr id="10" name="Image 9">
            <a:extLst>
              <a:ext uri="{FF2B5EF4-FFF2-40B4-BE49-F238E27FC236}">
                <a16:creationId xmlns:a16="http://schemas.microsoft.com/office/drawing/2014/main" id="{67FEB8A3-22B3-474C-A54A-FEC5EF5E4FF9}"/>
              </a:ext>
            </a:extLst>
          </p:cNvPr>
          <p:cNvPicPr>
            <a:picLocks noChangeAspect="1"/>
          </p:cNvPicPr>
          <p:nvPr/>
        </p:nvPicPr>
        <p:blipFill>
          <a:blip r:embed="rId7"/>
          <a:stretch>
            <a:fillRect/>
          </a:stretch>
        </p:blipFill>
        <p:spPr>
          <a:xfrm>
            <a:off x="10337712" y="5103516"/>
            <a:ext cx="1718773" cy="1623692"/>
          </a:xfrm>
          <a:prstGeom prst="rect">
            <a:avLst/>
          </a:prstGeom>
        </p:spPr>
      </p:pic>
    </p:spTree>
    <p:extLst>
      <p:ext uri="{BB962C8B-B14F-4D97-AF65-F5344CB8AC3E}">
        <p14:creationId xmlns:p14="http://schemas.microsoft.com/office/powerpoint/2010/main" val="2557373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74EFE8-9203-4717-B847-EBE97B45068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AA3DAA7-F55C-4292-9284-8F97369DC8D5}"/>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3E1912DF-45D8-4CB9-8F26-0C86E1195D5D}"/>
              </a:ext>
            </a:extLst>
          </p:cNvPr>
          <p:cNvPicPr>
            <a:picLocks noChangeAspect="1"/>
          </p:cNvPicPr>
          <p:nvPr/>
        </p:nvPicPr>
        <p:blipFill>
          <a:blip r:embed="rId2"/>
          <a:stretch>
            <a:fillRect/>
          </a:stretch>
        </p:blipFill>
        <p:spPr>
          <a:xfrm>
            <a:off x="0" y="0"/>
            <a:ext cx="12192000" cy="6857999"/>
          </a:xfrm>
          <a:prstGeom prst="rect">
            <a:avLst/>
          </a:prstGeom>
        </p:spPr>
      </p:pic>
      <p:sp>
        <p:nvSpPr>
          <p:cNvPr id="7" name="ZoneTexte 6">
            <a:extLst>
              <a:ext uri="{FF2B5EF4-FFF2-40B4-BE49-F238E27FC236}">
                <a16:creationId xmlns:a16="http://schemas.microsoft.com/office/drawing/2014/main" id="{CCC2E7C0-CD7E-49A0-BC75-25A0A04B5981}"/>
              </a:ext>
            </a:extLst>
          </p:cNvPr>
          <p:cNvSpPr txBox="1"/>
          <p:nvPr/>
        </p:nvSpPr>
        <p:spPr>
          <a:xfrm>
            <a:off x="1699491" y="60498"/>
            <a:ext cx="9587345" cy="830997"/>
          </a:xfrm>
          <a:prstGeom prst="rect">
            <a:avLst/>
          </a:prstGeom>
          <a:noFill/>
        </p:spPr>
        <p:txBody>
          <a:bodyPr wrap="square">
            <a:spAutoFit/>
          </a:bodyPr>
          <a:lstStyle/>
          <a:p>
            <a:r>
              <a:rPr lang="ru-RU" sz="2400" b="1" dirty="0">
                <a:solidFill>
                  <a:schemeClr val="accent6">
                    <a:lumMod val="50000"/>
                  </a:schemeClr>
                </a:solidFill>
              </a:rPr>
              <a:t>Ентомофілія  є найбільш поширеним способом розмноження рослин</a:t>
            </a:r>
          </a:p>
          <a:p>
            <a:r>
              <a:rPr lang="ru-RU" sz="2400" b="1" dirty="0">
                <a:solidFill>
                  <a:schemeClr val="accent6">
                    <a:lumMod val="50000"/>
                  </a:schemeClr>
                </a:solidFill>
              </a:rPr>
              <a:t> </a:t>
            </a:r>
            <a:endParaRPr lang="fr-FR" sz="2400" b="1" dirty="0">
              <a:solidFill>
                <a:schemeClr val="accent6">
                  <a:lumMod val="50000"/>
                </a:schemeClr>
              </a:solidFill>
            </a:endParaRPr>
          </a:p>
        </p:txBody>
      </p:sp>
      <p:sp>
        <p:nvSpPr>
          <p:cNvPr id="8" name="ZoneTexte 7">
            <a:extLst>
              <a:ext uri="{FF2B5EF4-FFF2-40B4-BE49-F238E27FC236}">
                <a16:creationId xmlns:a16="http://schemas.microsoft.com/office/drawing/2014/main" id="{EA7B2924-DEDD-4CD9-ACDA-4041CB3AF411}"/>
              </a:ext>
            </a:extLst>
          </p:cNvPr>
          <p:cNvSpPr txBox="1"/>
          <p:nvPr/>
        </p:nvSpPr>
        <p:spPr>
          <a:xfrm>
            <a:off x="3131549" y="2307116"/>
            <a:ext cx="6118160" cy="4401205"/>
          </a:xfrm>
          <a:prstGeom prst="rect">
            <a:avLst/>
          </a:prstGeom>
          <a:noFill/>
        </p:spPr>
        <p:txBody>
          <a:bodyPr wrap="square">
            <a:spAutoFit/>
          </a:bodyPr>
          <a:lstStyle/>
          <a:p>
            <a:r>
              <a:rPr lang="ru-RU" sz="2000" dirty="0"/>
              <a:t>     Комахи-запилювачі мають ряд пристосувань, що дозволяють їм ефективно переносити пилок з однієї квітки на іншу :</a:t>
            </a:r>
          </a:p>
          <a:p>
            <a:pPr marL="342900" indent="-342900">
              <a:buFont typeface="Wingdings" panose="05000000000000000000" pitchFamily="2" charset="2"/>
              <a:buChar char="ü"/>
            </a:pPr>
            <a:r>
              <a:rPr lang="ru-RU" sz="2000" dirty="0"/>
              <a:t>Поверхня тіла багатьох комах (особливо бджіл та джмелів) покрита густими волосками, до яких легко прилипає пилок.</a:t>
            </a:r>
          </a:p>
          <a:p>
            <a:pPr marL="342900" indent="-342900">
              <a:buFont typeface="Wingdings" panose="05000000000000000000" pitchFamily="2" charset="2"/>
              <a:buChar char="ü"/>
            </a:pPr>
            <a:r>
              <a:rPr lang="ru-RU" sz="2000" dirty="0"/>
              <a:t>Довгий хоботок, яким вони користуються для висмоктування нектару рослин.</a:t>
            </a:r>
          </a:p>
          <a:p>
            <a:pPr marL="342900" indent="-342900">
              <a:buFont typeface="Wingdings" panose="05000000000000000000" pitchFamily="2" charset="2"/>
              <a:buChar char="ü"/>
            </a:pPr>
            <a:r>
              <a:rPr lang="ru-RU" sz="2000" dirty="0"/>
              <a:t>Щіточки на ногах допомагають скидати пилок з тіла та збирати його у спеціальних «кошиках» на задніх лапках.</a:t>
            </a:r>
          </a:p>
          <a:p>
            <a:pPr marL="342900" indent="-342900">
              <a:buFont typeface="Wingdings" panose="05000000000000000000" pitchFamily="2" charset="2"/>
              <a:buChar char="ü"/>
            </a:pPr>
            <a:r>
              <a:rPr lang="ru-RU" sz="2000" dirty="0"/>
              <a:t>Джмелі здатні видавати низькочастотні вібрації, які змушують пилок висипатися з щільно закритих пильовиків (наприклад, у томатів або картоплі).</a:t>
            </a:r>
            <a:endParaRPr lang="fr-FR" sz="2000" dirty="0"/>
          </a:p>
        </p:txBody>
      </p:sp>
      <p:pic>
        <p:nvPicPr>
          <p:cNvPr id="6" name="Image 5">
            <a:extLst>
              <a:ext uri="{FF2B5EF4-FFF2-40B4-BE49-F238E27FC236}">
                <a16:creationId xmlns:a16="http://schemas.microsoft.com/office/drawing/2014/main" id="{8DD5A73B-1B33-415F-8876-5BF013AC3605}"/>
              </a:ext>
            </a:extLst>
          </p:cNvPr>
          <p:cNvPicPr>
            <a:picLocks noChangeAspect="1"/>
          </p:cNvPicPr>
          <p:nvPr/>
        </p:nvPicPr>
        <p:blipFill>
          <a:blip r:embed="rId3"/>
          <a:stretch>
            <a:fillRect/>
          </a:stretch>
        </p:blipFill>
        <p:spPr>
          <a:xfrm>
            <a:off x="95692" y="1197087"/>
            <a:ext cx="2817573" cy="2306048"/>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7834E339-BD1A-475E-9FBF-6894946BD801}"/>
              </a:ext>
            </a:extLst>
          </p:cNvPr>
          <p:cNvPicPr>
            <a:picLocks noChangeAspect="1"/>
          </p:cNvPicPr>
          <p:nvPr/>
        </p:nvPicPr>
        <p:blipFill>
          <a:blip r:embed="rId4"/>
          <a:stretch>
            <a:fillRect/>
          </a:stretch>
        </p:blipFill>
        <p:spPr>
          <a:xfrm>
            <a:off x="9477458" y="718256"/>
            <a:ext cx="2483609" cy="2357436"/>
          </a:xfrm>
          <a:prstGeom prst="rect">
            <a:avLst/>
          </a:prstGeom>
          <a:ln>
            <a:noFill/>
          </a:ln>
          <a:effectLst>
            <a:outerShdw blurRad="292100" dist="139700" dir="2700000" algn="tl" rotWithShape="0">
              <a:srgbClr val="333333">
                <a:alpha val="65000"/>
              </a:srgbClr>
            </a:outerShdw>
          </a:effectLst>
        </p:spPr>
      </p:pic>
      <p:sp>
        <p:nvSpPr>
          <p:cNvPr id="11" name="ZoneTexte 10">
            <a:extLst>
              <a:ext uri="{FF2B5EF4-FFF2-40B4-BE49-F238E27FC236}">
                <a16:creationId xmlns:a16="http://schemas.microsoft.com/office/drawing/2014/main" id="{3470D7EB-F4D9-480B-953E-034AC0C9F83C}"/>
              </a:ext>
            </a:extLst>
          </p:cNvPr>
          <p:cNvSpPr txBox="1"/>
          <p:nvPr/>
        </p:nvSpPr>
        <p:spPr>
          <a:xfrm>
            <a:off x="434109" y="3674584"/>
            <a:ext cx="1945545" cy="923330"/>
          </a:xfrm>
          <a:prstGeom prst="rect">
            <a:avLst/>
          </a:prstGeom>
          <a:noFill/>
        </p:spPr>
        <p:txBody>
          <a:bodyPr wrap="square" rtlCol="0">
            <a:spAutoFit/>
          </a:bodyPr>
          <a:lstStyle/>
          <a:p>
            <a:r>
              <a:rPr lang="uk-UA" dirty="0"/>
              <a:t>Бджола на настурції (</a:t>
            </a:r>
            <a:r>
              <a:rPr lang="fr-FR" dirty="0" err="1"/>
              <a:t>Tropaéolum</a:t>
            </a:r>
            <a:r>
              <a:rPr lang="fr-FR" dirty="0"/>
              <a:t>) </a:t>
            </a:r>
          </a:p>
        </p:txBody>
      </p:sp>
      <p:sp>
        <p:nvSpPr>
          <p:cNvPr id="12" name="ZoneTexte 11">
            <a:extLst>
              <a:ext uri="{FF2B5EF4-FFF2-40B4-BE49-F238E27FC236}">
                <a16:creationId xmlns:a16="http://schemas.microsoft.com/office/drawing/2014/main" id="{ED49CC1D-8606-4AAF-A7CD-815E12BDD55D}"/>
              </a:ext>
            </a:extLst>
          </p:cNvPr>
          <p:cNvSpPr txBox="1"/>
          <p:nvPr/>
        </p:nvSpPr>
        <p:spPr>
          <a:xfrm>
            <a:off x="9598090" y="3152164"/>
            <a:ext cx="2447830" cy="923330"/>
          </a:xfrm>
          <a:prstGeom prst="rect">
            <a:avLst/>
          </a:prstGeom>
          <a:noFill/>
        </p:spPr>
        <p:txBody>
          <a:bodyPr wrap="square" rtlCol="0">
            <a:spAutoFit/>
          </a:bodyPr>
          <a:lstStyle/>
          <a:p>
            <a:r>
              <a:rPr lang="uk-UA" dirty="0"/>
              <a:t>Джміль на портулаку великоквітковому (</a:t>
            </a:r>
            <a:r>
              <a:rPr lang="fr-FR" dirty="0" err="1"/>
              <a:t>Portulaca</a:t>
            </a:r>
            <a:r>
              <a:rPr lang="uk-UA" dirty="0"/>
              <a:t> </a:t>
            </a:r>
            <a:r>
              <a:rPr lang="fr-FR" dirty="0" err="1"/>
              <a:t>grandiflora</a:t>
            </a:r>
            <a:r>
              <a:rPr lang="fr-FR" dirty="0"/>
              <a:t>) </a:t>
            </a:r>
          </a:p>
        </p:txBody>
      </p:sp>
      <p:pic>
        <p:nvPicPr>
          <p:cNvPr id="13" name="Image 12">
            <a:extLst>
              <a:ext uri="{FF2B5EF4-FFF2-40B4-BE49-F238E27FC236}">
                <a16:creationId xmlns:a16="http://schemas.microsoft.com/office/drawing/2014/main" id="{1549617C-6F3A-4883-B534-9E3E02C520D0}"/>
              </a:ext>
            </a:extLst>
          </p:cNvPr>
          <p:cNvPicPr>
            <a:picLocks noChangeAspect="1"/>
          </p:cNvPicPr>
          <p:nvPr/>
        </p:nvPicPr>
        <p:blipFill>
          <a:blip r:embed="rId5"/>
          <a:stretch>
            <a:fillRect/>
          </a:stretch>
        </p:blipFill>
        <p:spPr>
          <a:xfrm>
            <a:off x="-13432" y="4707262"/>
            <a:ext cx="2755631" cy="1981372"/>
          </a:xfrm>
          <a:prstGeom prst="rect">
            <a:avLst/>
          </a:prstGeom>
        </p:spPr>
      </p:pic>
      <p:pic>
        <p:nvPicPr>
          <p:cNvPr id="4" name="Image 3">
            <a:extLst>
              <a:ext uri="{FF2B5EF4-FFF2-40B4-BE49-F238E27FC236}">
                <a16:creationId xmlns:a16="http://schemas.microsoft.com/office/drawing/2014/main" id="{01D36583-569B-4497-89F2-A7D5B5DBE0DE}"/>
              </a:ext>
            </a:extLst>
          </p:cNvPr>
          <p:cNvPicPr>
            <a:picLocks noChangeAspect="1"/>
          </p:cNvPicPr>
          <p:nvPr/>
        </p:nvPicPr>
        <p:blipFill>
          <a:blip r:embed="rId6"/>
          <a:stretch>
            <a:fillRect/>
          </a:stretch>
        </p:blipFill>
        <p:spPr>
          <a:xfrm>
            <a:off x="9995513" y="4209790"/>
            <a:ext cx="1371719" cy="1816765"/>
          </a:xfrm>
          <a:prstGeom prst="rect">
            <a:avLst/>
          </a:prstGeom>
        </p:spPr>
      </p:pic>
      <p:sp>
        <p:nvSpPr>
          <p:cNvPr id="14" name="ZoneTexte 13">
            <a:extLst>
              <a:ext uri="{FF2B5EF4-FFF2-40B4-BE49-F238E27FC236}">
                <a16:creationId xmlns:a16="http://schemas.microsoft.com/office/drawing/2014/main" id="{BC239137-F10D-4AD6-9FE7-3773378405A6}"/>
              </a:ext>
            </a:extLst>
          </p:cNvPr>
          <p:cNvSpPr txBox="1"/>
          <p:nvPr/>
        </p:nvSpPr>
        <p:spPr>
          <a:xfrm>
            <a:off x="9844945" y="6098240"/>
            <a:ext cx="6179126" cy="646331"/>
          </a:xfrm>
          <a:prstGeom prst="rect">
            <a:avLst/>
          </a:prstGeom>
          <a:noFill/>
        </p:spPr>
        <p:txBody>
          <a:bodyPr wrap="square">
            <a:spAutoFit/>
          </a:bodyPr>
          <a:lstStyle/>
          <a:p>
            <a:r>
              <a:rPr lang="ru-RU" dirty="0"/>
              <a:t>Квітка томату</a:t>
            </a:r>
          </a:p>
          <a:p>
            <a:r>
              <a:rPr lang="ru-RU" dirty="0"/>
              <a:t> не накопичує нектар</a:t>
            </a:r>
            <a:endParaRPr lang="fr-FR" dirty="0"/>
          </a:p>
        </p:txBody>
      </p:sp>
      <p:sp>
        <p:nvSpPr>
          <p:cNvPr id="9" name="ZoneTexte 8">
            <a:extLst>
              <a:ext uri="{FF2B5EF4-FFF2-40B4-BE49-F238E27FC236}">
                <a16:creationId xmlns:a16="http://schemas.microsoft.com/office/drawing/2014/main" id="{E02EA0D4-1217-418A-AECF-7B97614F68DC}"/>
              </a:ext>
            </a:extLst>
          </p:cNvPr>
          <p:cNvSpPr txBox="1"/>
          <p:nvPr/>
        </p:nvSpPr>
        <p:spPr>
          <a:xfrm>
            <a:off x="3494241" y="675434"/>
            <a:ext cx="5130828" cy="1631216"/>
          </a:xfrm>
          <a:prstGeom prst="rect">
            <a:avLst/>
          </a:prstGeom>
          <a:noFill/>
        </p:spPr>
        <p:txBody>
          <a:bodyPr wrap="square" rtlCol="0">
            <a:spAutoFit/>
          </a:bodyPr>
          <a:lstStyle/>
          <a:p>
            <a:r>
              <a:rPr lang="ru-RU" sz="2000" dirty="0"/>
              <a:t>Ентомофілія- це взаємовигідні відносини, при яких запилювачі (комахи), одержують необхідні для свого росту, розвитку та розмноження поживні речовини у вигляді пилку та нектару.</a:t>
            </a:r>
            <a:endParaRPr lang="fr-FR" sz="2000" dirty="0"/>
          </a:p>
        </p:txBody>
      </p:sp>
    </p:spTree>
    <p:extLst>
      <p:ext uri="{BB962C8B-B14F-4D97-AF65-F5344CB8AC3E}">
        <p14:creationId xmlns:p14="http://schemas.microsoft.com/office/powerpoint/2010/main" val="1510535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EF5E6A6-3E02-4067-AF35-75D7869E26F7}"/>
              </a:ext>
            </a:extLst>
          </p:cNvPr>
          <p:cNvPicPr>
            <a:picLocks noChangeAspect="1"/>
          </p:cNvPicPr>
          <p:nvPr/>
        </p:nvPicPr>
        <p:blipFill>
          <a:blip r:embed="rId3"/>
          <a:stretch>
            <a:fillRect/>
          </a:stretch>
        </p:blipFill>
        <p:spPr>
          <a:xfrm>
            <a:off x="3612" y="-150670"/>
            <a:ext cx="12188388" cy="7008670"/>
          </a:xfrm>
          <a:prstGeom prst="rect">
            <a:avLst/>
          </a:prstGeom>
        </p:spPr>
      </p:pic>
      <p:sp>
        <p:nvSpPr>
          <p:cNvPr id="3" name="ZoneTexte 2">
            <a:extLst>
              <a:ext uri="{FF2B5EF4-FFF2-40B4-BE49-F238E27FC236}">
                <a16:creationId xmlns:a16="http://schemas.microsoft.com/office/drawing/2014/main" id="{C9F05531-E8FB-456C-9CEF-37D9FD318311}"/>
              </a:ext>
            </a:extLst>
          </p:cNvPr>
          <p:cNvSpPr txBox="1"/>
          <p:nvPr/>
        </p:nvSpPr>
        <p:spPr>
          <a:xfrm>
            <a:off x="893368" y="-85811"/>
            <a:ext cx="10880437" cy="2554545"/>
          </a:xfrm>
          <a:prstGeom prst="rect">
            <a:avLst/>
          </a:prstGeom>
          <a:noFill/>
        </p:spPr>
        <p:txBody>
          <a:bodyPr wrap="square" rtlCol="0">
            <a:spAutoFit/>
          </a:bodyPr>
          <a:lstStyle/>
          <a:p>
            <a:r>
              <a:rPr lang="ru-RU" sz="2000" dirty="0"/>
              <a:t>Перехресне запилення різко підвищує врожайність у 95% видів культурних рослин.  </a:t>
            </a:r>
          </a:p>
          <a:p>
            <a:r>
              <a:rPr lang="ru-RU" sz="2000" dirty="0"/>
              <a:t> Без запилення не утворюються плоди яблуні, груші, черешні, вишні, сливи, абрикоса, а також ягід аґрусу, малини, полуниці та інші. Запилення також необхідно для найважливіших сільськогосподарських культур: гречки, червоної конюшини, люцерни, соняшнику, бахчових культур та інших. </a:t>
            </a:r>
          </a:p>
          <a:p>
            <a:r>
              <a:rPr lang="ru-RU" sz="2000" dirty="0"/>
              <a:t>Найважливіша особливість квіткових рослин — наявність квітки, головною функцією якої є статеве розмноження, формування насіння та плодів. </a:t>
            </a:r>
          </a:p>
          <a:p>
            <a:r>
              <a:rPr lang="uk-UA" sz="2000" dirty="0"/>
              <a:t>Для приваблення комах- запилювачів рослини використовують низку прийомів.</a:t>
            </a:r>
            <a:r>
              <a:rPr lang="ru-RU" sz="2000" dirty="0"/>
              <a:t> </a:t>
            </a:r>
            <a:endParaRPr lang="fr-FR" sz="2000" dirty="0"/>
          </a:p>
        </p:txBody>
      </p:sp>
      <p:sp>
        <p:nvSpPr>
          <p:cNvPr id="2" name="Rectangle : coins arrondis 1">
            <a:extLst>
              <a:ext uri="{FF2B5EF4-FFF2-40B4-BE49-F238E27FC236}">
                <a16:creationId xmlns:a16="http://schemas.microsoft.com/office/drawing/2014/main" id="{11D0966C-3FBF-4C5D-B1EE-34C5F5625C14}"/>
              </a:ext>
            </a:extLst>
          </p:cNvPr>
          <p:cNvSpPr/>
          <p:nvPr/>
        </p:nvSpPr>
        <p:spPr>
          <a:xfrm>
            <a:off x="2452327" y="3408295"/>
            <a:ext cx="6060141" cy="641882"/>
          </a:xfrm>
          <a:prstGeom prst="roundRect">
            <a:avLst/>
          </a:prstGeom>
          <a:gradFill>
            <a:gsLst>
              <a:gs pos="25604">
                <a:srgbClr val="DCE5F4"/>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B5CBB04-C6DB-433C-AC09-224C89896C15}"/>
              </a:ext>
            </a:extLst>
          </p:cNvPr>
          <p:cNvSpPr txBox="1"/>
          <p:nvPr/>
        </p:nvSpPr>
        <p:spPr>
          <a:xfrm>
            <a:off x="3003004" y="3474068"/>
            <a:ext cx="5916707" cy="369332"/>
          </a:xfrm>
          <a:prstGeom prst="rect">
            <a:avLst/>
          </a:prstGeom>
          <a:noFill/>
        </p:spPr>
        <p:txBody>
          <a:bodyPr wrap="square" rtlCol="0">
            <a:spAutoFit/>
          </a:bodyPr>
          <a:lstStyle/>
          <a:p>
            <a:r>
              <a:rPr lang="uk-UA" b="1" dirty="0">
                <a:solidFill>
                  <a:srgbClr val="002060"/>
                </a:solidFill>
              </a:rPr>
              <a:t>Прийоми для залучення  комах - запилювачів </a:t>
            </a:r>
            <a:endParaRPr lang="fr-FR" b="1" dirty="0">
              <a:solidFill>
                <a:srgbClr val="002060"/>
              </a:solidFill>
            </a:endParaRPr>
          </a:p>
        </p:txBody>
      </p:sp>
      <p:pic>
        <p:nvPicPr>
          <p:cNvPr id="6" name="Image 5">
            <a:extLst>
              <a:ext uri="{FF2B5EF4-FFF2-40B4-BE49-F238E27FC236}">
                <a16:creationId xmlns:a16="http://schemas.microsoft.com/office/drawing/2014/main" id="{9DF46379-F1A7-483B-AEC1-EDEFF59DE526}"/>
              </a:ext>
            </a:extLst>
          </p:cNvPr>
          <p:cNvPicPr>
            <a:picLocks noChangeAspect="1"/>
          </p:cNvPicPr>
          <p:nvPr/>
        </p:nvPicPr>
        <p:blipFill>
          <a:blip r:embed="rId4"/>
          <a:stretch>
            <a:fillRect/>
          </a:stretch>
        </p:blipFill>
        <p:spPr>
          <a:xfrm rot="17694756">
            <a:off x="1607971" y="4132382"/>
            <a:ext cx="914479" cy="914479"/>
          </a:xfrm>
          <a:prstGeom prst="rect">
            <a:avLst/>
          </a:prstGeom>
        </p:spPr>
      </p:pic>
      <p:pic>
        <p:nvPicPr>
          <p:cNvPr id="7" name="Image 6">
            <a:extLst>
              <a:ext uri="{FF2B5EF4-FFF2-40B4-BE49-F238E27FC236}">
                <a16:creationId xmlns:a16="http://schemas.microsoft.com/office/drawing/2014/main" id="{B4AFDBB1-613F-45C2-B384-725A6F22DC43}"/>
              </a:ext>
            </a:extLst>
          </p:cNvPr>
          <p:cNvPicPr>
            <a:picLocks noChangeAspect="1"/>
          </p:cNvPicPr>
          <p:nvPr/>
        </p:nvPicPr>
        <p:blipFill>
          <a:blip r:embed="rId5"/>
          <a:stretch>
            <a:fillRect/>
          </a:stretch>
        </p:blipFill>
        <p:spPr>
          <a:xfrm>
            <a:off x="3369484" y="3884703"/>
            <a:ext cx="1219306" cy="1219306"/>
          </a:xfrm>
          <a:prstGeom prst="rect">
            <a:avLst/>
          </a:prstGeom>
        </p:spPr>
      </p:pic>
      <p:pic>
        <p:nvPicPr>
          <p:cNvPr id="8" name="Image 7">
            <a:extLst>
              <a:ext uri="{FF2B5EF4-FFF2-40B4-BE49-F238E27FC236}">
                <a16:creationId xmlns:a16="http://schemas.microsoft.com/office/drawing/2014/main" id="{978B8DA6-8AB0-43EC-A1B1-384B9BA68B4D}"/>
              </a:ext>
            </a:extLst>
          </p:cNvPr>
          <p:cNvPicPr>
            <a:picLocks noChangeAspect="1"/>
          </p:cNvPicPr>
          <p:nvPr/>
        </p:nvPicPr>
        <p:blipFill>
          <a:blip r:embed="rId6"/>
          <a:stretch>
            <a:fillRect/>
          </a:stretch>
        </p:blipFill>
        <p:spPr>
          <a:xfrm rot="20921418">
            <a:off x="5572734" y="3939109"/>
            <a:ext cx="1219306" cy="1219306"/>
          </a:xfrm>
          <a:prstGeom prst="rect">
            <a:avLst/>
          </a:prstGeom>
        </p:spPr>
      </p:pic>
      <p:pic>
        <p:nvPicPr>
          <p:cNvPr id="9" name="Image 8">
            <a:extLst>
              <a:ext uri="{FF2B5EF4-FFF2-40B4-BE49-F238E27FC236}">
                <a16:creationId xmlns:a16="http://schemas.microsoft.com/office/drawing/2014/main" id="{B665CB51-9CF4-4AC4-8C5C-A395BB7FE2F9}"/>
              </a:ext>
            </a:extLst>
          </p:cNvPr>
          <p:cNvPicPr>
            <a:picLocks noChangeAspect="1"/>
          </p:cNvPicPr>
          <p:nvPr/>
        </p:nvPicPr>
        <p:blipFill>
          <a:blip r:embed="rId7"/>
          <a:stretch>
            <a:fillRect/>
          </a:stretch>
        </p:blipFill>
        <p:spPr>
          <a:xfrm rot="2330121">
            <a:off x="7232667" y="3741979"/>
            <a:ext cx="1627773" cy="1621677"/>
          </a:xfrm>
          <a:prstGeom prst="rect">
            <a:avLst/>
          </a:prstGeom>
        </p:spPr>
      </p:pic>
      <p:sp>
        <p:nvSpPr>
          <p:cNvPr id="16" name="Rectangle : coins arrondis 15">
            <a:extLst>
              <a:ext uri="{FF2B5EF4-FFF2-40B4-BE49-F238E27FC236}">
                <a16:creationId xmlns:a16="http://schemas.microsoft.com/office/drawing/2014/main" id="{C6D99AFB-5857-43C9-88FE-3A13D727ADB8}"/>
              </a:ext>
            </a:extLst>
          </p:cNvPr>
          <p:cNvSpPr/>
          <p:nvPr/>
        </p:nvSpPr>
        <p:spPr>
          <a:xfrm>
            <a:off x="1162450" y="4978591"/>
            <a:ext cx="1657849" cy="923330"/>
          </a:xfrm>
          <a:prstGeom prst="roundRect">
            <a:avLst/>
          </a:prstGeom>
          <a:solidFill>
            <a:schemeClr val="accent1"/>
          </a:solidFill>
          <a:effectLst>
            <a:glow rad="139700">
              <a:schemeClr val="accent5">
                <a:satMod val="175000"/>
                <a:alpha val="40000"/>
              </a:schemeClr>
            </a:glo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Багато нектару та пилку </a:t>
            </a:r>
          </a:p>
        </p:txBody>
      </p:sp>
      <p:sp>
        <p:nvSpPr>
          <p:cNvPr id="18" name="Rectangle : coins arrondis 17">
            <a:extLst>
              <a:ext uri="{FF2B5EF4-FFF2-40B4-BE49-F238E27FC236}">
                <a16:creationId xmlns:a16="http://schemas.microsoft.com/office/drawing/2014/main" id="{92A6FE7A-74E0-477E-ACDC-937B45D065B3}"/>
              </a:ext>
            </a:extLst>
          </p:cNvPr>
          <p:cNvSpPr/>
          <p:nvPr/>
        </p:nvSpPr>
        <p:spPr>
          <a:xfrm>
            <a:off x="3308565" y="5003112"/>
            <a:ext cx="1657849" cy="923330"/>
          </a:xfrm>
          <a:prstGeom prst="roundRect">
            <a:avLst/>
          </a:prstGeom>
          <a:effectLst>
            <a:outerShdw blurRad="50800" dist="38100" dir="2700000" algn="tl" rotWithShape="0">
              <a:prstClr val="black">
                <a:alpha val="4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CC635587-2514-479E-8084-9D95337F3237}"/>
              </a:ext>
            </a:extLst>
          </p:cNvPr>
          <p:cNvPicPr>
            <a:picLocks noChangeAspect="1"/>
          </p:cNvPicPr>
          <p:nvPr/>
        </p:nvPicPr>
        <p:blipFill>
          <a:blip r:embed="rId8"/>
          <a:stretch>
            <a:fillRect/>
          </a:stretch>
        </p:blipFill>
        <p:spPr>
          <a:xfrm>
            <a:off x="5441598" y="5039922"/>
            <a:ext cx="1670449" cy="938865"/>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02B4286B-CB5C-46EF-A9CF-7915CA4844A6}"/>
              </a:ext>
            </a:extLst>
          </p:cNvPr>
          <p:cNvPicPr>
            <a:picLocks noChangeAspect="1"/>
          </p:cNvPicPr>
          <p:nvPr/>
        </p:nvPicPr>
        <p:blipFill>
          <a:blip r:embed="rId8"/>
          <a:stretch>
            <a:fillRect/>
          </a:stretch>
        </p:blipFill>
        <p:spPr>
          <a:xfrm>
            <a:off x="7487318" y="5016830"/>
            <a:ext cx="1670449" cy="9388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ZoneTexte 21">
            <a:extLst>
              <a:ext uri="{FF2B5EF4-FFF2-40B4-BE49-F238E27FC236}">
                <a16:creationId xmlns:a16="http://schemas.microsoft.com/office/drawing/2014/main" id="{84C88374-672D-452F-8DA3-3B9AFAF4F84F}"/>
              </a:ext>
            </a:extLst>
          </p:cNvPr>
          <p:cNvSpPr txBox="1"/>
          <p:nvPr/>
        </p:nvSpPr>
        <p:spPr>
          <a:xfrm>
            <a:off x="3521134" y="5141611"/>
            <a:ext cx="1315768" cy="646331"/>
          </a:xfrm>
          <a:prstGeom prst="rect">
            <a:avLst/>
          </a:prstGeom>
          <a:noFill/>
        </p:spPr>
        <p:txBody>
          <a:bodyPr wrap="square" rtlCol="0">
            <a:spAutoFit/>
          </a:bodyPr>
          <a:lstStyle/>
          <a:p>
            <a:r>
              <a:rPr lang="uk-UA" b="1" dirty="0">
                <a:solidFill>
                  <a:schemeClr val="bg1"/>
                </a:solidFill>
              </a:rPr>
              <a:t>Приємний </a:t>
            </a:r>
          </a:p>
          <a:p>
            <a:r>
              <a:rPr lang="uk-UA" b="1" dirty="0">
                <a:solidFill>
                  <a:schemeClr val="bg1"/>
                </a:solidFill>
              </a:rPr>
              <a:t>аромат</a:t>
            </a:r>
            <a:endParaRPr lang="fr-FR" b="1" dirty="0">
              <a:solidFill>
                <a:schemeClr val="bg1"/>
              </a:solidFill>
            </a:endParaRPr>
          </a:p>
        </p:txBody>
      </p:sp>
      <p:sp>
        <p:nvSpPr>
          <p:cNvPr id="23" name="ZoneTexte 22">
            <a:extLst>
              <a:ext uri="{FF2B5EF4-FFF2-40B4-BE49-F238E27FC236}">
                <a16:creationId xmlns:a16="http://schemas.microsoft.com/office/drawing/2014/main" id="{06027328-B57A-4F1E-81B9-92B20ACE33CE}"/>
              </a:ext>
            </a:extLst>
          </p:cNvPr>
          <p:cNvSpPr txBox="1"/>
          <p:nvPr/>
        </p:nvSpPr>
        <p:spPr>
          <a:xfrm>
            <a:off x="5531714" y="5078492"/>
            <a:ext cx="1603747" cy="646331"/>
          </a:xfrm>
          <a:prstGeom prst="rect">
            <a:avLst/>
          </a:prstGeom>
          <a:noFill/>
          <a:effectLst>
            <a:glow rad="63500">
              <a:schemeClr val="accent1">
                <a:satMod val="175000"/>
                <a:alpha val="40000"/>
              </a:schemeClr>
            </a:glow>
            <a:reflection blurRad="6350" stA="50000" endA="300" endPos="90000" dir="5400000" sy="-100000" algn="bl" rotWithShape="0"/>
          </a:effectLst>
        </p:spPr>
        <p:txBody>
          <a:bodyPr wrap="square" rtlCol="0">
            <a:spAutoFit/>
          </a:bodyPr>
          <a:lstStyle/>
          <a:p>
            <a:r>
              <a:rPr lang="uk-UA" b="1" dirty="0">
                <a:solidFill>
                  <a:schemeClr val="bg1"/>
                </a:solidFill>
              </a:rPr>
              <a:t>Яскраве </a:t>
            </a:r>
          </a:p>
          <a:p>
            <a:r>
              <a:rPr lang="uk-UA" b="1" dirty="0">
                <a:solidFill>
                  <a:schemeClr val="bg1"/>
                </a:solidFill>
              </a:rPr>
              <a:t>забарвлення</a:t>
            </a:r>
            <a:endParaRPr lang="fr-FR" b="1" dirty="0">
              <a:solidFill>
                <a:schemeClr val="bg1"/>
              </a:solidFill>
            </a:endParaRPr>
          </a:p>
        </p:txBody>
      </p:sp>
      <p:sp>
        <p:nvSpPr>
          <p:cNvPr id="24" name="ZoneTexte 23">
            <a:extLst>
              <a:ext uri="{FF2B5EF4-FFF2-40B4-BE49-F238E27FC236}">
                <a16:creationId xmlns:a16="http://schemas.microsoft.com/office/drawing/2014/main" id="{C30B7194-7D11-48CF-A4EC-F97C5C18677A}"/>
              </a:ext>
            </a:extLst>
          </p:cNvPr>
          <p:cNvSpPr txBox="1"/>
          <p:nvPr/>
        </p:nvSpPr>
        <p:spPr>
          <a:xfrm>
            <a:off x="7775984" y="5046026"/>
            <a:ext cx="1154546" cy="923330"/>
          </a:xfrm>
          <a:prstGeom prst="rect">
            <a:avLst/>
          </a:prstGeom>
          <a:noFill/>
        </p:spPr>
        <p:txBody>
          <a:bodyPr wrap="square" rtlCol="0">
            <a:spAutoFit/>
          </a:bodyPr>
          <a:lstStyle/>
          <a:p>
            <a:r>
              <a:rPr lang="uk-UA" b="1" dirty="0">
                <a:solidFill>
                  <a:schemeClr val="bg1"/>
                </a:solidFill>
              </a:rPr>
              <a:t>Доступна </a:t>
            </a:r>
          </a:p>
          <a:p>
            <a:r>
              <a:rPr lang="uk-UA" b="1" dirty="0">
                <a:solidFill>
                  <a:schemeClr val="bg1"/>
                </a:solidFill>
              </a:rPr>
              <a:t>будова </a:t>
            </a:r>
          </a:p>
          <a:p>
            <a:r>
              <a:rPr lang="uk-UA" b="1" dirty="0">
                <a:solidFill>
                  <a:schemeClr val="bg1"/>
                </a:solidFill>
              </a:rPr>
              <a:t>квітки</a:t>
            </a:r>
            <a:endParaRPr lang="fr-FR" b="1" dirty="0">
              <a:solidFill>
                <a:schemeClr val="bg1"/>
              </a:solidFill>
            </a:endParaRPr>
          </a:p>
        </p:txBody>
      </p:sp>
      <p:pic>
        <p:nvPicPr>
          <p:cNvPr id="12" name="Image 11">
            <a:extLst>
              <a:ext uri="{FF2B5EF4-FFF2-40B4-BE49-F238E27FC236}">
                <a16:creationId xmlns:a16="http://schemas.microsoft.com/office/drawing/2014/main" id="{87BF929E-9943-4E78-B77C-95884995EEEF}"/>
              </a:ext>
            </a:extLst>
          </p:cNvPr>
          <p:cNvPicPr>
            <a:picLocks noChangeAspect="1"/>
          </p:cNvPicPr>
          <p:nvPr/>
        </p:nvPicPr>
        <p:blipFill>
          <a:blip r:embed="rId9"/>
          <a:stretch>
            <a:fillRect/>
          </a:stretch>
        </p:blipFill>
        <p:spPr>
          <a:xfrm>
            <a:off x="9951437" y="3220895"/>
            <a:ext cx="2046078" cy="1658564"/>
          </a:xfrm>
          <a:prstGeom prst="rect">
            <a:avLst/>
          </a:prstGeom>
          <a:ln>
            <a:noFill/>
          </a:ln>
          <a:effectLst>
            <a:outerShdw blurRad="292100" dist="139700" dir="2700000" algn="tl" rotWithShape="0">
              <a:srgbClr val="333333">
                <a:alpha val="65000"/>
              </a:srgbClr>
            </a:outerShdw>
          </a:effectLst>
        </p:spPr>
      </p:pic>
      <p:sp>
        <p:nvSpPr>
          <p:cNvPr id="26" name="ZoneTexte 25">
            <a:extLst>
              <a:ext uri="{FF2B5EF4-FFF2-40B4-BE49-F238E27FC236}">
                <a16:creationId xmlns:a16="http://schemas.microsoft.com/office/drawing/2014/main" id="{942FA997-085D-48C0-93A9-68C36E5E0956}"/>
              </a:ext>
            </a:extLst>
          </p:cNvPr>
          <p:cNvSpPr txBox="1"/>
          <p:nvPr/>
        </p:nvSpPr>
        <p:spPr>
          <a:xfrm>
            <a:off x="10172214" y="5196921"/>
            <a:ext cx="1863015" cy="923330"/>
          </a:xfrm>
          <a:prstGeom prst="rect">
            <a:avLst/>
          </a:prstGeom>
          <a:noFill/>
        </p:spPr>
        <p:txBody>
          <a:bodyPr wrap="square">
            <a:spAutoFit/>
          </a:bodyPr>
          <a:lstStyle/>
          <a:p>
            <a:r>
              <a:rPr lang="ru-RU" dirty="0"/>
              <a:t>Конюшина лучна </a:t>
            </a:r>
          </a:p>
          <a:p>
            <a:r>
              <a:rPr lang="ru-RU" dirty="0"/>
              <a:t>(</a:t>
            </a:r>
            <a:r>
              <a:rPr lang="fr-FR" dirty="0"/>
              <a:t>Trifolium </a:t>
            </a:r>
            <a:r>
              <a:rPr lang="fr-FR" dirty="0" err="1"/>
              <a:t>pratense</a:t>
            </a:r>
            <a:r>
              <a:rPr lang="fr-FR" dirty="0"/>
              <a:t>) </a:t>
            </a:r>
          </a:p>
        </p:txBody>
      </p:sp>
    </p:spTree>
    <p:extLst>
      <p:ext uri="{BB962C8B-B14F-4D97-AF65-F5344CB8AC3E}">
        <p14:creationId xmlns:p14="http://schemas.microsoft.com/office/powerpoint/2010/main" val="3815717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15A379-A5E5-4986-86EC-79AED01A6E76}"/>
              </a:ext>
            </a:extLst>
          </p:cNvPr>
          <p:cNvSpPr>
            <a:spLocks noGrp="1"/>
          </p:cNvSpPr>
          <p:nvPr>
            <p:ph type="title"/>
          </p:nvPr>
        </p:nvSpPr>
        <p:spPr/>
        <p:txBody>
          <a:bodyPr/>
          <a:lstStyle/>
          <a:p>
            <a:endParaRPr lang="fr-FR"/>
          </a:p>
        </p:txBody>
      </p:sp>
      <p:graphicFrame>
        <p:nvGraphicFramePr>
          <p:cNvPr id="6" name="Espace réservé du contenu 5">
            <a:extLst>
              <a:ext uri="{FF2B5EF4-FFF2-40B4-BE49-F238E27FC236}">
                <a16:creationId xmlns:a16="http://schemas.microsoft.com/office/drawing/2014/main" id="{B74D7557-AD9E-46F1-B2D5-2E63610E63C2}"/>
              </a:ext>
            </a:extLst>
          </p:cNvPr>
          <p:cNvGraphicFramePr>
            <a:graphicFrameLocks noGrp="1"/>
          </p:cNvGraphicFramePr>
          <p:nvPr>
            <p:ph idx="1"/>
          </p:nvPr>
        </p:nvGraphicFramePr>
        <p:xfrm>
          <a:off x="5415280" y="3227229"/>
          <a:ext cx="1361440" cy="1548130"/>
        </p:xfrm>
        <a:graphic>
          <a:graphicData uri="http://schemas.openxmlformats.org/drawingml/2006/table">
            <a:tbl>
              <a:tblPr firstRow="1" bandRow="1">
                <a:tableStyleId>{5C22544A-7EE6-4342-B048-85BDC9FD1C3A}</a:tableStyleId>
              </a:tblPr>
              <a:tblGrid>
                <a:gridCol w="1361440">
                  <a:extLst>
                    <a:ext uri="{9D8B030D-6E8A-4147-A177-3AD203B41FA5}">
                      <a16:colId xmlns:a16="http://schemas.microsoft.com/office/drawing/2014/main" val="3613805673"/>
                    </a:ext>
                  </a:extLst>
                </a:gridCol>
              </a:tblGrid>
              <a:tr h="370840">
                <a:tc>
                  <a:txBody>
                    <a:bodyPr/>
                    <a:lstStyle/>
                    <a:p>
                      <a:pPr>
                        <a:lnSpc>
                          <a:spcPct val="107000"/>
                        </a:lnSpc>
                        <a:spcAft>
                          <a:spcPts val="800"/>
                        </a:spcAft>
                      </a:pPr>
                      <a:r>
                        <a:rPr lang="ru-RU" sz="1100">
                          <a:effectLst/>
                        </a:rPr>
                        <a:t>Кульбаба</a:t>
                      </a:r>
                      <a:endParaRPr lang="fr-FR" sz="1100">
                        <a:effectLst/>
                      </a:endParaRPr>
                    </a:p>
                    <a:p>
                      <a:pPr>
                        <a:lnSpc>
                          <a:spcPct val="107000"/>
                        </a:lnSpc>
                        <a:spcAft>
                          <a:spcPts val="800"/>
                        </a:spcAft>
                      </a:pPr>
                      <a:r>
                        <a:rPr lang="ru-RU" sz="1100">
                          <a:effectLst/>
                        </a:rPr>
                        <a:t>Газанія </a:t>
                      </a:r>
                      <a:endParaRPr lang="fr-FR" sz="1100">
                        <a:effectLst/>
                      </a:endParaRPr>
                    </a:p>
                    <a:p>
                      <a:pPr>
                        <a:lnSpc>
                          <a:spcPct val="107000"/>
                        </a:lnSpc>
                        <a:spcAft>
                          <a:spcPts val="800"/>
                        </a:spcAft>
                      </a:pPr>
                      <a:r>
                        <a:rPr lang="ru-RU" sz="1100">
                          <a:effectLst/>
                        </a:rPr>
                        <a:t>СОНЯШНИК</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324383653"/>
                  </a:ext>
                </a:extLst>
              </a:tr>
              <a:tr h="370840">
                <a:tc>
                  <a:txBody>
                    <a:bodyPr/>
                    <a:lstStyle/>
                    <a:p>
                      <a:pPr>
                        <a:lnSpc>
                          <a:spcPct val="107000"/>
                        </a:lnSpc>
                        <a:spcAft>
                          <a:spcPts val="800"/>
                        </a:spcAft>
                      </a:pPr>
                      <a:r>
                        <a:rPr lang="ru-RU" sz="1100" dirty="0">
                          <a:effectLst/>
                        </a:rPr>
                        <a:t>Хризантема</a:t>
                      </a:r>
                      <a:endParaRPr lang="fr-FR" sz="1100" dirty="0">
                        <a:effectLst/>
                      </a:endParaRPr>
                    </a:p>
                    <a:p>
                      <a:pPr>
                        <a:lnSpc>
                          <a:spcPct val="107000"/>
                        </a:lnSpc>
                        <a:spcAft>
                          <a:spcPts val="800"/>
                        </a:spcAft>
                      </a:pPr>
                      <a:r>
                        <a:rPr lang="fr-FR" sz="1100" dirty="0" err="1">
                          <a:effectLst/>
                        </a:rPr>
                        <a:t>Айстра</a:t>
                      </a:r>
                      <a:r>
                        <a:rPr lang="fr-FR" sz="1100" dirty="0">
                          <a:effectLst/>
                        </a:rPr>
                        <a:t> </a:t>
                      </a:r>
                      <a:r>
                        <a:rPr lang="fr-FR" sz="1100" dirty="0" err="1">
                          <a:effectLst/>
                        </a:rPr>
                        <a:t>багаторічна</a:t>
                      </a:r>
                      <a:r>
                        <a:rPr lang="fr-FR" sz="1100" dirty="0">
                          <a:effectLst/>
                        </a:rPr>
                        <a:t> </a:t>
                      </a:r>
                      <a:r>
                        <a:rPr lang="fr-FR" sz="1100" dirty="0" err="1">
                          <a:effectLst/>
                        </a:rPr>
                        <a:t>Деревій</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373002670"/>
                  </a:ext>
                </a:extLst>
              </a:tr>
            </a:tbl>
          </a:graphicData>
        </a:graphic>
      </p:graphicFrame>
      <p:pic>
        <p:nvPicPr>
          <p:cNvPr id="4" name="Image 3">
            <a:extLst>
              <a:ext uri="{FF2B5EF4-FFF2-40B4-BE49-F238E27FC236}">
                <a16:creationId xmlns:a16="http://schemas.microsoft.com/office/drawing/2014/main" id="{466152E8-6870-4E10-A14F-9D3B56CC8A71}"/>
              </a:ext>
            </a:extLst>
          </p:cNvPr>
          <p:cNvPicPr>
            <a:picLocks noChangeAspect="1"/>
          </p:cNvPicPr>
          <p:nvPr/>
        </p:nvPicPr>
        <p:blipFill>
          <a:blip r:embed="rId2"/>
          <a:stretch>
            <a:fillRect/>
          </a:stretch>
        </p:blipFill>
        <p:spPr>
          <a:xfrm>
            <a:off x="0" y="22319"/>
            <a:ext cx="12185905" cy="6858000"/>
          </a:xfrm>
          <a:prstGeom prst="rect">
            <a:avLst/>
          </a:prstGeom>
        </p:spPr>
      </p:pic>
      <p:sp>
        <p:nvSpPr>
          <p:cNvPr id="5" name="ZoneTexte 4">
            <a:extLst>
              <a:ext uri="{FF2B5EF4-FFF2-40B4-BE49-F238E27FC236}">
                <a16:creationId xmlns:a16="http://schemas.microsoft.com/office/drawing/2014/main" id="{BF7F257F-33B9-49BA-B238-34BFEF7E754C}"/>
              </a:ext>
            </a:extLst>
          </p:cNvPr>
          <p:cNvSpPr txBox="1"/>
          <p:nvPr/>
        </p:nvSpPr>
        <p:spPr>
          <a:xfrm>
            <a:off x="528610" y="1085086"/>
            <a:ext cx="4748329" cy="3108543"/>
          </a:xfrm>
          <a:prstGeom prst="rect">
            <a:avLst/>
          </a:prstGeom>
          <a:noFill/>
        </p:spPr>
        <p:txBody>
          <a:bodyPr wrap="square" rtlCol="0">
            <a:spAutoFit/>
          </a:bodyPr>
          <a:lstStyle/>
          <a:p>
            <a:pPr algn="ctr"/>
            <a:r>
              <a:rPr lang="uk-UA" b="1" dirty="0"/>
              <a:t>Б</a:t>
            </a:r>
            <a:r>
              <a:rPr lang="uk-UA" sz="2000" b="1" dirty="0"/>
              <a:t>джола</a:t>
            </a:r>
          </a:p>
          <a:p>
            <a:r>
              <a:rPr lang="uk-UA" sz="2000" dirty="0"/>
              <a:t>18 видів рослин із 9 родин</a:t>
            </a:r>
          </a:p>
          <a:p>
            <a:r>
              <a:rPr lang="uk-UA" sz="2000" dirty="0"/>
              <a:t>6 видів родини Айстрові:Кульбаба, Соняшник, Газанія, Айстра багаторічна,Хризантема, Деревій.</a:t>
            </a:r>
          </a:p>
          <a:p>
            <a:r>
              <a:rPr lang="uk-UA" sz="2000" dirty="0"/>
              <a:t>4 види із родини Ясноткові:Чебрець,</a:t>
            </a:r>
            <a:r>
              <a:rPr lang="fr-FR" sz="2000" dirty="0"/>
              <a:t> </a:t>
            </a:r>
            <a:r>
              <a:rPr lang="ru-RU" sz="2000" dirty="0"/>
              <a:t>Лаванда,  М’ята, Гісоп</a:t>
            </a:r>
          </a:p>
          <a:p>
            <a:r>
              <a:rPr lang="ru-RU" sz="2000" dirty="0"/>
              <a:t>2 види із родини Розові:  Спірея, Абрикос</a:t>
            </a:r>
          </a:p>
          <a:p>
            <a:endParaRPr lang="uk-UA" dirty="0"/>
          </a:p>
          <a:p>
            <a:endParaRPr lang="fr-FR" dirty="0"/>
          </a:p>
        </p:txBody>
      </p:sp>
      <p:sp>
        <p:nvSpPr>
          <p:cNvPr id="10" name="ZoneTexte 9">
            <a:extLst>
              <a:ext uri="{FF2B5EF4-FFF2-40B4-BE49-F238E27FC236}">
                <a16:creationId xmlns:a16="http://schemas.microsoft.com/office/drawing/2014/main" id="{149BFEF7-472E-4D6E-9E52-A0AB275A5CD4}"/>
              </a:ext>
            </a:extLst>
          </p:cNvPr>
          <p:cNvSpPr txBox="1"/>
          <p:nvPr/>
        </p:nvSpPr>
        <p:spPr>
          <a:xfrm>
            <a:off x="6387693" y="1442443"/>
            <a:ext cx="4448175" cy="1631216"/>
          </a:xfrm>
          <a:prstGeom prst="rect">
            <a:avLst/>
          </a:prstGeom>
          <a:noFill/>
        </p:spPr>
        <p:txBody>
          <a:bodyPr wrap="square" rtlCol="0">
            <a:spAutoFit/>
          </a:bodyPr>
          <a:lstStyle/>
          <a:p>
            <a:r>
              <a:rPr lang="ru-RU" sz="2000" dirty="0"/>
              <a:t>6 видів із родини Айстрові: Кульбаба, Соняшник, Будяк, Піжмо,Гемеопсис,</a:t>
            </a:r>
          </a:p>
          <a:p>
            <a:r>
              <a:rPr lang="ru-RU" sz="2000" dirty="0"/>
              <a:t>Чорнобривці</a:t>
            </a:r>
          </a:p>
          <a:p>
            <a:r>
              <a:rPr lang="ru-RU" sz="2000" dirty="0"/>
              <a:t>3 із родини Розові: Троянда, Спірея, Пухиркоплодник калинолистий</a:t>
            </a:r>
            <a:endParaRPr lang="fr-FR" sz="2000" dirty="0"/>
          </a:p>
        </p:txBody>
      </p:sp>
      <p:sp>
        <p:nvSpPr>
          <p:cNvPr id="11" name="ZoneTexte 10">
            <a:extLst>
              <a:ext uri="{FF2B5EF4-FFF2-40B4-BE49-F238E27FC236}">
                <a16:creationId xmlns:a16="http://schemas.microsoft.com/office/drawing/2014/main" id="{EC66ACED-4111-4BA1-AD6C-F1979639676E}"/>
              </a:ext>
            </a:extLst>
          </p:cNvPr>
          <p:cNvSpPr txBox="1"/>
          <p:nvPr/>
        </p:nvSpPr>
        <p:spPr>
          <a:xfrm>
            <a:off x="7112000" y="794247"/>
            <a:ext cx="3925455" cy="707886"/>
          </a:xfrm>
          <a:prstGeom prst="rect">
            <a:avLst/>
          </a:prstGeom>
          <a:noFill/>
        </p:spPr>
        <p:txBody>
          <a:bodyPr wrap="square" rtlCol="0">
            <a:spAutoFit/>
          </a:bodyPr>
          <a:lstStyle/>
          <a:p>
            <a:r>
              <a:rPr lang="uk-UA" sz="2000" b="1" dirty="0"/>
              <a:t>Джміль</a:t>
            </a:r>
            <a:r>
              <a:rPr lang="uk-UA" sz="2000" dirty="0"/>
              <a:t> </a:t>
            </a:r>
          </a:p>
          <a:p>
            <a:r>
              <a:rPr lang="uk-UA" sz="2000" dirty="0"/>
              <a:t>19 видів із 12 родин </a:t>
            </a:r>
            <a:endParaRPr lang="fr-FR" sz="2000" dirty="0"/>
          </a:p>
        </p:txBody>
      </p:sp>
      <p:sp>
        <p:nvSpPr>
          <p:cNvPr id="15" name="ZoneTexte 14">
            <a:extLst>
              <a:ext uri="{FF2B5EF4-FFF2-40B4-BE49-F238E27FC236}">
                <a16:creationId xmlns:a16="http://schemas.microsoft.com/office/drawing/2014/main" id="{8A0EDF42-D129-447A-A237-AE6F9EDEE540}"/>
              </a:ext>
            </a:extLst>
          </p:cNvPr>
          <p:cNvSpPr txBox="1"/>
          <p:nvPr/>
        </p:nvSpPr>
        <p:spPr>
          <a:xfrm>
            <a:off x="334999" y="3884474"/>
            <a:ext cx="4748329" cy="2831544"/>
          </a:xfrm>
          <a:prstGeom prst="rect">
            <a:avLst/>
          </a:prstGeom>
          <a:noFill/>
        </p:spPr>
        <p:txBody>
          <a:bodyPr wrap="square">
            <a:spAutoFit/>
          </a:bodyPr>
          <a:lstStyle/>
          <a:p>
            <a:endParaRPr lang="ru-RU" dirty="0"/>
          </a:p>
          <a:p>
            <a:r>
              <a:rPr lang="ru-RU" sz="2000" dirty="0"/>
              <a:t>Стратегії  запиленняза</a:t>
            </a:r>
          </a:p>
          <a:p>
            <a:r>
              <a:rPr lang="ru-RU" sz="2000" dirty="0"/>
              <a:t>Квіти-фахівці мають складну будову квітки , </a:t>
            </a:r>
          </a:p>
          <a:p>
            <a:r>
              <a:rPr lang="ru-RU" sz="2000" dirty="0"/>
              <a:t>що дає доступ до нектару лише певниим запилювачам  (родина Ясноткових).</a:t>
            </a:r>
          </a:p>
          <a:p>
            <a:r>
              <a:rPr lang="ru-RU" sz="2000" dirty="0"/>
              <a:t>Генералісти мають відкриту форму квітки, доступну багатьом комахам. До них відносяться родини Айстрових, Розових</a:t>
            </a:r>
          </a:p>
        </p:txBody>
      </p:sp>
      <p:sp>
        <p:nvSpPr>
          <p:cNvPr id="3" name="ZoneTexte 2">
            <a:extLst>
              <a:ext uri="{FF2B5EF4-FFF2-40B4-BE49-F238E27FC236}">
                <a16:creationId xmlns:a16="http://schemas.microsoft.com/office/drawing/2014/main" id="{3B21497E-B535-4BD9-8017-2C9FEEDFA41D}"/>
              </a:ext>
            </a:extLst>
          </p:cNvPr>
          <p:cNvSpPr txBox="1"/>
          <p:nvPr/>
        </p:nvSpPr>
        <p:spPr>
          <a:xfrm>
            <a:off x="11118447" y="6123543"/>
            <a:ext cx="738554" cy="369332"/>
          </a:xfrm>
          <a:prstGeom prst="rect">
            <a:avLst/>
          </a:prstGeom>
          <a:noFill/>
        </p:spPr>
        <p:txBody>
          <a:bodyPr wrap="square" rtlCol="0">
            <a:spAutoFit/>
          </a:bodyPr>
          <a:lstStyle/>
          <a:p>
            <a:r>
              <a:rPr lang="uk-UA" dirty="0"/>
              <a:t>Рис.1</a:t>
            </a:r>
            <a:endParaRPr lang="fr-FR" dirty="0"/>
          </a:p>
        </p:txBody>
      </p:sp>
      <p:pic>
        <p:nvPicPr>
          <p:cNvPr id="7" name="Image 6">
            <a:extLst>
              <a:ext uri="{FF2B5EF4-FFF2-40B4-BE49-F238E27FC236}">
                <a16:creationId xmlns:a16="http://schemas.microsoft.com/office/drawing/2014/main" id="{E89B1D31-2766-4970-A31D-F8756CD7CF4D}"/>
              </a:ext>
            </a:extLst>
          </p:cNvPr>
          <p:cNvPicPr>
            <a:picLocks noChangeAspect="1"/>
          </p:cNvPicPr>
          <p:nvPr/>
        </p:nvPicPr>
        <p:blipFill>
          <a:blip r:embed="rId3"/>
          <a:stretch>
            <a:fillRect/>
          </a:stretch>
        </p:blipFill>
        <p:spPr>
          <a:xfrm>
            <a:off x="5276939" y="3182371"/>
            <a:ext cx="5760516" cy="3462438"/>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F772DB45-BE04-4BDF-8B27-3EEA7CA30216}"/>
              </a:ext>
            </a:extLst>
          </p:cNvPr>
          <p:cNvSpPr txBox="1"/>
          <p:nvPr/>
        </p:nvSpPr>
        <p:spPr>
          <a:xfrm>
            <a:off x="3354658" y="151651"/>
            <a:ext cx="6381751" cy="523220"/>
          </a:xfrm>
          <a:prstGeom prst="rect">
            <a:avLst/>
          </a:prstGeom>
          <a:noFill/>
        </p:spPr>
        <p:txBody>
          <a:bodyPr wrap="square" rtlCol="0">
            <a:spAutoFit/>
          </a:bodyPr>
          <a:lstStyle/>
          <a:p>
            <a:r>
              <a:rPr lang="ru-RU" sz="2800" b="1" dirty="0">
                <a:solidFill>
                  <a:schemeClr val="accent6">
                    <a:lumMod val="50000"/>
                  </a:schemeClr>
                </a:solidFill>
              </a:rPr>
              <a:t>Результати польових спостережень</a:t>
            </a:r>
            <a:endParaRPr lang="fr-FR" sz="2800" b="1" dirty="0">
              <a:solidFill>
                <a:schemeClr val="accent6">
                  <a:lumMod val="50000"/>
                </a:schemeClr>
              </a:solidFill>
            </a:endParaRPr>
          </a:p>
        </p:txBody>
      </p:sp>
    </p:spTree>
    <p:extLst>
      <p:ext uri="{BB962C8B-B14F-4D97-AF65-F5344CB8AC3E}">
        <p14:creationId xmlns:p14="http://schemas.microsoft.com/office/powerpoint/2010/main" val="1308262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A1183ADD-20A1-41C1-97F6-4D1430E8B479}"/>
              </a:ext>
            </a:extLst>
          </p:cNvPr>
          <p:cNvPicPr>
            <a:picLocks noChangeAspect="1"/>
          </p:cNvPicPr>
          <p:nvPr/>
        </p:nvPicPr>
        <p:blipFill>
          <a:blip r:embed="rId2"/>
          <a:stretch>
            <a:fillRect/>
          </a:stretch>
        </p:blipFill>
        <p:spPr>
          <a:xfrm>
            <a:off x="1806" y="0"/>
            <a:ext cx="12188388" cy="6858000"/>
          </a:xfrm>
          <a:prstGeom prst="rect">
            <a:avLst/>
          </a:prstGeom>
        </p:spPr>
      </p:pic>
      <p:sp>
        <p:nvSpPr>
          <p:cNvPr id="6" name="ZoneTexte 5">
            <a:extLst>
              <a:ext uri="{FF2B5EF4-FFF2-40B4-BE49-F238E27FC236}">
                <a16:creationId xmlns:a16="http://schemas.microsoft.com/office/drawing/2014/main" id="{E4677763-C29D-4B15-B99C-FEB29D2A854C}"/>
              </a:ext>
            </a:extLst>
          </p:cNvPr>
          <p:cNvSpPr txBox="1"/>
          <p:nvPr/>
        </p:nvSpPr>
        <p:spPr>
          <a:xfrm>
            <a:off x="3639671" y="64443"/>
            <a:ext cx="4303602" cy="523220"/>
          </a:xfrm>
          <a:prstGeom prst="rect">
            <a:avLst/>
          </a:prstGeom>
          <a:noFill/>
        </p:spPr>
        <p:txBody>
          <a:bodyPr wrap="square" rtlCol="0">
            <a:spAutoFit/>
          </a:bodyPr>
          <a:lstStyle/>
          <a:p>
            <a:r>
              <a:rPr lang="ru-RU" sz="2800" b="1" dirty="0">
                <a:solidFill>
                  <a:schemeClr val="accent6">
                    <a:lumMod val="50000"/>
                  </a:schemeClr>
                </a:solidFill>
              </a:rPr>
              <a:t>Нектароносні рослини </a:t>
            </a:r>
            <a:endParaRPr lang="fr-FR" sz="2800" b="1" dirty="0">
              <a:solidFill>
                <a:schemeClr val="accent6">
                  <a:lumMod val="50000"/>
                </a:schemeClr>
              </a:solidFill>
            </a:endParaRPr>
          </a:p>
        </p:txBody>
      </p:sp>
      <p:sp>
        <p:nvSpPr>
          <p:cNvPr id="7" name="ZoneTexte 6">
            <a:extLst>
              <a:ext uri="{FF2B5EF4-FFF2-40B4-BE49-F238E27FC236}">
                <a16:creationId xmlns:a16="http://schemas.microsoft.com/office/drawing/2014/main" id="{17D92792-E133-460A-AF26-2D5D7BF04CC5}"/>
              </a:ext>
            </a:extLst>
          </p:cNvPr>
          <p:cNvSpPr txBox="1"/>
          <p:nvPr/>
        </p:nvSpPr>
        <p:spPr>
          <a:xfrm>
            <a:off x="770965" y="526108"/>
            <a:ext cx="9197788" cy="2246769"/>
          </a:xfrm>
          <a:prstGeom prst="rect">
            <a:avLst/>
          </a:prstGeom>
          <a:noFill/>
        </p:spPr>
        <p:txBody>
          <a:bodyPr wrap="square" rtlCol="0">
            <a:spAutoFit/>
          </a:bodyPr>
          <a:lstStyle/>
          <a:p>
            <a:r>
              <a:rPr lang="ru-RU" sz="2000" dirty="0">
                <a:solidFill>
                  <a:schemeClr val="accent6">
                    <a:lumMod val="50000"/>
                  </a:schemeClr>
                </a:solidFill>
              </a:rPr>
              <a:t>Рослини родини Ясноткові (</a:t>
            </a:r>
            <a:r>
              <a:rPr lang="fr-FR" sz="2000" dirty="0" err="1">
                <a:solidFill>
                  <a:schemeClr val="accent6">
                    <a:lumMod val="50000"/>
                  </a:schemeClr>
                </a:solidFill>
              </a:rPr>
              <a:t>Lamiaceae</a:t>
            </a:r>
            <a:r>
              <a:rPr lang="fr-FR" sz="2000" dirty="0">
                <a:solidFill>
                  <a:schemeClr val="accent6">
                    <a:lumMod val="50000"/>
                  </a:schemeClr>
                </a:solidFill>
              </a:rPr>
              <a:t>)</a:t>
            </a:r>
            <a:r>
              <a:rPr lang="ru-RU" sz="2000" dirty="0">
                <a:solidFill>
                  <a:schemeClr val="accent6">
                    <a:lumMod val="50000"/>
                  </a:schemeClr>
                </a:solidFill>
              </a:rPr>
              <a:t> мають трубчасту або двогубу форму віночка,що </a:t>
            </a:r>
            <a:r>
              <a:rPr lang="ru-RU" sz="2000" dirty="0"/>
              <a:t>дає доступ до нектару лише певниим запилювачам. Для заохочення  запилювачів, які  витрачають енергію на проникнення в квітку, </a:t>
            </a:r>
            <a:r>
              <a:rPr lang="fr-FR" sz="2000" dirty="0"/>
              <a:t> </a:t>
            </a:r>
            <a:r>
              <a:rPr lang="uk-UA" sz="2000" dirty="0"/>
              <a:t>ці рослини виділяють багато нектару з сильним ароматом. </a:t>
            </a:r>
            <a:r>
              <a:rPr lang="ru-RU" sz="2000" dirty="0"/>
              <a:t>Екологічна перевага: висока медопродуктивність дозволяє цим рослинам конкурувати за запилювачів з іншими видами що гарантує утворення насіння.  </a:t>
            </a:r>
            <a:br>
              <a:rPr lang="ru-RU" sz="2000" dirty="0"/>
            </a:br>
            <a:endParaRPr lang="fr-FR" sz="2000" dirty="0"/>
          </a:p>
        </p:txBody>
      </p:sp>
      <p:pic>
        <p:nvPicPr>
          <p:cNvPr id="3" name="Image 2">
            <a:extLst>
              <a:ext uri="{FF2B5EF4-FFF2-40B4-BE49-F238E27FC236}">
                <a16:creationId xmlns:a16="http://schemas.microsoft.com/office/drawing/2014/main" id="{92842EA4-6E73-486C-9E6B-DE1506038D6C}"/>
              </a:ext>
            </a:extLst>
          </p:cNvPr>
          <p:cNvPicPr>
            <a:picLocks noChangeAspect="1"/>
          </p:cNvPicPr>
          <p:nvPr/>
        </p:nvPicPr>
        <p:blipFill>
          <a:blip r:embed="rId3"/>
          <a:stretch>
            <a:fillRect/>
          </a:stretch>
        </p:blipFill>
        <p:spPr>
          <a:xfrm>
            <a:off x="10038335" y="326053"/>
            <a:ext cx="1714009" cy="2336488"/>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06F879F0-8BBB-4FB0-87D6-AF60216DB52E}"/>
              </a:ext>
            </a:extLst>
          </p:cNvPr>
          <p:cNvSpPr txBox="1"/>
          <p:nvPr/>
        </p:nvSpPr>
        <p:spPr>
          <a:xfrm>
            <a:off x="9682503" y="2988594"/>
            <a:ext cx="2269352" cy="646331"/>
          </a:xfrm>
          <a:prstGeom prst="rect">
            <a:avLst/>
          </a:prstGeom>
          <a:noFill/>
        </p:spPr>
        <p:txBody>
          <a:bodyPr wrap="square" rtlCol="0">
            <a:spAutoFit/>
          </a:bodyPr>
          <a:lstStyle/>
          <a:p>
            <a:r>
              <a:rPr lang="ru-RU" dirty="0"/>
              <a:t>Ла</a:t>
            </a:r>
            <a:r>
              <a:rPr lang="uk-UA" dirty="0"/>
              <a:t>ванда. Ботанічна ілюстрація</a:t>
            </a:r>
            <a:endParaRPr lang="fr-FR" dirty="0"/>
          </a:p>
        </p:txBody>
      </p:sp>
      <p:pic>
        <p:nvPicPr>
          <p:cNvPr id="2" name="Image 1">
            <a:extLst>
              <a:ext uri="{FF2B5EF4-FFF2-40B4-BE49-F238E27FC236}">
                <a16:creationId xmlns:a16="http://schemas.microsoft.com/office/drawing/2014/main" id="{7DB267F0-D511-41AB-8974-29D4BF2F9B1B}"/>
              </a:ext>
            </a:extLst>
          </p:cNvPr>
          <p:cNvPicPr>
            <a:picLocks noChangeAspect="1"/>
          </p:cNvPicPr>
          <p:nvPr/>
        </p:nvPicPr>
        <p:blipFill>
          <a:blip r:embed="rId4"/>
          <a:stretch>
            <a:fillRect/>
          </a:stretch>
        </p:blipFill>
        <p:spPr>
          <a:xfrm>
            <a:off x="701383" y="2214157"/>
            <a:ext cx="7224386" cy="4944285"/>
          </a:xfrm>
          <a:prstGeom prst="rect">
            <a:avLst/>
          </a:prstGeom>
        </p:spPr>
      </p:pic>
      <p:pic>
        <p:nvPicPr>
          <p:cNvPr id="5" name="Image 4">
            <a:extLst>
              <a:ext uri="{FF2B5EF4-FFF2-40B4-BE49-F238E27FC236}">
                <a16:creationId xmlns:a16="http://schemas.microsoft.com/office/drawing/2014/main" id="{3A921BC2-2A02-4599-8FDC-2AA2D428C860}"/>
              </a:ext>
            </a:extLst>
          </p:cNvPr>
          <p:cNvPicPr>
            <a:picLocks noChangeAspect="1"/>
          </p:cNvPicPr>
          <p:nvPr/>
        </p:nvPicPr>
        <p:blipFill>
          <a:blip r:embed="rId5"/>
          <a:stretch>
            <a:fillRect/>
          </a:stretch>
        </p:blipFill>
        <p:spPr>
          <a:xfrm>
            <a:off x="9221265" y="4447534"/>
            <a:ext cx="2269352" cy="15166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1512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252838"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950" b="-8494"/>
            </a:stretch>
          </a:blipFill>
        </p:spPr>
      </p:sp>
      <p:grpSp>
        <p:nvGrpSpPr>
          <p:cNvPr id="3" name="Group 3"/>
          <p:cNvGrpSpPr/>
          <p:nvPr/>
        </p:nvGrpSpPr>
        <p:grpSpPr>
          <a:xfrm>
            <a:off x="7249538" y="1349937"/>
            <a:ext cx="1303756" cy="13152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9411" r="-9411"/>
              </a:stretch>
            </a:blipFill>
          </p:spPr>
        </p:sp>
      </p:grpSp>
      <p:grpSp>
        <p:nvGrpSpPr>
          <p:cNvPr id="5" name="Group 5"/>
          <p:cNvGrpSpPr/>
          <p:nvPr/>
        </p:nvGrpSpPr>
        <p:grpSpPr>
          <a:xfrm>
            <a:off x="5618944" y="1322288"/>
            <a:ext cx="1401252" cy="137058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4216" r="-4216"/>
              </a:stretch>
            </a:blipFill>
          </p:spPr>
        </p:sp>
      </p:grpSp>
      <p:grpSp>
        <p:nvGrpSpPr>
          <p:cNvPr id="7" name="Group 7"/>
          <p:cNvGrpSpPr/>
          <p:nvPr/>
        </p:nvGrpSpPr>
        <p:grpSpPr>
          <a:xfrm>
            <a:off x="3768346" y="1225320"/>
            <a:ext cx="1472361" cy="134433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829" b="-1829"/>
              </a:stretch>
            </a:blipFill>
          </p:spPr>
        </p:sp>
      </p:grpSp>
      <p:grpSp>
        <p:nvGrpSpPr>
          <p:cNvPr id="9" name="Group 9"/>
          <p:cNvGrpSpPr/>
          <p:nvPr/>
        </p:nvGrpSpPr>
        <p:grpSpPr>
          <a:xfrm>
            <a:off x="2048974" y="1189297"/>
            <a:ext cx="1333559" cy="138035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484" r="-2484"/>
              </a:stretch>
            </a:blipFill>
          </p:spPr>
        </p:sp>
      </p:grpSp>
      <p:grpSp>
        <p:nvGrpSpPr>
          <p:cNvPr id="11" name="Group 11"/>
          <p:cNvGrpSpPr/>
          <p:nvPr/>
        </p:nvGrpSpPr>
        <p:grpSpPr>
          <a:xfrm>
            <a:off x="243389" y="1121678"/>
            <a:ext cx="1333560" cy="130907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812" r="-2812"/>
              </a:stretch>
            </a:blipFill>
          </p:spPr>
        </p:sp>
      </p:grpSp>
      <p:pic>
        <p:nvPicPr>
          <p:cNvPr id="15" name="Image 14">
            <a:extLst>
              <a:ext uri="{FF2B5EF4-FFF2-40B4-BE49-F238E27FC236}">
                <a16:creationId xmlns:a16="http://schemas.microsoft.com/office/drawing/2014/main" id="{F27788AE-8BED-4261-9A51-0743F932628F}"/>
              </a:ext>
            </a:extLst>
          </p:cNvPr>
          <p:cNvPicPr>
            <a:picLocks noChangeAspect="1"/>
          </p:cNvPicPr>
          <p:nvPr/>
        </p:nvPicPr>
        <p:blipFill>
          <a:blip r:embed="rId8"/>
          <a:stretch>
            <a:fillRect/>
          </a:stretch>
        </p:blipFill>
        <p:spPr>
          <a:xfrm>
            <a:off x="319772" y="4096522"/>
            <a:ext cx="2963008" cy="2384405"/>
          </a:xfrm>
          <a:prstGeom prst="rect">
            <a:avLst/>
          </a:prstGeom>
        </p:spPr>
      </p:pic>
      <p:pic>
        <p:nvPicPr>
          <p:cNvPr id="17" name="Image 16">
            <a:extLst>
              <a:ext uri="{FF2B5EF4-FFF2-40B4-BE49-F238E27FC236}">
                <a16:creationId xmlns:a16="http://schemas.microsoft.com/office/drawing/2014/main" id="{3EEA1873-9592-43DF-A292-5C106F03FB87}"/>
              </a:ext>
            </a:extLst>
          </p:cNvPr>
          <p:cNvPicPr>
            <a:picLocks noChangeAspect="1"/>
          </p:cNvPicPr>
          <p:nvPr/>
        </p:nvPicPr>
        <p:blipFill>
          <a:blip r:embed="rId9"/>
          <a:stretch>
            <a:fillRect/>
          </a:stretch>
        </p:blipFill>
        <p:spPr>
          <a:xfrm>
            <a:off x="7247138" y="2889375"/>
            <a:ext cx="1524132" cy="914479"/>
          </a:xfrm>
          <a:prstGeom prst="rect">
            <a:avLst/>
          </a:prstGeom>
        </p:spPr>
      </p:pic>
      <p:pic>
        <p:nvPicPr>
          <p:cNvPr id="29" name="Image 28">
            <a:extLst>
              <a:ext uri="{FF2B5EF4-FFF2-40B4-BE49-F238E27FC236}">
                <a16:creationId xmlns:a16="http://schemas.microsoft.com/office/drawing/2014/main" id="{4FA42059-B3F6-49BD-AA65-230442688CFB}"/>
              </a:ext>
            </a:extLst>
          </p:cNvPr>
          <p:cNvPicPr>
            <a:picLocks noChangeAspect="1"/>
          </p:cNvPicPr>
          <p:nvPr/>
        </p:nvPicPr>
        <p:blipFill>
          <a:blip r:embed="rId10"/>
          <a:stretch>
            <a:fillRect/>
          </a:stretch>
        </p:blipFill>
        <p:spPr>
          <a:xfrm>
            <a:off x="72503" y="454766"/>
            <a:ext cx="12168671" cy="536494"/>
          </a:xfrm>
          <a:prstGeom prst="rect">
            <a:avLst/>
          </a:prstGeom>
        </p:spPr>
      </p:pic>
      <p:sp>
        <p:nvSpPr>
          <p:cNvPr id="30" name="ZoneTexte 29">
            <a:extLst>
              <a:ext uri="{FF2B5EF4-FFF2-40B4-BE49-F238E27FC236}">
                <a16:creationId xmlns:a16="http://schemas.microsoft.com/office/drawing/2014/main" id="{1E818B8D-5C3B-45D8-9FC2-38664C3046A1}"/>
              </a:ext>
            </a:extLst>
          </p:cNvPr>
          <p:cNvSpPr txBox="1"/>
          <p:nvPr/>
        </p:nvSpPr>
        <p:spPr>
          <a:xfrm>
            <a:off x="3653875" y="2569656"/>
            <a:ext cx="2046571" cy="1477328"/>
          </a:xfrm>
          <a:prstGeom prst="rect">
            <a:avLst/>
          </a:prstGeom>
          <a:noFill/>
        </p:spPr>
        <p:txBody>
          <a:bodyPr wrap="square" rtlCol="0">
            <a:spAutoFit/>
          </a:bodyPr>
          <a:lstStyle/>
          <a:p>
            <a:r>
              <a:rPr lang="uk-UA" dirty="0"/>
              <a:t>Метелик Капустяний білан </a:t>
            </a:r>
          </a:p>
          <a:p>
            <a:r>
              <a:rPr lang="uk-UA" dirty="0"/>
              <a:t>(</a:t>
            </a:r>
            <a:r>
              <a:rPr lang="fr-FR" dirty="0" err="1"/>
              <a:t>Pieris</a:t>
            </a:r>
            <a:r>
              <a:rPr lang="fr-FR" dirty="0"/>
              <a:t> </a:t>
            </a:r>
            <a:r>
              <a:rPr lang="fr-FR" dirty="0" err="1"/>
              <a:t>brassicae</a:t>
            </a:r>
            <a:r>
              <a:rPr lang="fr-FR" dirty="0"/>
              <a:t> L.) </a:t>
            </a:r>
            <a:r>
              <a:rPr lang="uk-UA" dirty="0"/>
              <a:t>на айстрі багаторічній(</a:t>
            </a:r>
            <a:r>
              <a:rPr lang="fr-FR" dirty="0"/>
              <a:t>Aster</a:t>
            </a:r>
            <a:r>
              <a:rPr lang="uk-UA" dirty="0"/>
              <a:t>)</a:t>
            </a:r>
            <a:endParaRPr lang="fr-FR" dirty="0"/>
          </a:p>
        </p:txBody>
      </p:sp>
      <p:sp>
        <p:nvSpPr>
          <p:cNvPr id="23" name="ZoneTexte 22">
            <a:extLst>
              <a:ext uri="{FF2B5EF4-FFF2-40B4-BE49-F238E27FC236}">
                <a16:creationId xmlns:a16="http://schemas.microsoft.com/office/drawing/2014/main" id="{E56BCD52-1CF1-441B-8008-94902205D074}"/>
              </a:ext>
            </a:extLst>
          </p:cNvPr>
          <p:cNvSpPr txBox="1"/>
          <p:nvPr/>
        </p:nvSpPr>
        <p:spPr>
          <a:xfrm>
            <a:off x="2421188" y="2597828"/>
            <a:ext cx="1429273" cy="923330"/>
          </a:xfrm>
          <a:prstGeom prst="rect">
            <a:avLst/>
          </a:prstGeom>
          <a:noFill/>
        </p:spPr>
        <p:txBody>
          <a:bodyPr wrap="square" rtlCol="0">
            <a:spAutoFit/>
          </a:bodyPr>
          <a:lstStyle/>
          <a:p>
            <a:r>
              <a:rPr lang="uk-UA" dirty="0"/>
              <a:t>Муха-журчалка</a:t>
            </a:r>
          </a:p>
          <a:p>
            <a:r>
              <a:rPr lang="uk-UA" dirty="0"/>
              <a:t>(</a:t>
            </a:r>
            <a:r>
              <a:rPr lang="fr-FR" dirty="0" err="1"/>
              <a:t>Syrphidae</a:t>
            </a:r>
            <a:r>
              <a:rPr lang="uk-UA" dirty="0"/>
              <a:t>)</a:t>
            </a:r>
            <a:endParaRPr lang="fr-FR" dirty="0"/>
          </a:p>
        </p:txBody>
      </p:sp>
      <p:pic>
        <p:nvPicPr>
          <p:cNvPr id="34" name="Image 33">
            <a:extLst>
              <a:ext uri="{FF2B5EF4-FFF2-40B4-BE49-F238E27FC236}">
                <a16:creationId xmlns:a16="http://schemas.microsoft.com/office/drawing/2014/main" id="{6471E9B8-1D43-4B74-851A-BDB57A1BE016}"/>
              </a:ext>
            </a:extLst>
          </p:cNvPr>
          <p:cNvPicPr>
            <a:picLocks noChangeAspect="1"/>
          </p:cNvPicPr>
          <p:nvPr/>
        </p:nvPicPr>
        <p:blipFill>
          <a:blip r:embed="rId11"/>
          <a:stretch>
            <a:fillRect/>
          </a:stretch>
        </p:blipFill>
        <p:spPr>
          <a:xfrm>
            <a:off x="55333" y="2597828"/>
            <a:ext cx="2500363" cy="1042506"/>
          </a:xfrm>
          <a:prstGeom prst="rect">
            <a:avLst/>
          </a:prstGeom>
        </p:spPr>
      </p:pic>
      <p:sp>
        <p:nvSpPr>
          <p:cNvPr id="35" name="ZoneTexte 34">
            <a:extLst>
              <a:ext uri="{FF2B5EF4-FFF2-40B4-BE49-F238E27FC236}">
                <a16:creationId xmlns:a16="http://schemas.microsoft.com/office/drawing/2014/main" id="{327802A8-F448-4EAE-8FE6-92ED03FC614B}"/>
              </a:ext>
            </a:extLst>
          </p:cNvPr>
          <p:cNvSpPr txBox="1"/>
          <p:nvPr/>
        </p:nvSpPr>
        <p:spPr>
          <a:xfrm>
            <a:off x="5698295" y="2855130"/>
            <a:ext cx="1806202" cy="923330"/>
          </a:xfrm>
          <a:prstGeom prst="rect">
            <a:avLst/>
          </a:prstGeom>
          <a:noFill/>
        </p:spPr>
        <p:txBody>
          <a:bodyPr wrap="square" rtlCol="0">
            <a:spAutoFit/>
          </a:bodyPr>
          <a:lstStyle/>
          <a:p>
            <a:r>
              <a:rPr lang="uk-UA" dirty="0"/>
              <a:t>Джміль на </a:t>
            </a:r>
          </a:p>
          <a:p>
            <a:r>
              <a:rPr lang="uk-UA" dirty="0"/>
              <a:t>Піжмо (</a:t>
            </a:r>
            <a:r>
              <a:rPr lang="fr-FR" dirty="0" err="1"/>
              <a:t>Tanacetum</a:t>
            </a:r>
            <a:r>
              <a:rPr lang="uk-UA" dirty="0"/>
              <a:t>)</a:t>
            </a:r>
            <a:endParaRPr lang="fr-FR" dirty="0"/>
          </a:p>
        </p:txBody>
      </p:sp>
      <p:sp>
        <p:nvSpPr>
          <p:cNvPr id="36" name="Rectangle : coins arrondis 35">
            <a:extLst>
              <a:ext uri="{FF2B5EF4-FFF2-40B4-BE49-F238E27FC236}">
                <a16:creationId xmlns:a16="http://schemas.microsoft.com/office/drawing/2014/main" id="{6DBAB581-423B-4646-B4BA-FB9BA98A6D6F}"/>
              </a:ext>
            </a:extLst>
          </p:cNvPr>
          <p:cNvSpPr/>
          <p:nvPr/>
        </p:nvSpPr>
        <p:spPr>
          <a:xfrm>
            <a:off x="8799262" y="1805136"/>
            <a:ext cx="3271317" cy="462475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rPr>
              <a:t>Ці рослини мають відкриту форму квітки, доступну багатьом комахам (бджоли, джмелі,  мухи, метелики), що  забезпечує надійність запилення.</a:t>
            </a:r>
          </a:p>
          <a:p>
            <a:r>
              <a:rPr lang="ru-RU" dirty="0">
                <a:solidFill>
                  <a:schemeClr val="tx1"/>
                </a:solidFill>
              </a:rPr>
              <a:t>Суцвіття-кошик складається з десятків або сотень дрібних квіток (трубчастих та язичкових). Це дозволяє бджолам збирати багато нектару та пилку, практично не перелітаючи з місця на місце, що значно економить енергію</a:t>
            </a:r>
          </a:p>
        </p:txBody>
      </p:sp>
      <p:sp>
        <p:nvSpPr>
          <p:cNvPr id="13" name="ZoneTexte 12">
            <a:extLst>
              <a:ext uri="{FF2B5EF4-FFF2-40B4-BE49-F238E27FC236}">
                <a16:creationId xmlns:a16="http://schemas.microsoft.com/office/drawing/2014/main" id="{8CFE32F0-7ACA-4295-BA83-46B7807B1C0C}"/>
              </a:ext>
            </a:extLst>
          </p:cNvPr>
          <p:cNvSpPr txBox="1"/>
          <p:nvPr/>
        </p:nvSpPr>
        <p:spPr>
          <a:xfrm>
            <a:off x="3930162" y="4273062"/>
            <a:ext cx="3090034" cy="1015663"/>
          </a:xfrm>
          <a:prstGeom prst="rect">
            <a:avLst/>
          </a:prstGeom>
          <a:noFill/>
        </p:spPr>
        <p:txBody>
          <a:bodyPr wrap="square" rtlCol="0">
            <a:spAutoFit/>
          </a:bodyPr>
          <a:lstStyle/>
          <a:p>
            <a:r>
              <a:rPr lang="ru-RU" sz="2000" dirty="0"/>
              <a:t>Знайдено по 6 видів рослин, які запилюють бджола та джміль</a:t>
            </a:r>
            <a:endParaRPr lang="fr-FR" sz="2000" dirty="0"/>
          </a:p>
        </p:txBody>
      </p:sp>
      <p:sp>
        <p:nvSpPr>
          <p:cNvPr id="14" name="ZoneTexte 13">
            <a:extLst>
              <a:ext uri="{FF2B5EF4-FFF2-40B4-BE49-F238E27FC236}">
                <a16:creationId xmlns:a16="http://schemas.microsoft.com/office/drawing/2014/main" id="{904A7C22-E012-49F5-93DF-7AC2819569E8}"/>
              </a:ext>
            </a:extLst>
          </p:cNvPr>
          <p:cNvSpPr txBox="1"/>
          <p:nvPr/>
        </p:nvSpPr>
        <p:spPr>
          <a:xfrm>
            <a:off x="4885676" y="-123929"/>
            <a:ext cx="2728135" cy="461665"/>
          </a:xfrm>
          <a:prstGeom prst="rect">
            <a:avLst/>
          </a:prstGeom>
          <a:noFill/>
        </p:spPr>
        <p:txBody>
          <a:bodyPr wrap="square" rtlCol="0">
            <a:spAutoFit/>
          </a:bodyPr>
          <a:lstStyle/>
          <a:p>
            <a:r>
              <a:rPr lang="uk-UA" sz="2400" b="1" dirty="0">
                <a:solidFill>
                  <a:schemeClr val="accent6">
                    <a:lumMod val="50000"/>
                  </a:schemeClr>
                </a:solidFill>
              </a:rPr>
              <a:t>Будова квітки</a:t>
            </a:r>
            <a:endParaRPr lang="fr-FR" sz="2400" b="1" dirty="0">
              <a:solidFill>
                <a:schemeClr val="accent6">
                  <a:lumMod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4">
            <a:extLst>
              <a:ext uri="{FF2B5EF4-FFF2-40B4-BE49-F238E27FC236}">
                <a16:creationId xmlns:a16="http://schemas.microsoft.com/office/drawing/2014/main" id="{76C0F60F-8364-4EF6-9D07-CE5B9A0AF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5300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0B16307-641A-451C-82AF-4118EFD72C25}"/>
              </a:ext>
            </a:extLst>
          </p:cNvPr>
          <p:cNvPicPr>
            <a:picLocks noChangeAspect="1"/>
          </p:cNvPicPr>
          <p:nvPr/>
        </p:nvPicPr>
        <p:blipFill>
          <a:blip r:embed="rId2"/>
          <a:stretch>
            <a:fillRect/>
          </a:stretch>
        </p:blipFill>
        <p:spPr>
          <a:xfrm>
            <a:off x="27076" y="-32452"/>
            <a:ext cx="12164923" cy="6915759"/>
          </a:xfrm>
          <a:prstGeom prst="rect">
            <a:avLst/>
          </a:prstGeom>
        </p:spPr>
      </p:pic>
      <p:sp>
        <p:nvSpPr>
          <p:cNvPr id="6" name="ZoneTexte 5">
            <a:extLst>
              <a:ext uri="{FF2B5EF4-FFF2-40B4-BE49-F238E27FC236}">
                <a16:creationId xmlns:a16="http://schemas.microsoft.com/office/drawing/2014/main" id="{CE7ACE8E-CC85-487D-910B-591571CC36B5}"/>
              </a:ext>
            </a:extLst>
          </p:cNvPr>
          <p:cNvSpPr txBox="1"/>
          <p:nvPr/>
        </p:nvSpPr>
        <p:spPr>
          <a:xfrm>
            <a:off x="8543637" y="2443080"/>
            <a:ext cx="3546764" cy="646331"/>
          </a:xfrm>
          <a:prstGeom prst="rect">
            <a:avLst/>
          </a:prstGeom>
          <a:noFill/>
        </p:spPr>
        <p:txBody>
          <a:bodyPr wrap="square">
            <a:spAutoFit/>
          </a:bodyPr>
          <a:lstStyle/>
          <a:p>
            <a:r>
              <a:rPr lang="ru-RU" dirty="0"/>
              <a:t>Джмелі запилюють  Мак самосійку ( </a:t>
            </a:r>
            <a:r>
              <a:rPr lang="fr-FR" dirty="0" err="1"/>
              <a:t>Papáver</a:t>
            </a:r>
            <a:r>
              <a:rPr lang="fr-FR" dirty="0"/>
              <a:t> </a:t>
            </a:r>
            <a:r>
              <a:rPr lang="fr-FR" dirty="0" err="1"/>
              <a:t>rhoéas</a:t>
            </a:r>
            <a:r>
              <a:rPr lang="fr-FR" dirty="0"/>
              <a:t>)</a:t>
            </a:r>
          </a:p>
        </p:txBody>
      </p:sp>
      <p:pic>
        <p:nvPicPr>
          <p:cNvPr id="7" name="Image 6">
            <a:extLst>
              <a:ext uri="{FF2B5EF4-FFF2-40B4-BE49-F238E27FC236}">
                <a16:creationId xmlns:a16="http://schemas.microsoft.com/office/drawing/2014/main" id="{82E6FB1B-A2AD-4152-A0FE-1F69AF6F362D}"/>
              </a:ext>
            </a:extLst>
          </p:cNvPr>
          <p:cNvPicPr>
            <a:picLocks noChangeAspect="1"/>
          </p:cNvPicPr>
          <p:nvPr/>
        </p:nvPicPr>
        <p:blipFill>
          <a:blip r:embed="rId3"/>
          <a:stretch>
            <a:fillRect/>
          </a:stretch>
        </p:blipFill>
        <p:spPr>
          <a:xfrm>
            <a:off x="8317200" y="316031"/>
            <a:ext cx="3353091" cy="2048434"/>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F65E75FE-8D09-448E-AA5F-4A28F3C7572A}"/>
              </a:ext>
            </a:extLst>
          </p:cNvPr>
          <p:cNvSpPr txBox="1"/>
          <p:nvPr/>
        </p:nvSpPr>
        <p:spPr>
          <a:xfrm>
            <a:off x="2355273" y="0"/>
            <a:ext cx="5597235" cy="523220"/>
          </a:xfrm>
          <a:prstGeom prst="rect">
            <a:avLst/>
          </a:prstGeom>
          <a:noFill/>
        </p:spPr>
        <p:txBody>
          <a:bodyPr wrap="square">
            <a:spAutoFit/>
          </a:bodyPr>
          <a:lstStyle/>
          <a:p>
            <a:r>
              <a:rPr lang="ru-RU" sz="2800" b="1" dirty="0">
                <a:solidFill>
                  <a:schemeClr val="accent6">
                    <a:lumMod val="50000"/>
                  </a:schemeClr>
                </a:solidFill>
              </a:rPr>
              <a:t>Яскравий колір (візуальні сигнали) </a:t>
            </a:r>
          </a:p>
        </p:txBody>
      </p:sp>
      <p:sp>
        <p:nvSpPr>
          <p:cNvPr id="13" name="ZoneTexte 12">
            <a:extLst>
              <a:ext uri="{FF2B5EF4-FFF2-40B4-BE49-F238E27FC236}">
                <a16:creationId xmlns:a16="http://schemas.microsoft.com/office/drawing/2014/main" id="{7F4A3204-E9AD-4136-8EA2-104C5FB0C92D}"/>
              </a:ext>
            </a:extLst>
          </p:cNvPr>
          <p:cNvSpPr txBox="1"/>
          <p:nvPr/>
        </p:nvSpPr>
        <p:spPr>
          <a:xfrm>
            <a:off x="826477" y="517676"/>
            <a:ext cx="7033352" cy="3416320"/>
          </a:xfrm>
          <a:prstGeom prst="rect">
            <a:avLst/>
          </a:prstGeom>
          <a:noFill/>
        </p:spPr>
        <p:txBody>
          <a:bodyPr wrap="square">
            <a:spAutoFit/>
          </a:bodyPr>
          <a:lstStyle/>
          <a:p>
            <a:r>
              <a:rPr lang="ru-RU" sz="2000" dirty="0"/>
              <a:t>Кольори квітів  утворюються завдяки пігментам, які розчиняються соком квіток. На основі спостережень зроблено аналіз розподілу ентомофільних рослин  за кольором квітки (рис.2). Квіти білого кольору бджоли та джмелі запилюють приблизно однаково (23,8 %-21,7%). Джмелі віддають перевагу  квітам жовтого кольору, їх відсоток на 6% більше ніж у бджоли.Також на відміну від бджоли знайдено запилення джмелем квітів червоного кольору. Бджоли запилюють на 17% більше квітів бузково-синього кольору в порівнянні зі джмелем.</a:t>
            </a:r>
            <a:endParaRPr lang="ru-RU" dirty="0"/>
          </a:p>
          <a:p>
            <a:r>
              <a:rPr lang="ru-RU" sz="1600" dirty="0"/>
              <a:t>. </a:t>
            </a:r>
            <a:endParaRPr lang="ru-RU" dirty="0"/>
          </a:p>
        </p:txBody>
      </p:sp>
      <p:pic>
        <p:nvPicPr>
          <p:cNvPr id="9" name="Image 8">
            <a:extLst>
              <a:ext uri="{FF2B5EF4-FFF2-40B4-BE49-F238E27FC236}">
                <a16:creationId xmlns:a16="http://schemas.microsoft.com/office/drawing/2014/main" id="{6D94E05C-0689-4B8F-A946-A58058412E5E}"/>
              </a:ext>
            </a:extLst>
          </p:cNvPr>
          <p:cNvPicPr>
            <a:picLocks noChangeAspect="1"/>
          </p:cNvPicPr>
          <p:nvPr/>
        </p:nvPicPr>
        <p:blipFill>
          <a:blip r:embed="rId4"/>
          <a:stretch>
            <a:fillRect/>
          </a:stretch>
        </p:blipFill>
        <p:spPr>
          <a:xfrm>
            <a:off x="1592314" y="3679813"/>
            <a:ext cx="4889649" cy="2898771"/>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AD7BECE7-5374-4E8A-916F-19F6C0663C2F}"/>
              </a:ext>
            </a:extLst>
          </p:cNvPr>
          <p:cNvPicPr>
            <a:picLocks noChangeAspect="1"/>
          </p:cNvPicPr>
          <p:nvPr/>
        </p:nvPicPr>
        <p:blipFill>
          <a:blip r:embed="rId5"/>
          <a:stretch>
            <a:fillRect/>
          </a:stretch>
        </p:blipFill>
        <p:spPr>
          <a:xfrm>
            <a:off x="9993745" y="3150122"/>
            <a:ext cx="1774090" cy="1810669"/>
          </a:xfrm>
          <a:prstGeom prst="rect">
            <a:avLst/>
          </a:prstGeom>
          <a:ln>
            <a:noFill/>
          </a:ln>
          <a:effectLst>
            <a:outerShdw blurRad="292100" dist="139700" dir="2700000" algn="tl" rotWithShape="0">
              <a:srgbClr val="333333">
                <a:alpha val="65000"/>
              </a:srgbClr>
            </a:outerShdw>
          </a:effectLst>
        </p:spPr>
      </p:pic>
      <p:sp>
        <p:nvSpPr>
          <p:cNvPr id="16" name="ZoneTexte 15">
            <a:extLst>
              <a:ext uri="{FF2B5EF4-FFF2-40B4-BE49-F238E27FC236}">
                <a16:creationId xmlns:a16="http://schemas.microsoft.com/office/drawing/2014/main" id="{67273C7E-AE7B-4900-82D9-A98BED9AD754}"/>
              </a:ext>
            </a:extLst>
          </p:cNvPr>
          <p:cNvSpPr txBox="1"/>
          <p:nvPr/>
        </p:nvSpPr>
        <p:spPr>
          <a:xfrm>
            <a:off x="8375263" y="3746353"/>
            <a:ext cx="1618482" cy="923330"/>
          </a:xfrm>
          <a:prstGeom prst="rect">
            <a:avLst/>
          </a:prstGeom>
          <a:noFill/>
        </p:spPr>
        <p:txBody>
          <a:bodyPr wrap="square">
            <a:spAutoFit/>
          </a:bodyPr>
          <a:lstStyle/>
          <a:p>
            <a:r>
              <a:rPr lang="ru-RU" dirty="0"/>
              <a:t>Джміль на Чорнобривці</a:t>
            </a:r>
          </a:p>
          <a:p>
            <a:r>
              <a:rPr lang="ru-RU" dirty="0"/>
              <a:t> (</a:t>
            </a:r>
            <a:r>
              <a:rPr lang="fr-FR" dirty="0"/>
              <a:t>Tagetes)</a:t>
            </a:r>
          </a:p>
        </p:txBody>
      </p:sp>
      <p:sp>
        <p:nvSpPr>
          <p:cNvPr id="3" name="ZoneTexte 2">
            <a:extLst>
              <a:ext uri="{FF2B5EF4-FFF2-40B4-BE49-F238E27FC236}">
                <a16:creationId xmlns:a16="http://schemas.microsoft.com/office/drawing/2014/main" id="{2B1DF2DE-9E65-4629-9114-5FD261CB10EA}"/>
              </a:ext>
            </a:extLst>
          </p:cNvPr>
          <p:cNvSpPr txBox="1"/>
          <p:nvPr/>
        </p:nvSpPr>
        <p:spPr>
          <a:xfrm>
            <a:off x="6576646" y="6340324"/>
            <a:ext cx="905608" cy="369332"/>
          </a:xfrm>
          <a:prstGeom prst="rect">
            <a:avLst/>
          </a:prstGeom>
          <a:noFill/>
        </p:spPr>
        <p:txBody>
          <a:bodyPr wrap="square" rtlCol="0">
            <a:spAutoFit/>
          </a:bodyPr>
          <a:lstStyle/>
          <a:p>
            <a:r>
              <a:rPr lang="ru-RU" dirty="0"/>
              <a:t>Рис.2.</a:t>
            </a:r>
            <a:endParaRPr lang="fr-FR" dirty="0"/>
          </a:p>
        </p:txBody>
      </p:sp>
    </p:spTree>
    <p:extLst>
      <p:ext uri="{BB962C8B-B14F-4D97-AF65-F5344CB8AC3E}">
        <p14:creationId xmlns:p14="http://schemas.microsoft.com/office/powerpoint/2010/main" val="135076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EC039C6-338B-4651-88EA-64A282474045}"/>
              </a:ext>
            </a:extLst>
          </p:cNvPr>
          <p:cNvPicPr>
            <a:picLocks noChangeAspect="1"/>
          </p:cNvPicPr>
          <p:nvPr/>
        </p:nvPicPr>
        <p:blipFill>
          <a:blip r:embed="rId2"/>
          <a:stretch>
            <a:fillRect/>
          </a:stretch>
        </p:blipFill>
        <p:spPr>
          <a:xfrm>
            <a:off x="0" y="12359"/>
            <a:ext cx="12192000" cy="6857999"/>
          </a:xfrm>
          <a:prstGeom prst="rect">
            <a:avLst/>
          </a:prstGeom>
        </p:spPr>
      </p:pic>
      <p:sp>
        <p:nvSpPr>
          <p:cNvPr id="5" name="ZoneTexte 4">
            <a:extLst>
              <a:ext uri="{FF2B5EF4-FFF2-40B4-BE49-F238E27FC236}">
                <a16:creationId xmlns:a16="http://schemas.microsoft.com/office/drawing/2014/main" id="{E0C927D7-994D-4424-BBA4-639F76052A9D}"/>
              </a:ext>
            </a:extLst>
          </p:cNvPr>
          <p:cNvSpPr txBox="1"/>
          <p:nvPr/>
        </p:nvSpPr>
        <p:spPr>
          <a:xfrm>
            <a:off x="3803850" y="178508"/>
            <a:ext cx="6097464" cy="523220"/>
          </a:xfrm>
          <a:prstGeom prst="rect">
            <a:avLst/>
          </a:prstGeom>
          <a:noFill/>
        </p:spPr>
        <p:txBody>
          <a:bodyPr wrap="square">
            <a:spAutoFit/>
          </a:bodyPr>
          <a:lstStyle/>
          <a:p>
            <a:r>
              <a:rPr lang="ru-RU" sz="2800" b="1" dirty="0">
                <a:solidFill>
                  <a:schemeClr val="accent6">
                    <a:lumMod val="75000"/>
                  </a:schemeClr>
                </a:solidFill>
              </a:rPr>
              <a:t>Кількість комах - запилювачів</a:t>
            </a:r>
          </a:p>
        </p:txBody>
      </p:sp>
      <p:pic>
        <p:nvPicPr>
          <p:cNvPr id="6" name="Image 5">
            <a:extLst>
              <a:ext uri="{FF2B5EF4-FFF2-40B4-BE49-F238E27FC236}">
                <a16:creationId xmlns:a16="http://schemas.microsoft.com/office/drawing/2014/main" id="{B16046E5-7A17-4427-8D6D-08FCE231F2D1}"/>
              </a:ext>
            </a:extLst>
          </p:cNvPr>
          <p:cNvPicPr>
            <a:picLocks noChangeAspect="1"/>
          </p:cNvPicPr>
          <p:nvPr/>
        </p:nvPicPr>
        <p:blipFill>
          <a:blip r:embed="rId3"/>
          <a:stretch>
            <a:fillRect/>
          </a:stretch>
        </p:blipFill>
        <p:spPr>
          <a:xfrm>
            <a:off x="441856" y="178508"/>
            <a:ext cx="1758855" cy="1824812"/>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92E56A52-5996-41B2-84DB-FB180F14CBCF}"/>
              </a:ext>
            </a:extLst>
          </p:cNvPr>
          <p:cNvPicPr>
            <a:picLocks noChangeAspect="1"/>
          </p:cNvPicPr>
          <p:nvPr/>
        </p:nvPicPr>
        <p:blipFill>
          <a:blip r:embed="rId4"/>
          <a:stretch>
            <a:fillRect/>
          </a:stretch>
        </p:blipFill>
        <p:spPr>
          <a:xfrm>
            <a:off x="5968606" y="4357684"/>
            <a:ext cx="2334560" cy="1754945"/>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87C8893A-D90F-4950-91D3-7A8B3696E23E}"/>
              </a:ext>
            </a:extLst>
          </p:cNvPr>
          <p:cNvPicPr>
            <a:picLocks noChangeAspect="1"/>
          </p:cNvPicPr>
          <p:nvPr/>
        </p:nvPicPr>
        <p:blipFill>
          <a:blip r:embed="rId5"/>
          <a:stretch>
            <a:fillRect/>
          </a:stretch>
        </p:blipFill>
        <p:spPr>
          <a:xfrm>
            <a:off x="9845629" y="245687"/>
            <a:ext cx="1963565" cy="2105509"/>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F622E068-FAAE-4AB2-84C7-616A69DB7A58}"/>
              </a:ext>
            </a:extLst>
          </p:cNvPr>
          <p:cNvPicPr>
            <a:picLocks noChangeAspect="1"/>
          </p:cNvPicPr>
          <p:nvPr/>
        </p:nvPicPr>
        <p:blipFill>
          <a:blip r:embed="rId6"/>
          <a:stretch>
            <a:fillRect/>
          </a:stretch>
        </p:blipFill>
        <p:spPr>
          <a:xfrm>
            <a:off x="9952897" y="3265709"/>
            <a:ext cx="1856297" cy="1886117"/>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05B110C6-20EE-4282-8E17-F513192BABC3}"/>
              </a:ext>
            </a:extLst>
          </p:cNvPr>
          <p:cNvPicPr>
            <a:picLocks noChangeAspect="1"/>
          </p:cNvPicPr>
          <p:nvPr/>
        </p:nvPicPr>
        <p:blipFill>
          <a:blip r:embed="rId7"/>
          <a:stretch>
            <a:fillRect/>
          </a:stretch>
        </p:blipFill>
        <p:spPr>
          <a:xfrm>
            <a:off x="259147" y="3001818"/>
            <a:ext cx="2001526" cy="1786309"/>
          </a:xfrm>
          <a:prstGeom prst="rect">
            <a:avLst/>
          </a:prstGeom>
          <a:ln>
            <a:noFill/>
          </a:ln>
          <a:effectLst>
            <a:outerShdw blurRad="292100" dist="139700" dir="2700000" algn="tl" rotWithShape="0">
              <a:srgbClr val="333333">
                <a:alpha val="65000"/>
              </a:srgbClr>
            </a:outerShdw>
          </a:effectLst>
        </p:spPr>
      </p:pic>
      <p:sp>
        <p:nvSpPr>
          <p:cNvPr id="13" name="ZoneTexte 12">
            <a:extLst>
              <a:ext uri="{FF2B5EF4-FFF2-40B4-BE49-F238E27FC236}">
                <a16:creationId xmlns:a16="http://schemas.microsoft.com/office/drawing/2014/main" id="{BD864D66-8ED2-41B2-86F2-B1FEE0B396A5}"/>
              </a:ext>
            </a:extLst>
          </p:cNvPr>
          <p:cNvSpPr txBox="1"/>
          <p:nvPr/>
        </p:nvSpPr>
        <p:spPr>
          <a:xfrm>
            <a:off x="10093309" y="2433415"/>
            <a:ext cx="1839543" cy="646331"/>
          </a:xfrm>
          <a:prstGeom prst="rect">
            <a:avLst/>
          </a:prstGeom>
          <a:noFill/>
        </p:spPr>
        <p:txBody>
          <a:bodyPr wrap="square">
            <a:spAutoFit/>
          </a:bodyPr>
          <a:lstStyle/>
          <a:p>
            <a:r>
              <a:rPr lang="ru-RU" dirty="0"/>
              <a:t>Муха-дзюрчалка (</a:t>
            </a:r>
            <a:r>
              <a:rPr lang="fr-FR" dirty="0" err="1"/>
              <a:t>Syrphidae</a:t>
            </a:r>
            <a:r>
              <a:rPr lang="fr-FR" dirty="0"/>
              <a:t>)</a:t>
            </a:r>
          </a:p>
        </p:txBody>
      </p:sp>
      <p:sp>
        <p:nvSpPr>
          <p:cNvPr id="14" name="ZoneTexte 13">
            <a:extLst>
              <a:ext uri="{FF2B5EF4-FFF2-40B4-BE49-F238E27FC236}">
                <a16:creationId xmlns:a16="http://schemas.microsoft.com/office/drawing/2014/main" id="{8403AD45-202F-4E71-9B4B-3D503D06B9B5}"/>
              </a:ext>
            </a:extLst>
          </p:cNvPr>
          <p:cNvSpPr txBox="1"/>
          <p:nvPr/>
        </p:nvSpPr>
        <p:spPr>
          <a:xfrm>
            <a:off x="5640570" y="6242893"/>
            <a:ext cx="6160654" cy="369332"/>
          </a:xfrm>
          <a:prstGeom prst="rect">
            <a:avLst/>
          </a:prstGeom>
          <a:noFill/>
        </p:spPr>
        <p:txBody>
          <a:bodyPr wrap="square">
            <a:spAutoFit/>
          </a:bodyPr>
          <a:lstStyle/>
          <a:p>
            <a:r>
              <a:rPr lang="ru-RU" dirty="0"/>
              <a:t>Жук м'якотілка рижа (</a:t>
            </a:r>
            <a:r>
              <a:rPr lang="fr-FR" dirty="0" err="1"/>
              <a:t>Cantharidae</a:t>
            </a:r>
            <a:r>
              <a:rPr lang="fr-FR" dirty="0"/>
              <a:t>) </a:t>
            </a:r>
            <a:endParaRPr lang="uk-UA" dirty="0"/>
          </a:p>
        </p:txBody>
      </p:sp>
      <p:sp>
        <p:nvSpPr>
          <p:cNvPr id="16" name="ZoneTexte 15">
            <a:extLst>
              <a:ext uri="{FF2B5EF4-FFF2-40B4-BE49-F238E27FC236}">
                <a16:creationId xmlns:a16="http://schemas.microsoft.com/office/drawing/2014/main" id="{23779F7E-9C2D-44F1-8D87-D9E03FE044FA}"/>
              </a:ext>
            </a:extLst>
          </p:cNvPr>
          <p:cNvSpPr txBox="1"/>
          <p:nvPr/>
        </p:nvSpPr>
        <p:spPr>
          <a:xfrm>
            <a:off x="332462" y="4865763"/>
            <a:ext cx="2417618" cy="646331"/>
          </a:xfrm>
          <a:prstGeom prst="rect">
            <a:avLst/>
          </a:prstGeom>
          <a:noFill/>
        </p:spPr>
        <p:txBody>
          <a:bodyPr wrap="square">
            <a:spAutoFit/>
          </a:bodyPr>
          <a:lstStyle/>
          <a:p>
            <a:r>
              <a:rPr lang="ru-RU" dirty="0"/>
              <a:t>Метелик Павиче </a:t>
            </a:r>
          </a:p>
          <a:p>
            <a:r>
              <a:rPr lang="ru-RU" dirty="0"/>
              <a:t>око (</a:t>
            </a:r>
            <a:r>
              <a:rPr lang="fr-FR" dirty="0" err="1"/>
              <a:t>Aglais</a:t>
            </a:r>
            <a:r>
              <a:rPr lang="fr-FR" dirty="0"/>
              <a:t> </a:t>
            </a:r>
            <a:r>
              <a:rPr lang="fr-FR" dirty="0" err="1"/>
              <a:t>io</a:t>
            </a:r>
            <a:r>
              <a:rPr lang="fr-FR" dirty="0"/>
              <a:t>)</a:t>
            </a:r>
          </a:p>
        </p:txBody>
      </p:sp>
      <p:sp>
        <p:nvSpPr>
          <p:cNvPr id="20" name="ZoneTexte 19">
            <a:extLst>
              <a:ext uri="{FF2B5EF4-FFF2-40B4-BE49-F238E27FC236}">
                <a16:creationId xmlns:a16="http://schemas.microsoft.com/office/drawing/2014/main" id="{A6631995-9CD5-437F-80AC-842460A23FDD}"/>
              </a:ext>
            </a:extLst>
          </p:cNvPr>
          <p:cNvSpPr txBox="1"/>
          <p:nvPr/>
        </p:nvSpPr>
        <p:spPr>
          <a:xfrm>
            <a:off x="114670" y="2110250"/>
            <a:ext cx="2227118" cy="646331"/>
          </a:xfrm>
          <a:prstGeom prst="rect">
            <a:avLst/>
          </a:prstGeom>
          <a:noFill/>
        </p:spPr>
        <p:txBody>
          <a:bodyPr wrap="square">
            <a:spAutoFit/>
          </a:bodyPr>
          <a:lstStyle/>
          <a:p>
            <a:r>
              <a:rPr lang="ru-RU" dirty="0"/>
              <a:t>Кутокрилець </a:t>
            </a:r>
            <a:r>
              <a:rPr lang="fr-FR" dirty="0"/>
              <a:t>c-</a:t>
            </a:r>
            <a:r>
              <a:rPr lang="ru-RU" dirty="0"/>
              <a:t>біле </a:t>
            </a:r>
          </a:p>
          <a:p>
            <a:r>
              <a:rPr lang="ru-RU" dirty="0"/>
              <a:t>( </a:t>
            </a:r>
            <a:r>
              <a:rPr lang="fr-FR" dirty="0" err="1"/>
              <a:t>Polygonia</a:t>
            </a:r>
            <a:r>
              <a:rPr lang="fr-FR" dirty="0"/>
              <a:t> c-album) </a:t>
            </a:r>
          </a:p>
        </p:txBody>
      </p:sp>
      <p:sp>
        <p:nvSpPr>
          <p:cNvPr id="22" name="ZoneTexte 21">
            <a:extLst>
              <a:ext uri="{FF2B5EF4-FFF2-40B4-BE49-F238E27FC236}">
                <a16:creationId xmlns:a16="http://schemas.microsoft.com/office/drawing/2014/main" id="{56A7921A-AEFE-4ECE-83B5-465312A0066D}"/>
              </a:ext>
            </a:extLst>
          </p:cNvPr>
          <p:cNvSpPr txBox="1"/>
          <p:nvPr/>
        </p:nvSpPr>
        <p:spPr>
          <a:xfrm>
            <a:off x="9845629" y="5297591"/>
            <a:ext cx="2606964" cy="646331"/>
          </a:xfrm>
          <a:prstGeom prst="rect">
            <a:avLst/>
          </a:prstGeom>
          <a:noFill/>
        </p:spPr>
        <p:txBody>
          <a:bodyPr wrap="square">
            <a:spAutoFit/>
          </a:bodyPr>
          <a:lstStyle/>
          <a:p>
            <a:r>
              <a:rPr lang="ru-RU" dirty="0"/>
              <a:t>Муха-бекасниця (родина </a:t>
            </a:r>
            <a:r>
              <a:rPr lang="fr-FR" dirty="0" err="1"/>
              <a:t>Rhagionidae</a:t>
            </a:r>
            <a:r>
              <a:rPr lang="fr-FR" dirty="0"/>
              <a:t>)</a:t>
            </a:r>
          </a:p>
        </p:txBody>
      </p:sp>
      <p:pic>
        <p:nvPicPr>
          <p:cNvPr id="3" name="Image 2">
            <a:extLst>
              <a:ext uri="{FF2B5EF4-FFF2-40B4-BE49-F238E27FC236}">
                <a16:creationId xmlns:a16="http://schemas.microsoft.com/office/drawing/2014/main" id="{583D01F9-91E2-44E8-A8FE-0F0313739710}"/>
              </a:ext>
            </a:extLst>
          </p:cNvPr>
          <p:cNvPicPr>
            <a:picLocks noChangeAspect="1"/>
          </p:cNvPicPr>
          <p:nvPr/>
        </p:nvPicPr>
        <p:blipFill>
          <a:blip r:embed="rId8"/>
          <a:stretch>
            <a:fillRect/>
          </a:stretch>
        </p:blipFill>
        <p:spPr>
          <a:xfrm>
            <a:off x="3164340" y="4305945"/>
            <a:ext cx="2001526" cy="1823516"/>
          </a:xfrm>
          <a:prstGeom prst="rect">
            <a:avLst/>
          </a:prstGeom>
          <a:ln>
            <a:noFill/>
          </a:ln>
          <a:effectLst>
            <a:outerShdw blurRad="292100" dist="139700" dir="2700000" algn="tl" rotWithShape="0">
              <a:srgbClr val="333333">
                <a:alpha val="65000"/>
              </a:srgbClr>
            </a:outerShdw>
          </a:effectLst>
        </p:spPr>
      </p:pic>
      <p:sp>
        <p:nvSpPr>
          <p:cNvPr id="19" name="ZoneTexte 18">
            <a:extLst>
              <a:ext uri="{FF2B5EF4-FFF2-40B4-BE49-F238E27FC236}">
                <a16:creationId xmlns:a16="http://schemas.microsoft.com/office/drawing/2014/main" id="{B871C8EE-D42F-4BB1-BEEC-10B8B3849836}"/>
              </a:ext>
            </a:extLst>
          </p:cNvPr>
          <p:cNvSpPr txBox="1"/>
          <p:nvPr/>
        </p:nvSpPr>
        <p:spPr>
          <a:xfrm>
            <a:off x="2120976" y="6209560"/>
            <a:ext cx="6257636" cy="646331"/>
          </a:xfrm>
          <a:prstGeom prst="rect">
            <a:avLst/>
          </a:prstGeom>
          <a:noFill/>
        </p:spPr>
        <p:txBody>
          <a:bodyPr wrap="square">
            <a:spAutoFit/>
          </a:bodyPr>
          <a:lstStyle/>
          <a:p>
            <a:r>
              <a:rPr lang="ru-RU" dirty="0"/>
              <a:t>Муха-зеленушка (родів </a:t>
            </a:r>
            <a:r>
              <a:rPr lang="fr-FR" dirty="0" err="1"/>
              <a:t>Lucilia</a:t>
            </a:r>
            <a:endParaRPr lang="ru-RU" dirty="0"/>
          </a:p>
          <a:p>
            <a:r>
              <a:rPr lang="fr-FR" dirty="0"/>
              <a:t> </a:t>
            </a:r>
            <a:r>
              <a:rPr lang="ru-RU" dirty="0"/>
              <a:t>або </a:t>
            </a:r>
            <a:r>
              <a:rPr lang="fr-FR" dirty="0" err="1"/>
              <a:t>Gymnochaeta</a:t>
            </a:r>
            <a:r>
              <a:rPr lang="fr-FR" dirty="0"/>
              <a:t>)</a:t>
            </a:r>
          </a:p>
        </p:txBody>
      </p:sp>
      <p:pic>
        <p:nvPicPr>
          <p:cNvPr id="4" name="Image 3">
            <a:extLst>
              <a:ext uri="{FF2B5EF4-FFF2-40B4-BE49-F238E27FC236}">
                <a16:creationId xmlns:a16="http://schemas.microsoft.com/office/drawing/2014/main" id="{C2127168-FCE5-412A-A179-98A049427CDA}"/>
              </a:ext>
            </a:extLst>
          </p:cNvPr>
          <p:cNvPicPr>
            <a:picLocks noChangeAspect="1"/>
          </p:cNvPicPr>
          <p:nvPr/>
        </p:nvPicPr>
        <p:blipFill>
          <a:blip r:embed="rId9"/>
          <a:stretch>
            <a:fillRect/>
          </a:stretch>
        </p:blipFill>
        <p:spPr>
          <a:xfrm>
            <a:off x="3676311" y="867877"/>
            <a:ext cx="5014067" cy="3013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102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CE7C7EDE-78AB-4906-B3FE-3BFE1F94B984}"/>
              </a:ext>
            </a:extLst>
          </p:cNvPr>
          <p:cNvPicPr>
            <a:picLocks noChangeAspect="1"/>
          </p:cNvPicPr>
          <p:nvPr/>
        </p:nvPicPr>
        <p:blipFill>
          <a:blip r:embed="rId2"/>
          <a:stretch>
            <a:fillRect/>
          </a:stretch>
        </p:blipFill>
        <p:spPr>
          <a:xfrm>
            <a:off x="-30349" y="0"/>
            <a:ext cx="12222349" cy="6889876"/>
          </a:xfrm>
          <a:prstGeom prst="rect">
            <a:avLst/>
          </a:prstGeom>
        </p:spPr>
      </p:pic>
      <p:sp>
        <p:nvSpPr>
          <p:cNvPr id="4" name="ZoneTexte 3">
            <a:extLst>
              <a:ext uri="{FF2B5EF4-FFF2-40B4-BE49-F238E27FC236}">
                <a16:creationId xmlns:a16="http://schemas.microsoft.com/office/drawing/2014/main" id="{B3BCAE5C-523C-4F22-9D30-087483588605}"/>
              </a:ext>
            </a:extLst>
          </p:cNvPr>
          <p:cNvSpPr txBox="1"/>
          <p:nvPr/>
        </p:nvSpPr>
        <p:spPr>
          <a:xfrm>
            <a:off x="5062430" y="-3488"/>
            <a:ext cx="3199856" cy="523220"/>
          </a:xfrm>
          <a:prstGeom prst="rect">
            <a:avLst/>
          </a:prstGeom>
          <a:noFill/>
        </p:spPr>
        <p:txBody>
          <a:bodyPr wrap="square" rtlCol="0">
            <a:spAutoFit/>
          </a:bodyPr>
          <a:lstStyle/>
          <a:p>
            <a:r>
              <a:rPr lang="uk-UA" sz="2800" b="1" dirty="0">
                <a:solidFill>
                  <a:schemeClr val="accent6">
                    <a:lumMod val="50000"/>
                  </a:schemeClr>
                </a:solidFill>
              </a:rPr>
              <a:t>Дикі бджоли осмії</a:t>
            </a:r>
            <a:endParaRPr lang="fr-FR" sz="2800" b="1" dirty="0">
              <a:solidFill>
                <a:schemeClr val="accent6">
                  <a:lumMod val="50000"/>
                </a:schemeClr>
              </a:solidFill>
            </a:endParaRPr>
          </a:p>
        </p:txBody>
      </p:sp>
      <p:sp>
        <p:nvSpPr>
          <p:cNvPr id="2" name="ZoneTexte 1">
            <a:extLst>
              <a:ext uri="{FF2B5EF4-FFF2-40B4-BE49-F238E27FC236}">
                <a16:creationId xmlns:a16="http://schemas.microsoft.com/office/drawing/2014/main" id="{59B06C45-38F9-463F-BC74-0F407B4480BE}"/>
              </a:ext>
            </a:extLst>
          </p:cNvPr>
          <p:cNvSpPr txBox="1"/>
          <p:nvPr/>
        </p:nvSpPr>
        <p:spPr>
          <a:xfrm>
            <a:off x="3837951" y="664814"/>
            <a:ext cx="6340988" cy="3785652"/>
          </a:xfrm>
          <a:prstGeom prst="rect">
            <a:avLst/>
          </a:prstGeom>
          <a:noFill/>
        </p:spPr>
        <p:txBody>
          <a:bodyPr wrap="square" rtlCol="0">
            <a:spAutoFit/>
          </a:bodyPr>
          <a:lstStyle/>
          <a:p>
            <a:r>
              <a:rPr lang="ru-RU" sz="2000" dirty="0"/>
              <a:t>Осмія (</a:t>
            </a:r>
            <a:r>
              <a:rPr lang="fr-FR" sz="2000" dirty="0" err="1"/>
              <a:t>Osmia</a:t>
            </a:r>
            <a:r>
              <a:rPr lang="fr-FR" sz="2000" dirty="0"/>
              <a:t>) — </a:t>
            </a:r>
            <a:r>
              <a:rPr lang="ru-RU" sz="2000" dirty="0"/>
              <a:t>рід перетинчастокрилих комах родини мегахілид (</a:t>
            </a:r>
            <a:r>
              <a:rPr lang="fr-FR" sz="2000" dirty="0" err="1"/>
              <a:t>Megachilidae</a:t>
            </a:r>
            <a:r>
              <a:rPr lang="fr-FR" sz="2000" dirty="0"/>
              <a:t>).</a:t>
            </a:r>
            <a:r>
              <a:rPr lang="uk-UA" sz="2000" dirty="0"/>
              <a:t> </a:t>
            </a:r>
            <a:r>
              <a:rPr lang="ru-RU" sz="2000" dirty="0"/>
              <a:t>Дуже ефективна для запилювання плодових дерев, працює в 10–50 разів ефективніше за медоносну бджолу, особливо за низьких температур (від + 8°C). Медоносна бджола (Apis mellifera)  активна при температурі від +12 °C. Осмії працюють у будь-яких погодних умовах, що дуже важливо для культур, цвітіння яких триває лише кілька днів. Зроблено фото запилення квіток абрикоси 5 квітня 2026 року. </a:t>
            </a:r>
          </a:p>
          <a:p>
            <a:r>
              <a:rPr lang="ru-RU" sz="2000" dirty="0"/>
              <a:t>Осмії самі прилітають на ділянку, якщо поруч є багато ранніх весняних нектароносів. </a:t>
            </a:r>
          </a:p>
        </p:txBody>
      </p:sp>
      <p:pic>
        <p:nvPicPr>
          <p:cNvPr id="7" name="Image 6">
            <a:extLst>
              <a:ext uri="{FF2B5EF4-FFF2-40B4-BE49-F238E27FC236}">
                <a16:creationId xmlns:a16="http://schemas.microsoft.com/office/drawing/2014/main" id="{F2CA8A4D-032B-4408-A2E6-8D53C33B1AD0}"/>
              </a:ext>
            </a:extLst>
          </p:cNvPr>
          <p:cNvPicPr>
            <a:picLocks noChangeAspect="1"/>
          </p:cNvPicPr>
          <p:nvPr/>
        </p:nvPicPr>
        <p:blipFill>
          <a:blip r:embed="rId3"/>
          <a:stretch>
            <a:fillRect/>
          </a:stretch>
        </p:blipFill>
        <p:spPr>
          <a:xfrm>
            <a:off x="1015725" y="390342"/>
            <a:ext cx="2328115" cy="2328115"/>
          </a:xfrm>
          <a:prstGeom prst="rect">
            <a:avLst/>
          </a:prstGeom>
          <a:ln>
            <a:noFill/>
          </a:ln>
          <a:effectLst>
            <a:outerShdw blurRad="292100" dist="139700" dir="2700000" algn="tl" rotWithShape="0">
              <a:srgbClr val="333333">
                <a:alpha val="65000"/>
              </a:srgbClr>
            </a:outerShdw>
          </a:effectLst>
        </p:spPr>
      </p:pic>
      <p:sp>
        <p:nvSpPr>
          <p:cNvPr id="11" name="ZoneTexte 10">
            <a:extLst>
              <a:ext uri="{FF2B5EF4-FFF2-40B4-BE49-F238E27FC236}">
                <a16:creationId xmlns:a16="http://schemas.microsoft.com/office/drawing/2014/main" id="{E3E148AD-A7E3-46D7-9602-2708F029A49B}"/>
              </a:ext>
            </a:extLst>
          </p:cNvPr>
          <p:cNvSpPr txBox="1"/>
          <p:nvPr/>
        </p:nvSpPr>
        <p:spPr>
          <a:xfrm>
            <a:off x="406264" y="5458943"/>
            <a:ext cx="2124635" cy="923330"/>
          </a:xfrm>
          <a:prstGeom prst="rect">
            <a:avLst/>
          </a:prstGeom>
          <a:noFill/>
        </p:spPr>
        <p:txBody>
          <a:bodyPr wrap="square" rtlCol="0">
            <a:spAutoFit/>
          </a:bodyPr>
          <a:lstStyle/>
          <a:p>
            <a:r>
              <a:rPr lang="uk-UA" dirty="0"/>
              <a:t>Бджола на абрикосі, фото 5 квітня 2026 року</a:t>
            </a:r>
            <a:endParaRPr lang="fr-FR" dirty="0"/>
          </a:p>
        </p:txBody>
      </p:sp>
      <p:pic>
        <p:nvPicPr>
          <p:cNvPr id="12" name="Image 11">
            <a:extLst>
              <a:ext uri="{FF2B5EF4-FFF2-40B4-BE49-F238E27FC236}">
                <a16:creationId xmlns:a16="http://schemas.microsoft.com/office/drawing/2014/main" id="{F0534607-F5CF-451F-A018-F6F0E47FBF43}"/>
              </a:ext>
            </a:extLst>
          </p:cNvPr>
          <p:cNvPicPr>
            <a:picLocks noChangeAspect="1"/>
          </p:cNvPicPr>
          <p:nvPr/>
        </p:nvPicPr>
        <p:blipFill>
          <a:blip r:embed="rId4"/>
          <a:stretch>
            <a:fillRect/>
          </a:stretch>
        </p:blipFill>
        <p:spPr>
          <a:xfrm>
            <a:off x="10479101" y="2484128"/>
            <a:ext cx="1394348" cy="1953498"/>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DDE6341C-73D2-435E-AD98-1A7ED5027940}"/>
              </a:ext>
            </a:extLst>
          </p:cNvPr>
          <p:cNvPicPr>
            <a:picLocks noChangeAspect="1"/>
          </p:cNvPicPr>
          <p:nvPr/>
        </p:nvPicPr>
        <p:blipFill>
          <a:blip r:embed="rId5"/>
          <a:stretch>
            <a:fillRect/>
          </a:stretch>
        </p:blipFill>
        <p:spPr>
          <a:xfrm>
            <a:off x="779673" y="3360476"/>
            <a:ext cx="1377815" cy="1816765"/>
          </a:xfrm>
          <a:prstGeom prst="rect">
            <a:avLst/>
          </a:prstGeom>
          <a:ln>
            <a:noFill/>
          </a:ln>
          <a:effectLst>
            <a:outerShdw blurRad="292100" dist="139700" dir="2700000" algn="tl" rotWithShape="0">
              <a:srgbClr val="333333">
                <a:alpha val="65000"/>
              </a:srgbClr>
            </a:outerShdw>
          </a:effectLst>
        </p:spPr>
      </p:pic>
      <p:sp>
        <p:nvSpPr>
          <p:cNvPr id="15" name="ZoneTexte 14">
            <a:extLst>
              <a:ext uri="{FF2B5EF4-FFF2-40B4-BE49-F238E27FC236}">
                <a16:creationId xmlns:a16="http://schemas.microsoft.com/office/drawing/2014/main" id="{FB215743-501A-4B1A-8CDD-22FCA1ABB54B}"/>
              </a:ext>
            </a:extLst>
          </p:cNvPr>
          <p:cNvSpPr txBox="1"/>
          <p:nvPr/>
        </p:nvSpPr>
        <p:spPr>
          <a:xfrm>
            <a:off x="10336947" y="4665551"/>
            <a:ext cx="1810886" cy="369332"/>
          </a:xfrm>
          <a:prstGeom prst="rect">
            <a:avLst/>
          </a:prstGeom>
          <a:noFill/>
        </p:spPr>
        <p:txBody>
          <a:bodyPr wrap="square">
            <a:spAutoFit/>
          </a:bodyPr>
          <a:lstStyle/>
          <a:p>
            <a:r>
              <a:rPr kumimoji="0" lang="uk-UA" sz="1800" b="0" i="0" u="none" strike="noStrike" kern="1200" cap="none" spc="0" normalizeH="0" baseline="0" noProof="0" dirty="0">
                <a:ln>
                  <a:noFill/>
                </a:ln>
                <a:solidFill>
                  <a:prstClr val="black"/>
                </a:solidFill>
                <a:effectLst/>
                <a:uLnTx/>
                <a:uFillTx/>
                <a:latin typeface="Calibri" panose="020F0502020204030204"/>
                <a:ea typeface="+mn-ea"/>
                <a:cs typeface="+mn-cs"/>
              </a:rPr>
              <a:t>Шафран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Crocus) </a:t>
            </a:r>
            <a:endParaRPr lang="fr-FR" dirty="0"/>
          </a:p>
        </p:txBody>
      </p:sp>
      <p:pic>
        <p:nvPicPr>
          <p:cNvPr id="16" name="Image 15">
            <a:extLst>
              <a:ext uri="{FF2B5EF4-FFF2-40B4-BE49-F238E27FC236}">
                <a16:creationId xmlns:a16="http://schemas.microsoft.com/office/drawing/2014/main" id="{51B4973D-584D-4074-B562-387E76591C52}"/>
              </a:ext>
            </a:extLst>
          </p:cNvPr>
          <p:cNvPicPr>
            <a:picLocks noChangeAspect="1"/>
          </p:cNvPicPr>
          <p:nvPr/>
        </p:nvPicPr>
        <p:blipFill>
          <a:blip r:embed="rId6"/>
          <a:stretch>
            <a:fillRect/>
          </a:stretch>
        </p:blipFill>
        <p:spPr>
          <a:xfrm>
            <a:off x="5746330" y="4635096"/>
            <a:ext cx="1463361" cy="1816765"/>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162E0E4A-9B66-4E52-B685-844A741472DE}"/>
              </a:ext>
            </a:extLst>
          </p:cNvPr>
          <p:cNvPicPr>
            <a:picLocks noChangeAspect="1"/>
          </p:cNvPicPr>
          <p:nvPr/>
        </p:nvPicPr>
        <p:blipFill>
          <a:blip r:embed="rId7"/>
          <a:stretch>
            <a:fillRect/>
          </a:stretch>
        </p:blipFill>
        <p:spPr>
          <a:xfrm>
            <a:off x="8631954" y="4829830"/>
            <a:ext cx="1469263" cy="1261981"/>
          </a:xfrm>
          <a:prstGeom prst="rect">
            <a:avLst/>
          </a:prstGeom>
          <a:ln>
            <a:noFill/>
          </a:ln>
          <a:effectLst>
            <a:outerShdw blurRad="292100" dist="139700" dir="2700000" algn="tl" rotWithShape="0">
              <a:srgbClr val="333333">
                <a:alpha val="65000"/>
              </a:srgbClr>
            </a:outerShdw>
          </a:effectLst>
        </p:spPr>
      </p:pic>
      <p:sp>
        <p:nvSpPr>
          <p:cNvPr id="14" name="ZoneTexte 13">
            <a:extLst>
              <a:ext uri="{FF2B5EF4-FFF2-40B4-BE49-F238E27FC236}">
                <a16:creationId xmlns:a16="http://schemas.microsoft.com/office/drawing/2014/main" id="{F1F1CC72-E93A-497A-8AEB-96CCDF2C25D0}"/>
              </a:ext>
            </a:extLst>
          </p:cNvPr>
          <p:cNvSpPr txBox="1"/>
          <p:nvPr/>
        </p:nvSpPr>
        <p:spPr>
          <a:xfrm>
            <a:off x="10233513" y="5426009"/>
            <a:ext cx="1958487" cy="369332"/>
          </a:xfrm>
          <a:prstGeom prst="rect">
            <a:avLst/>
          </a:prstGeom>
          <a:noFill/>
        </p:spPr>
        <p:txBody>
          <a:bodyPr wrap="square">
            <a:spAutoFit/>
          </a:bodyPr>
          <a:lstStyle/>
          <a:p>
            <a:r>
              <a:rPr lang="ru-RU" dirty="0"/>
              <a:t>Мускарі (</a:t>
            </a:r>
            <a:r>
              <a:rPr lang="fr-FR" dirty="0" err="1"/>
              <a:t>Muscári</a:t>
            </a:r>
            <a:r>
              <a:rPr lang="fr-FR" dirty="0"/>
              <a:t>) </a:t>
            </a:r>
          </a:p>
        </p:txBody>
      </p:sp>
      <p:sp>
        <p:nvSpPr>
          <p:cNvPr id="17" name="ZoneTexte 16">
            <a:extLst>
              <a:ext uri="{FF2B5EF4-FFF2-40B4-BE49-F238E27FC236}">
                <a16:creationId xmlns:a16="http://schemas.microsoft.com/office/drawing/2014/main" id="{72CF5FEB-1141-4653-BDD2-F09D7C24F7CA}"/>
              </a:ext>
            </a:extLst>
          </p:cNvPr>
          <p:cNvSpPr txBox="1"/>
          <p:nvPr/>
        </p:nvSpPr>
        <p:spPr>
          <a:xfrm>
            <a:off x="3474170" y="5347492"/>
            <a:ext cx="2169177" cy="646331"/>
          </a:xfrm>
          <a:prstGeom prst="rect">
            <a:avLst/>
          </a:prstGeom>
          <a:noFill/>
        </p:spPr>
        <p:txBody>
          <a:bodyPr wrap="square">
            <a:spAutoFit/>
          </a:bodyPr>
          <a:lstStyle/>
          <a:p>
            <a:r>
              <a:rPr lang="ru-RU" dirty="0"/>
              <a:t>Фіалка лісова (</a:t>
            </a:r>
            <a:r>
              <a:rPr lang="fr-FR" dirty="0"/>
              <a:t>Viola </a:t>
            </a:r>
            <a:r>
              <a:rPr lang="fr-FR" dirty="0" err="1"/>
              <a:t>reichenbachiana</a:t>
            </a:r>
            <a:r>
              <a:rPr lang="fr-FR" dirty="0"/>
              <a:t>) </a:t>
            </a:r>
          </a:p>
        </p:txBody>
      </p:sp>
      <p:pic>
        <p:nvPicPr>
          <p:cNvPr id="9" name="Image 8">
            <a:extLst>
              <a:ext uri="{FF2B5EF4-FFF2-40B4-BE49-F238E27FC236}">
                <a16:creationId xmlns:a16="http://schemas.microsoft.com/office/drawing/2014/main" id="{509697AD-709E-445B-9C61-5539B81E18AC}"/>
              </a:ext>
            </a:extLst>
          </p:cNvPr>
          <p:cNvPicPr>
            <a:picLocks noChangeAspect="1"/>
          </p:cNvPicPr>
          <p:nvPr/>
        </p:nvPicPr>
        <p:blipFill>
          <a:blip r:embed="rId8"/>
          <a:stretch>
            <a:fillRect/>
          </a:stretch>
        </p:blipFill>
        <p:spPr>
          <a:xfrm>
            <a:off x="10479101" y="309934"/>
            <a:ext cx="1614175" cy="163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778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C56ACA5-C7AD-4862-866F-FCAD7F475D98}"/>
              </a:ext>
            </a:extLst>
          </p:cNvPr>
          <p:cNvPicPr>
            <a:picLocks noChangeAspect="1"/>
          </p:cNvPicPr>
          <p:nvPr/>
        </p:nvPicPr>
        <p:blipFill>
          <a:blip r:embed="rId2"/>
          <a:stretch>
            <a:fillRect/>
          </a:stretch>
        </p:blipFill>
        <p:spPr>
          <a:xfrm>
            <a:off x="0" y="0"/>
            <a:ext cx="12192000" cy="6858000"/>
          </a:xfrm>
          <a:prstGeom prst="rect">
            <a:avLst/>
          </a:prstGeom>
        </p:spPr>
      </p:pic>
      <p:sp>
        <p:nvSpPr>
          <p:cNvPr id="4" name="ZoneTexte 3">
            <a:extLst>
              <a:ext uri="{FF2B5EF4-FFF2-40B4-BE49-F238E27FC236}">
                <a16:creationId xmlns:a16="http://schemas.microsoft.com/office/drawing/2014/main" id="{99C43D79-3F51-4332-8B99-0B5898EA735C}"/>
              </a:ext>
            </a:extLst>
          </p:cNvPr>
          <p:cNvSpPr txBox="1"/>
          <p:nvPr/>
        </p:nvSpPr>
        <p:spPr>
          <a:xfrm>
            <a:off x="3077308" y="83216"/>
            <a:ext cx="4819783" cy="461665"/>
          </a:xfrm>
          <a:prstGeom prst="rect">
            <a:avLst/>
          </a:prstGeom>
          <a:noFill/>
        </p:spPr>
        <p:txBody>
          <a:bodyPr wrap="square" rtlCol="0">
            <a:spAutoFit/>
          </a:bodyPr>
          <a:lstStyle/>
          <a:p>
            <a:r>
              <a:rPr lang="uk-UA" sz="2400" b="1" dirty="0">
                <a:solidFill>
                  <a:schemeClr val="accent6">
                    <a:lumMod val="50000"/>
                  </a:schemeClr>
                </a:solidFill>
              </a:rPr>
              <a:t>Заходи щодо збереження комах</a:t>
            </a:r>
            <a:endParaRPr lang="fr-FR" sz="2400" b="1" dirty="0">
              <a:solidFill>
                <a:schemeClr val="accent6">
                  <a:lumMod val="50000"/>
                </a:schemeClr>
              </a:solidFill>
            </a:endParaRPr>
          </a:p>
        </p:txBody>
      </p:sp>
      <p:sp>
        <p:nvSpPr>
          <p:cNvPr id="5" name="ZoneTexte 4">
            <a:extLst>
              <a:ext uri="{FF2B5EF4-FFF2-40B4-BE49-F238E27FC236}">
                <a16:creationId xmlns:a16="http://schemas.microsoft.com/office/drawing/2014/main" id="{71C7BEBD-C013-4D1A-9AF6-13E6CF78E0A8}"/>
              </a:ext>
            </a:extLst>
          </p:cNvPr>
          <p:cNvSpPr txBox="1"/>
          <p:nvPr/>
        </p:nvSpPr>
        <p:spPr>
          <a:xfrm>
            <a:off x="720435" y="743680"/>
            <a:ext cx="6557819" cy="1908215"/>
          </a:xfrm>
          <a:prstGeom prst="rect">
            <a:avLst/>
          </a:prstGeom>
          <a:noFill/>
        </p:spPr>
        <p:txBody>
          <a:bodyPr wrap="square">
            <a:spAutoFit/>
          </a:bodyPr>
          <a:lstStyle/>
          <a:p>
            <a:r>
              <a:rPr lang="ru-RU" dirty="0"/>
              <a:t> </a:t>
            </a:r>
            <a:r>
              <a:rPr lang="ru-RU" sz="2000" dirty="0"/>
              <a:t>В останні три десятиріччя в усьому світі різко зменшилася чисельність комах‑запилювачів. Причинами є різке зменшення площ із природною рослинністю, придатних для гніздування та живлення диких бджіл, шмелів. </a:t>
            </a:r>
          </a:p>
          <a:p>
            <a:endParaRPr lang="ru-RU" sz="2000" dirty="0"/>
          </a:p>
          <a:p>
            <a:endParaRPr lang="ru-RU" dirty="0"/>
          </a:p>
        </p:txBody>
      </p:sp>
      <p:pic>
        <p:nvPicPr>
          <p:cNvPr id="2" name="Image 1">
            <a:extLst>
              <a:ext uri="{FF2B5EF4-FFF2-40B4-BE49-F238E27FC236}">
                <a16:creationId xmlns:a16="http://schemas.microsoft.com/office/drawing/2014/main" id="{8E10BFB8-5786-4D50-9B30-0D913AEA2E4F}"/>
              </a:ext>
            </a:extLst>
          </p:cNvPr>
          <p:cNvPicPr>
            <a:picLocks noChangeAspect="1"/>
          </p:cNvPicPr>
          <p:nvPr/>
        </p:nvPicPr>
        <p:blipFill>
          <a:blip r:embed="rId3"/>
          <a:stretch>
            <a:fillRect/>
          </a:stretch>
        </p:blipFill>
        <p:spPr>
          <a:xfrm>
            <a:off x="10635065" y="544880"/>
            <a:ext cx="1427625" cy="2538000"/>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2B86DA42-D3EA-4F27-8FE0-0BB490D08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027" y="3532148"/>
            <a:ext cx="1986213" cy="2876584"/>
          </a:xfrm>
          <a:prstGeom prst="rect">
            <a:avLst/>
          </a:prstGeom>
          <a:ln>
            <a:noFill/>
          </a:ln>
          <a:effectLst>
            <a:outerShdw blurRad="292100" dist="139700" dir="2700000" algn="tl" rotWithShape="0">
              <a:srgbClr val="333333">
                <a:alpha val="65000"/>
              </a:srgbClr>
            </a:outerShdw>
          </a:effectLst>
        </p:spPr>
      </p:pic>
      <p:sp>
        <p:nvSpPr>
          <p:cNvPr id="11" name="ZoneTexte 10">
            <a:extLst>
              <a:ext uri="{FF2B5EF4-FFF2-40B4-BE49-F238E27FC236}">
                <a16:creationId xmlns:a16="http://schemas.microsoft.com/office/drawing/2014/main" id="{4C1BC164-B73D-445B-ABD7-6058090C15FD}"/>
              </a:ext>
            </a:extLst>
          </p:cNvPr>
          <p:cNvSpPr txBox="1"/>
          <p:nvPr/>
        </p:nvSpPr>
        <p:spPr>
          <a:xfrm>
            <a:off x="935181" y="2516295"/>
            <a:ext cx="6128326" cy="3170099"/>
          </a:xfrm>
          <a:prstGeom prst="rect">
            <a:avLst/>
          </a:prstGeom>
          <a:noFill/>
        </p:spPr>
        <p:txBody>
          <a:bodyPr wrap="square">
            <a:spAutoFit/>
          </a:bodyPr>
          <a:lstStyle/>
          <a:p>
            <a:r>
              <a:rPr lang="ru-RU" sz="2000" dirty="0"/>
              <a:t>З метою збільшення кормової бази комах – запилювачів запропоновано асортимент рослин нектару- та пилконосів для насадження на клумбах міста. На основі досліджень запропоновано: ранні весняні нектароноси, багаторічні чагарники (бузок, спірея, гортензія, лаванда), а також чебрець, гісоп, хризантеми, багаторічні айстри. На газонах насаджувати білу конюшину. Для покращення умов гніздування диких запилювачів встановлювати штучні гнізда, залишати ділянки із природною рослинністю.</a:t>
            </a:r>
            <a:endParaRPr lang="fr-FR" sz="2000" dirty="0"/>
          </a:p>
        </p:txBody>
      </p:sp>
      <p:sp>
        <p:nvSpPr>
          <p:cNvPr id="13" name="ZoneTexte 12">
            <a:extLst>
              <a:ext uri="{FF2B5EF4-FFF2-40B4-BE49-F238E27FC236}">
                <a16:creationId xmlns:a16="http://schemas.microsoft.com/office/drawing/2014/main" id="{8127944C-D525-4937-8D0B-E26D17E250D7}"/>
              </a:ext>
            </a:extLst>
          </p:cNvPr>
          <p:cNvSpPr txBox="1"/>
          <p:nvPr/>
        </p:nvSpPr>
        <p:spPr>
          <a:xfrm>
            <a:off x="7278253" y="1531714"/>
            <a:ext cx="3447773" cy="1015663"/>
          </a:xfrm>
          <a:prstGeom prst="rect">
            <a:avLst/>
          </a:prstGeom>
          <a:noFill/>
        </p:spPr>
        <p:txBody>
          <a:bodyPr wrap="square">
            <a:spAutoFit/>
          </a:bodyPr>
          <a:lstStyle/>
          <a:p>
            <a:r>
              <a:rPr lang="ru-RU" sz="2000" dirty="0"/>
              <a:t>Для облаштування гнізд осмій зроблено штучний будиночок із стебел комишу.</a:t>
            </a:r>
            <a:endParaRPr lang="fr-FR" sz="2000" dirty="0"/>
          </a:p>
        </p:txBody>
      </p:sp>
      <p:pic>
        <p:nvPicPr>
          <p:cNvPr id="6" name="Image 5">
            <a:extLst>
              <a:ext uri="{FF2B5EF4-FFF2-40B4-BE49-F238E27FC236}">
                <a16:creationId xmlns:a16="http://schemas.microsoft.com/office/drawing/2014/main" id="{FEA96A22-4742-4B3C-9CB7-136F94AA4EC4}"/>
              </a:ext>
            </a:extLst>
          </p:cNvPr>
          <p:cNvPicPr>
            <a:picLocks noChangeAspect="1"/>
          </p:cNvPicPr>
          <p:nvPr/>
        </p:nvPicPr>
        <p:blipFill>
          <a:blip r:embed="rId5"/>
          <a:stretch>
            <a:fillRect/>
          </a:stretch>
        </p:blipFill>
        <p:spPr>
          <a:xfrm>
            <a:off x="7608954" y="3228176"/>
            <a:ext cx="1832625" cy="32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0868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731219C-C2B4-430C-A78B-8ADFD38C3413}"/>
              </a:ext>
            </a:extLst>
          </p:cNvPr>
          <p:cNvPicPr>
            <a:picLocks noChangeAspect="1"/>
          </p:cNvPicPr>
          <p:nvPr/>
        </p:nvPicPr>
        <p:blipFill>
          <a:blip r:embed="rId2"/>
          <a:stretch>
            <a:fillRect/>
          </a:stretch>
        </p:blipFill>
        <p:spPr>
          <a:xfrm>
            <a:off x="0" y="0"/>
            <a:ext cx="12192000" cy="6857999"/>
          </a:xfrm>
          <a:prstGeom prst="rect">
            <a:avLst/>
          </a:prstGeom>
        </p:spPr>
      </p:pic>
      <p:sp>
        <p:nvSpPr>
          <p:cNvPr id="4" name="ZoneTexte 3">
            <a:extLst>
              <a:ext uri="{FF2B5EF4-FFF2-40B4-BE49-F238E27FC236}">
                <a16:creationId xmlns:a16="http://schemas.microsoft.com/office/drawing/2014/main" id="{AB4E1E0F-020C-4AA7-9D1C-C5A0FF762A4A}"/>
              </a:ext>
            </a:extLst>
          </p:cNvPr>
          <p:cNvSpPr txBox="1"/>
          <p:nvPr/>
        </p:nvSpPr>
        <p:spPr>
          <a:xfrm>
            <a:off x="4581237" y="240146"/>
            <a:ext cx="2798618" cy="523220"/>
          </a:xfrm>
          <a:prstGeom prst="rect">
            <a:avLst/>
          </a:prstGeom>
          <a:noFill/>
        </p:spPr>
        <p:txBody>
          <a:bodyPr wrap="square" rtlCol="0">
            <a:spAutoFit/>
          </a:bodyPr>
          <a:lstStyle/>
          <a:p>
            <a:r>
              <a:rPr lang="uk-UA" sz="2800" b="1" dirty="0">
                <a:solidFill>
                  <a:schemeClr val="accent6">
                    <a:lumMod val="50000"/>
                  </a:schemeClr>
                </a:solidFill>
              </a:rPr>
              <a:t>Висновки</a:t>
            </a:r>
            <a:endParaRPr lang="fr-FR" sz="2800" b="1" dirty="0">
              <a:solidFill>
                <a:schemeClr val="accent6">
                  <a:lumMod val="50000"/>
                </a:schemeClr>
              </a:solidFill>
            </a:endParaRPr>
          </a:p>
        </p:txBody>
      </p:sp>
      <p:sp>
        <p:nvSpPr>
          <p:cNvPr id="3" name="ZoneTexte 2">
            <a:extLst>
              <a:ext uri="{FF2B5EF4-FFF2-40B4-BE49-F238E27FC236}">
                <a16:creationId xmlns:a16="http://schemas.microsoft.com/office/drawing/2014/main" id="{A48AFB07-3C62-4278-9D76-0394EB897410}"/>
              </a:ext>
            </a:extLst>
          </p:cNvPr>
          <p:cNvSpPr txBox="1"/>
          <p:nvPr/>
        </p:nvSpPr>
        <p:spPr>
          <a:xfrm>
            <a:off x="1336432" y="1003512"/>
            <a:ext cx="9135207" cy="5940088"/>
          </a:xfrm>
          <a:prstGeom prst="rect">
            <a:avLst/>
          </a:prstGeom>
          <a:noFill/>
        </p:spPr>
        <p:txBody>
          <a:bodyPr wrap="square" rtlCol="0">
            <a:spAutoFit/>
          </a:bodyPr>
          <a:lstStyle/>
          <a:p>
            <a:pPr marL="342900" indent="-342900">
              <a:buFont typeface="Arial" panose="020B0604020202020204" pitchFamily="34" charset="0"/>
              <a:buChar char="•"/>
            </a:pPr>
            <a:r>
              <a:rPr lang="uk-UA" sz="2400" dirty="0"/>
              <a:t>Дослідження показали, що основними комахами – запилювачами у місті є джмелі та бджоли.</a:t>
            </a:r>
          </a:p>
          <a:p>
            <a:pPr marL="342900" indent="-342900">
              <a:buFont typeface="Arial" panose="020B0604020202020204" pitchFamily="34" charset="0"/>
              <a:buChar char="•"/>
            </a:pPr>
            <a:r>
              <a:rPr lang="uk-UA" sz="2400" dirty="0"/>
              <a:t> Об</a:t>
            </a:r>
            <a:r>
              <a:rPr lang="fr-FR" sz="2400" dirty="0"/>
              <a:t>’</a:t>
            </a:r>
            <a:r>
              <a:rPr lang="uk-UA" sz="2400" dirty="0"/>
              <a:t>єктами запилення є  37 видів рослин  із 21 Родини.</a:t>
            </a:r>
          </a:p>
          <a:p>
            <a:pPr marL="342900" indent="-342900">
              <a:buFont typeface="Arial" panose="020B0604020202020204" pitchFamily="34" charset="0"/>
              <a:buChar char="•"/>
            </a:pPr>
            <a:r>
              <a:rPr lang="uk-UA" sz="2400" dirty="0"/>
              <a:t>Найбільш ефективно запилювачів</a:t>
            </a:r>
            <a:r>
              <a:rPr lang="fr-FR" sz="2400" dirty="0"/>
              <a:t> </a:t>
            </a:r>
            <a:r>
              <a:rPr lang="uk-UA" sz="2400" dirty="0"/>
              <a:t>приваблюють рослини, які </a:t>
            </a:r>
            <a:r>
              <a:rPr lang="ru-RU" sz="2400" dirty="0"/>
              <a:t>виділяють багато нектару з сильним ароматом (родини Яснотков</a:t>
            </a:r>
            <a:r>
              <a:rPr lang="uk-UA" sz="2400"/>
              <a:t>их</a:t>
            </a:r>
            <a:r>
              <a:rPr lang="ru-RU" sz="2400"/>
              <a:t>) </a:t>
            </a:r>
            <a:r>
              <a:rPr lang="ru-RU" sz="2400" dirty="0"/>
              <a:t>та з відкритою формою квіток (родини Айстрових, Розових).</a:t>
            </a:r>
            <a:endParaRPr lang="uk-UA" sz="2400" dirty="0"/>
          </a:p>
          <a:p>
            <a:pPr marL="342900" indent="-342900">
              <a:buFont typeface="Arial" panose="020B0604020202020204" pitchFamily="34" charset="0"/>
              <a:buChar char="•"/>
            </a:pPr>
            <a:r>
              <a:rPr lang="ru-RU" sz="2400" dirty="0"/>
              <a:t>Зроблено аналіз розподілу ентомофільних рослин при  запиленні за кольором квітки.</a:t>
            </a:r>
          </a:p>
          <a:p>
            <a:pPr marL="342900" indent="-342900">
              <a:buFont typeface="Arial" panose="020B0604020202020204" pitchFamily="34" charset="0"/>
              <a:buChar char="•"/>
            </a:pPr>
            <a:r>
              <a:rPr lang="ru-RU" sz="2400" dirty="0"/>
              <a:t>Для облаштування гнізд диких  бджіл осмій зроблено штучний будиночок із стебел комишу. </a:t>
            </a:r>
          </a:p>
          <a:p>
            <a:pPr marL="342900" indent="-342900">
              <a:buFont typeface="Arial" panose="020B0604020202020204" pitchFamily="34" charset="0"/>
              <a:buChar char="•"/>
            </a:pPr>
            <a:r>
              <a:rPr lang="ru-RU" sz="2400" dirty="0"/>
              <a:t>З метою збільшення кормової бази комах – запилювачів запропоновано асортимент рослин нектару- та пилконосів для насадження на клумбах міста.</a:t>
            </a:r>
          </a:p>
          <a:p>
            <a:pPr marL="342900" indent="-342900">
              <a:buFont typeface="Arial" panose="020B0604020202020204" pitchFamily="34" charset="0"/>
              <a:buChar char="•"/>
            </a:pPr>
            <a:endParaRPr lang="ru-RU" sz="2400" dirty="0"/>
          </a:p>
          <a:p>
            <a:endParaRPr lang="ru-RU" sz="2000" dirty="0"/>
          </a:p>
        </p:txBody>
      </p:sp>
    </p:spTree>
    <p:extLst>
      <p:ext uri="{BB962C8B-B14F-4D97-AF65-F5344CB8AC3E}">
        <p14:creationId xmlns:p14="http://schemas.microsoft.com/office/powerpoint/2010/main" val="203613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3CDABCF-4FCB-48D6-B6AC-6324D490A7EB}"/>
              </a:ext>
            </a:extLst>
          </p:cNvPr>
          <p:cNvPicPr>
            <a:picLocks noChangeAspect="1"/>
          </p:cNvPicPr>
          <p:nvPr/>
        </p:nvPicPr>
        <p:blipFill>
          <a:blip r:embed="rId2"/>
          <a:stretch>
            <a:fillRect/>
          </a:stretch>
        </p:blipFill>
        <p:spPr>
          <a:xfrm>
            <a:off x="0" y="0"/>
            <a:ext cx="12192000" cy="6857999"/>
          </a:xfrm>
          <a:prstGeom prst="rect">
            <a:avLst/>
          </a:prstGeom>
        </p:spPr>
      </p:pic>
      <p:sp>
        <p:nvSpPr>
          <p:cNvPr id="4" name="ZoneTexte 3">
            <a:extLst>
              <a:ext uri="{FF2B5EF4-FFF2-40B4-BE49-F238E27FC236}">
                <a16:creationId xmlns:a16="http://schemas.microsoft.com/office/drawing/2014/main" id="{0E22D99C-27EF-4CA0-AAB1-F8B53ABECFD0}"/>
              </a:ext>
            </a:extLst>
          </p:cNvPr>
          <p:cNvSpPr txBox="1"/>
          <p:nvPr/>
        </p:nvSpPr>
        <p:spPr>
          <a:xfrm>
            <a:off x="3546763" y="314036"/>
            <a:ext cx="2909454" cy="461665"/>
          </a:xfrm>
          <a:prstGeom prst="rect">
            <a:avLst/>
          </a:prstGeom>
          <a:noFill/>
        </p:spPr>
        <p:txBody>
          <a:bodyPr wrap="square" rtlCol="0">
            <a:spAutoFit/>
          </a:bodyPr>
          <a:lstStyle/>
          <a:p>
            <a:r>
              <a:rPr lang="uk-UA" sz="2400" b="1" dirty="0">
                <a:solidFill>
                  <a:schemeClr val="accent6">
                    <a:lumMod val="50000"/>
                  </a:schemeClr>
                </a:solidFill>
              </a:rPr>
              <a:t>Література</a:t>
            </a:r>
            <a:endParaRPr lang="fr-FR" sz="2400" b="1" dirty="0">
              <a:solidFill>
                <a:schemeClr val="accent6">
                  <a:lumMod val="50000"/>
                </a:schemeClr>
              </a:solidFill>
            </a:endParaRPr>
          </a:p>
        </p:txBody>
      </p:sp>
      <p:sp>
        <p:nvSpPr>
          <p:cNvPr id="6" name="ZoneTexte 5">
            <a:extLst>
              <a:ext uri="{FF2B5EF4-FFF2-40B4-BE49-F238E27FC236}">
                <a16:creationId xmlns:a16="http://schemas.microsoft.com/office/drawing/2014/main" id="{25F7452B-CEA1-48F7-913A-1127580AF66B}"/>
              </a:ext>
            </a:extLst>
          </p:cNvPr>
          <p:cNvSpPr txBox="1"/>
          <p:nvPr/>
        </p:nvSpPr>
        <p:spPr>
          <a:xfrm>
            <a:off x="1297685" y="1197071"/>
            <a:ext cx="7975623" cy="4524315"/>
          </a:xfrm>
          <a:prstGeom prst="rect">
            <a:avLst/>
          </a:prstGeom>
          <a:noFill/>
        </p:spPr>
        <p:txBody>
          <a:bodyPr wrap="square">
            <a:spAutoFit/>
          </a:bodyPr>
          <a:lstStyle/>
          <a:p>
            <a:pPr>
              <a:lnSpc>
                <a:spcPct val="150000"/>
              </a:lnSpc>
            </a:pPr>
            <a:r>
              <a:rPr lang="fr-FR" sz="2000" dirty="0"/>
              <a:t>1.https://pravda.if.ua/v-ivano-frankivsioku-na-utrymannya-klumb-ta-kvitnykiv-planuyutio-vytratyty-majzhe-miliojon-gryvenio/</a:t>
            </a:r>
          </a:p>
          <a:p>
            <a:pPr>
              <a:lnSpc>
                <a:spcPct val="150000"/>
              </a:lnSpc>
            </a:pPr>
            <a:r>
              <a:rPr lang="fr-FR" sz="2000" dirty="0"/>
              <a:t>2.https://elib.lntu.edu.ua/sites/default/files/</a:t>
            </a:r>
            <a:r>
              <a:rPr lang="fr-FR" sz="2000" dirty="0" err="1"/>
              <a:t>elib_upload</a:t>
            </a:r>
            <a:r>
              <a:rPr lang="fr-FR" sz="2000" dirty="0"/>
              <a:t>/%D0%94%D1%8F%D0%BA%D1%96%D0%B2%202-%D0%B3%D0%BE%D1%82%D0%BE%D0%B2%D0%B8%D0%B9/page14.html</a:t>
            </a:r>
          </a:p>
          <a:p>
            <a:pPr>
              <a:lnSpc>
                <a:spcPct val="150000"/>
              </a:lnSpc>
            </a:pPr>
            <a:r>
              <a:rPr lang="uk-UA" sz="2000" dirty="0"/>
              <a:t>3.</a:t>
            </a:r>
            <a:r>
              <a:rPr lang="fr-FR" sz="2000" dirty="0"/>
              <a:t>https://ferma.expert/pchely/vidy/osmii</a:t>
            </a:r>
            <a:endParaRPr lang="ru-RU" sz="2000" dirty="0"/>
          </a:p>
          <a:p>
            <a:pPr>
              <a:lnSpc>
                <a:spcPct val="150000"/>
              </a:lnSpc>
            </a:pPr>
            <a:r>
              <a:rPr lang="ru-RU" sz="2000" dirty="0"/>
              <a:t>4.https://www.youtube.com/watch?v=b1FGVdyzIUY“Квіткові. Квітка і суцвіття. Запилення”</a:t>
            </a:r>
          </a:p>
          <a:p>
            <a:pPr>
              <a:lnSpc>
                <a:spcPct val="150000"/>
              </a:lnSpc>
            </a:pPr>
            <a:endParaRPr lang="ru-RU" sz="2000" dirty="0"/>
          </a:p>
          <a:p>
            <a:endParaRPr lang="fr-FR" dirty="0"/>
          </a:p>
        </p:txBody>
      </p:sp>
    </p:spTree>
    <p:extLst>
      <p:ext uri="{BB962C8B-B14F-4D97-AF65-F5344CB8AC3E}">
        <p14:creationId xmlns:p14="http://schemas.microsoft.com/office/powerpoint/2010/main" val="291021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A97C3-21A6-4300-B972-40AA7E094333}"/>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C3B349F0-7AB8-4F6A-9947-80024F001C4A}"/>
              </a:ext>
            </a:extLst>
          </p:cNvPr>
          <p:cNvPicPr>
            <a:picLocks noGrp="1" noChangeAspect="1"/>
          </p:cNvPicPr>
          <p:nvPr>
            <p:ph idx="1"/>
          </p:nvPr>
        </p:nvPicPr>
        <p:blipFill>
          <a:blip r:embed="rId2"/>
          <a:stretch>
            <a:fillRect/>
          </a:stretch>
        </p:blipFill>
        <p:spPr>
          <a:xfrm>
            <a:off x="-73892" y="1"/>
            <a:ext cx="12265891" cy="6858000"/>
          </a:xfrm>
          <a:prstGeom prst="rect">
            <a:avLst/>
          </a:prstGeom>
        </p:spPr>
      </p:pic>
      <p:sp>
        <p:nvSpPr>
          <p:cNvPr id="5" name="ZoneTexte 4">
            <a:extLst>
              <a:ext uri="{FF2B5EF4-FFF2-40B4-BE49-F238E27FC236}">
                <a16:creationId xmlns:a16="http://schemas.microsoft.com/office/drawing/2014/main" id="{4A72B77C-BAFE-4032-B436-E0FE5D2D21FC}"/>
              </a:ext>
            </a:extLst>
          </p:cNvPr>
          <p:cNvSpPr txBox="1"/>
          <p:nvPr/>
        </p:nvSpPr>
        <p:spPr>
          <a:xfrm>
            <a:off x="3823855" y="2456873"/>
            <a:ext cx="4553527" cy="523220"/>
          </a:xfrm>
          <a:prstGeom prst="rect">
            <a:avLst/>
          </a:prstGeom>
          <a:noFill/>
        </p:spPr>
        <p:txBody>
          <a:bodyPr wrap="square" rtlCol="0">
            <a:spAutoFit/>
          </a:bodyPr>
          <a:lstStyle/>
          <a:p>
            <a:r>
              <a:rPr lang="uk-UA" sz="2800" b="1" dirty="0">
                <a:solidFill>
                  <a:schemeClr val="accent6">
                    <a:lumMod val="50000"/>
                  </a:schemeClr>
                </a:solidFill>
              </a:rPr>
              <a:t>Дякую за увагу !</a:t>
            </a:r>
            <a:endParaRPr lang="fr-FR" sz="2800" b="1" dirty="0">
              <a:solidFill>
                <a:schemeClr val="accent6">
                  <a:lumMod val="50000"/>
                </a:schemeClr>
              </a:solidFill>
            </a:endParaRPr>
          </a:p>
        </p:txBody>
      </p:sp>
    </p:spTree>
    <p:extLst>
      <p:ext uri="{BB962C8B-B14F-4D97-AF65-F5344CB8AC3E}">
        <p14:creationId xmlns:p14="http://schemas.microsoft.com/office/powerpoint/2010/main" val="21932268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3089</TotalTime>
  <Words>1348</Words>
  <Application>Microsoft Office PowerPoint</Application>
  <PresentationFormat>Grand écran</PresentationFormat>
  <Paragraphs>113</Paragraphs>
  <Slides>15</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15</vt:i4>
      </vt:variant>
    </vt:vector>
  </HeadingPairs>
  <TitlesOfParts>
    <vt:vector size="21" baseType="lpstr">
      <vt:lpstr>Arial</vt:lpstr>
      <vt:lpstr>Arial Black</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Елена</dc:creator>
  <cp:lastModifiedBy>Елена</cp:lastModifiedBy>
  <cp:revision>218</cp:revision>
  <dcterms:created xsi:type="dcterms:W3CDTF">2026-03-31T10:56:50Z</dcterms:created>
  <dcterms:modified xsi:type="dcterms:W3CDTF">2026-04-14T16:31:22Z</dcterms:modified>
</cp:coreProperties>
</file>