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68" r:id="rId5"/>
    <p:sldId id="260" r:id="rId6"/>
    <p:sldId id="266" r:id="rId7"/>
    <p:sldId id="259" r:id="rId8"/>
    <p:sldId id="261" r:id="rId9"/>
    <p:sldId id="263" r:id="rId10"/>
    <p:sldId id="269" r:id="rId11"/>
    <p:sldId id="270" r:id="rId12"/>
    <p:sldId id="264" r:id="rId13"/>
    <p:sldId id="262" r:id="rId14"/>
    <p:sldId id="265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6AD1B-8EBD-44CE-B02D-D8CF7B2B0A2A}" type="datetimeFigureOut">
              <a:rPr lang="uk-UA" smtClean="0"/>
              <a:t>15.04.2026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70188-060D-4BC7-91E0-D78BF3337A3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7963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5C6C-75CF-4ED4-8B14-E999DAB14576}" type="datetime1">
              <a:rPr lang="uk-UA" smtClean="0"/>
              <a:t>15.04.2026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49F4E-C6AA-4CB6-B795-9DD3E835D5C9}" type="datetime1">
              <a:rPr lang="uk-UA" smtClean="0"/>
              <a:t>15.04.2026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5A17-98E6-49A1-81A9-8E31CEBCA418}" type="datetime1">
              <a:rPr lang="uk-UA" smtClean="0"/>
              <a:t>15.04.2026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27A9-37F0-412D-A496-D81758114F64}" type="datetime1">
              <a:rPr lang="uk-UA" smtClean="0"/>
              <a:t>15.04.2026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FCAA3-8D6B-4626-88FF-2C1F47ECBED8}" type="datetime1">
              <a:rPr lang="uk-UA" smtClean="0"/>
              <a:t>15.04.2026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54A3D-8D78-4515-B061-5E4EA7C4FB4A}" type="datetime1">
              <a:rPr lang="uk-UA" smtClean="0"/>
              <a:t>15.04.2026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4AFF-3AE2-4CF9-8C16-10012C6CCC3F}" type="datetime1">
              <a:rPr lang="uk-UA" smtClean="0"/>
              <a:t>15.04.2026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6211F-510A-4BED-ABA2-F3A0EA169EA3}" type="datetime1">
              <a:rPr lang="uk-UA" smtClean="0"/>
              <a:t>15.04.2026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F133-0DF4-44CB-AE96-55E57C557A5D}" type="datetime1">
              <a:rPr lang="uk-UA" smtClean="0"/>
              <a:t>15.04.2026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2DEC-12DE-4156-AD3E-37D18544EC33}" type="datetime1">
              <a:rPr lang="uk-UA" smtClean="0"/>
              <a:t>15.04.2026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727A2-2B79-4F9B-987F-039BC069C9FC}" type="datetime1">
              <a:rPr lang="uk-UA" smtClean="0"/>
              <a:t>15.04.2026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A2E6D-6715-4B40-9CC5-AD2C23785288}" type="datetime1">
              <a:rPr lang="uk-UA" smtClean="0"/>
              <a:t>15.04.2026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" TargetMode="External"/><Relationship Id="rId3" Type="http://schemas.openxmlformats.org/officeDocument/2006/relationships/hyperlink" Target="https://www.miyklas.com.ua/p/fzika/11-klas/elektromagnitni-kolivannia-i-khvili-471880/mekhanichni-kolivannia-fizichni-velichini-iaki-kharakterizuiut-kolivannia-470589/re-60add8e0-a13e-433d-9420-978bbcd5db3c" TargetMode="External"/><Relationship Id="rId7" Type="http://schemas.openxmlformats.org/officeDocument/2006/relationships/hyperlink" Target="https://uahistory.co/pidruchniki/zasekina-physics-and-astronomy-10-class-2018-profile-level/53.php" TargetMode="External"/><Relationship Id="rId2" Type="http://schemas.openxmlformats.org/officeDocument/2006/relationships/hyperlink" Target="https://uk.wikipedia.org/wik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iyklas.com.ua/p/fzika/9-klas/rukh-i-vzayemodiia-zakoni-zberezhennia-372240/zakon-vsesvitnogo-tiazhinnia-365733/re-95806f99-94e4-4723-b1cd-d199129d2367" TargetMode="External"/><Relationship Id="rId11" Type="http://schemas.openxmlformats.org/officeDocument/2006/relationships/hyperlink" Target="https://www.miyklas.com.ua/p/fzika/7-klas/mekhanichnii-rukh-316913/kolivalnii-rukh-amplituda-period-chastota-324388/re-371ebc95-d6b9-4529-8c41-2a7a7eda9fed" TargetMode="External"/><Relationship Id="rId5" Type="http://schemas.openxmlformats.org/officeDocument/2006/relationships/hyperlink" Target="https://www.miyklas.com.ua/p/fzika/7-klas/vzayemodiia-til-sila-16479/sila-tiazhinnia-vaga-tila-16490/re-c06dca76-425a-4047-8c61-106f7756f36f" TargetMode="External"/><Relationship Id="rId10" Type="http://schemas.openxmlformats.org/officeDocument/2006/relationships/hyperlink" Target="https://mozok.click/2349-matematichniy-pruzhinniy-mayatniki-harakteristiki-kolivalnogo-ruhu-mayatnikv.html" TargetMode="External"/><Relationship Id="rId4" Type="http://schemas.openxmlformats.org/officeDocument/2006/relationships/hyperlink" Target="https://uk.wikipedia.org/wiki/%D0%9C%D1%96%D1%81%D1%8F%D1%86%D1%8C_(%D1%81%D1%83%D0%BF%D1%83%D1%82%D0%BD%D0%B8%D0%BA)" TargetMode="External"/><Relationship Id="rId9" Type="http://schemas.openxmlformats.org/officeDocument/2006/relationships/hyperlink" Target="https://studfile.net/preview/7218606/page:46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ЯК ЗМІНИТЬСЯ ПЕРІОД КОЛИВАНЬ МАЯТНИКА НА МІСЯЦІ</a:t>
            </a:r>
            <a:endParaRPr lang="uk-UA" b="1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pPr algn="l"/>
            <a:r>
              <a:rPr lang="uk-UA" b="1" dirty="0" err="1" smtClean="0">
                <a:solidFill>
                  <a:schemeClr val="tx1"/>
                </a:solidFill>
              </a:rPr>
              <a:t>Гецько</a:t>
            </a:r>
            <a:r>
              <a:rPr lang="uk-UA" b="1" dirty="0" smtClean="0">
                <a:solidFill>
                  <a:schemeClr val="tx1"/>
                </a:solidFill>
              </a:rPr>
              <a:t> Данило Максимович</a:t>
            </a:r>
            <a:r>
              <a:rPr lang="uk-UA" dirty="0" smtClean="0">
                <a:solidFill>
                  <a:schemeClr val="tx1"/>
                </a:solidFill>
              </a:rPr>
              <a:t>, учень </a:t>
            </a:r>
            <a:r>
              <a:rPr lang="uk-UA" dirty="0">
                <a:solidFill>
                  <a:schemeClr val="tx1"/>
                </a:solidFill>
              </a:rPr>
              <a:t>7 класу Устинівського ліцею Устинівської селищної ради, </a:t>
            </a:r>
            <a:r>
              <a:rPr lang="uk-UA" dirty="0" smtClean="0">
                <a:solidFill>
                  <a:schemeClr val="tx1"/>
                </a:solidFill>
              </a:rPr>
              <a:t>слухач </a:t>
            </a:r>
            <a:r>
              <a:rPr lang="uk-UA" dirty="0">
                <a:solidFill>
                  <a:schemeClr val="tx1"/>
                </a:solidFill>
              </a:rPr>
              <a:t>Кіровоградської Малої академії наук учнівської молоді.</a:t>
            </a:r>
          </a:p>
          <a:p>
            <a:pPr algn="l"/>
            <a:r>
              <a:rPr lang="uk-UA" u="sng" dirty="0">
                <a:solidFill>
                  <a:schemeClr val="tx1"/>
                </a:solidFill>
              </a:rPr>
              <a:t>Керівник: </a:t>
            </a:r>
            <a:r>
              <a:rPr lang="uk-UA" dirty="0">
                <a:solidFill>
                  <a:schemeClr val="tx1"/>
                </a:solidFill>
              </a:rPr>
              <a:t>Олійник Ольга Миколаївна, вчитель Устинівського ліцею Устинівської селищної ради, керівник секції «Системи і технології ШІ» Кіровоградської Малої академії наук учнівської молоді.</a:t>
            </a:r>
          </a:p>
          <a:p>
            <a:pPr algn="l"/>
            <a:r>
              <a:rPr lang="uk-UA" dirty="0">
                <a:solidFill>
                  <a:schemeClr val="tx1"/>
                </a:solidFill>
              </a:rPr>
              <a:t>Кіровоградська область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42085"/>
            <a:ext cx="2143125" cy="2143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1052736"/>
            <a:ext cx="2241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Номінація «Техніка»</a:t>
            </a:r>
            <a:endParaRPr lang="uk-UA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16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/>
              <a:t>Актуальність дослідження </a:t>
            </a:r>
            <a:r>
              <a:rPr lang="uk-UA" sz="3200" b="1" dirty="0"/>
              <a:t>умов на Місяці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/>
              <a:t>є </a:t>
            </a:r>
            <a:r>
              <a:rPr lang="uk-UA" dirty="0"/>
              <a:t>важливим у зв’язку з розвитком космічних програм і плану створення місячних баз. Вивчення фізичних процесів, а саме коливального руху в умовах низької гравітації та відсутності атмосфери допоможе краще зрозуміти, як працюватимуть прилади та механізми на Місяці</a:t>
            </a:r>
            <a:r>
              <a:rPr lang="uk-UA" dirty="0" smtClean="0"/>
              <a:t>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Новизна </a:t>
            </a:r>
            <a:r>
              <a:rPr lang="ru-RU" b="1" dirty="0" err="1">
                <a:solidFill>
                  <a:srgbClr val="FF0000"/>
                </a:solidFill>
              </a:rPr>
              <a:t>роботи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порівняльному</a:t>
            </a:r>
            <a:r>
              <a:rPr lang="ru-RU" dirty="0"/>
              <a:t> </a:t>
            </a:r>
            <a:r>
              <a:rPr lang="ru-RU" dirty="0" err="1"/>
              <a:t>дослідженні</a:t>
            </a:r>
            <a:r>
              <a:rPr lang="ru-RU" dirty="0"/>
              <a:t> </a:t>
            </a:r>
            <a:r>
              <a:rPr lang="ru-RU" dirty="0" err="1"/>
              <a:t>коливань</a:t>
            </a:r>
            <a:r>
              <a:rPr lang="ru-RU" dirty="0"/>
              <a:t> </a:t>
            </a:r>
            <a:r>
              <a:rPr lang="ru-RU" dirty="0" err="1"/>
              <a:t>математичного</a:t>
            </a:r>
            <a:r>
              <a:rPr lang="ru-RU" dirty="0"/>
              <a:t> маятника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 та </a:t>
            </a:r>
            <a:r>
              <a:rPr lang="ru-RU" dirty="0" err="1"/>
              <a:t>Місяця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експериментальних</a:t>
            </a:r>
            <a:r>
              <a:rPr lang="ru-RU" dirty="0"/>
              <a:t> </a:t>
            </a:r>
            <a:r>
              <a:rPr lang="ru-RU" dirty="0" err="1"/>
              <a:t>вимірювань</a:t>
            </a:r>
            <a:r>
              <a:rPr lang="ru-RU" dirty="0"/>
              <a:t> і </a:t>
            </a:r>
            <a:r>
              <a:rPr lang="ru-RU" dirty="0" err="1"/>
              <a:t>теоретичних</a:t>
            </a:r>
            <a:r>
              <a:rPr lang="ru-RU" dirty="0"/>
              <a:t> </a:t>
            </a:r>
            <a:r>
              <a:rPr lang="ru-RU" dirty="0" err="1"/>
              <a:t>розрахунків</a:t>
            </a:r>
            <a:r>
              <a:rPr lang="ru-RU" dirty="0"/>
              <a:t>. </a:t>
            </a:r>
            <a:endParaRPr lang="ru-RU" dirty="0" smtClean="0"/>
          </a:p>
          <a:p>
            <a:r>
              <a:rPr lang="uk-UA" b="1" dirty="0"/>
              <a:t>Об’єкт дослідження: </a:t>
            </a:r>
            <a:r>
              <a:rPr lang="uk-UA" dirty="0"/>
              <a:t>коливальний рух математичного маятника. </a:t>
            </a:r>
            <a:r>
              <a:rPr lang="uk-UA" b="1" dirty="0"/>
              <a:t>Предмет дослідження – </a:t>
            </a:r>
            <a:r>
              <a:rPr lang="uk-UA" dirty="0"/>
              <a:t>залежність періоду коливань математичного маятника від прискорення вільного падіння в умовах Землі та Місяці.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80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Мета та завдання роботи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b="1" u="sng" dirty="0" smtClean="0">
                <a:solidFill>
                  <a:srgbClr val="FF0000"/>
                </a:solidFill>
              </a:rPr>
              <a:t>Мета</a:t>
            </a:r>
            <a:r>
              <a:rPr lang="uk-UA" dirty="0" smtClean="0">
                <a:solidFill>
                  <a:srgbClr val="FF0000"/>
                </a:solidFill>
              </a:rPr>
              <a:t>:</a:t>
            </a:r>
            <a:r>
              <a:rPr lang="uk-UA" dirty="0" smtClean="0"/>
              <a:t> дослідити залежність періоду коливань математичного маятника від прискорення вільного падіння та перевірити його поведінку в умовах Землі і Місяця.</a:t>
            </a:r>
          </a:p>
          <a:p>
            <a:r>
              <a:rPr lang="uk-UA" b="1" u="sng" dirty="0" smtClean="0">
                <a:solidFill>
                  <a:srgbClr val="FF0000"/>
                </a:solidFill>
              </a:rPr>
              <a:t>Завдання</a:t>
            </a:r>
            <a:r>
              <a:rPr lang="uk-UA" b="1" dirty="0" smtClean="0">
                <a:solidFill>
                  <a:srgbClr val="FF0000"/>
                </a:solidFill>
              </a:rPr>
              <a:t>: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1)Ознайомитися з теорією коливального руху.</a:t>
            </a:r>
          </a:p>
          <a:p>
            <a:pPr marL="0" indent="0">
              <a:buNone/>
            </a:pPr>
            <a:r>
              <a:rPr lang="uk-UA" dirty="0" smtClean="0"/>
              <a:t>2)Зібрати математичний маятник і провести експеримент на Землі.</a:t>
            </a:r>
          </a:p>
          <a:p>
            <a:pPr marL="0" indent="0">
              <a:buNone/>
            </a:pPr>
            <a:r>
              <a:rPr lang="uk-UA" dirty="0" smtClean="0"/>
              <a:t>3)Розрахувати період коливань маятника в умовах Місяця.</a:t>
            </a:r>
          </a:p>
          <a:p>
            <a:pPr marL="0" indent="0">
              <a:buNone/>
            </a:pPr>
            <a:r>
              <a:rPr lang="uk-UA" dirty="0"/>
              <a:t>4</a:t>
            </a:r>
            <a:r>
              <a:rPr lang="uk-UA" dirty="0" smtClean="0"/>
              <a:t>)Порівняти отримані результати для Землі та Місяця.</a:t>
            </a:r>
          </a:p>
          <a:p>
            <a:pPr marL="0" indent="0">
              <a:buNone/>
            </a:pPr>
            <a:r>
              <a:rPr lang="uk-UA" dirty="0"/>
              <a:t>5</a:t>
            </a:r>
            <a:r>
              <a:rPr lang="uk-UA" dirty="0" smtClean="0"/>
              <a:t>)Проаналізувати вплив відсутності атмосфери на коливання маятника.</a:t>
            </a:r>
          </a:p>
          <a:p>
            <a:pPr marL="0" indent="0">
              <a:buNone/>
            </a:pPr>
            <a:r>
              <a:rPr lang="uk-UA" dirty="0"/>
              <a:t>6</a:t>
            </a:r>
            <a:r>
              <a:rPr lang="uk-UA" dirty="0" smtClean="0"/>
              <a:t>)Зробити висновки щодо особливостей руху маятника в різних умовах.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3</a:t>
            </a:fld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5157192"/>
            <a:ext cx="2819455" cy="15841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3" y="5074145"/>
            <a:ext cx="2294997" cy="175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08304" y="5517232"/>
            <a:ext cx="124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Джерело 3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881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err="1" smtClean="0"/>
              <a:t>Коливальний</a:t>
            </a:r>
            <a:r>
              <a:rPr lang="ru-RU" sz="3600" b="1" dirty="0" smtClean="0"/>
              <a:t> </a:t>
            </a:r>
            <a:r>
              <a:rPr lang="ru-RU" sz="3600" b="1" dirty="0" err="1"/>
              <a:t>рух</a:t>
            </a:r>
            <a:r>
              <a:rPr lang="ru-RU" sz="3600" b="1" dirty="0"/>
              <a:t> </a:t>
            </a:r>
            <a:r>
              <a:rPr lang="ru-RU" sz="3600" b="1" dirty="0" err="1"/>
              <a:t>періодичний</a:t>
            </a:r>
            <a:r>
              <a:rPr lang="ru-RU" sz="3600" b="1" dirty="0"/>
              <a:t> і </a:t>
            </a:r>
            <a:r>
              <a:rPr lang="ru-RU" sz="3600" b="1" dirty="0" err="1"/>
              <a:t>його</a:t>
            </a:r>
            <a:r>
              <a:rPr lang="ru-RU" sz="3600" b="1" dirty="0"/>
              <a:t> </a:t>
            </a:r>
            <a:r>
              <a:rPr lang="ru-RU" sz="3600" b="1" dirty="0" err="1"/>
              <a:t>характеризують</a:t>
            </a:r>
            <a:r>
              <a:rPr lang="ru-RU" sz="3600" b="1" dirty="0"/>
              <a:t>: </a:t>
            </a:r>
            <a:r>
              <a:rPr lang="uk-UA" dirty="0"/>
              <a:t/>
            </a:r>
            <a:br>
              <a:rPr lang="uk-UA" dirty="0"/>
            </a:b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4</a:t>
            </a:fld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Таблиця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5065947"/>
                  </p:ext>
                </p:extLst>
              </p:nvPr>
            </p:nvGraphicFramePr>
            <p:xfrm>
              <a:off x="395535" y="1484784"/>
              <a:ext cx="8352929" cy="42408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93406"/>
                    <a:gridCol w="2006995"/>
                    <a:gridCol w="1375812"/>
                    <a:gridCol w="1397410"/>
                    <a:gridCol w="1979306"/>
                  </a:tblGrid>
                  <a:tr h="864096"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Величина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Означення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Позначення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Формула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Одиниці вимірювання</a:t>
                          </a:r>
                          <a:endParaRPr lang="uk-UA" dirty="0"/>
                        </a:p>
                      </a:txBody>
                      <a:tcPr/>
                    </a:tc>
                  </a:tr>
                  <a:tr h="1547935">
                    <a:tc>
                      <a:txBody>
                        <a:bodyPr/>
                        <a:lstStyle/>
                        <a:p>
                          <a:r>
                            <a:rPr lang="ru-RU" dirty="0" err="1" smtClean="0"/>
                            <a:t>Амплітуда</a:t>
                          </a:r>
                          <a:r>
                            <a:rPr lang="ru-RU" dirty="0" smtClean="0"/>
                            <a:t> </a:t>
                          </a:r>
                          <a:r>
                            <a:rPr lang="ru-RU" dirty="0" err="1" smtClean="0"/>
                            <a:t>коливань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максимальна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відстань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на яку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відхиляється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тіло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від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положення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рівноваги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uk-UA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А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М</a:t>
                          </a:r>
                          <a:endParaRPr lang="uk-UA" dirty="0"/>
                        </a:p>
                      </a:txBody>
                      <a:tcPr/>
                    </a:tc>
                  </a:tr>
                  <a:tr h="727248">
                    <a:tc>
                      <a:txBody>
                        <a:bodyPr/>
                        <a:lstStyle/>
                        <a:p>
                          <a:r>
                            <a:rPr lang="ru-RU" dirty="0" err="1" smtClean="0"/>
                            <a:t>Період</a:t>
                          </a:r>
                          <a:r>
                            <a:rPr lang="ru-RU" dirty="0" smtClean="0"/>
                            <a:t> </a:t>
                          </a:r>
                          <a:r>
                            <a:rPr lang="ru-RU" dirty="0" err="1" smtClean="0"/>
                            <a:t>коливань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час, за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який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тіло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здійснює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одне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повне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коливання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uk-UA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Т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b="0" i="0" u="none" strike="noStrike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1800" b="0" i="1" u="none" strike="noStrike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ru-RU" sz="1800" b="0" i="0" u="none" strike="noStrike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t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ru-RU" sz="1800" b="0" i="0" u="none" strike="noStrike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N</m:t>
                                  </m:r>
                                </m:den>
                              </m:f>
                            </m:oMath>
                          </a14:m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С</a:t>
                          </a:r>
                          <a:endParaRPr lang="uk-UA" dirty="0"/>
                        </a:p>
                      </a:txBody>
                      <a:tcPr/>
                    </a:tc>
                  </a:tr>
                  <a:tr h="511152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Частота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число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повних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коливань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тіла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за одну секунду.</a:t>
                          </a:r>
                          <a:endParaRPr lang="uk-UA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800" b="0" i="0" u="none" strike="noStrike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ν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800" b="0" i="0" u="none" strike="noStrike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ν=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l-GR" sz="1800" b="0" i="1" u="none" strike="noStrike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1800" b="0" i="0" u="none" strike="noStrike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N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1800" b="0" i="0" u="none" strike="noStrike" kern="1200" dirty="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t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dirty="0" smtClean="0"/>
                            <a:t/>
                          </a:r>
                          <a:br>
                            <a:rPr lang="en-US" dirty="0" smtClean="0"/>
                          </a:b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Гц,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uk-UA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uk-UA" b="0" i="1" smtClean="0">
                                      <a:latin typeface="Cambria Math"/>
                                    </a:rPr>
                                    <m:t>с</m:t>
                                  </m:r>
                                </m:den>
                              </m:f>
                            </m:oMath>
                          </a14:m>
                          <a:endParaRPr lang="uk-UA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Таблиця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5065947"/>
                  </p:ext>
                </p:extLst>
              </p:nvPr>
            </p:nvGraphicFramePr>
            <p:xfrm>
              <a:off x="395535" y="1484784"/>
              <a:ext cx="8352929" cy="42408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93406"/>
                    <a:gridCol w="2006995"/>
                    <a:gridCol w="1375812"/>
                    <a:gridCol w="1397410"/>
                    <a:gridCol w="1979306"/>
                  </a:tblGrid>
                  <a:tr h="864096"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Величина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Означення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Позначення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Формула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uk-UA" dirty="0" smtClean="0"/>
                            <a:t>Одиниці вимірювання</a:t>
                          </a:r>
                          <a:endParaRPr lang="uk-UA" dirty="0"/>
                        </a:p>
                      </a:txBody>
                      <a:tcPr/>
                    </a:tc>
                  </a:tr>
                  <a:tr h="1547935">
                    <a:tc>
                      <a:txBody>
                        <a:bodyPr/>
                        <a:lstStyle/>
                        <a:p>
                          <a:r>
                            <a:rPr lang="ru-RU" dirty="0" err="1" smtClean="0"/>
                            <a:t>Амплітуда</a:t>
                          </a:r>
                          <a:r>
                            <a:rPr lang="ru-RU" dirty="0" smtClean="0"/>
                            <a:t> </a:t>
                          </a:r>
                          <a:r>
                            <a:rPr lang="ru-RU" dirty="0" err="1" smtClean="0"/>
                            <a:t>коливань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максимальна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відстань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на яку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відхиляється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тіло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від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положення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рівноваги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uk-UA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А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М</a:t>
                          </a:r>
                          <a:endParaRPr lang="uk-UA" dirty="0"/>
                        </a:p>
                      </a:txBody>
                      <a:tcPr/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r>
                            <a:rPr lang="ru-RU" dirty="0" err="1" smtClean="0"/>
                            <a:t>Період</a:t>
                          </a:r>
                          <a:r>
                            <a:rPr lang="ru-RU" dirty="0" smtClean="0"/>
                            <a:t> </a:t>
                          </a:r>
                          <a:r>
                            <a:rPr lang="ru-RU" dirty="0" err="1" smtClean="0"/>
                            <a:t>коливань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час, за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який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тіло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здійснює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одне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повне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коливання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uk-UA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Т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56769" t="-266667" r="-142358" b="-1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dirty="0" smtClean="0"/>
                            <a:t>С</a:t>
                          </a:r>
                          <a:endParaRPr lang="uk-UA" dirty="0"/>
                        </a:p>
                      </a:txBody>
                      <a:tcPr/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Частота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число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повних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коливань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ru-RU" sz="1800" b="0" i="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тіла</a:t>
                          </a:r>
                          <a:r>
                            <a:rPr lang="ru-RU" sz="1800" b="0" i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за одну секунду.</a:t>
                          </a:r>
                          <a:endParaRPr lang="uk-UA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800" b="0" i="0" u="none" strike="noStrike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ν</a:t>
                          </a:r>
                          <a:endParaRPr lang="uk-U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56769" t="-366667" r="-142358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21846" t="-366667" r="-308" b="-10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3092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Математичний маятник</a:t>
            </a:r>
            <a:endParaRPr lang="uk-UA" b="1" dirty="0"/>
          </a:p>
        </p:txBody>
      </p:sp>
      <p:pic>
        <p:nvPicPr>
          <p:cNvPr id="6" name="Місце для вмісту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015" y="1484784"/>
            <a:ext cx="3389979" cy="3816424"/>
          </a:xfrm>
        </p:spPr>
      </p:pic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995936" y="1268760"/>
            <a:ext cx="4690864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err="1"/>
              <a:t>Математичним</a:t>
            </a:r>
            <a:r>
              <a:rPr lang="ru-RU" sz="1800" b="1" dirty="0"/>
              <a:t> маятником </a:t>
            </a:r>
            <a:r>
              <a:rPr lang="ru-RU" sz="1800" dirty="0" err="1"/>
              <a:t>вважають</a:t>
            </a:r>
            <a:r>
              <a:rPr lang="ru-RU" sz="1800" dirty="0"/>
              <a:t> </a:t>
            </a:r>
            <a:r>
              <a:rPr lang="ru-RU" sz="1800" dirty="0" err="1"/>
              <a:t>точкове</a:t>
            </a:r>
            <a:r>
              <a:rPr lang="ru-RU" sz="1800" dirty="0"/>
              <a:t> </a:t>
            </a:r>
            <a:r>
              <a:rPr lang="ru-RU" sz="1800" dirty="0" err="1"/>
              <a:t>тіло</a:t>
            </a:r>
            <a:r>
              <a:rPr lang="ru-RU" sz="1800" dirty="0"/>
              <a:t>, </a:t>
            </a:r>
            <a:r>
              <a:rPr lang="ru-RU" sz="1800" dirty="0" err="1"/>
              <a:t>підвішене</a:t>
            </a:r>
            <a:r>
              <a:rPr lang="ru-RU" sz="1800" dirty="0"/>
              <a:t> до </a:t>
            </a:r>
            <a:r>
              <a:rPr lang="ru-RU" sz="1800" dirty="0" err="1"/>
              <a:t>нерозтяжної</a:t>
            </a:r>
            <a:r>
              <a:rPr lang="ru-RU" sz="1800" dirty="0"/>
              <a:t> і </a:t>
            </a:r>
            <a:r>
              <a:rPr lang="ru-RU" sz="1800" dirty="0" err="1"/>
              <a:t>невагомої</a:t>
            </a:r>
            <a:r>
              <a:rPr lang="ru-RU" sz="1800" dirty="0"/>
              <a:t> нитки. </a:t>
            </a:r>
            <a:r>
              <a:rPr lang="ru-RU" sz="1800" b="1" dirty="0" err="1"/>
              <a:t>Математичний</a:t>
            </a:r>
            <a:r>
              <a:rPr lang="ru-RU" sz="1800" b="1" dirty="0"/>
              <a:t> маятник </a:t>
            </a:r>
            <a:r>
              <a:rPr lang="ru-RU" sz="1800" dirty="0"/>
              <a:t>—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поняття</a:t>
            </a:r>
            <a:r>
              <a:rPr lang="ru-RU" sz="1800" dirty="0"/>
              <a:t> </a:t>
            </a:r>
            <a:r>
              <a:rPr lang="ru-RU" sz="1800" dirty="0" err="1"/>
              <a:t>абстрактне</a:t>
            </a:r>
            <a:r>
              <a:rPr lang="ru-RU" sz="1800" dirty="0"/>
              <a:t>, тому </a:t>
            </a:r>
            <a:r>
              <a:rPr lang="ru-RU" sz="1800" dirty="0" err="1"/>
              <a:t>що</a:t>
            </a:r>
            <a:r>
              <a:rPr lang="ru-RU" sz="1800" dirty="0"/>
              <a:t>: </a:t>
            </a:r>
            <a:r>
              <a:rPr lang="ru-RU" sz="1800" dirty="0" err="1"/>
              <a:t>по-перше</a:t>
            </a:r>
            <a:r>
              <a:rPr lang="ru-RU" sz="1800" dirty="0"/>
              <a:t>, у </a:t>
            </a:r>
            <a:r>
              <a:rPr lang="ru-RU" sz="1800" dirty="0" err="1"/>
              <a:t>природі</a:t>
            </a:r>
            <a:r>
              <a:rPr lang="ru-RU" sz="1800" dirty="0"/>
              <a:t> не </a:t>
            </a:r>
            <a:r>
              <a:rPr lang="ru-RU" sz="1800" dirty="0" err="1"/>
              <a:t>існує</a:t>
            </a:r>
            <a:r>
              <a:rPr lang="ru-RU" sz="1800" dirty="0"/>
              <a:t> </a:t>
            </a:r>
            <a:r>
              <a:rPr lang="ru-RU" sz="1800" dirty="0" err="1"/>
              <a:t>точкових</a:t>
            </a:r>
            <a:r>
              <a:rPr lang="ru-RU" sz="1800" dirty="0"/>
              <a:t> </a:t>
            </a:r>
            <a:r>
              <a:rPr lang="ru-RU" sz="1800" dirty="0" err="1"/>
              <a:t>тіл</a:t>
            </a:r>
            <a:r>
              <a:rPr lang="ru-RU" sz="1800" dirty="0"/>
              <a:t>, а </a:t>
            </a:r>
            <a:r>
              <a:rPr lang="ru-RU" sz="1800" dirty="0" err="1"/>
              <a:t>по-друге</a:t>
            </a:r>
            <a:r>
              <a:rPr lang="ru-RU" sz="1800" dirty="0"/>
              <a:t>, </a:t>
            </a:r>
            <a:r>
              <a:rPr lang="ru-RU" sz="1800" dirty="0" err="1"/>
              <a:t>немає</a:t>
            </a:r>
            <a:r>
              <a:rPr lang="ru-RU" sz="1800" dirty="0"/>
              <a:t> абсолютно </a:t>
            </a:r>
            <a:r>
              <a:rPr lang="ru-RU" sz="1800" dirty="0" err="1"/>
              <a:t>нерозтяжних</a:t>
            </a:r>
            <a:r>
              <a:rPr lang="ru-RU" sz="1800" dirty="0"/>
              <a:t> і </a:t>
            </a:r>
            <a:r>
              <a:rPr lang="ru-RU" sz="1800" dirty="0" err="1"/>
              <a:t>невагомих</a:t>
            </a:r>
            <a:r>
              <a:rPr lang="ru-RU" sz="1800" dirty="0"/>
              <a:t> ниток. </a:t>
            </a:r>
          </a:p>
          <a:p>
            <a:pPr marL="0" indent="0">
              <a:buNone/>
            </a:pPr>
            <a:r>
              <a:rPr lang="ru-RU" sz="1800" dirty="0" smtClean="0"/>
              <a:t>    </a:t>
            </a:r>
          </a:p>
          <a:p>
            <a:pPr marL="0" indent="0">
              <a:buNone/>
            </a:pPr>
            <a:r>
              <a:rPr lang="ru-RU" sz="1800" dirty="0" smtClean="0"/>
              <a:t>    Коли </a:t>
            </a:r>
            <a:r>
              <a:rPr lang="ru-RU" sz="1800" dirty="0"/>
              <a:t>кулька </a:t>
            </a:r>
            <a:r>
              <a:rPr lang="ru-RU" sz="1800" dirty="0" err="1"/>
              <a:t>перебуває</a:t>
            </a:r>
            <a:r>
              <a:rPr lang="ru-RU" sz="1800" dirty="0"/>
              <a:t> в </a:t>
            </a:r>
            <a:r>
              <a:rPr lang="ru-RU" sz="1800" dirty="0" err="1"/>
              <a:t>стані</a:t>
            </a:r>
            <a:r>
              <a:rPr lang="ru-RU" sz="1800" dirty="0"/>
              <a:t> </a:t>
            </a:r>
            <a:r>
              <a:rPr lang="ru-RU" sz="1800" dirty="0" err="1"/>
              <a:t>рівноваги</a:t>
            </a:r>
            <a:r>
              <a:rPr lang="ru-RU" sz="1800" dirty="0"/>
              <a:t>, то на </a:t>
            </a:r>
            <a:r>
              <a:rPr lang="ru-RU" sz="1800" dirty="0" err="1"/>
              <a:t>неї</a:t>
            </a:r>
            <a:r>
              <a:rPr lang="ru-RU" sz="1800" dirty="0"/>
              <a:t> </a:t>
            </a:r>
            <a:r>
              <a:rPr lang="ru-RU" sz="1800" dirty="0" err="1"/>
              <a:t>діють</a:t>
            </a:r>
            <a:r>
              <a:rPr lang="ru-RU" sz="1800" dirty="0"/>
              <a:t> сила </a:t>
            </a:r>
            <a:r>
              <a:rPr lang="ru-RU" sz="1800" dirty="0" err="1"/>
              <a:t>тяжіння</a:t>
            </a:r>
            <a:r>
              <a:rPr lang="ru-RU" sz="1800" dirty="0"/>
              <a:t>  та сила </a:t>
            </a:r>
            <a:r>
              <a:rPr lang="ru-RU" sz="1800" dirty="0" err="1"/>
              <a:t>пружності</a:t>
            </a:r>
            <a:r>
              <a:rPr lang="ru-RU" sz="1800" dirty="0"/>
              <a:t> нитки 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зрівноважують</a:t>
            </a:r>
            <a:r>
              <a:rPr lang="ru-RU" sz="1800" dirty="0"/>
              <a:t> одна одну, </a:t>
            </a:r>
            <a:r>
              <a:rPr lang="ru-RU" sz="1800" dirty="0" err="1"/>
              <a:t>тобто</a:t>
            </a:r>
            <a:r>
              <a:rPr lang="ru-RU" sz="1800" dirty="0"/>
              <a:t> </a:t>
            </a:r>
            <a:r>
              <a:rPr lang="ru-RU" sz="1800" dirty="0" err="1"/>
              <a:t>рівнодійна</a:t>
            </a:r>
            <a:r>
              <a:rPr lang="ru-RU" sz="1800" dirty="0"/>
              <a:t> </a:t>
            </a:r>
            <a:r>
              <a:rPr lang="ru-RU" sz="1800" dirty="0" err="1"/>
              <a:t>цих</a:t>
            </a:r>
            <a:r>
              <a:rPr lang="ru-RU" sz="1800" dirty="0"/>
              <a:t> сил </a:t>
            </a:r>
            <a:r>
              <a:rPr lang="ru-RU" sz="1800" dirty="0" err="1"/>
              <a:t>дорівнює</a:t>
            </a:r>
            <a:r>
              <a:rPr lang="ru-RU" sz="1800" dirty="0"/>
              <a:t> нулю. </a:t>
            </a:r>
            <a:r>
              <a:rPr lang="ru-RU" sz="1800" dirty="0" err="1"/>
              <a:t>Якщо</a:t>
            </a:r>
            <a:r>
              <a:rPr lang="ru-RU" sz="1800" dirty="0"/>
              <a:t> ж маятник </a:t>
            </a:r>
            <a:r>
              <a:rPr lang="ru-RU" sz="1800" dirty="0" err="1"/>
              <a:t>відхилити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положення</a:t>
            </a:r>
            <a:r>
              <a:rPr lang="ru-RU" sz="1800" dirty="0"/>
              <a:t> </a:t>
            </a:r>
            <a:r>
              <a:rPr lang="ru-RU" sz="1800" dirty="0" err="1"/>
              <a:t>рівноваги</a:t>
            </a:r>
            <a:r>
              <a:rPr lang="ru-RU" sz="1800" dirty="0"/>
              <a:t> на </a:t>
            </a:r>
            <a:r>
              <a:rPr lang="ru-RU" sz="1800" dirty="0" smtClean="0"/>
              <a:t>кут </a:t>
            </a:r>
            <a:r>
              <a:rPr lang="el-GR" sz="1800" dirty="0" smtClean="0"/>
              <a:t>φ</a:t>
            </a:r>
            <a:r>
              <a:rPr lang="ru-RU" sz="1800" dirty="0" smtClean="0"/>
              <a:t>, </a:t>
            </a:r>
            <a:r>
              <a:rPr lang="ru-RU" sz="1800" dirty="0"/>
              <a:t>то на кульку так само </a:t>
            </a:r>
            <a:r>
              <a:rPr lang="ru-RU" sz="1800" dirty="0" err="1"/>
              <a:t>діятимуть</a:t>
            </a:r>
            <a:r>
              <a:rPr lang="ru-RU" sz="1800" dirty="0"/>
              <a:t> </a:t>
            </a:r>
            <a:r>
              <a:rPr lang="ru-RU" sz="1800" dirty="0" err="1"/>
              <a:t>сили</a:t>
            </a:r>
            <a:r>
              <a:rPr lang="ru-RU" sz="1800" dirty="0"/>
              <a:t> </a:t>
            </a:r>
            <a:r>
              <a:rPr lang="ru-RU" sz="1800" dirty="0" err="1"/>
              <a:t>тяжіння</a:t>
            </a:r>
            <a:r>
              <a:rPr lang="ru-RU" sz="1800" dirty="0"/>
              <a:t> та </a:t>
            </a:r>
            <a:r>
              <a:rPr lang="ru-RU" sz="1800" dirty="0" err="1"/>
              <a:t>пружності</a:t>
            </a:r>
            <a:r>
              <a:rPr lang="ru-RU" sz="1800" dirty="0"/>
              <a:t> нитки, але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рівнодійна</a:t>
            </a:r>
            <a:r>
              <a:rPr lang="ru-RU" sz="1800" dirty="0"/>
              <a:t> </a:t>
            </a:r>
            <a:r>
              <a:rPr lang="ru-RU" sz="1800" dirty="0" err="1"/>
              <a:t>має</a:t>
            </a:r>
            <a:r>
              <a:rPr lang="ru-RU" sz="1800" dirty="0"/>
              <a:t> </a:t>
            </a:r>
            <a:r>
              <a:rPr lang="ru-RU" sz="1800" dirty="0" err="1"/>
              <a:t>певне</a:t>
            </a:r>
            <a:r>
              <a:rPr lang="ru-RU" sz="1800" dirty="0"/>
              <a:t> </a:t>
            </a:r>
            <a:r>
              <a:rPr lang="ru-RU" sz="1800" dirty="0" err="1"/>
              <a:t>значення</a:t>
            </a:r>
            <a:r>
              <a:rPr lang="ru-RU" sz="1800" dirty="0"/>
              <a:t>, </a:t>
            </a:r>
            <a:r>
              <a:rPr lang="ru-RU" sz="1800" dirty="0" err="1"/>
              <a:t>напрямлена</a:t>
            </a:r>
            <a:r>
              <a:rPr lang="ru-RU" sz="1800" dirty="0"/>
              <a:t> перпендикулярно до нитки маятника і </a:t>
            </a:r>
            <a:r>
              <a:rPr lang="ru-RU" sz="1800" dirty="0" err="1"/>
              <a:t>діє</a:t>
            </a:r>
            <a:r>
              <a:rPr lang="ru-RU" sz="1800" dirty="0"/>
              <a:t> у </a:t>
            </a:r>
            <a:r>
              <a:rPr lang="ru-RU" sz="1800" dirty="0" err="1"/>
              <a:t>напрямку</a:t>
            </a:r>
            <a:r>
              <a:rPr lang="ru-RU" sz="1800" dirty="0"/>
              <a:t> до </a:t>
            </a:r>
            <a:r>
              <a:rPr lang="ru-RU" sz="1800" dirty="0" err="1"/>
              <a:t>положення</a:t>
            </a:r>
            <a:r>
              <a:rPr lang="ru-RU" sz="1800" dirty="0"/>
              <a:t> </a:t>
            </a:r>
            <a:r>
              <a:rPr lang="ru-RU" sz="1800" dirty="0" err="1"/>
              <a:t>рівноваги</a:t>
            </a:r>
            <a:r>
              <a:rPr lang="ru-RU" sz="1800" dirty="0"/>
              <a:t>.</a:t>
            </a:r>
            <a:endParaRPr lang="uk-UA" sz="1800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5</a:t>
            </a:fld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187624" y="5949280"/>
            <a:ext cx="124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Джерело 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7785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/>
              <a:t>П</a:t>
            </a:r>
            <a:r>
              <a:rPr lang="uk-UA" b="1" dirty="0" smtClean="0"/>
              <a:t>еріод коливань ММ</a:t>
            </a:r>
            <a:endParaRPr lang="uk-UA" b="1" dirty="0"/>
          </a:p>
        </p:txBody>
      </p:sp>
      <p:pic>
        <p:nvPicPr>
          <p:cNvPr id="6" name="Місце для вмісту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Місце для вмісту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48200" y="1340768"/>
                <a:ext cx="4038600" cy="478539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uk-UA" dirty="0"/>
                  <a:t>Т</a:t>
                </a:r>
                <a:r>
                  <a:rPr lang="uk-UA" b="1" dirty="0"/>
                  <a:t>=2</a:t>
                </a:r>
                <a:r>
                  <a:rPr lang="el-GR" b="1" dirty="0"/>
                  <a:t>π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b="1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uk-UA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𝒍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𝒈</m:t>
                            </m:r>
                          </m:den>
                        </m:f>
                      </m:e>
                    </m:rad>
                  </m:oMath>
                </a14:m>
                <a:r>
                  <a:rPr lang="uk-UA" dirty="0" smtClean="0"/>
                  <a:t>, де </a:t>
                </a:r>
                <a:r>
                  <a:rPr lang="uk-UA" b="1" dirty="0" smtClean="0"/>
                  <a:t>Т </a:t>
                </a:r>
                <a:r>
                  <a:rPr lang="uk-UA" dirty="0" smtClean="0"/>
                  <a:t>– період коливань,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𝒍</m:t>
                    </m:r>
                  </m:oMath>
                </a14:m>
                <a:r>
                  <a:rPr lang="uk-UA" dirty="0" smtClean="0"/>
                  <a:t> – довжина нитки,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𝒈</m:t>
                    </m:r>
                  </m:oMath>
                </a14:m>
                <a:r>
                  <a:rPr lang="uk-UA" dirty="0" smtClean="0"/>
                  <a:t> – прискорення вільного падіння.</a:t>
                </a:r>
              </a:p>
              <a:p>
                <a:pPr marL="0" indent="0">
                  <a:buNone/>
                </a:pPr>
                <a:endParaRPr lang="uk-UA" dirty="0" smtClean="0"/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rgbClr val="7030A0"/>
                    </a:solidFill>
                  </a:rPr>
                  <a:t>XVII ст. </a:t>
                </a:r>
                <a:r>
                  <a:rPr lang="ru-RU" dirty="0" err="1" smtClean="0">
                    <a:solidFill>
                      <a:srgbClr val="7030A0"/>
                    </a:solidFill>
                  </a:rPr>
                  <a:t>нідерландський</a:t>
                </a:r>
                <a:r>
                  <a:rPr lang="ru-RU" dirty="0" smtClean="0">
                    <a:solidFill>
                      <a:srgbClr val="7030A0"/>
                    </a:solidFill>
                  </a:rPr>
                  <a:t> </a:t>
                </a:r>
                <a:r>
                  <a:rPr lang="ru-RU" dirty="0" err="1">
                    <a:solidFill>
                      <a:srgbClr val="7030A0"/>
                    </a:solidFill>
                  </a:rPr>
                  <a:t>вчений</a:t>
                </a:r>
                <a:r>
                  <a:rPr lang="ru-RU" dirty="0">
                    <a:solidFill>
                      <a:srgbClr val="7030A0"/>
                    </a:solidFill>
                  </a:rPr>
                  <a:t> </a:t>
                </a:r>
                <a:r>
                  <a:rPr lang="ru-RU" dirty="0" err="1">
                    <a:solidFill>
                      <a:srgbClr val="7030A0"/>
                    </a:solidFill>
                  </a:rPr>
                  <a:t>Християн</a:t>
                </a:r>
                <a:r>
                  <a:rPr lang="ru-RU" dirty="0">
                    <a:solidFill>
                      <a:srgbClr val="7030A0"/>
                    </a:solidFill>
                  </a:rPr>
                  <a:t> </a:t>
                </a:r>
                <a:r>
                  <a:rPr lang="ru-RU" dirty="0" smtClean="0">
                    <a:solidFill>
                      <a:srgbClr val="7030A0"/>
                    </a:solidFill>
                  </a:rPr>
                  <a:t>Гюйгенс </a:t>
                </a:r>
                <a:r>
                  <a:rPr lang="ru-RU" dirty="0" err="1" smtClean="0">
                    <a:solidFill>
                      <a:srgbClr val="7030A0"/>
                    </a:solidFill>
                  </a:rPr>
                  <a:t>досліджував</a:t>
                </a:r>
                <a:r>
                  <a:rPr lang="ru-RU" dirty="0" smtClean="0">
                    <a:solidFill>
                      <a:srgbClr val="7030A0"/>
                    </a:solidFill>
                  </a:rPr>
                  <a:t> </a:t>
                </a:r>
                <a:r>
                  <a:rPr lang="ru-RU" dirty="0" err="1">
                    <a:solidFill>
                      <a:srgbClr val="7030A0"/>
                    </a:solidFill>
                  </a:rPr>
                  <a:t>коливання</a:t>
                </a:r>
                <a:r>
                  <a:rPr lang="ru-RU" dirty="0">
                    <a:solidFill>
                      <a:srgbClr val="7030A0"/>
                    </a:solidFill>
                  </a:rPr>
                  <a:t> </a:t>
                </a:r>
                <a:r>
                  <a:rPr lang="ru-RU" dirty="0" err="1">
                    <a:solidFill>
                      <a:srgbClr val="7030A0"/>
                    </a:solidFill>
                  </a:rPr>
                  <a:t>маятників</a:t>
                </a:r>
                <a:r>
                  <a:rPr lang="ru-RU" dirty="0">
                    <a:solidFill>
                      <a:srgbClr val="7030A0"/>
                    </a:solidFill>
                  </a:rPr>
                  <a:t> для </a:t>
                </a:r>
                <a:r>
                  <a:rPr lang="ru-RU" dirty="0" err="1">
                    <a:solidFill>
                      <a:srgbClr val="7030A0"/>
                    </a:solidFill>
                  </a:rPr>
                  <a:t>вдосконалення</a:t>
                </a:r>
                <a:r>
                  <a:rPr lang="ru-RU" dirty="0">
                    <a:solidFill>
                      <a:srgbClr val="7030A0"/>
                    </a:solidFill>
                  </a:rPr>
                  <a:t> </a:t>
                </a:r>
                <a:r>
                  <a:rPr lang="ru-RU" dirty="0" err="1">
                    <a:solidFill>
                      <a:srgbClr val="7030A0"/>
                    </a:solidFill>
                  </a:rPr>
                  <a:t>точних</a:t>
                </a:r>
                <a:r>
                  <a:rPr lang="ru-RU" dirty="0">
                    <a:solidFill>
                      <a:srgbClr val="7030A0"/>
                    </a:solidFill>
                  </a:rPr>
                  <a:t> </a:t>
                </a:r>
                <a:r>
                  <a:rPr lang="ru-RU" dirty="0" err="1">
                    <a:solidFill>
                      <a:srgbClr val="7030A0"/>
                    </a:solidFill>
                  </a:rPr>
                  <a:t>механічних</a:t>
                </a:r>
                <a:r>
                  <a:rPr lang="ru-RU" dirty="0">
                    <a:solidFill>
                      <a:srgbClr val="7030A0"/>
                    </a:solidFill>
                  </a:rPr>
                  <a:t> </a:t>
                </a:r>
                <a:r>
                  <a:rPr lang="ru-RU" dirty="0" err="1" smtClean="0">
                    <a:solidFill>
                      <a:srgbClr val="7030A0"/>
                    </a:solidFill>
                  </a:rPr>
                  <a:t>годинників</a:t>
                </a:r>
                <a:r>
                  <a:rPr lang="ru-RU" dirty="0" smtClean="0">
                    <a:solidFill>
                      <a:srgbClr val="7030A0"/>
                    </a:solidFill>
                  </a:rPr>
                  <a:t>.</a:t>
                </a:r>
                <a:endParaRPr lang="uk-UA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Місце для вмісту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48200" y="1340768"/>
                <a:ext cx="4038600" cy="4785395"/>
              </a:xfrm>
              <a:blipFill rotWithShape="1">
                <a:blip r:embed="rId3"/>
                <a:stretch>
                  <a:fillRect l="-271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972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1700" y="188640"/>
            <a:ext cx="5400600" cy="1143000"/>
          </a:xfrm>
        </p:spPr>
        <p:txBody>
          <a:bodyPr/>
          <a:lstStyle/>
          <a:p>
            <a:r>
              <a:rPr lang="uk-UA" b="1" dirty="0" smtClean="0"/>
              <a:t>Умови на Місяці</a:t>
            </a:r>
            <a:endParaRPr lang="uk-UA" b="1" dirty="0"/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76013838"/>
              </p:ext>
            </p:extLst>
          </p:nvPr>
        </p:nvGraphicFramePr>
        <p:xfrm>
          <a:off x="3529719" y="1177268"/>
          <a:ext cx="4210632" cy="1963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3544"/>
                <a:gridCol w="1403544"/>
                <a:gridCol w="1403544"/>
              </a:tblGrid>
              <a:tr h="392740">
                <a:tc>
                  <a:txBody>
                    <a:bodyPr/>
                    <a:lstStyle/>
                    <a:p>
                      <a:r>
                        <a:rPr lang="uk-UA" dirty="0" smtClean="0"/>
                        <a:t>Умова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Земля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Місяць</a:t>
                      </a:r>
                      <a:endParaRPr lang="uk-UA" dirty="0"/>
                    </a:p>
                  </a:txBody>
                  <a:tcPr/>
                </a:tc>
              </a:tr>
              <a:tr h="392740">
                <a:tc>
                  <a:txBody>
                    <a:bodyPr/>
                    <a:lstStyle/>
                    <a:p>
                      <a:r>
                        <a:rPr lang="uk-UA" dirty="0"/>
                        <a:t>Гравітація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9,8 м/с²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1,6 м/с²</a:t>
                      </a:r>
                    </a:p>
                  </a:txBody>
                  <a:tcPr anchor="ctr"/>
                </a:tc>
              </a:tr>
              <a:tr h="392740">
                <a:tc>
                  <a:txBody>
                    <a:bodyPr/>
                    <a:lstStyle/>
                    <a:p>
                      <a:r>
                        <a:rPr lang="uk-UA" dirty="0" smtClean="0"/>
                        <a:t>Повітря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є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немає</a:t>
                      </a:r>
                      <a:endParaRPr lang="uk-UA" dirty="0"/>
                    </a:p>
                  </a:txBody>
                  <a:tcPr/>
                </a:tc>
              </a:tr>
              <a:tr h="392740">
                <a:tc>
                  <a:txBody>
                    <a:bodyPr/>
                    <a:lstStyle/>
                    <a:p>
                      <a:r>
                        <a:rPr lang="uk-UA" dirty="0" smtClean="0"/>
                        <a:t>Період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менший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більший</a:t>
                      </a:r>
                      <a:endParaRPr lang="uk-UA" dirty="0"/>
                    </a:p>
                  </a:txBody>
                  <a:tcPr/>
                </a:tc>
              </a:tr>
              <a:tr h="392740">
                <a:tc>
                  <a:txBody>
                    <a:bodyPr/>
                    <a:lstStyle/>
                    <a:p>
                      <a:r>
                        <a:rPr lang="uk-UA" dirty="0" smtClean="0"/>
                        <a:t>Затухання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швидке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повільне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Місце для вмісту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3276755"/>
            <a:ext cx="5832648" cy="3581245"/>
          </a:xfrm>
        </p:spPr>
      </p:pic>
      <p:sp>
        <p:nvSpPr>
          <p:cNvPr id="10" name="TextBox 9"/>
          <p:cNvSpPr txBox="1"/>
          <p:nvPr/>
        </p:nvSpPr>
        <p:spPr>
          <a:xfrm>
            <a:off x="7596336" y="5805264"/>
            <a:ext cx="124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Джерело 6</a:t>
            </a:r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8084483" y="2492896"/>
            <a:ext cx="759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Автор</a:t>
            </a:r>
            <a:endParaRPr lang="uk-UA" dirty="0"/>
          </a:p>
        </p:txBody>
      </p:sp>
      <p:sp>
        <p:nvSpPr>
          <p:cNvPr id="12" name="Місце для номера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7</a:t>
            </a:fld>
            <a:endParaRPr lang="uk-UA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3221" y="1124744"/>
            <a:ext cx="2036860" cy="20368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07516" y="2956302"/>
            <a:ext cx="124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Джерело 7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5580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Порівняння періоду коливань</a:t>
            </a:r>
            <a:endParaRPr lang="uk-UA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Місце для вмісту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1600200"/>
                <a:ext cx="5050904" cy="452596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Т</m:t>
                        </m:r>
                      </m:e>
                      <m:sub>
                        <m:r>
                          <a:rPr lang="uk-UA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Землі</m:t>
                        </m:r>
                      </m:sub>
                    </m:sSub>
                  </m:oMath>
                </a14:m>
                <a:r>
                  <a:rPr lang="uk-UA" b="1" dirty="0">
                    <a:solidFill>
                      <a:srgbClr val="7030A0"/>
                    </a:solidFill>
                  </a:rPr>
                  <a:t>=2</a:t>
                </a:r>
                <a:r>
                  <a:rPr lang="el-GR" b="1" dirty="0">
                    <a:solidFill>
                      <a:srgbClr val="7030A0"/>
                    </a:solidFill>
                  </a:rPr>
                  <a:t>π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l-GR" b="1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𝒍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l-GR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  <m:t>𝒈</m:t>
                                </m:r>
                              </m:e>
                              <m:sub>
                                <m:r>
                                  <a:rPr lang="uk-UA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  <m:t>Землі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uk-UA" b="1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b="1" i="1">
                            <a:latin typeface="Cambria Math"/>
                          </a:rPr>
                          <m:t>Т</m:t>
                        </m:r>
                      </m:e>
                      <m:sub>
                        <m:r>
                          <a:rPr lang="uk-UA" b="1" i="1">
                            <a:latin typeface="Cambria Math"/>
                          </a:rPr>
                          <m:t>Землі</m:t>
                        </m:r>
                      </m:sub>
                    </m:sSub>
                  </m:oMath>
                </a14:m>
                <a:r>
                  <a:rPr lang="uk-UA" dirty="0" smtClean="0"/>
                  <a:t>=2·3,14</a:t>
                </a:r>
                <a:r>
                  <a:rPr lang="uk-UA" dirty="0"/>
                  <a:t>·</a:t>
                </a:r>
                <a:r>
                  <a:rPr lang="el-GR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l-GR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uk-UA" b="0" i="1" smtClean="0">
                                <a:latin typeface="Cambria Math"/>
                              </a:rPr>
                              <m:t>1 м</m:t>
                            </m:r>
                          </m:num>
                          <m:den>
                            <m:r>
                              <a:rPr lang="uk-UA" b="0" i="1" smtClean="0">
                                <a:latin typeface="Cambria Math"/>
                              </a:rPr>
                              <m:t>9,8 м/</m:t>
                            </m:r>
                            <m:r>
                              <m:rPr>
                                <m:nor/>
                              </m:rPr>
                              <a:rPr lang="uk-UA"/>
                              <m:t>с</m:t>
                            </m:r>
                            <m:r>
                              <m:rPr>
                                <m:nor/>
                              </m:rPr>
                              <a:rPr lang="uk-UA" baseline="30000"/>
                              <m:t>2</m:t>
                            </m:r>
                          </m:den>
                        </m:f>
                      </m:e>
                    </m:rad>
                  </m:oMath>
                </a14:m>
                <a:r>
                  <a:rPr lang="uk-UA" dirty="0"/>
                  <a:t> ≈</a:t>
                </a:r>
                <a:r>
                  <a:rPr lang="uk-UA" dirty="0" smtClean="0"/>
                  <a:t> 2,01 с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Т</m:t>
                        </m:r>
                      </m:e>
                      <m:sub>
                        <m:r>
                          <a:rPr lang="uk-UA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Місяці</m:t>
                        </m:r>
                      </m:sub>
                    </m:sSub>
                  </m:oMath>
                </a14:m>
                <a:r>
                  <a:rPr lang="uk-UA" b="1" dirty="0">
                    <a:solidFill>
                      <a:srgbClr val="7030A0"/>
                    </a:solidFill>
                  </a:rPr>
                  <a:t>=2</a:t>
                </a:r>
                <a:r>
                  <a:rPr lang="el-GR" b="1" dirty="0">
                    <a:solidFill>
                      <a:srgbClr val="7030A0"/>
                    </a:solidFill>
                  </a:rPr>
                  <a:t>π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l-GR" b="1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𝒍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l-GR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  <m:t>𝒈</m:t>
                                </m:r>
                              </m:e>
                              <m:sub>
                                <m:r>
                                  <a:rPr lang="uk-UA" b="1" i="1">
                                    <a:solidFill>
                                      <a:srgbClr val="7030A0"/>
                                    </a:solidFill>
                                    <a:latin typeface="Cambria Math"/>
                                  </a:rPr>
                                  <m:t>Місяця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endParaRPr lang="uk-UA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i="1">
                            <a:latin typeface="Cambria Math"/>
                          </a:rPr>
                          <m:t>Т</m:t>
                        </m:r>
                      </m:e>
                      <m:sub>
                        <m:r>
                          <a:rPr lang="uk-UA" i="1">
                            <a:latin typeface="Cambria Math"/>
                          </a:rPr>
                          <m:t>Місяці</m:t>
                        </m:r>
                      </m:sub>
                    </m:sSub>
                  </m:oMath>
                </a14:m>
                <a:r>
                  <a:rPr lang="uk-UA" dirty="0"/>
                  <a:t>=</a:t>
                </a:r>
                <a:r>
                  <a:rPr lang="uk-UA" dirty="0" smtClean="0"/>
                  <a:t>2·3,14</a:t>
                </a:r>
                <a:r>
                  <a:rPr lang="uk-UA" dirty="0"/>
                  <a:t>·</a:t>
                </a:r>
                <a:r>
                  <a:rPr lang="el-GR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l-GR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uk-UA" i="1">
                                <a:latin typeface="Cambria Math"/>
                              </a:rPr>
                              <m:t>1 м</m:t>
                            </m:r>
                          </m:num>
                          <m:den>
                            <m:r>
                              <a:rPr lang="uk-UA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uk-UA" i="1">
                                <a:latin typeface="Cambria Math"/>
                              </a:rPr>
                              <m:t>,</m:t>
                            </m:r>
                            <m:r>
                              <a:rPr lang="uk-UA" b="0" i="1" smtClean="0">
                                <a:latin typeface="Cambria Math"/>
                              </a:rPr>
                              <m:t>6</m:t>
                            </m:r>
                            <m:r>
                              <a:rPr lang="uk-UA" i="1">
                                <a:latin typeface="Cambria Math"/>
                              </a:rPr>
                              <m:t> м/</m:t>
                            </m:r>
                            <m:r>
                              <m:rPr>
                                <m:nor/>
                              </m:rPr>
                              <a:rPr lang="uk-UA"/>
                              <m:t>с</m:t>
                            </m:r>
                            <m:r>
                              <m:rPr>
                                <m:nor/>
                              </m:rPr>
                              <a:rPr lang="uk-UA" baseline="30000"/>
                              <m:t>2</m:t>
                            </m:r>
                          </m:den>
                        </m:f>
                      </m:e>
                    </m:rad>
                  </m:oMath>
                </a14:m>
                <a:r>
                  <a:rPr lang="uk-UA" dirty="0"/>
                  <a:t> ≈</a:t>
                </a:r>
                <a:r>
                  <a:rPr lang="uk-UA" dirty="0" smtClean="0"/>
                  <a:t>4,96 с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uk-UA" b="0" i="1" smtClean="0">
                            <a:latin typeface="Cambria Math"/>
                          </a:rPr>
                          <m:t>Тм</m:t>
                        </m:r>
                      </m:num>
                      <m:den>
                        <m:r>
                          <a:rPr lang="uk-UA" b="0" i="1" smtClean="0">
                            <a:latin typeface="Cambria Math"/>
                          </a:rPr>
                          <m:t>Тз</m:t>
                        </m:r>
                      </m:den>
                    </m:f>
                  </m:oMath>
                </a14:m>
                <a:r>
                  <a:rPr lang="uk-UA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>
                            <a:latin typeface="Cambria Math"/>
                          </a:rPr>
                        </m:ctrlPr>
                      </m:fPr>
                      <m:num>
                        <m:r>
                          <a:rPr lang="uk-UA" b="0" i="1" smtClean="0">
                            <a:latin typeface="Cambria Math"/>
                          </a:rPr>
                          <m:t>4,96</m:t>
                        </m:r>
                      </m:num>
                      <m:den>
                        <m:r>
                          <a:rPr lang="uk-UA" b="0" i="1" smtClean="0">
                            <a:latin typeface="Cambria Math"/>
                          </a:rPr>
                          <m:t>2,01</m:t>
                        </m:r>
                      </m:den>
                    </m:f>
                  </m:oMath>
                </a14:m>
                <a:r>
                  <a:rPr lang="uk-UA" dirty="0"/>
                  <a:t> </a:t>
                </a:r>
                <a:r>
                  <a:rPr lang="uk-UA" dirty="0" smtClean="0"/>
                  <a:t>≈2,47</a:t>
                </a:r>
                <a:endParaRPr lang="uk-UA" dirty="0"/>
              </a:p>
            </p:txBody>
          </p:sp>
        </mc:Choice>
        <mc:Fallback xmlns="">
          <p:sp>
            <p:nvSpPr>
              <p:cNvPr id="3" name="Місце для вмісту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600200"/>
                <a:ext cx="5050904" cy="4525963"/>
              </a:xfrm>
              <a:blipFill rotWithShape="1">
                <a:blip r:embed="rId2"/>
                <a:stretch>
                  <a:fillRect t="-27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5580112" y="1600200"/>
            <a:ext cx="3106688" cy="4525963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4,96 с˃2,01 с це означає, що маятник на Місяці буде коливатися повільніше.</a:t>
            </a:r>
          </a:p>
          <a:p>
            <a:endParaRPr lang="uk-UA" dirty="0"/>
          </a:p>
          <a:p>
            <a:endParaRPr lang="uk-UA" dirty="0" smtClean="0"/>
          </a:p>
          <a:p>
            <a:r>
              <a:rPr lang="uk-UA" dirty="0" smtClean="0"/>
              <a:t>На Місяці маятник коливається приблизно в 2,5 рази повільніше.</a:t>
            </a:r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1835696" y="6021288"/>
            <a:ext cx="2440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Довжина маятника 1 м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095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6196169"/>
              </p:ext>
            </p:extLst>
          </p:nvPr>
        </p:nvGraphicFramePr>
        <p:xfrm>
          <a:off x="323528" y="260648"/>
          <a:ext cx="3960441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7"/>
                <a:gridCol w="1320147"/>
                <a:gridCol w="1320147"/>
              </a:tblGrid>
              <a:tr h="135351">
                <a:tc>
                  <a:txBody>
                    <a:bodyPr/>
                    <a:lstStyle/>
                    <a:p>
                      <a:r>
                        <a:rPr lang="uk-UA" dirty="0" smtClean="0"/>
                        <a:t>Довжина нитки, м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Період (Земля), с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Період (Місяць), с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0,2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0,9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2,21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0,4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1,27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3,11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0,6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1,55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3,9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0,8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1,79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4,39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2,01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4,9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761595"/>
            <a:ext cx="6480720" cy="40905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57002" y="3573016"/>
            <a:ext cx="22659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 графіка видно, що зі збільшенням довжини маятника період коливань зростає як на Землі, так і на Місяці. Проте на Місяці період значно більший, що пояснюється меншою гравітацією.</a:t>
            </a:r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9</a:t>
            </a:fld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7002" y="790213"/>
            <a:ext cx="2087103" cy="27828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9639" y="404664"/>
            <a:ext cx="4860032" cy="835974"/>
          </a:xfrm>
        </p:spPr>
        <p:txBody>
          <a:bodyPr>
            <a:normAutofit fontScale="90000"/>
          </a:bodyPr>
          <a:lstStyle/>
          <a:p>
            <a:pPr algn="l"/>
            <a:r>
              <a:rPr lang="uk-UA" b="1" dirty="0" smtClean="0"/>
              <a:t>Експериментальні </a:t>
            </a:r>
            <a:r>
              <a:rPr lang="uk-UA" b="1" dirty="0" smtClean="0"/>
              <a:t>дані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57599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906"/>
            <a:ext cx="8229600" cy="1143000"/>
          </a:xfrm>
        </p:spPr>
        <p:txBody>
          <a:bodyPr/>
          <a:lstStyle/>
          <a:p>
            <a:r>
              <a:rPr lang="uk-UA" b="1" dirty="0"/>
              <a:t>№1. Затухання коливань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b="1" dirty="0">
                <a:solidFill>
                  <a:srgbClr val="C00000"/>
                </a:solidFill>
              </a:rPr>
              <a:t>Ідея </a:t>
            </a:r>
            <a:r>
              <a:rPr lang="uk-UA" b="1" dirty="0" smtClean="0">
                <a:solidFill>
                  <a:srgbClr val="C00000"/>
                </a:solidFill>
              </a:rPr>
              <a:t>досліду</a:t>
            </a:r>
          </a:p>
          <a:p>
            <a:pPr marL="0" indent="0">
              <a:buNone/>
            </a:pPr>
            <a:r>
              <a:rPr lang="uk-UA" b="1" u="sng" dirty="0" smtClean="0"/>
              <a:t>На </a:t>
            </a:r>
            <a:r>
              <a:rPr lang="uk-UA" b="1" u="sng" dirty="0"/>
              <a:t>Землі </a:t>
            </a:r>
            <a:r>
              <a:rPr lang="uk-UA" dirty="0"/>
              <a:t>маятник зупиняється через: опір повітря і тертя в точці підвісу.</a:t>
            </a:r>
          </a:p>
          <a:p>
            <a:pPr marL="0" indent="0">
              <a:buNone/>
            </a:pPr>
            <a:r>
              <a:rPr lang="uk-UA" b="1" dirty="0"/>
              <a:t>На Місяці: </a:t>
            </a:r>
            <a:r>
              <a:rPr lang="uk-UA" dirty="0"/>
              <a:t>немає повітря , отже і немає опору, є тільки дуже мале </a:t>
            </a:r>
            <a:r>
              <a:rPr lang="uk-UA" dirty="0" smtClean="0"/>
              <a:t>тертя.</a:t>
            </a:r>
            <a:endParaRPr lang="uk-UA" dirty="0"/>
          </a:p>
          <a:p>
            <a:r>
              <a:rPr lang="uk-UA" b="1" dirty="0">
                <a:solidFill>
                  <a:srgbClr val="C00000"/>
                </a:solidFill>
              </a:rPr>
              <a:t>Експеримент</a:t>
            </a:r>
          </a:p>
          <a:p>
            <a:pPr marL="0" indent="0">
              <a:buNone/>
            </a:pPr>
            <a:r>
              <a:rPr lang="uk-UA" dirty="0"/>
              <a:t>Запускаємо маятник і засікаємо час (або кількість коливань) до повної зупинки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Результат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uk-UA" dirty="0" smtClean="0"/>
              <a:t>51 коливань 1хв 48 с майже до повної зупинки, а на </a:t>
            </a:r>
            <a:r>
              <a:rPr lang="uk-UA" dirty="0"/>
              <a:t>Місяці це могло б бути </a:t>
            </a:r>
            <a:r>
              <a:rPr lang="uk-UA" dirty="0" smtClean="0"/>
              <a:t>до 20 хвилин (</a:t>
            </a:r>
            <a:r>
              <a:rPr lang="uk-UA" dirty="0"/>
              <a:t>у 5–10 разів довше і </a:t>
            </a:r>
            <a:r>
              <a:rPr lang="uk-UA" dirty="0" smtClean="0"/>
              <a:t>більше).</a:t>
            </a:r>
            <a:endParaRPr lang="uk-UA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034577"/>
            <a:ext cx="4038600" cy="563478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uk-UA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uk-UA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uk-UA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uk-UA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uk-UA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uk-UA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uk-UA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rgbClr val="C00000"/>
                </a:solidFill>
              </a:rPr>
              <a:t>Висновок</a:t>
            </a:r>
            <a:r>
              <a:rPr lang="uk-UA" b="1" dirty="0" smtClean="0">
                <a:solidFill>
                  <a:srgbClr val="C00000"/>
                </a:solidFill>
              </a:rPr>
              <a:t>: </a:t>
            </a:r>
            <a:r>
              <a:rPr lang="uk-UA" dirty="0"/>
              <a:t>Через відсутність опору повітря на Місяці кількість коливань до зупинки значно збільшиться.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10</a:t>
            </a:fld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251520" y="155906"/>
            <a:ext cx="2565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Додаткові дослідження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034577"/>
            <a:ext cx="3219822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5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9980"/>
            <a:ext cx="8229600" cy="926812"/>
          </a:xfrm>
        </p:spPr>
        <p:txBody>
          <a:bodyPr/>
          <a:lstStyle/>
          <a:p>
            <a:r>
              <a:rPr lang="uk-UA" b="1" dirty="0"/>
              <a:t>№2. Маятниковий таймер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Місце для вмісту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96703" y="1628800"/>
                <a:ext cx="3023169" cy="4525963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r>
                  <a:rPr lang="uk-UA" sz="3500" b="1" dirty="0" smtClean="0">
                    <a:solidFill>
                      <a:srgbClr val="C00000"/>
                    </a:solidFill>
                  </a:rPr>
                  <a:t>Суть ідеї. </a:t>
                </a:r>
                <a:r>
                  <a:rPr lang="uk-UA" sz="3500" dirty="0"/>
                  <a:t>Маятник коливається з постійним </a:t>
                </a:r>
                <a:r>
                  <a:rPr lang="uk-UA" sz="3500" dirty="0" smtClean="0"/>
                  <a:t>періодом. Отже, можна порахувати коливання і час. </a:t>
                </a:r>
              </a:p>
              <a:p>
                <a:pPr marL="0" indent="0">
                  <a:buNone/>
                </a:pPr>
                <a:r>
                  <a:rPr lang="uk-UA" sz="3500" b="1" dirty="0">
                    <a:solidFill>
                      <a:srgbClr val="C00000"/>
                    </a:solidFill>
                  </a:rPr>
                  <a:t>Матеріали: </a:t>
                </a:r>
                <a:r>
                  <a:rPr lang="uk-UA" sz="3500" dirty="0"/>
                  <a:t>нитка або </a:t>
                </a:r>
                <a:r>
                  <a:rPr lang="uk-UA" sz="3500" dirty="0" smtClean="0"/>
                  <a:t>волосінь (1 м), </a:t>
                </a:r>
                <a:r>
                  <a:rPr lang="uk-UA" sz="3500" dirty="0"/>
                  <a:t>гайка / шайба / </a:t>
                </a:r>
                <a:r>
                  <a:rPr lang="uk-UA" sz="3500" dirty="0" err="1" smtClean="0"/>
                  <a:t>грузик</a:t>
                </a:r>
                <a:r>
                  <a:rPr lang="uk-UA" sz="3500" dirty="0"/>
                  <a:t>, штатив, секундомір </a:t>
                </a:r>
                <a:r>
                  <a:rPr lang="uk-UA" sz="3500" dirty="0" smtClean="0"/>
                  <a:t>на телефон</a:t>
                </a:r>
                <a:r>
                  <a:rPr lang="uk-UA" sz="3500" dirty="0"/>
                  <a:t>і</a:t>
                </a:r>
                <a:r>
                  <a:rPr lang="uk-UA" sz="3500" dirty="0" smtClean="0"/>
                  <a:t>. Підбираємо довжину нитки так, щоб Т= 1с </a:t>
                </a:r>
              </a:p>
              <a:p>
                <a:pPr marL="0" indent="0">
                  <a:buNone/>
                </a:pPr>
                <a:r>
                  <a:rPr lang="uk-UA" sz="3500" dirty="0" smtClean="0"/>
                  <a:t>(10 коливань </a:t>
                </a:r>
                <a14:m>
                  <m:oMath xmlns:m="http://schemas.openxmlformats.org/officeDocument/2006/math">
                    <m:r>
                      <a:rPr lang="uk-UA" sz="3500" i="1" dirty="0">
                        <a:latin typeface="Cambria Math"/>
                        <a:ea typeface="Cambria Math"/>
                      </a:rPr>
                      <m:t>≈ </m:t>
                    </m:r>
                  </m:oMath>
                </a14:m>
                <a:r>
                  <a:rPr lang="uk-UA" sz="3500" dirty="0" smtClean="0"/>
                  <a:t>10 с)</a:t>
                </a:r>
              </a:p>
              <a:p>
                <a:pPr marL="0" indent="0">
                  <a:buNone/>
                </a:pPr>
                <a:r>
                  <a:rPr lang="uk-UA" sz="3500" b="1" u="sng" dirty="0" smtClean="0"/>
                  <a:t>На Землі: </a:t>
                </a:r>
                <a:r>
                  <a:rPr lang="uk-UA" sz="3500" dirty="0"/>
                  <a:t>Т=2</a:t>
                </a:r>
                <a:r>
                  <a:rPr lang="el-GR" sz="3500" dirty="0"/>
                  <a:t>π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35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uk-UA" sz="35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500" i="1">
                                <a:latin typeface="Cambria Math"/>
                              </a:rPr>
                              <m:t>𝑙</m:t>
                            </m:r>
                          </m:num>
                          <m:den>
                            <m:r>
                              <a:rPr lang="en-US" sz="35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rad>
                  </m:oMath>
                </a14:m>
                <a:r>
                  <a:rPr lang="uk-UA" sz="3500" dirty="0" smtClean="0"/>
                  <a:t>, звідси </a:t>
                </a:r>
                <a14:m>
                  <m:oMath xmlns:m="http://schemas.openxmlformats.org/officeDocument/2006/math">
                    <m:r>
                      <a:rPr lang="en-US" sz="3500" i="1">
                        <a:latin typeface="Cambria Math"/>
                      </a:rPr>
                      <m:t>𝑙</m:t>
                    </m:r>
                  </m:oMath>
                </a14:m>
                <a:r>
                  <a:rPr lang="uk-UA" sz="35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5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500" i="1">
                            <a:latin typeface="Cambria Math"/>
                          </a:rPr>
                          <m:t>𝑔</m:t>
                        </m:r>
                      </m:num>
                      <m:den>
                        <m:r>
                          <a:rPr lang="uk-UA" sz="3500" b="0" i="1" dirty="0" smtClean="0">
                            <a:latin typeface="Cambria Math"/>
                          </a:rPr>
                          <m:t>4</m:t>
                        </m:r>
                        <m:sSup>
                          <m:sSupPr>
                            <m:ctrlPr>
                              <a:rPr lang="uk-UA" sz="35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uk-UA" sz="3500" b="0" i="1" dirty="0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uk-UA" sz="35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uk-UA" sz="3500" dirty="0" smtClean="0"/>
                  <a:t>;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500" i="1">
                        <a:latin typeface="Cambria Math"/>
                      </a:rPr>
                      <m:t>𝑙</m:t>
                    </m:r>
                  </m:oMath>
                </a14:m>
                <a:r>
                  <a:rPr lang="uk-UA" sz="35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5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uk-UA" sz="3500" b="0" i="1" dirty="0" smtClean="0">
                            <a:latin typeface="Cambria Math"/>
                          </a:rPr>
                          <m:t>9,8</m:t>
                        </m:r>
                      </m:num>
                      <m:den>
                        <m:r>
                          <a:rPr lang="uk-UA" sz="3500" i="1" dirty="0">
                            <a:latin typeface="Cambria Math"/>
                          </a:rPr>
                          <m:t>4</m:t>
                        </m:r>
                        <m:r>
                          <a:rPr lang="uk-UA" sz="3500" b="0" i="1" dirty="0" smtClean="0">
                            <a:latin typeface="Cambria Math"/>
                          </a:rPr>
                          <m:t>0</m:t>
                        </m:r>
                      </m:den>
                    </m:f>
                    <m:r>
                      <a:rPr lang="uk-UA" sz="3500" i="1" dirty="0" smtClean="0"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uk-UA" sz="3500" dirty="0" smtClean="0"/>
                  <a:t>0,245 м=24,5 см</a:t>
                </a:r>
                <a:endParaRPr lang="uk-UA" sz="3500" dirty="0"/>
              </a:p>
              <a:p>
                <a:pPr marL="0" indent="0">
                  <a:buNone/>
                </a:pPr>
                <a:endParaRPr lang="uk-UA" dirty="0"/>
              </a:p>
            </p:txBody>
          </p:sp>
        </mc:Choice>
        <mc:Fallback xmlns="">
          <p:sp>
            <p:nvSpPr>
              <p:cNvPr id="3" name="Місце для вмісту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96703" y="1628800"/>
                <a:ext cx="3023169" cy="4525963"/>
              </a:xfrm>
              <a:blipFill rotWithShape="1">
                <a:blip r:embed="rId2"/>
                <a:stretch>
                  <a:fillRect l="-1815" t="-175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Місце для вмісту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endParaRPr lang="uk-UA" dirty="0" smtClean="0"/>
              </a:p>
              <a:p>
                <a:pPr marL="0" indent="0">
                  <a:buNone/>
                </a:pPr>
                <a:r>
                  <a:rPr lang="uk-UA" sz="3500" b="1" u="sng" dirty="0" smtClean="0"/>
                  <a:t>На Місяці: </a:t>
                </a:r>
                <a14:m>
                  <m:oMath xmlns:m="http://schemas.openxmlformats.org/officeDocument/2006/math">
                    <m:r>
                      <a:rPr lang="en-US" sz="3500" i="1">
                        <a:latin typeface="Cambria Math"/>
                      </a:rPr>
                      <m:t>𝑙</m:t>
                    </m:r>
                  </m:oMath>
                </a14:m>
                <a:r>
                  <a:rPr lang="uk-UA" sz="3500" dirty="0" smtClean="0"/>
                  <a:t>=24,5 см, Т=2,5 с</a:t>
                </a:r>
                <a:endParaRPr lang="uk-UA" sz="3500" dirty="0"/>
              </a:p>
              <a:p>
                <a:endParaRPr lang="uk-UA" sz="3500" dirty="0" smtClean="0"/>
              </a:p>
              <a:p>
                <a:endParaRPr lang="uk-UA" dirty="0"/>
              </a:p>
              <a:p>
                <a:endParaRPr lang="uk-UA" dirty="0" smtClean="0"/>
              </a:p>
              <a:p>
                <a:endParaRPr lang="uk-UA" dirty="0"/>
              </a:p>
              <a:p>
                <a:endParaRPr lang="uk-UA" dirty="0" smtClean="0"/>
              </a:p>
              <a:p>
                <a:endParaRPr lang="uk-UA" dirty="0"/>
              </a:p>
              <a:p>
                <a:endParaRPr lang="uk-UA" dirty="0" smtClean="0"/>
              </a:p>
              <a:p>
                <a:endParaRPr lang="uk-UA" dirty="0"/>
              </a:p>
              <a:p>
                <a:endParaRPr lang="uk-UA" dirty="0" smtClean="0"/>
              </a:p>
              <a:p>
                <a:r>
                  <a:rPr lang="uk-UA" sz="3500" b="1" dirty="0" smtClean="0">
                    <a:solidFill>
                      <a:srgbClr val="C00000"/>
                    </a:solidFill>
                  </a:rPr>
                  <a:t>Висновок: </a:t>
                </a:r>
                <a:r>
                  <a:rPr lang="uk-UA" sz="3500" dirty="0"/>
                  <a:t>н</a:t>
                </a:r>
                <a:r>
                  <a:rPr lang="uk-UA" sz="3500" dirty="0" smtClean="0"/>
                  <a:t>а </a:t>
                </a:r>
                <a:r>
                  <a:rPr lang="uk-UA" sz="3500" dirty="0"/>
                  <a:t>Місяці такий таймер працював би інакше, оскільки період коливань збільшиться через меншу гравітацію</a:t>
                </a:r>
                <a:r>
                  <a:rPr lang="uk-UA" sz="3500" dirty="0" smtClean="0"/>
                  <a:t>. Маятник буде «відставати»</a:t>
                </a:r>
                <a:endParaRPr lang="uk-UA" sz="3500" dirty="0"/>
              </a:p>
            </p:txBody>
          </p:sp>
        </mc:Choice>
        <mc:Fallback xmlns="">
          <p:sp>
            <p:nvSpPr>
              <p:cNvPr id="4" name="Місце для вмісту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 l="-151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11</a:t>
            </a:fld>
            <a:endParaRPr lang="uk-UA"/>
          </a:p>
        </p:txBody>
      </p:sp>
      <p:sp>
        <p:nvSpPr>
          <p:cNvPr id="6" name="Прямокутник 5"/>
          <p:cNvSpPr/>
          <p:nvPr/>
        </p:nvSpPr>
        <p:spPr>
          <a:xfrm>
            <a:off x="395536" y="260648"/>
            <a:ext cx="2565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Додаткові дослідження</a:t>
            </a:r>
          </a:p>
        </p:txBody>
      </p:sp>
      <p:graphicFrame>
        <p:nvGraphicFramePr>
          <p:cNvPr id="7" name="Таблиця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087378"/>
              </p:ext>
            </p:extLst>
          </p:nvPr>
        </p:nvGraphicFramePr>
        <p:xfrm>
          <a:off x="3048000" y="2492896"/>
          <a:ext cx="6096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7760"/>
                <a:gridCol w="1224136"/>
                <a:gridCol w="720080"/>
                <a:gridCol w="936104"/>
                <a:gridCol w="936104"/>
                <a:gridCol w="1391816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Умови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/>
                        <a:t>Прискорення вільного падіння </a:t>
                      </a:r>
                      <a:r>
                        <a:rPr lang="en-US" sz="1200" b="1" dirty="0" smtClean="0"/>
                        <a:t>g</a:t>
                      </a:r>
                      <a:r>
                        <a:rPr lang="uk-UA" sz="1200" b="1" dirty="0" smtClean="0"/>
                        <a:t>,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uk-UA" sz="1200" dirty="0" smtClean="0"/>
                        <a:t>м/с²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Час </a:t>
                      </a:r>
                      <a:r>
                        <a:rPr lang="en-US" dirty="0" smtClean="0"/>
                        <a:t>t</a:t>
                      </a:r>
                      <a:r>
                        <a:rPr lang="uk-UA" dirty="0" smtClean="0"/>
                        <a:t>, с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Період </a:t>
                      </a:r>
                      <a:r>
                        <a:rPr lang="en-US" dirty="0" smtClean="0"/>
                        <a:t>T</a:t>
                      </a:r>
                      <a:r>
                        <a:rPr lang="uk-UA" dirty="0" smtClean="0"/>
                        <a:t>, с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Довжина нитки </a:t>
                      </a:r>
                      <a:r>
                        <a:rPr lang="en-US" dirty="0" smtClean="0"/>
                        <a:t>L</a:t>
                      </a:r>
                      <a:r>
                        <a:rPr lang="uk-UA" dirty="0" smtClean="0"/>
                        <a:t>, м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Земля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9,8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0,245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Місяць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1,6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mtClean="0"/>
                        <a:t>4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2,5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0,245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68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8516" y="260648"/>
            <a:ext cx="5626968" cy="1143000"/>
          </a:xfrm>
        </p:spPr>
        <p:txBody>
          <a:bodyPr/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ВИСНОВКИ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700" dirty="0">
                <a:solidFill>
                  <a:srgbClr val="002060"/>
                </a:solidFill>
              </a:rPr>
              <a:t>1</a:t>
            </a:r>
            <a:r>
              <a:rPr lang="uk-UA" sz="1700" dirty="0" smtClean="0">
                <a:solidFill>
                  <a:srgbClr val="002060"/>
                </a:solidFill>
              </a:rPr>
              <a:t>.  </a:t>
            </a:r>
            <a:r>
              <a:rPr lang="uk-UA" sz="1700" dirty="0">
                <a:solidFill>
                  <a:srgbClr val="002060"/>
                </a:solidFill>
              </a:rPr>
              <a:t>Досліджено коливальний рух математичного маятника та визначено залежність періоду його коливань від довжини нитки і прискорення вільного падіння.</a:t>
            </a:r>
          </a:p>
          <a:p>
            <a:pPr marL="0" indent="0">
              <a:buNone/>
            </a:pPr>
            <a:r>
              <a:rPr lang="uk-UA" sz="1700" dirty="0">
                <a:solidFill>
                  <a:srgbClr val="002060"/>
                </a:solidFill>
              </a:rPr>
              <a:t>2. </a:t>
            </a:r>
            <a:r>
              <a:rPr lang="uk-UA" sz="1700" dirty="0" smtClean="0">
                <a:solidFill>
                  <a:srgbClr val="002060"/>
                </a:solidFill>
              </a:rPr>
              <a:t> Експериментально </a:t>
            </a:r>
            <a:r>
              <a:rPr lang="uk-UA" sz="1700" dirty="0">
                <a:solidFill>
                  <a:srgbClr val="002060"/>
                </a:solidFill>
              </a:rPr>
              <a:t>встановлено, що зі збільшенням довжини маятника період його коливань зростає.</a:t>
            </a:r>
          </a:p>
          <a:p>
            <a:pPr marL="0" indent="0">
              <a:buNone/>
            </a:pPr>
            <a:r>
              <a:rPr lang="uk-UA" sz="1700" dirty="0">
                <a:solidFill>
                  <a:srgbClr val="002060"/>
                </a:solidFill>
              </a:rPr>
              <a:t>3. </a:t>
            </a:r>
            <a:r>
              <a:rPr lang="uk-UA" sz="1700" dirty="0" smtClean="0">
                <a:solidFill>
                  <a:srgbClr val="002060"/>
                </a:solidFill>
              </a:rPr>
              <a:t> На </a:t>
            </a:r>
            <a:r>
              <a:rPr lang="uk-UA" sz="1700" dirty="0">
                <a:solidFill>
                  <a:srgbClr val="002060"/>
                </a:solidFill>
              </a:rPr>
              <a:t>основі отриманих результатів встановлено, що через менше значення прискорення вільного падіння період коливань на Місяці є приблизно у 2,5 рази більшим, ніж на Землі.</a:t>
            </a:r>
          </a:p>
          <a:p>
            <a:pPr marL="0" indent="0">
              <a:buNone/>
            </a:pPr>
            <a:r>
              <a:rPr lang="uk-UA" sz="1700" dirty="0">
                <a:solidFill>
                  <a:srgbClr val="002060"/>
                </a:solidFill>
              </a:rPr>
              <a:t>4. Побудовані графіки показали, що залежність періоду від довжини має однаковий характер як на Землі, так і на Місяці, однак значення періоду для Місяця є </a:t>
            </a:r>
            <a:r>
              <a:rPr lang="uk-UA" sz="1700" dirty="0" smtClean="0">
                <a:solidFill>
                  <a:srgbClr val="002060"/>
                </a:solidFill>
              </a:rPr>
              <a:t>більшими.</a:t>
            </a:r>
          </a:p>
          <a:p>
            <a:pPr marL="0" indent="0">
              <a:buNone/>
            </a:pPr>
            <a:r>
              <a:rPr lang="uk-UA" sz="1700" dirty="0" smtClean="0">
                <a:solidFill>
                  <a:srgbClr val="002060"/>
                </a:solidFill>
              </a:rPr>
              <a:t>5.</a:t>
            </a:r>
            <a:r>
              <a:rPr lang="uk-UA" sz="1700" dirty="0">
                <a:solidFill>
                  <a:srgbClr val="002060"/>
                </a:solidFill>
              </a:rPr>
              <a:t> Додаткові експерименти показують, що головну роль у затуханні відіграє повітря, якого на Місяці немає, тому коливання маятника там затухають повільніше.</a:t>
            </a:r>
            <a:endParaRPr lang="uk-UA" sz="17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uk-UA" sz="1700" dirty="0" smtClean="0">
                <a:solidFill>
                  <a:srgbClr val="002060"/>
                </a:solidFill>
              </a:rPr>
              <a:t>6. </a:t>
            </a:r>
            <a:r>
              <a:rPr lang="uk-UA" sz="1700" dirty="0">
                <a:solidFill>
                  <a:srgbClr val="002060"/>
                </a:solidFill>
              </a:rPr>
              <a:t>Маятник може використовуватись як простий прилад для вимірювання часу, однак його робота залежить від гравітації, тому на Місяці такі пристрої потребують </a:t>
            </a:r>
            <a:r>
              <a:rPr lang="uk-UA" sz="1700" dirty="0" err="1">
                <a:solidFill>
                  <a:srgbClr val="002060"/>
                </a:solidFill>
              </a:rPr>
              <a:t>переналаштування</a:t>
            </a:r>
            <a:r>
              <a:rPr lang="uk-UA" sz="1700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uk-UA" sz="1700" dirty="0" smtClean="0">
                <a:solidFill>
                  <a:srgbClr val="002060"/>
                </a:solidFill>
              </a:rPr>
              <a:t>7. Результати </a:t>
            </a:r>
            <a:r>
              <a:rPr lang="uk-UA" sz="1700" dirty="0">
                <a:solidFill>
                  <a:srgbClr val="002060"/>
                </a:solidFill>
              </a:rPr>
              <a:t>дослідження підтверджують, що умови Місяця суттєво впливають на фізичні процеси, зокрема на коливальний рух, що необхідно враховувати при створенні приладів і технічних систем для роботи на його поверхні</a:t>
            </a:r>
            <a:r>
              <a:rPr lang="uk-UA" sz="1700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1700" dirty="0" smtClean="0">
                <a:solidFill>
                  <a:srgbClr val="002060"/>
                </a:solidFill>
              </a:rPr>
              <a:t>8. </a:t>
            </a:r>
            <a:r>
              <a:rPr lang="ru-RU" sz="1700" dirty="0" err="1" smtClean="0">
                <a:solidFill>
                  <a:srgbClr val="002060"/>
                </a:solidFill>
              </a:rPr>
              <a:t>Отримані</a:t>
            </a:r>
            <a:r>
              <a:rPr lang="ru-RU" sz="1700" dirty="0" smtClean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результати</a:t>
            </a:r>
            <a:r>
              <a:rPr lang="ru-RU" sz="1700" dirty="0" smtClean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демонструють</a:t>
            </a:r>
            <a:r>
              <a:rPr lang="ru-RU" sz="1700" dirty="0" smtClean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можливість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моделювання</a:t>
            </a:r>
            <a:r>
              <a:rPr lang="ru-RU" sz="1700" dirty="0">
                <a:solidFill>
                  <a:srgbClr val="002060"/>
                </a:solidFill>
              </a:rPr>
              <a:t> умов </a:t>
            </a:r>
            <a:r>
              <a:rPr lang="ru-RU" sz="1700" dirty="0" err="1">
                <a:solidFill>
                  <a:srgbClr val="002060"/>
                </a:solidFill>
              </a:rPr>
              <a:t>інших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небесних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тіл</a:t>
            </a:r>
            <a:r>
              <a:rPr lang="ru-RU" sz="1700" dirty="0">
                <a:solidFill>
                  <a:srgbClr val="002060"/>
                </a:solidFill>
              </a:rPr>
              <a:t> за </a:t>
            </a:r>
            <a:r>
              <a:rPr lang="ru-RU" sz="1700" dirty="0" err="1">
                <a:solidFill>
                  <a:srgbClr val="002060"/>
                </a:solidFill>
              </a:rPr>
              <a:t>допомогою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простих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шкільних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експериментів</a:t>
            </a:r>
            <a:r>
              <a:rPr lang="ru-RU" sz="1700" dirty="0">
                <a:solidFill>
                  <a:srgbClr val="002060"/>
                </a:solidFill>
              </a:rPr>
              <a:t>.</a:t>
            </a:r>
            <a:endParaRPr lang="uk-UA" sz="1700" dirty="0">
              <a:solidFill>
                <a:srgbClr val="002060"/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117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/>
              <a:t>Список використаної літератури</a:t>
            </a:r>
            <a:r>
              <a:rPr lang="uk-UA" b="1" dirty="0" smtClean="0"/>
              <a:t>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uk-UA" sz="4500" dirty="0" smtClean="0"/>
              <a:t>1. Математичний </a:t>
            </a:r>
            <a:r>
              <a:rPr lang="uk-UA" sz="4500" dirty="0"/>
              <a:t>маятник </a:t>
            </a:r>
            <a:r>
              <a:rPr lang="uk-UA" sz="4500" u="sng" dirty="0">
                <a:hlinkClick r:id="rId2"/>
              </a:rPr>
              <a:t>https://uk.wikipedia.org/wiki</a:t>
            </a:r>
            <a:endParaRPr lang="uk-UA" sz="4500" dirty="0"/>
          </a:p>
          <a:p>
            <a:pPr marL="0" lvl="0" indent="0">
              <a:buNone/>
            </a:pPr>
            <a:r>
              <a:rPr lang="uk-UA" sz="4500" dirty="0" smtClean="0"/>
              <a:t>2. Механічні </a:t>
            </a:r>
            <a:r>
              <a:rPr lang="uk-UA" sz="4500" dirty="0"/>
              <a:t>коливання </a:t>
            </a:r>
            <a:r>
              <a:rPr lang="uk-UA" sz="4500" u="sng" dirty="0">
                <a:hlinkClick r:id="rId3"/>
              </a:rPr>
              <a:t>https://www.miyklas.com.ua/p/fzika/11-klas/elektromagnitni-kolivannia-i-khvili-471880/mekhanichni-kolivannia-fizichni-velichini-iaki-kharakterizuiut-kolivannia-470589/re-60add8e0-a13e-433d-9420-978bbcd5db3c</a:t>
            </a:r>
            <a:endParaRPr lang="uk-UA" sz="4500" dirty="0"/>
          </a:p>
          <a:p>
            <a:pPr marL="0" lvl="0" indent="0">
              <a:buNone/>
            </a:pPr>
            <a:r>
              <a:rPr lang="uk-UA" sz="4500" dirty="0" smtClean="0"/>
              <a:t>3. Місяць </a:t>
            </a:r>
            <a:r>
              <a:rPr lang="uk-UA" sz="4500" dirty="0"/>
              <a:t>(супутник) (</a:t>
            </a:r>
            <a:r>
              <a:rPr lang="uk-UA" sz="4500" u="sng" dirty="0">
                <a:hlinkClick r:id="rId4"/>
              </a:rPr>
              <a:t>https://uk.wikipedia.org/wiki/%</a:t>
            </a:r>
            <a:r>
              <a:rPr lang="uk-UA" sz="4500" dirty="0"/>
              <a:t> </a:t>
            </a:r>
          </a:p>
          <a:p>
            <a:pPr marL="0" lvl="0" indent="0">
              <a:buNone/>
            </a:pPr>
            <a:r>
              <a:rPr lang="uk-UA" sz="4500" dirty="0" smtClean="0"/>
              <a:t>4. Сила </a:t>
            </a:r>
            <a:r>
              <a:rPr lang="uk-UA" sz="4500" dirty="0"/>
              <a:t>тяжіння </a:t>
            </a:r>
            <a:r>
              <a:rPr lang="uk-UA" sz="4500" u="sng" dirty="0">
                <a:hlinkClick r:id="rId5"/>
              </a:rPr>
              <a:t>https://www.miyklas.com.ua/p/fzika/7-klas/vzayemodiia-til-sila-16479/sila-tiazhinnia-vaga-tila-16490/re-c06dca76-425a-4047-8c61-106f7756f36f</a:t>
            </a:r>
            <a:endParaRPr lang="uk-UA" sz="4500" dirty="0"/>
          </a:p>
          <a:p>
            <a:pPr marL="0" lvl="0" indent="0">
              <a:buNone/>
            </a:pPr>
            <a:r>
              <a:rPr lang="uk-UA" sz="4500" dirty="0" smtClean="0"/>
              <a:t>5. Закон </a:t>
            </a:r>
            <a:r>
              <a:rPr lang="uk-UA" sz="4500" dirty="0"/>
              <a:t>всесвітнього тяжіння </a:t>
            </a:r>
            <a:r>
              <a:rPr lang="uk-UA" sz="4500" u="sng" dirty="0">
                <a:hlinkClick r:id="rId6"/>
              </a:rPr>
              <a:t>https://www.miyklas.com.ua/p/fzika/9-klas/rukh-i-vzayemodiia-zakoni-zberezhennia-372240/zakon-vsesvitnogo-tiazhinnia-365733/re-95806f99-94e4-4723-b1cd-d199129d2367</a:t>
            </a:r>
            <a:endParaRPr lang="uk-UA" sz="4500" dirty="0"/>
          </a:p>
          <a:p>
            <a:pPr marL="0" lvl="0" indent="0">
              <a:buNone/>
            </a:pPr>
            <a:r>
              <a:rPr lang="uk-UA" sz="4500" dirty="0" smtClean="0"/>
              <a:t>6. Фізика </a:t>
            </a:r>
            <a:r>
              <a:rPr lang="uk-UA" sz="4500" dirty="0"/>
              <a:t>і астрономія </a:t>
            </a:r>
            <a:r>
              <a:rPr lang="uk-UA" sz="4500" u="sng" dirty="0">
                <a:hlinkClick r:id="rId7"/>
              </a:rPr>
              <a:t>https://</a:t>
            </a:r>
            <a:r>
              <a:rPr lang="uk-UA" sz="4500" u="sng" dirty="0" smtClean="0">
                <a:hlinkClick r:id="rId7"/>
              </a:rPr>
              <a:t>uahistory.co/pidruchniki/zasekina-physics-and-astronomy-10-class-2018-profile-level/53.php</a:t>
            </a:r>
            <a:endParaRPr lang="uk-UA" sz="4500" u="sng" dirty="0" smtClean="0"/>
          </a:p>
          <a:p>
            <a:pPr marL="0" indent="0">
              <a:buNone/>
            </a:pPr>
            <a:r>
              <a:rPr lang="uk-UA" sz="4500" dirty="0" smtClean="0"/>
              <a:t>7. Дослідження </a:t>
            </a:r>
            <a:r>
              <a:rPr lang="uk-UA" sz="4500" dirty="0"/>
              <a:t>Місяця </a:t>
            </a:r>
            <a:r>
              <a:rPr lang="uk-UA" sz="4500" u="sng" dirty="0">
                <a:hlinkClick r:id="rId8"/>
              </a:rPr>
              <a:t>https://uk.wikipedia.org/wiki</a:t>
            </a:r>
            <a:r>
              <a:rPr lang="uk-UA" sz="4500" u="sng" dirty="0" smtClean="0">
                <a:hlinkClick r:id="rId8"/>
              </a:rPr>
              <a:t>/</a:t>
            </a:r>
            <a:endParaRPr lang="uk-UA" sz="4500" u="sng" dirty="0" smtClean="0"/>
          </a:p>
          <a:p>
            <a:pPr marL="0" indent="0">
              <a:buNone/>
            </a:pPr>
            <a:r>
              <a:rPr lang="uk-UA" sz="4500" dirty="0" smtClean="0"/>
              <a:t>8. Математичний маятник </a:t>
            </a:r>
            <a:r>
              <a:rPr lang="en-US" sz="4500" dirty="0" smtClean="0">
                <a:hlinkClick r:id="rId9"/>
              </a:rPr>
              <a:t>https://studfile.net/preview/7218606/page:46/</a:t>
            </a:r>
            <a:endParaRPr lang="uk-UA" sz="4500" dirty="0" smtClean="0"/>
          </a:p>
          <a:p>
            <a:pPr marL="0" indent="0">
              <a:buNone/>
            </a:pPr>
            <a:r>
              <a:rPr lang="uk-UA" sz="4500" dirty="0" smtClean="0"/>
              <a:t>9. Математичний і пружинний маятники </a:t>
            </a:r>
            <a:r>
              <a:rPr lang="en-US" sz="4500" dirty="0" smtClean="0">
                <a:hlinkClick r:id="rId10"/>
              </a:rPr>
              <a:t>https://mozok.click/2349-matematichniy-pruzhinniy-mayatniki-harakteristiki-kolivalnogo-ruhu-mayatnikv.html</a:t>
            </a:r>
            <a:endParaRPr lang="uk-UA" sz="4500" dirty="0" smtClean="0"/>
          </a:p>
          <a:p>
            <a:pPr marL="0" indent="0">
              <a:buNone/>
            </a:pPr>
            <a:r>
              <a:rPr lang="uk-UA" sz="4500" dirty="0" smtClean="0"/>
              <a:t>10. Коливальний рух </a:t>
            </a:r>
            <a:r>
              <a:rPr lang="en-US" sz="4500" dirty="0">
                <a:hlinkClick r:id="rId11"/>
              </a:rPr>
              <a:t>https://</a:t>
            </a:r>
            <a:r>
              <a:rPr lang="en-US" sz="4500" dirty="0" smtClean="0">
                <a:hlinkClick r:id="rId11"/>
              </a:rPr>
              <a:t>www.miyklas.com.ua/p/fzika/7-klas/mekhanichnii-rukh-316913/kolivalnii-rukh-amplituda-period-chastota-324388/re-371ebc95-d6b9-4529-8c41-2a7a7eda9fed</a:t>
            </a:r>
            <a:endParaRPr lang="uk-UA" sz="4500" dirty="0" smtClean="0"/>
          </a:p>
          <a:p>
            <a:pPr marL="0" indent="0">
              <a:buNone/>
            </a:pPr>
            <a:endParaRPr lang="uk-UA" sz="4500" dirty="0"/>
          </a:p>
          <a:p>
            <a:pPr marL="0" indent="0">
              <a:buNone/>
            </a:pPr>
            <a:endParaRPr lang="uk-UA" u="sng" dirty="0" smtClean="0"/>
          </a:p>
          <a:p>
            <a:pPr marL="0" indent="0">
              <a:buNone/>
            </a:pPr>
            <a:endParaRPr lang="uk-UA" u="sng" dirty="0" smtClean="0"/>
          </a:p>
          <a:p>
            <a:pPr marL="0" indent="0">
              <a:buNone/>
            </a:pPr>
            <a:endParaRPr lang="uk-UA" u="sng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473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ЯК ЗМІНИТЬСЯ ПЕРІОД КОЛИВАНЬ МАЯТНИКА НА МІСЯЦІ</a:t>
            </a:r>
            <a:endParaRPr lang="uk-UA" b="1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pPr algn="l"/>
            <a:r>
              <a:rPr lang="uk-UA" dirty="0" err="1" smtClean="0">
                <a:solidFill>
                  <a:schemeClr val="tx1"/>
                </a:solidFill>
              </a:rPr>
              <a:t>Гецько</a:t>
            </a:r>
            <a:r>
              <a:rPr lang="uk-UA" dirty="0" smtClean="0">
                <a:solidFill>
                  <a:schemeClr val="tx1"/>
                </a:solidFill>
              </a:rPr>
              <a:t> Данило Максимович, учень </a:t>
            </a:r>
            <a:r>
              <a:rPr lang="uk-UA" dirty="0">
                <a:solidFill>
                  <a:schemeClr val="tx1"/>
                </a:solidFill>
              </a:rPr>
              <a:t>7 класу Устинівського ліцею Устинівської селищної ради, </a:t>
            </a:r>
            <a:r>
              <a:rPr lang="uk-UA" dirty="0" smtClean="0">
                <a:solidFill>
                  <a:schemeClr val="tx1"/>
                </a:solidFill>
              </a:rPr>
              <a:t>слухач </a:t>
            </a:r>
            <a:r>
              <a:rPr lang="uk-UA" dirty="0">
                <a:solidFill>
                  <a:schemeClr val="tx1"/>
                </a:solidFill>
              </a:rPr>
              <a:t>Кіровоградської Малої академії наук учнівської молоді.</a:t>
            </a:r>
          </a:p>
          <a:p>
            <a:pPr algn="l"/>
            <a:r>
              <a:rPr lang="uk-UA" u="sng" dirty="0">
                <a:solidFill>
                  <a:schemeClr val="tx1"/>
                </a:solidFill>
              </a:rPr>
              <a:t>Керівник: </a:t>
            </a:r>
            <a:r>
              <a:rPr lang="uk-UA" dirty="0">
                <a:solidFill>
                  <a:schemeClr val="tx1"/>
                </a:solidFill>
              </a:rPr>
              <a:t>Олійник Ольга Миколаївна, вчитель Устинівського ліцею Устинівської селищної ради, керівник секції «Системи і технології ШІ» Кіровоградської Малої академії наук учнівської молоді.</a:t>
            </a:r>
          </a:p>
          <a:p>
            <a:pPr algn="l"/>
            <a:r>
              <a:rPr lang="uk-UA" dirty="0">
                <a:solidFill>
                  <a:schemeClr val="tx1"/>
                </a:solidFill>
              </a:rPr>
              <a:t>Кіровоградська область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42085"/>
            <a:ext cx="2143125" cy="2143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1052736"/>
            <a:ext cx="2241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Номінація «Техніка»</a:t>
            </a:r>
            <a:endParaRPr lang="uk-UA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7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432</TotalTime>
  <Words>1280</Words>
  <Application>Microsoft Office PowerPoint</Application>
  <PresentationFormat>Екран (4:3)</PresentationFormat>
  <Paragraphs>200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Тема Office</vt:lpstr>
      <vt:lpstr>ЯК ЗМІНИТЬСЯ ПЕРІОД КОЛИВАНЬ МАЯТНИКА НА МІСЯЦІ</vt:lpstr>
      <vt:lpstr>Актуальність дослідження умов на Місяці </vt:lpstr>
      <vt:lpstr>Мета та завдання роботи</vt:lpstr>
      <vt:lpstr> Коливальний рух періодичний і його характеризують:  </vt:lpstr>
      <vt:lpstr>Математичний маятник</vt:lpstr>
      <vt:lpstr>Період коливань ММ</vt:lpstr>
      <vt:lpstr>Умови на Місяці</vt:lpstr>
      <vt:lpstr>Порівняння періоду коливань</vt:lpstr>
      <vt:lpstr>Експериментальні дані</vt:lpstr>
      <vt:lpstr>№1. Затухання коливань </vt:lpstr>
      <vt:lpstr>№2. Маятниковий таймер </vt:lpstr>
      <vt:lpstr>ВИСНОВКИ</vt:lpstr>
      <vt:lpstr>Список використаної літератури:</vt:lpstr>
      <vt:lpstr>ЯК ЗМІНИТЬСЯ ПЕРІОД КОЛИВАНЬ МАЯТНИКА НА МІСЯЦІ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ЗМІНИТЬСЯ ПЕРІОД КОЛИВАНЬ МАЯТНИКА НА МІСЯЦІ</dc:title>
  <dc:creator>Sara Yasmeen (Wipro Technologies)</dc:creator>
  <cp:lastModifiedBy>Olga</cp:lastModifiedBy>
  <cp:revision>80</cp:revision>
  <dcterms:created xsi:type="dcterms:W3CDTF">2010-02-23T11:30:32Z</dcterms:created>
  <dcterms:modified xsi:type="dcterms:W3CDTF">2026-04-15T13:30:26Z</dcterms:modified>
</cp:coreProperties>
</file>