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71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8" r:id="rId3"/>
    <p:sldId id="258" r:id="rId4"/>
    <p:sldId id="257" r:id="rId5"/>
    <p:sldId id="259" r:id="rId6"/>
    <p:sldId id="260" r:id="rId7"/>
    <p:sldId id="261" r:id="rId8"/>
    <p:sldId id="262" r:id="rId9"/>
    <p:sldId id="270" r:id="rId10"/>
    <p:sldId id="271" r:id="rId11"/>
    <p:sldId id="272" r:id="rId12"/>
    <p:sldId id="273" r:id="rId13"/>
    <p:sldId id="274" r:id="rId14"/>
    <p:sldId id="275" r:id="rId15"/>
    <p:sldId id="276" r:id="rId16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9">
          <p15:clr>
            <a:srgbClr val="A4A3A4"/>
          </p15:clr>
        </p15:guide>
        <p15:guide id="2" pos="2811">
          <p15:clr>
            <a:srgbClr val="A4A3A4"/>
          </p15:clr>
        </p15:guide>
        <p15:guide id="3" pos="69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600"/>
    <a:srgbClr val="B5D8D1"/>
    <a:srgbClr val="C8DBE3"/>
    <a:srgbClr val="ECECEC"/>
    <a:srgbClr val="A5A5A5"/>
    <a:srgbClr val="FAD1E3"/>
    <a:srgbClr val="BFBFBF"/>
    <a:srgbClr val="A6C6D1"/>
    <a:srgbClr val="EFD7E1"/>
    <a:srgbClr val="E5B7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35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678" y="72"/>
      </p:cViewPr>
      <p:guideLst>
        <p:guide orient="horz" pos="2099"/>
        <p:guide pos="2811"/>
        <p:guide pos="69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2026/4/6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182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7A875-1156-41D9-AD0A-7500EBC7F6DD}" type="datetimeFigureOut">
              <a:rPr lang="zh-CN" altLang="en-US" smtClean="0"/>
              <a:pPr/>
              <a:t>2026/4/6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25F4A-24B0-4AE7-8131-B73C124D98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54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62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022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103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130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620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502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686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88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093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061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242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469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2141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914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58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662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75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B385921-A91A-409C-921C-0E0EC1E750EC}" type="datetime2">
              <a:rPr lang="en-US" smtClean="0"/>
              <a:t>Monday, April 6,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46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887" r:id="rId16"/>
    <p:sldLayoutId id="2147483888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9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883920" y="22831"/>
            <a:ext cx="10363200" cy="147002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i="1" spc="50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«</a:t>
            </a:r>
            <a:r>
              <a:rPr lang="uk-UA" b="1" i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Біологічні особливості розвитку комах-шкідників троянд </a:t>
            </a:r>
            <a:endParaRPr lang="uk-UA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5862320" y="2873433"/>
            <a:ext cx="5527040" cy="3873731"/>
          </a:xfrm>
        </p:spPr>
        <p:txBody>
          <a:bodyPr>
            <a:normAutofit fontScale="55000" lnSpcReduction="20000"/>
          </a:bodyPr>
          <a:lstStyle/>
          <a:p>
            <a:r>
              <a:rPr lang="uk-UA" sz="2600" dirty="0" err="1" smtClean="0">
                <a:solidFill>
                  <a:schemeClr val="tx1"/>
                </a:solidFill>
                <a:latin typeface="Monotype Corsiva" panose="03010101010201010101" pitchFamily="66" charset="0"/>
              </a:rPr>
              <a:t>Гафінчук</a:t>
            </a:r>
            <a:r>
              <a:rPr lang="uk-UA" sz="26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r>
              <a:rPr lang="uk-UA" sz="2600" dirty="0">
                <a:solidFill>
                  <a:schemeClr val="tx1"/>
                </a:solidFill>
                <a:latin typeface="Monotype Corsiva" panose="03010101010201010101" pitchFamily="66" charset="0"/>
              </a:rPr>
              <a:t>Анастасія Петрівна</a:t>
            </a:r>
          </a:p>
          <a:p>
            <a:r>
              <a:rPr lang="uk-UA" sz="26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ОЗ </a:t>
            </a:r>
            <a:r>
              <a:rPr lang="uk-UA" sz="2600" dirty="0">
                <a:solidFill>
                  <a:schemeClr val="tx1"/>
                </a:solidFill>
                <a:latin typeface="Monotype Corsiva" panose="03010101010201010101" pitchFamily="66" charset="0"/>
              </a:rPr>
              <a:t>«</a:t>
            </a:r>
            <a:r>
              <a:rPr lang="uk-UA" sz="2600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Білоусівський</a:t>
            </a:r>
            <a:r>
              <a:rPr lang="uk-UA" sz="2600" dirty="0">
                <a:solidFill>
                  <a:schemeClr val="tx1"/>
                </a:solidFill>
                <a:latin typeface="Monotype Corsiva" panose="03010101010201010101" pitchFamily="66" charset="0"/>
              </a:rPr>
              <a:t> ліцей»</a:t>
            </a:r>
          </a:p>
          <a:p>
            <a:r>
              <a:rPr lang="uk-UA" sz="26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9 клас</a:t>
            </a:r>
          </a:p>
          <a:p>
            <a:r>
              <a:rPr lang="uk-UA" sz="2600" dirty="0" smtClean="0">
                <a:solidFill>
                  <a:schemeClr val="tx1"/>
                </a:solidFill>
              </a:rPr>
              <a:t>КОПНЗ </a:t>
            </a:r>
            <a:r>
              <a:rPr lang="uk-UA" sz="2600" dirty="0">
                <a:solidFill>
                  <a:schemeClr val="tx1"/>
                </a:solidFill>
              </a:rPr>
              <a:t>«Буковинська </a:t>
            </a:r>
            <a:r>
              <a:rPr lang="ru-RU" sz="2600" dirty="0">
                <a:solidFill>
                  <a:schemeClr val="tx1"/>
                </a:solidFill>
              </a:rPr>
              <a:t>М</a:t>
            </a:r>
            <a:r>
              <a:rPr lang="uk-UA" sz="2600" dirty="0" err="1">
                <a:solidFill>
                  <a:schemeClr val="tx1"/>
                </a:solidFill>
              </a:rPr>
              <a:t>ала</a:t>
            </a:r>
            <a:r>
              <a:rPr lang="uk-UA" sz="2600" dirty="0">
                <a:solidFill>
                  <a:schemeClr val="tx1"/>
                </a:solidFill>
              </a:rPr>
              <a:t> академія наук учнівської молоді</a:t>
            </a:r>
            <a:r>
              <a:rPr lang="uk-UA" sz="2600" dirty="0" smtClean="0">
                <a:solidFill>
                  <a:schemeClr val="tx1"/>
                </a:solidFill>
              </a:rPr>
              <a:t>»</a:t>
            </a:r>
            <a:endParaRPr lang="ru-RU" sz="2600" dirty="0">
              <a:solidFill>
                <a:schemeClr val="tx1"/>
              </a:solidFill>
            </a:endParaRPr>
          </a:p>
          <a:p>
            <a:r>
              <a:rPr lang="uk-UA" sz="2600" dirty="0">
                <a:solidFill>
                  <a:schemeClr val="tx1"/>
                </a:solidFill>
                <a:latin typeface="Monotype Corsiva" panose="03010101010201010101" pitchFamily="66" charset="0"/>
              </a:rPr>
              <a:t>с</a:t>
            </a:r>
            <a:r>
              <a:rPr lang="uk-UA" sz="26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. </a:t>
            </a:r>
            <a:r>
              <a:rPr lang="uk-UA" sz="2600" dirty="0" err="1" smtClean="0">
                <a:solidFill>
                  <a:schemeClr val="tx1"/>
                </a:solidFill>
                <a:latin typeface="Monotype Corsiva" panose="03010101010201010101" pitchFamily="66" charset="0"/>
              </a:rPr>
              <a:t>Білоусівка</a:t>
            </a:r>
            <a:endParaRPr lang="uk-UA" sz="2600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r>
              <a:rPr lang="uk-UA" sz="2600" dirty="0" err="1" smtClean="0">
                <a:solidFill>
                  <a:schemeClr val="tx1"/>
                </a:solidFill>
                <a:latin typeface="Monotype Corsiva" panose="03010101010201010101" pitchFamily="66" charset="0"/>
              </a:rPr>
              <a:t>Сокирянської</a:t>
            </a:r>
            <a:r>
              <a:rPr lang="uk-UA" sz="26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міської ради</a:t>
            </a:r>
          </a:p>
          <a:p>
            <a:pPr lvl="0"/>
            <a:r>
              <a:rPr lang="uk-UA" sz="2600" dirty="0">
                <a:solidFill>
                  <a:schemeClr val="tx1"/>
                </a:solidFill>
                <a:latin typeface="Monotype Corsiva" panose="03010101010201010101" pitchFamily="66" charset="0"/>
              </a:rPr>
              <a:t>Дністровського району</a:t>
            </a:r>
          </a:p>
          <a:p>
            <a:pPr lvl="0"/>
            <a:r>
              <a:rPr lang="uk-UA" sz="2600" dirty="0">
                <a:solidFill>
                  <a:schemeClr val="tx1"/>
                </a:solidFill>
                <a:latin typeface="Monotype Corsiva" panose="03010101010201010101" pitchFamily="66" charset="0"/>
              </a:rPr>
              <a:t> Чернівецької області  </a:t>
            </a:r>
            <a:endParaRPr lang="uk-UA" sz="2600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r>
              <a:rPr lang="uk-UA" sz="2600" dirty="0" err="1" smtClean="0">
                <a:solidFill>
                  <a:schemeClr val="tx1"/>
                </a:solidFill>
                <a:latin typeface="Monotype Corsiva" panose="03010101010201010101" pitchFamily="66" charset="0"/>
              </a:rPr>
              <a:t>Гафінчук</a:t>
            </a:r>
            <a:r>
              <a:rPr lang="uk-UA" sz="26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Альона Степанівна</a:t>
            </a:r>
            <a:endParaRPr lang="uk-UA" sz="2600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r>
              <a:rPr lang="uk-UA" sz="2600" dirty="0">
                <a:solidFill>
                  <a:schemeClr val="tx1"/>
                </a:solidFill>
                <a:latin typeface="Monotype Corsiva" panose="03010101010201010101" pitchFamily="66" charset="0"/>
              </a:rPr>
              <a:t>вчитель </a:t>
            </a:r>
            <a:r>
              <a:rPr lang="uk-UA" sz="26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біології, вчитель-методист</a:t>
            </a:r>
            <a:endParaRPr lang="uk-UA" sz="2600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19" y="1492856"/>
            <a:ext cx="4033521" cy="524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8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9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214672"/>
            <a:ext cx="11416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spc="50" dirty="0">
                <a:ln w="11430"/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Актуальність дослідження</a:t>
            </a:r>
            <a:r>
              <a:rPr lang="uk-UA" sz="40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 </a:t>
            </a:r>
            <a:endParaRPr lang="uk-UA" sz="4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63491" y="1845116"/>
            <a:ext cx="6096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нашого дослідження обумовлена тим, що шкідники негативно впливають на якість квіткової продукції та наносять значні економічні збитки. </a:t>
            </a:r>
            <a:endParaRPr lang="uk-UA" sz="3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800" dirty="0">
              <a:latin typeface="Monotype Corsiva" panose="03010101010201010101" pitchFamily="66" charset="0"/>
              <a:cs typeface="Mongolian Baiti" panose="03000500000000000000" pitchFamily="66" charset="0"/>
            </a:endParaRPr>
          </a:p>
          <a:p>
            <a:pPr algn="ctr"/>
            <a:endParaRPr lang="uk-UA" sz="2400" dirty="0" smtClean="0">
              <a:latin typeface="Monotype Corsiva" panose="03010101010201010101" pitchFamily="66" charset="0"/>
              <a:cs typeface="Mongolian Baiti" panose="03000500000000000000" pitchFamily="66" charset="0"/>
            </a:endParaRPr>
          </a:p>
          <a:p>
            <a:pPr algn="ctr"/>
            <a:endParaRPr lang="uk-UA" sz="2400" dirty="0">
              <a:latin typeface="Monotype Corsiva" panose="03010101010201010101" pitchFamily="66" charset="0"/>
              <a:cs typeface="Mongolian Baiti" panose="03000500000000000000" pitchFamily="66" charset="0"/>
            </a:endParaRPr>
          </a:p>
          <a:p>
            <a:pPr algn="ctr"/>
            <a:endParaRPr lang="uk-UA" sz="2400" dirty="0" smtClean="0">
              <a:latin typeface="Monotype Corsiva" panose="03010101010201010101" pitchFamily="66" charset="0"/>
              <a:cs typeface="Mongolian Baiti" panose="03000500000000000000" pitchFamily="66" charset="0"/>
            </a:endParaRPr>
          </a:p>
          <a:p>
            <a:pPr algn="ctr"/>
            <a:endParaRPr lang="uk-UA" sz="2400" dirty="0">
              <a:latin typeface="Monotype Corsiva" panose="03010101010201010101" pitchFamily="66" charset="0"/>
              <a:cs typeface="Mongolian Baiti" panose="03000500000000000000" pitchFamily="66" charset="0"/>
            </a:endParaRPr>
          </a:p>
          <a:p>
            <a:pPr algn="ctr"/>
            <a:endParaRPr lang="uk-UA" sz="2400" dirty="0" smtClean="0">
              <a:latin typeface="Monotype Corsiva" panose="03010101010201010101" pitchFamily="66" charset="0"/>
              <a:cs typeface="Mongolian Baiti" panose="03000500000000000000" pitchFamily="66" charset="0"/>
            </a:endParaRPr>
          </a:p>
          <a:p>
            <a:pPr algn="ctr"/>
            <a:endParaRPr lang="uk-UA" sz="2400" dirty="0">
              <a:latin typeface="Monotype Corsiva" panose="03010101010201010101" pitchFamily="66" charset="0"/>
              <a:cs typeface="Mongolian Baiti" panose="03000500000000000000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17" y="929559"/>
            <a:ext cx="4616065" cy="585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5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1999" cy="703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681614" y="2742740"/>
            <a:ext cx="4561840" cy="248411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dirty="0">
                <a:latin typeface="Monotype Corsiva" panose="03010101010201010101" pitchFamily="66" charset="0"/>
                <a:cs typeface="Mongolian Baiti" panose="03000500000000000000" pitchFamily="66" charset="0"/>
              </a:rPr>
              <a:t>Актуальність нашого дослідження обумовлена тим, що шкідники негативно впливають на якість квіткової продукції та наносять значні економічні збитки. </a:t>
            </a:r>
            <a:endParaRPr lang="uk-UA" sz="2800" dirty="0">
              <a:latin typeface="Monotype Corsiva" panose="03010101010201010101" pitchFamily="66" charset="0"/>
              <a:cs typeface="Mongolian Baiti" panose="03000500000000000000" pitchFamily="66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052089" y="637310"/>
            <a:ext cx="7820889" cy="837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Актуальність дослідження</a:t>
            </a:r>
            <a:r>
              <a:rPr lang="uk-U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uk-UA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53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7693" y="886691"/>
            <a:ext cx="9601196" cy="103909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Мета і завдання дослідження</a:t>
            </a:r>
            <a:endParaRPr lang="uk-UA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9636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531849" y="1794165"/>
            <a:ext cx="9337040" cy="420485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sz="2800" b="1" dirty="0">
                <a:latin typeface="Monotype Corsiva" panose="03010101010201010101" pitchFamily="66" charset="0"/>
              </a:rPr>
              <a:t>Мета дослідження</a:t>
            </a:r>
            <a:r>
              <a:rPr lang="uk-UA" sz="2800" dirty="0">
                <a:latin typeface="Monotype Corsiva" panose="03010101010201010101" pitchFamily="66" charset="0"/>
              </a:rPr>
              <a:t> – </a:t>
            </a:r>
            <a:r>
              <a:rPr lang="uk-UA" sz="2800" dirty="0" smtClean="0">
                <a:latin typeface="Monotype Corsiva" panose="03010101010201010101" pitchFamily="66" charset="0"/>
              </a:rPr>
              <a:t>дослідження </a:t>
            </a:r>
            <a:r>
              <a:rPr lang="uk-UA" sz="2800" dirty="0">
                <a:latin typeface="Monotype Corsiva" panose="03010101010201010101" pitchFamily="66" charset="0"/>
              </a:rPr>
              <a:t>основних фаз розвитку комах-шкідників троянд у </a:t>
            </a:r>
            <a:r>
              <a:rPr lang="uk-UA" sz="2800" dirty="0" smtClean="0">
                <a:latin typeface="Monotype Corsiva" panose="03010101010201010101" pitchFamily="66" charset="0"/>
              </a:rPr>
              <a:t>природних </a:t>
            </a:r>
            <a:r>
              <a:rPr lang="uk-UA" sz="2800" dirty="0">
                <a:latin typeface="Monotype Corsiva" panose="03010101010201010101" pitchFamily="66" charset="0"/>
              </a:rPr>
              <a:t>умовах своєї місцевості.</a:t>
            </a:r>
            <a:endParaRPr lang="ru-RU" sz="2800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uk-UA" sz="2800" b="1" dirty="0" smtClean="0">
                <a:latin typeface="Monotype Corsiva" panose="03010101010201010101" pitchFamily="66" charset="0"/>
              </a:rPr>
              <a:t>Зміст </a:t>
            </a:r>
            <a:r>
              <a:rPr lang="uk-UA" sz="2800" b="1" dirty="0">
                <a:latin typeface="Monotype Corsiva" panose="03010101010201010101" pitchFamily="66" charset="0"/>
              </a:rPr>
              <a:t>поставлених завдань:</a:t>
            </a:r>
            <a:endParaRPr lang="ru-RU" sz="2800" dirty="0">
              <a:latin typeface="Monotype Corsiva" panose="03010101010201010101" pitchFamily="66" charset="0"/>
            </a:endParaRPr>
          </a:p>
          <a:p>
            <a:r>
              <a:rPr lang="uk-UA" sz="2800" dirty="0">
                <a:latin typeface="Monotype Corsiva" panose="03010101010201010101" pitchFamily="66" charset="0"/>
              </a:rPr>
              <a:t>- опрацювати літературні джерела відповідно до теми досліджень;</a:t>
            </a:r>
            <a:endParaRPr lang="ru-RU" sz="2800" dirty="0">
              <a:latin typeface="Monotype Corsiva" panose="03010101010201010101" pitchFamily="66" charset="0"/>
            </a:endParaRPr>
          </a:p>
          <a:p>
            <a:r>
              <a:rPr lang="uk-UA" sz="2800" dirty="0">
                <a:latin typeface="Monotype Corsiva" panose="03010101010201010101" pitchFamily="66" charset="0"/>
              </a:rPr>
              <a:t>- провести фенологічні спостереження за розвитком  листкової трояндової попелиці та звичайного павутинного кліща;</a:t>
            </a:r>
            <a:endParaRPr lang="ru-RU" sz="2800" dirty="0">
              <a:latin typeface="Monotype Corsiva" panose="03010101010201010101" pitchFamily="66" charset="0"/>
            </a:endParaRPr>
          </a:p>
          <a:p>
            <a:r>
              <a:rPr lang="uk-UA" sz="2800" dirty="0">
                <a:latin typeface="Monotype Corsiva" panose="03010101010201010101" pitchFamily="66" charset="0"/>
              </a:rPr>
              <a:t>- здійснити облік заселеності та </a:t>
            </a:r>
            <a:r>
              <a:rPr lang="uk-UA" sz="2800" dirty="0" err="1">
                <a:latin typeface="Monotype Corsiva" panose="03010101010201010101" pitchFamily="66" charset="0"/>
              </a:rPr>
              <a:t>пошкодженості</a:t>
            </a:r>
            <a:r>
              <a:rPr lang="uk-UA" sz="2800" dirty="0">
                <a:latin typeface="Monotype Corsiva" panose="03010101010201010101" pitchFamily="66" charset="0"/>
              </a:rPr>
              <a:t> рослин шкідниками, відповідно до шкали заселеності та </a:t>
            </a:r>
            <a:r>
              <a:rPr lang="uk-UA" sz="2800" dirty="0" err="1">
                <a:latin typeface="Monotype Corsiva" panose="03010101010201010101" pitchFamily="66" charset="0"/>
              </a:rPr>
              <a:t>пошкодженості</a:t>
            </a:r>
            <a:r>
              <a:rPr lang="uk-UA" sz="2800" dirty="0">
                <a:latin typeface="Monotype Corsiva" panose="03010101010201010101" pitchFamily="66" charset="0"/>
              </a:rPr>
              <a:t> в балах</a:t>
            </a:r>
            <a:r>
              <a:rPr lang="uk-UA" sz="2800" dirty="0" smtClean="0">
                <a:latin typeface="Monotype Corsiva" panose="03010101010201010101" pitchFamily="66" charset="0"/>
              </a:rPr>
              <a:t>.</a:t>
            </a:r>
            <a:endParaRPr lang="uk-UA" sz="28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50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712303"/>
            <a:ext cx="9601196" cy="88823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i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Об’єкт та предмет досліджень:</a:t>
            </a:r>
            <a:endParaRPr lang="uk-UA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95402" y="1588447"/>
            <a:ext cx="9601196" cy="3318936"/>
          </a:xfrm>
        </p:spPr>
        <p:txBody>
          <a:bodyPr/>
          <a:lstStyle/>
          <a:p>
            <a:r>
              <a:rPr lang="uk-UA" b="1" dirty="0">
                <a:latin typeface="Monotype Corsiva" panose="03010101010201010101" pitchFamily="66" charset="0"/>
              </a:rPr>
              <a:t>Об’єкт дослідження</a:t>
            </a:r>
            <a:r>
              <a:rPr lang="uk-UA" dirty="0">
                <a:latin typeface="Monotype Corsiva" panose="03010101010201010101" pitchFamily="66" charset="0"/>
              </a:rPr>
              <a:t> – популяція даних видів комах на присадибних ділянках троянд.</a:t>
            </a:r>
            <a:endParaRPr lang="ru-RU" dirty="0">
              <a:latin typeface="Monotype Corsiva" panose="03010101010201010101" pitchFamily="66" charset="0"/>
            </a:endParaRPr>
          </a:p>
          <a:p>
            <a:r>
              <a:rPr lang="uk-UA" b="1" dirty="0" smtClean="0">
                <a:latin typeface="Monotype Corsiva" panose="03010101010201010101" pitchFamily="66" charset="0"/>
              </a:rPr>
              <a:t>Предмет </a:t>
            </a:r>
            <a:r>
              <a:rPr lang="uk-UA" b="1" dirty="0">
                <a:latin typeface="Monotype Corsiva" panose="03010101010201010101" pitchFamily="66" charset="0"/>
              </a:rPr>
              <a:t>дослідження – </a:t>
            </a:r>
            <a:r>
              <a:rPr lang="uk-UA" dirty="0">
                <a:latin typeface="Monotype Corsiva" panose="03010101010201010101" pitchFamily="66" charset="0"/>
              </a:rPr>
              <a:t>ефективність фаз розвитку та чисельності від абіотичних факторів.</a:t>
            </a:r>
            <a:endParaRPr lang="ru-RU" dirty="0">
              <a:latin typeface="Monotype Corsiva" panose="03010101010201010101" pitchFamily="66" charset="0"/>
            </a:endParaRPr>
          </a:p>
          <a:p>
            <a:endParaRPr lang="uk-UA" sz="2800" dirty="0">
              <a:latin typeface="Monotype Corsiva" panose="03010101010201010101" pitchFamily="66" charset="0"/>
            </a:endParaRPr>
          </a:p>
        </p:txBody>
      </p:sp>
      <p:pic>
        <p:nvPicPr>
          <p:cNvPr id="9" name="Объект 6" descr="C:\Users\ПК\Desktop\мс\троянда\изображение_viber_2021-08-05_02-08-30-017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315" y="3222016"/>
            <a:ext cx="2626213" cy="2771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7093527" y="3250789"/>
            <a:ext cx="2660072" cy="2771547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461236" y="5993563"/>
            <a:ext cx="3166181" cy="23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uk-UA" sz="1400" b="1" i="1" kern="0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Зелена трояндова попелиця</a:t>
            </a:r>
            <a:endParaRPr lang="uk-UA" sz="1400" b="1" kern="0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6920344" y="5930803"/>
            <a:ext cx="3006437" cy="356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uk-UA" sz="1400" b="1" i="1" kern="0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Звичайний павутинний кліщ</a:t>
            </a:r>
            <a:endParaRPr lang="uk-UA" sz="1400" b="1" kern="0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283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320" y="152718"/>
            <a:ext cx="109728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i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Методи</a:t>
            </a:r>
            <a:r>
              <a:rPr lang="ru-RU" b="1" i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b="1" i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досліджень</a:t>
            </a:r>
            <a:r>
              <a:rPr lang="ru-RU" b="1" i="1" spc="50" dirty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:</a:t>
            </a:r>
            <a:endParaRPr lang="uk-UA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4100" name="Picture 4" descr="https://avatars.mds.yandex.net/i?id=553619f4926048e58bc3fd30f05401a237f5e582-526727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46" b="9091"/>
          <a:stretch/>
        </p:blipFill>
        <p:spPr bwMode="auto">
          <a:xfrm>
            <a:off x="17809" y="0"/>
            <a:ext cx="1476375" cy="171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83673" y="1127760"/>
            <a:ext cx="10283767" cy="5242559"/>
          </a:xfrm>
        </p:spPr>
        <p:txBody>
          <a:bodyPr>
            <a:normAutofit fontScale="85000" lnSpcReduction="10000"/>
          </a:bodyPr>
          <a:lstStyle/>
          <a:p>
            <a:r>
              <a:rPr lang="uk-UA" sz="2800" dirty="0" err="1">
                <a:solidFill>
                  <a:srgbClr val="3D9600"/>
                </a:solidFill>
                <a:latin typeface="Monotype Corsiva" panose="03010101010201010101" pitchFamily="66" charset="0"/>
              </a:rPr>
              <a:t>фенологічих</a:t>
            </a:r>
            <a:r>
              <a:rPr lang="uk-UA" sz="2800" dirty="0">
                <a:solidFill>
                  <a:srgbClr val="3D9600"/>
                </a:solidFill>
                <a:latin typeface="Monotype Corsiva" panose="03010101010201010101" pitchFamily="66" charset="0"/>
              </a:rPr>
              <a:t> спостережень, </a:t>
            </a:r>
            <a:r>
              <a:rPr lang="uk-UA" sz="2800" dirty="0" smtClean="0">
                <a:solidFill>
                  <a:srgbClr val="3D9600"/>
                </a:solidFill>
                <a:latin typeface="Monotype Corsiva" panose="03010101010201010101" pitchFamily="66" charset="0"/>
              </a:rPr>
              <a:t>візуальний, статистичний </a:t>
            </a:r>
            <a:r>
              <a:rPr lang="uk-UA" sz="2800" dirty="0">
                <a:solidFill>
                  <a:srgbClr val="3D9600"/>
                </a:solidFill>
                <a:latin typeface="Monotype Corsiva" panose="03010101010201010101" pitchFamily="66" charset="0"/>
              </a:rPr>
              <a:t>метод для обробки даних </a:t>
            </a:r>
            <a:r>
              <a:rPr lang="uk-UA" sz="2800" dirty="0" smtClean="0">
                <a:solidFill>
                  <a:srgbClr val="3D9600"/>
                </a:solidFill>
                <a:latin typeface="Monotype Corsiva" panose="03010101010201010101" pitchFamily="66" charset="0"/>
              </a:rPr>
              <a:t>.</a:t>
            </a:r>
          </a:p>
          <a:p>
            <a:r>
              <a:rPr lang="uk-UA" sz="2800" dirty="0" smtClean="0">
                <a:solidFill>
                  <a:srgbClr val="3D9600"/>
                </a:solidFill>
                <a:latin typeface="Monotype Corsiva" panose="03010101010201010101" pitchFamily="66" charset="0"/>
              </a:rPr>
              <a:t>Дослідження </a:t>
            </a:r>
            <a:r>
              <a:rPr lang="uk-UA" sz="2800" dirty="0">
                <a:solidFill>
                  <a:srgbClr val="3D9600"/>
                </a:solidFill>
                <a:latin typeface="Monotype Corsiva" panose="03010101010201010101" pitchFamily="66" charset="0"/>
              </a:rPr>
              <a:t>проводилося в </a:t>
            </a:r>
            <a:r>
              <a:rPr lang="uk-UA" sz="2800" dirty="0" smtClean="0">
                <a:solidFill>
                  <a:srgbClr val="3D9600"/>
                </a:solidFill>
                <a:latin typeface="Monotype Corsiva" panose="03010101010201010101" pitchFamily="66" charset="0"/>
              </a:rPr>
              <a:t>2025 році </a:t>
            </a:r>
            <a:r>
              <a:rPr lang="uk-UA" sz="2800" dirty="0">
                <a:solidFill>
                  <a:srgbClr val="3D9600"/>
                </a:solidFill>
                <a:latin typeface="Monotype Corsiva" panose="03010101010201010101" pitchFamily="66" charset="0"/>
              </a:rPr>
              <a:t>на території присадибної ділянки с. </a:t>
            </a:r>
            <a:r>
              <a:rPr lang="uk-UA" sz="2800" dirty="0" err="1">
                <a:solidFill>
                  <a:srgbClr val="3D9600"/>
                </a:solidFill>
                <a:latin typeface="Monotype Corsiva" panose="03010101010201010101" pitchFamily="66" charset="0"/>
              </a:rPr>
              <a:t>Білоусівка</a:t>
            </a:r>
            <a:r>
              <a:rPr lang="uk-UA" sz="2800" dirty="0">
                <a:solidFill>
                  <a:srgbClr val="3D9600"/>
                </a:solidFill>
                <a:latin typeface="Monotype Corsiva" panose="03010101010201010101" pitchFamily="66" charset="0"/>
              </a:rPr>
              <a:t> Дністровського району Чернівецької області</a:t>
            </a:r>
            <a:r>
              <a:rPr lang="uk-UA" sz="2800" dirty="0" smtClean="0">
                <a:solidFill>
                  <a:srgbClr val="3D9600"/>
                </a:solidFill>
                <a:latin typeface="Monotype Corsiva" panose="03010101010201010101" pitchFamily="66" charset="0"/>
              </a:rPr>
              <a:t>.</a:t>
            </a:r>
          </a:p>
          <a:p>
            <a:r>
              <a:rPr lang="uk-UA" sz="2600" b="1" dirty="0">
                <a:solidFill>
                  <a:srgbClr val="3D9600"/>
                </a:solidFill>
                <a:latin typeface="Monotype Corsiva" panose="03010101010201010101" pitchFamily="66" charset="0"/>
              </a:rPr>
              <a:t>Степінь заселеності листкової поверхні попелицями визначали візуально по чотирибальній шкалі заселеності:</a:t>
            </a:r>
            <a:endParaRPr lang="ru-RU" sz="2600" b="1" dirty="0">
              <a:solidFill>
                <a:srgbClr val="3D96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uk-UA" sz="2600" dirty="0">
                <a:solidFill>
                  <a:srgbClr val="3D9600"/>
                </a:solidFill>
                <a:latin typeface="Monotype Corsiva" panose="03010101010201010101" pitchFamily="66" charset="0"/>
              </a:rPr>
              <a:t>1</a:t>
            </a:r>
            <a:r>
              <a:rPr lang="uk-UA" sz="2600" dirty="0" smtClean="0">
                <a:solidFill>
                  <a:srgbClr val="3D9600"/>
                </a:solidFill>
                <a:latin typeface="Monotype Corsiva" panose="03010101010201010101" pitchFamily="66" charset="0"/>
              </a:rPr>
              <a:t>-попелиць </a:t>
            </a:r>
            <a:r>
              <a:rPr lang="uk-UA" sz="2600" dirty="0">
                <a:solidFill>
                  <a:srgbClr val="3D9600"/>
                </a:solidFill>
                <a:latin typeface="Monotype Corsiva" panose="03010101010201010101" pitchFamily="66" charset="0"/>
              </a:rPr>
              <a:t>на рослині немає;</a:t>
            </a:r>
            <a:endParaRPr lang="ru-RU" sz="2600" dirty="0">
              <a:solidFill>
                <a:srgbClr val="3D96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uk-UA" sz="2600" dirty="0">
                <a:solidFill>
                  <a:srgbClr val="3D9600"/>
                </a:solidFill>
                <a:latin typeface="Monotype Corsiva" panose="03010101010201010101" pitchFamily="66" charset="0"/>
              </a:rPr>
              <a:t>3</a:t>
            </a:r>
            <a:r>
              <a:rPr lang="uk-UA" sz="2600" dirty="0" smtClean="0">
                <a:solidFill>
                  <a:srgbClr val="3D9600"/>
                </a:solidFill>
                <a:latin typeface="Monotype Corsiva" panose="03010101010201010101" pitchFamily="66" charset="0"/>
              </a:rPr>
              <a:t>-присутні </a:t>
            </a:r>
            <a:r>
              <a:rPr lang="uk-UA" sz="2600" dirty="0">
                <a:solidFill>
                  <a:srgbClr val="3D9600"/>
                </a:solidFill>
                <a:latin typeface="Monotype Corsiva" panose="03010101010201010101" pitchFamily="66" charset="0"/>
              </a:rPr>
              <a:t>одиничні попелиці, не більше ніж на 10-15% листків;</a:t>
            </a:r>
            <a:endParaRPr lang="ru-RU" sz="2600" dirty="0">
              <a:solidFill>
                <a:srgbClr val="3D96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uk-UA" sz="2600" dirty="0">
                <a:solidFill>
                  <a:srgbClr val="3D9600"/>
                </a:solidFill>
                <a:latin typeface="Monotype Corsiva" panose="03010101010201010101" pitchFamily="66" charset="0"/>
              </a:rPr>
              <a:t>3</a:t>
            </a:r>
            <a:r>
              <a:rPr lang="uk-UA" sz="2600" dirty="0" smtClean="0">
                <a:solidFill>
                  <a:srgbClr val="3D9600"/>
                </a:solidFill>
                <a:latin typeface="Monotype Corsiva" panose="03010101010201010101" pitchFamily="66" charset="0"/>
              </a:rPr>
              <a:t>-одиничні </a:t>
            </a:r>
            <a:r>
              <a:rPr lang="uk-UA" sz="2600" dirty="0">
                <a:solidFill>
                  <a:srgbClr val="3D9600"/>
                </a:solidFill>
                <a:latin typeface="Monotype Corsiva" panose="03010101010201010101" pitchFamily="66" charset="0"/>
              </a:rPr>
              <a:t>екземпляри попелиць заселяють до 50% листків;</a:t>
            </a:r>
            <a:endParaRPr lang="ru-RU" sz="2600" dirty="0">
              <a:solidFill>
                <a:srgbClr val="3D96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uk-UA" sz="2600" dirty="0">
                <a:solidFill>
                  <a:srgbClr val="3D9600"/>
                </a:solidFill>
                <a:latin typeface="Monotype Corsiva" panose="03010101010201010101" pitchFamily="66" charset="0"/>
              </a:rPr>
              <a:t>4</a:t>
            </a:r>
            <a:r>
              <a:rPr lang="uk-UA" sz="2600" dirty="0" smtClean="0">
                <a:solidFill>
                  <a:srgbClr val="3D9600"/>
                </a:solidFill>
                <a:latin typeface="Monotype Corsiva" panose="03010101010201010101" pitchFamily="66" charset="0"/>
              </a:rPr>
              <a:t>-колонії </a:t>
            </a:r>
            <a:r>
              <a:rPr lang="uk-UA" sz="2600" dirty="0">
                <a:solidFill>
                  <a:srgbClr val="3D9600"/>
                </a:solidFill>
                <a:latin typeface="Monotype Corsiva" panose="03010101010201010101" pitchFamily="66" charset="0"/>
              </a:rPr>
              <a:t>попелиць займають більше 50% листків.</a:t>
            </a:r>
            <a:endParaRPr lang="ru-RU" sz="2600" dirty="0">
              <a:solidFill>
                <a:srgbClr val="3D96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Picture 4" descr="https://avatars.mds.yandex.net/i?id=553619f4926048e58bc3fd30f05401a237f5e582-526727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46" b="9091"/>
          <a:stretch/>
        </p:blipFill>
        <p:spPr bwMode="auto">
          <a:xfrm>
            <a:off x="10715625" y="5140036"/>
            <a:ext cx="1476375" cy="171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27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36073" y="581892"/>
            <a:ext cx="10820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Степінь </a:t>
            </a:r>
            <a:r>
              <a:rPr lang="uk-UA" sz="2800" b="1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пошкодженості</a:t>
            </a:r>
            <a:r>
              <a:rPr lang="uk-UA" sz="28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 листкової поверхні попелицями визначали візуально по п’ятибальній шкалі </a:t>
            </a:r>
            <a:r>
              <a:rPr lang="uk-UA" sz="2800" b="1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пошкодженості</a:t>
            </a:r>
            <a:r>
              <a:rPr lang="uk-UA" sz="28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:</a:t>
            </a:r>
            <a:r>
              <a:rPr lang="ru-RU" sz="28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uk-UA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1 бал-слабка </a:t>
            </a:r>
            <a:r>
              <a:rPr lang="uk-UA" sz="2800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пошкодженість</a:t>
            </a:r>
            <a:r>
              <a:rPr lang="uk-UA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 – пошкоджено від 1% до 5% усієї листкової поверхні рослини;</a:t>
            </a:r>
            <a: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uk-UA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2 бали- помітна </a:t>
            </a:r>
            <a:r>
              <a:rPr lang="uk-UA" sz="2800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пошкодженість</a:t>
            </a:r>
            <a:r>
              <a:rPr lang="uk-UA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 – пошкоджено від 5% до 25% усієї листкової поверхні;</a:t>
            </a:r>
            <a: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uk-UA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3 бали-середня </a:t>
            </a:r>
            <a:r>
              <a:rPr lang="uk-UA" sz="2800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пошкодженість</a:t>
            </a:r>
            <a:r>
              <a:rPr lang="uk-UA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 – пошкоджено від 25% до 50% листкової поверхні;</a:t>
            </a:r>
            <a: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uk-UA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4 бали-сильна </a:t>
            </a:r>
            <a:r>
              <a:rPr lang="uk-UA" sz="2800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пошкодженість</a:t>
            </a:r>
            <a:r>
              <a:rPr lang="uk-UA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 – пошкоджено понад 50% листкової поверхні (різке пригнічення рослин);</a:t>
            </a:r>
            <a: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uk-UA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5 балів-загибель рослин – пошкоджено 75% листкової поверхні і більше</a:t>
            </a:r>
            <a:r>
              <a:rPr lang="uk-UA" sz="2800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.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49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726872" y="193965"/>
            <a:ext cx="4866381" cy="457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b="1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РЕЗУЛЬТАТИ </a:t>
            </a:r>
            <a:r>
              <a:rPr lang="uk-UA" b="1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ДОСЛІДЖЕНЬ</a:t>
            </a:r>
            <a:endParaRPr lang="ru-RU" sz="1600" kern="10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227127" y="563956"/>
            <a:ext cx="1607126" cy="457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uk-UA" i="1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Рис. </a:t>
            </a:r>
            <a:endParaRPr lang="ru-RU" sz="1600" kern="10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70262" y="817871"/>
            <a:ext cx="978131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b="1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Фенологічний календар розвитку листкової трояндової попелиці на кущах троянд </a:t>
            </a:r>
            <a:r>
              <a:rPr lang="uk-UA" b="1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протягом 2025 року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uk-UA" b="1" kern="100" dirty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uk-UA" b="1" kern="100" dirty="0" smtClean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uk-UA" b="1" kern="100" dirty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uk-UA" b="1" kern="100" dirty="0" smtClean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uk-UA" b="1" kern="100" dirty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uk-UA" b="1" kern="100" dirty="0" smtClean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uk-UA" b="1" kern="100" dirty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uk-UA" b="1" kern="100" dirty="0" smtClean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uk-UA" b="1" kern="100" dirty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uk-UA" b="1" kern="100" dirty="0" smtClean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ru-RU" sz="1600" kern="10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688401"/>
              </p:ext>
            </p:extLst>
          </p:nvPr>
        </p:nvGraphicFramePr>
        <p:xfrm>
          <a:off x="1891144" y="1648688"/>
          <a:ext cx="8510155" cy="4259560"/>
        </p:xfrm>
        <a:graphic>
          <a:graphicData uri="http://schemas.openxmlformats.org/drawingml/2006/table">
            <a:tbl>
              <a:tblPr firstRow="1" bandRow="1"/>
              <a:tblGrid>
                <a:gridCol w="972195">
                  <a:extLst>
                    <a:ext uri="{9D8B030D-6E8A-4147-A177-3AD203B41FA5}">
                      <a16:colId xmlns:a16="http://schemas.microsoft.com/office/drawing/2014/main" val="2137342692"/>
                    </a:ext>
                  </a:extLst>
                </a:gridCol>
                <a:gridCol w="393015">
                  <a:extLst>
                    <a:ext uri="{9D8B030D-6E8A-4147-A177-3AD203B41FA5}">
                      <a16:colId xmlns:a16="http://schemas.microsoft.com/office/drawing/2014/main" val="108768095"/>
                    </a:ext>
                  </a:extLst>
                </a:gridCol>
                <a:gridCol w="393015">
                  <a:extLst>
                    <a:ext uri="{9D8B030D-6E8A-4147-A177-3AD203B41FA5}">
                      <a16:colId xmlns:a16="http://schemas.microsoft.com/office/drawing/2014/main" val="1365507659"/>
                    </a:ext>
                  </a:extLst>
                </a:gridCol>
                <a:gridCol w="344750">
                  <a:extLst>
                    <a:ext uri="{9D8B030D-6E8A-4147-A177-3AD203B41FA5}">
                      <a16:colId xmlns:a16="http://schemas.microsoft.com/office/drawing/2014/main" val="3895210922"/>
                    </a:ext>
                  </a:extLst>
                </a:gridCol>
                <a:gridCol w="343027">
                  <a:extLst>
                    <a:ext uri="{9D8B030D-6E8A-4147-A177-3AD203B41FA5}">
                      <a16:colId xmlns:a16="http://schemas.microsoft.com/office/drawing/2014/main" val="436078204"/>
                    </a:ext>
                  </a:extLst>
                </a:gridCol>
                <a:gridCol w="343027">
                  <a:extLst>
                    <a:ext uri="{9D8B030D-6E8A-4147-A177-3AD203B41FA5}">
                      <a16:colId xmlns:a16="http://schemas.microsoft.com/office/drawing/2014/main" val="3432082174"/>
                    </a:ext>
                  </a:extLst>
                </a:gridCol>
                <a:gridCol w="393877">
                  <a:extLst>
                    <a:ext uri="{9D8B030D-6E8A-4147-A177-3AD203B41FA5}">
                      <a16:colId xmlns:a16="http://schemas.microsoft.com/office/drawing/2014/main" val="1082841110"/>
                    </a:ext>
                  </a:extLst>
                </a:gridCol>
                <a:gridCol w="393877">
                  <a:extLst>
                    <a:ext uri="{9D8B030D-6E8A-4147-A177-3AD203B41FA5}">
                      <a16:colId xmlns:a16="http://schemas.microsoft.com/office/drawing/2014/main" val="2641592448"/>
                    </a:ext>
                  </a:extLst>
                </a:gridCol>
                <a:gridCol w="342166">
                  <a:extLst>
                    <a:ext uri="{9D8B030D-6E8A-4147-A177-3AD203B41FA5}">
                      <a16:colId xmlns:a16="http://schemas.microsoft.com/office/drawing/2014/main" val="1854949893"/>
                    </a:ext>
                  </a:extLst>
                </a:gridCol>
                <a:gridCol w="342166">
                  <a:extLst>
                    <a:ext uri="{9D8B030D-6E8A-4147-A177-3AD203B41FA5}">
                      <a16:colId xmlns:a16="http://schemas.microsoft.com/office/drawing/2014/main" val="3064653438"/>
                    </a:ext>
                  </a:extLst>
                </a:gridCol>
                <a:gridCol w="343887">
                  <a:extLst>
                    <a:ext uri="{9D8B030D-6E8A-4147-A177-3AD203B41FA5}">
                      <a16:colId xmlns:a16="http://schemas.microsoft.com/office/drawing/2014/main" val="1833038318"/>
                    </a:ext>
                  </a:extLst>
                </a:gridCol>
                <a:gridCol w="350782">
                  <a:extLst>
                    <a:ext uri="{9D8B030D-6E8A-4147-A177-3AD203B41FA5}">
                      <a16:colId xmlns:a16="http://schemas.microsoft.com/office/drawing/2014/main" val="3594323692"/>
                    </a:ext>
                  </a:extLst>
                </a:gridCol>
                <a:gridCol w="350782">
                  <a:extLst>
                    <a:ext uri="{9D8B030D-6E8A-4147-A177-3AD203B41FA5}">
                      <a16:colId xmlns:a16="http://schemas.microsoft.com/office/drawing/2014/main" val="3658758805"/>
                    </a:ext>
                  </a:extLst>
                </a:gridCol>
                <a:gridCol w="339578">
                  <a:extLst>
                    <a:ext uri="{9D8B030D-6E8A-4147-A177-3AD203B41FA5}">
                      <a16:colId xmlns:a16="http://schemas.microsoft.com/office/drawing/2014/main" val="1261738256"/>
                    </a:ext>
                  </a:extLst>
                </a:gridCol>
                <a:gridCol w="339578">
                  <a:extLst>
                    <a:ext uri="{9D8B030D-6E8A-4147-A177-3AD203B41FA5}">
                      <a16:colId xmlns:a16="http://schemas.microsoft.com/office/drawing/2014/main" val="3085102194"/>
                    </a:ext>
                  </a:extLst>
                </a:gridCol>
                <a:gridCol w="361988">
                  <a:extLst>
                    <a:ext uri="{9D8B030D-6E8A-4147-A177-3AD203B41FA5}">
                      <a16:colId xmlns:a16="http://schemas.microsoft.com/office/drawing/2014/main" val="2398471923"/>
                    </a:ext>
                  </a:extLst>
                </a:gridCol>
                <a:gridCol w="361988">
                  <a:extLst>
                    <a:ext uri="{9D8B030D-6E8A-4147-A177-3AD203B41FA5}">
                      <a16:colId xmlns:a16="http://schemas.microsoft.com/office/drawing/2014/main" val="1858285554"/>
                    </a:ext>
                  </a:extLst>
                </a:gridCol>
                <a:gridCol w="343027">
                  <a:extLst>
                    <a:ext uri="{9D8B030D-6E8A-4147-A177-3AD203B41FA5}">
                      <a16:colId xmlns:a16="http://schemas.microsoft.com/office/drawing/2014/main" val="510537813"/>
                    </a:ext>
                  </a:extLst>
                </a:gridCol>
                <a:gridCol w="392153">
                  <a:extLst>
                    <a:ext uri="{9D8B030D-6E8A-4147-A177-3AD203B41FA5}">
                      <a16:colId xmlns:a16="http://schemas.microsoft.com/office/drawing/2014/main" val="1550410402"/>
                    </a:ext>
                  </a:extLst>
                </a:gridCol>
                <a:gridCol w="392153">
                  <a:extLst>
                    <a:ext uri="{9D8B030D-6E8A-4147-A177-3AD203B41FA5}">
                      <a16:colId xmlns:a16="http://schemas.microsoft.com/office/drawing/2014/main" val="2205814482"/>
                    </a:ext>
                  </a:extLst>
                </a:gridCol>
                <a:gridCol w="343027">
                  <a:extLst>
                    <a:ext uri="{9D8B030D-6E8A-4147-A177-3AD203B41FA5}">
                      <a16:colId xmlns:a16="http://schemas.microsoft.com/office/drawing/2014/main" val="3226181807"/>
                    </a:ext>
                  </a:extLst>
                </a:gridCol>
                <a:gridCol w="330097">
                  <a:extLst>
                    <a:ext uri="{9D8B030D-6E8A-4147-A177-3AD203B41FA5}">
                      <a16:colId xmlns:a16="http://schemas.microsoft.com/office/drawing/2014/main" val="3353653986"/>
                    </a:ext>
                  </a:extLst>
                </a:gridCol>
              </a:tblGrid>
              <a:tr h="3194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b="1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Місяць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IV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V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VI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VII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VIII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IX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X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612452"/>
                  </a:ext>
                </a:extLst>
              </a:tr>
              <a:tr h="3194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Декада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276970"/>
                  </a:ext>
                </a:extLst>
              </a:tr>
              <a:tr h="319467">
                <a:tc rowSpan="1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 dirty="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 dirty="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2326104"/>
                  </a:ext>
                </a:extLst>
              </a:tr>
              <a:tr h="319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 dirty="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 dirty="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61677"/>
                  </a:ext>
                </a:extLst>
              </a:tr>
              <a:tr h="532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(+)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719023"/>
                  </a:ext>
                </a:extLst>
              </a:tr>
              <a:tr h="319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 dirty="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585240"/>
                  </a:ext>
                </a:extLst>
              </a:tr>
              <a:tr h="319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 dirty="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0912000"/>
                  </a:ext>
                </a:extLst>
              </a:tr>
              <a:tr h="319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9669900"/>
                  </a:ext>
                </a:extLst>
              </a:tr>
              <a:tr h="532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 dirty="0" smtClean="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(+)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5181011"/>
                  </a:ext>
                </a:extLst>
              </a:tr>
              <a:tr h="319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294935"/>
                  </a:ext>
                </a:extLst>
              </a:tr>
              <a:tr h="319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155184"/>
                  </a:ext>
                </a:extLst>
              </a:tr>
              <a:tr h="319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 dirty="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76235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891144" y="6074404"/>
            <a:ext cx="8236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Умовні позначення: «0» - яйце; «-» - личинки; «+» - безкрила самка; «(+)» - крилата самка.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132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3403" y="263236"/>
            <a:ext cx="10390909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dirty="0" smtClean="0"/>
              <a:t>Таблиця </a:t>
            </a: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Облік заселеності та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пошкодженості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кущів троянд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листковою трояндовою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попелицею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372327"/>
              </p:ext>
            </p:extLst>
          </p:nvPr>
        </p:nvGraphicFramePr>
        <p:xfrm>
          <a:off x="842963" y="1200152"/>
          <a:ext cx="10629899" cy="5529256"/>
        </p:xfrm>
        <a:graphic>
          <a:graphicData uri="http://schemas.openxmlformats.org/drawingml/2006/table">
            <a:tbl>
              <a:tblPr/>
              <a:tblGrid>
                <a:gridCol w="898716">
                  <a:extLst>
                    <a:ext uri="{9D8B030D-6E8A-4147-A177-3AD203B41FA5}">
                      <a16:colId xmlns:a16="http://schemas.microsoft.com/office/drawing/2014/main" val="235614096"/>
                    </a:ext>
                  </a:extLst>
                </a:gridCol>
                <a:gridCol w="638360">
                  <a:extLst>
                    <a:ext uri="{9D8B030D-6E8A-4147-A177-3AD203B41FA5}">
                      <a16:colId xmlns:a16="http://schemas.microsoft.com/office/drawing/2014/main" val="4206852557"/>
                    </a:ext>
                  </a:extLst>
                </a:gridCol>
                <a:gridCol w="802855">
                  <a:extLst>
                    <a:ext uri="{9D8B030D-6E8A-4147-A177-3AD203B41FA5}">
                      <a16:colId xmlns:a16="http://schemas.microsoft.com/office/drawing/2014/main" val="646560036"/>
                    </a:ext>
                  </a:extLst>
                </a:gridCol>
                <a:gridCol w="928131">
                  <a:extLst>
                    <a:ext uri="{9D8B030D-6E8A-4147-A177-3AD203B41FA5}">
                      <a16:colId xmlns:a16="http://schemas.microsoft.com/office/drawing/2014/main" val="3259959448"/>
                    </a:ext>
                  </a:extLst>
                </a:gridCol>
                <a:gridCol w="854051">
                  <a:extLst>
                    <a:ext uri="{9D8B030D-6E8A-4147-A177-3AD203B41FA5}">
                      <a16:colId xmlns:a16="http://schemas.microsoft.com/office/drawing/2014/main" val="328009433"/>
                    </a:ext>
                  </a:extLst>
                </a:gridCol>
                <a:gridCol w="854051">
                  <a:extLst>
                    <a:ext uri="{9D8B030D-6E8A-4147-A177-3AD203B41FA5}">
                      <a16:colId xmlns:a16="http://schemas.microsoft.com/office/drawing/2014/main" val="147392280"/>
                    </a:ext>
                  </a:extLst>
                </a:gridCol>
                <a:gridCol w="570820">
                  <a:extLst>
                    <a:ext uri="{9D8B030D-6E8A-4147-A177-3AD203B41FA5}">
                      <a16:colId xmlns:a16="http://schemas.microsoft.com/office/drawing/2014/main" val="1948695777"/>
                    </a:ext>
                  </a:extLst>
                </a:gridCol>
                <a:gridCol w="570820">
                  <a:extLst>
                    <a:ext uri="{9D8B030D-6E8A-4147-A177-3AD203B41FA5}">
                      <a16:colId xmlns:a16="http://schemas.microsoft.com/office/drawing/2014/main" val="3916577690"/>
                    </a:ext>
                  </a:extLst>
                </a:gridCol>
                <a:gridCol w="496744">
                  <a:extLst>
                    <a:ext uri="{9D8B030D-6E8A-4147-A177-3AD203B41FA5}">
                      <a16:colId xmlns:a16="http://schemas.microsoft.com/office/drawing/2014/main" val="267909645"/>
                    </a:ext>
                  </a:extLst>
                </a:gridCol>
                <a:gridCol w="496744">
                  <a:extLst>
                    <a:ext uri="{9D8B030D-6E8A-4147-A177-3AD203B41FA5}">
                      <a16:colId xmlns:a16="http://schemas.microsoft.com/office/drawing/2014/main" val="113440578"/>
                    </a:ext>
                  </a:extLst>
                </a:gridCol>
                <a:gridCol w="496744">
                  <a:extLst>
                    <a:ext uri="{9D8B030D-6E8A-4147-A177-3AD203B41FA5}">
                      <a16:colId xmlns:a16="http://schemas.microsoft.com/office/drawing/2014/main" val="1512861960"/>
                    </a:ext>
                  </a:extLst>
                </a:gridCol>
                <a:gridCol w="794139">
                  <a:extLst>
                    <a:ext uri="{9D8B030D-6E8A-4147-A177-3AD203B41FA5}">
                      <a16:colId xmlns:a16="http://schemas.microsoft.com/office/drawing/2014/main" val="3913939899"/>
                    </a:ext>
                  </a:extLst>
                </a:gridCol>
                <a:gridCol w="683023">
                  <a:extLst>
                    <a:ext uri="{9D8B030D-6E8A-4147-A177-3AD203B41FA5}">
                      <a16:colId xmlns:a16="http://schemas.microsoft.com/office/drawing/2014/main" val="2381085403"/>
                    </a:ext>
                  </a:extLst>
                </a:gridCol>
                <a:gridCol w="794139">
                  <a:extLst>
                    <a:ext uri="{9D8B030D-6E8A-4147-A177-3AD203B41FA5}">
                      <a16:colId xmlns:a16="http://schemas.microsoft.com/office/drawing/2014/main" val="137809193"/>
                    </a:ext>
                  </a:extLst>
                </a:gridCol>
                <a:gridCol w="750562">
                  <a:extLst>
                    <a:ext uri="{9D8B030D-6E8A-4147-A177-3AD203B41FA5}">
                      <a16:colId xmlns:a16="http://schemas.microsoft.com/office/drawing/2014/main" val="2889387879"/>
                    </a:ext>
                  </a:extLst>
                </a:gridCol>
              </a:tblGrid>
              <a:tr h="171242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Дата  обліку</a:t>
                      </a:r>
                      <a:endParaRPr lang="ru-RU" sz="11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Загальна к-ть кущів, </a:t>
                      </a:r>
                      <a:r>
                        <a:rPr lang="uk-UA" sz="1100" b="1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шт</a:t>
                      </a:r>
                      <a:endParaRPr lang="ru-RU" sz="11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Середній бал заселеності кущів попелицями, %</a:t>
                      </a:r>
                      <a:endParaRPr lang="ru-RU" sz="11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Число листків заселеності </a:t>
                      </a:r>
                      <a:b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</a:br>
                      <a: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попелицями, %</a:t>
                      </a:r>
                      <a:endParaRPr lang="ru-RU" sz="11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Пошкоджено кущів</a:t>
                      </a:r>
                      <a:endParaRPr lang="ru-RU" sz="11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Степінь </a:t>
                      </a:r>
                      <a:r>
                        <a:rPr lang="uk-UA" sz="1100" b="1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пошкодженості</a:t>
                      </a:r>
                      <a: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 контрольних кущів, бали</a:t>
                      </a:r>
                      <a:endParaRPr lang="ru-RU" sz="11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Середній бал </a:t>
                      </a:r>
                      <a:b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</a:br>
                      <a:r>
                        <a:rPr lang="uk-UA" sz="1100" b="1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пошкодженості</a:t>
                      </a:r>
                      <a:endParaRPr lang="ru-RU" sz="11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Коефіцієнт </a:t>
                      </a:r>
                      <a:r>
                        <a:rPr lang="uk-UA" sz="1100" b="1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пошкодженості</a:t>
                      </a:r>
                      <a: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,</a:t>
                      </a:r>
                      <a:endParaRPr lang="ru-RU" sz="11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Тривалість світлового дня, год</a:t>
                      </a:r>
                      <a:endParaRPr lang="ru-RU" sz="11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Температура, С</a:t>
                      </a:r>
                      <a:r>
                        <a:rPr lang="uk-UA" sz="1100" b="1" kern="1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</a:t>
                      </a:r>
                      <a:endParaRPr lang="ru-RU" sz="11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645077"/>
                  </a:ext>
                </a:extLst>
              </a:tr>
              <a:tr h="200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шт.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%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800" kern="100" dirty="0">
                          <a:solidFill>
                            <a:srgbClr val="000000"/>
                          </a:solidFill>
                          <a:effectLst/>
                          <a:latin typeface="Liberation Serif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8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Liberation Serif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Liberation Serif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800" kern="100" dirty="0">
                          <a:solidFill>
                            <a:srgbClr val="000000"/>
                          </a:solidFill>
                          <a:effectLst/>
                          <a:latin typeface="Liberation Serif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</a:t>
                      </a:r>
                      <a:endParaRPr lang="ru-RU" sz="8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Liberation Serif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0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997825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10.05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0,3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14.53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12.7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9045482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20.05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0,39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13.26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18.1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799322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30.05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1,6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1,6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0,48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15.50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117056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10.06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50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2,4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16.20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22.2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745389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20.06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2,0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50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7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70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2,6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1,82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16.28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20.9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4097097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30.06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3,2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60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7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70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3,2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2,24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16.32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23.4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8848538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10.07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3,0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55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8</a:t>
                      </a:r>
                      <a:endParaRPr lang="ru-RU" sz="8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80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2,7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2,16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16.21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18.7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5312976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20.07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2,4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50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80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2,5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16.01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23.6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92449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30.07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2,2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80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2,3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1,84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15.42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21.5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40325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10.08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1,9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9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90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2,2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1,98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15.15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22.1</a:t>
                      </a:r>
                      <a:endParaRPr lang="ru-RU" sz="8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6905345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20.08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2,1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9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90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2,0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14.38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19.8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729418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30.08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9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90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1,62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14.01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21.2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6422697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10.09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1,7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1,7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13.10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18.4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6963805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20.09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15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6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1,4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12.36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17.1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090905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30.09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12.01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14.1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6058718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10.10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11.20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12.02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636139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20.10</a:t>
                      </a:r>
                      <a:endParaRPr lang="ru-RU" sz="8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10.28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11.04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9368379"/>
                  </a:ext>
                </a:extLst>
              </a:tr>
              <a:tr h="2008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30.10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9.37</a:t>
                      </a:r>
                      <a:endParaRPr lang="ru-RU" sz="8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10.03</a:t>
                      </a:r>
                      <a:endParaRPr lang="ru-RU" sz="8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22620" marR="22620" marT="22620" marB="226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277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6589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5237" y="263236"/>
            <a:ext cx="1050174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i="1" dirty="0"/>
              <a:t>Діаграма </a:t>
            </a:r>
            <a:endParaRPr lang="ru-RU" dirty="0"/>
          </a:p>
          <a:p>
            <a:pPr algn="ct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36073" y="665018"/>
            <a:ext cx="9892146" cy="5680364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080656" y="6428509"/>
            <a:ext cx="10626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Середній бал заселеності кущів попелицями протягом вегетаційного періоду становив 1.8 бали.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079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5964" y="168825"/>
            <a:ext cx="10584871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i="1" dirty="0" smtClean="0"/>
              <a:t>Діаграма</a:t>
            </a:r>
          </a:p>
          <a:p>
            <a:pPr algn="r"/>
            <a:endParaRPr lang="uk-UA" i="1" dirty="0"/>
          </a:p>
          <a:p>
            <a:pPr algn="r"/>
            <a:endParaRPr lang="uk-UA" i="1" dirty="0" smtClean="0"/>
          </a:p>
          <a:p>
            <a:pPr algn="r"/>
            <a:endParaRPr lang="uk-UA" i="1" dirty="0"/>
          </a:p>
          <a:p>
            <a:pPr algn="r"/>
            <a:endParaRPr lang="uk-UA" i="1" dirty="0" smtClean="0"/>
          </a:p>
          <a:p>
            <a:pPr algn="r"/>
            <a:endParaRPr lang="uk-UA" i="1" dirty="0"/>
          </a:p>
          <a:p>
            <a:pPr algn="r"/>
            <a:endParaRPr lang="uk-UA" i="1" dirty="0" smtClean="0"/>
          </a:p>
          <a:p>
            <a:pPr algn="r"/>
            <a:endParaRPr lang="uk-UA" i="1" dirty="0"/>
          </a:p>
          <a:p>
            <a:pPr algn="r"/>
            <a:endParaRPr lang="uk-UA" i="1" dirty="0" smtClean="0"/>
          </a:p>
          <a:p>
            <a:pPr algn="r"/>
            <a:endParaRPr lang="uk-UA" i="1" dirty="0"/>
          </a:p>
          <a:p>
            <a:pPr algn="r"/>
            <a:endParaRPr lang="uk-UA" i="1" dirty="0" smtClean="0"/>
          </a:p>
          <a:p>
            <a:pPr algn="r"/>
            <a:endParaRPr lang="uk-UA" i="1" dirty="0"/>
          </a:p>
          <a:p>
            <a:pPr algn="r"/>
            <a:endParaRPr lang="uk-UA" i="1" dirty="0" smtClean="0"/>
          </a:p>
          <a:p>
            <a:pPr algn="r"/>
            <a:endParaRPr lang="uk-UA" i="1" dirty="0"/>
          </a:p>
          <a:p>
            <a:pPr algn="r"/>
            <a:endParaRPr lang="uk-UA" i="1" dirty="0" smtClean="0"/>
          </a:p>
          <a:p>
            <a:pPr algn="r"/>
            <a:endParaRPr lang="uk-UA" i="1" dirty="0"/>
          </a:p>
          <a:p>
            <a:pPr algn="r"/>
            <a:endParaRPr lang="uk-UA" i="1" dirty="0" smtClean="0"/>
          </a:p>
          <a:p>
            <a:pPr algn="r"/>
            <a:endParaRPr lang="uk-UA" i="1" dirty="0"/>
          </a:p>
          <a:p>
            <a:pPr algn="r"/>
            <a:endParaRPr lang="uk-UA" i="1" dirty="0" smtClean="0"/>
          </a:p>
          <a:p>
            <a:pPr algn="r"/>
            <a:endParaRPr lang="uk-UA" i="1" dirty="0"/>
          </a:p>
          <a:p>
            <a:pPr algn="r"/>
            <a:endParaRPr lang="uk-UA" i="1" dirty="0" smtClean="0"/>
          </a:p>
          <a:p>
            <a:pPr algn="r"/>
            <a:r>
              <a:rPr lang="uk-UA" i="1" dirty="0" smtClean="0"/>
              <a:t> </a:t>
            </a:r>
            <a:endParaRPr lang="ru-RU" dirty="0"/>
          </a:p>
          <a:p>
            <a:pPr algn="r"/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18" y="704012"/>
            <a:ext cx="10252361" cy="55587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46859" y="6262801"/>
            <a:ext cx="9259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Середній бал </a:t>
            </a:r>
            <a:r>
              <a:rPr lang="uk-UA" dirty="0" err="1"/>
              <a:t>пошкодженості</a:t>
            </a:r>
            <a:r>
              <a:rPr lang="uk-UA" dirty="0"/>
              <a:t> протягом вегетаційного періоду кущів дорівнює 2 бали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3599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3673" y="318655"/>
            <a:ext cx="1059872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dirty="0" smtClean="0"/>
              <a:t>Рис.</a:t>
            </a:r>
          </a:p>
          <a:p>
            <a:pPr algn="ctr"/>
            <a:r>
              <a:rPr lang="uk-UA" b="1" dirty="0"/>
              <a:t>Фенологічний календар розвитку звичайного павутинного кліща на кущах троянд протягом </a:t>
            </a:r>
            <a:r>
              <a:rPr lang="uk-UA" b="1" dirty="0" smtClean="0"/>
              <a:t>2025 </a:t>
            </a:r>
            <a:r>
              <a:rPr lang="uk-UA" b="1" dirty="0"/>
              <a:t>року</a:t>
            </a:r>
            <a:endParaRPr lang="ru-RU" dirty="0"/>
          </a:p>
          <a:p>
            <a:pPr algn="ct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  <a:p>
            <a:pPr algn="r"/>
            <a:endParaRPr lang="uk-UA" dirty="0"/>
          </a:p>
          <a:p>
            <a:pPr algn="r"/>
            <a:endParaRPr lang="uk-UA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839912"/>
              </p:ext>
            </p:extLst>
          </p:nvPr>
        </p:nvGraphicFramePr>
        <p:xfrm>
          <a:off x="1551713" y="1288476"/>
          <a:ext cx="9476504" cy="477981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57264">
                  <a:extLst>
                    <a:ext uri="{9D8B030D-6E8A-4147-A177-3AD203B41FA5}">
                      <a16:colId xmlns:a16="http://schemas.microsoft.com/office/drawing/2014/main" val="1742368541"/>
                    </a:ext>
                  </a:extLst>
                </a:gridCol>
                <a:gridCol w="419043">
                  <a:extLst>
                    <a:ext uri="{9D8B030D-6E8A-4147-A177-3AD203B41FA5}">
                      <a16:colId xmlns:a16="http://schemas.microsoft.com/office/drawing/2014/main" val="1287647592"/>
                    </a:ext>
                  </a:extLst>
                </a:gridCol>
                <a:gridCol w="419043">
                  <a:extLst>
                    <a:ext uri="{9D8B030D-6E8A-4147-A177-3AD203B41FA5}">
                      <a16:colId xmlns:a16="http://schemas.microsoft.com/office/drawing/2014/main" val="2654789229"/>
                    </a:ext>
                  </a:extLst>
                </a:gridCol>
                <a:gridCol w="373311">
                  <a:extLst>
                    <a:ext uri="{9D8B030D-6E8A-4147-A177-3AD203B41FA5}">
                      <a16:colId xmlns:a16="http://schemas.microsoft.com/office/drawing/2014/main" val="101958479"/>
                    </a:ext>
                  </a:extLst>
                </a:gridCol>
                <a:gridCol w="369578">
                  <a:extLst>
                    <a:ext uri="{9D8B030D-6E8A-4147-A177-3AD203B41FA5}">
                      <a16:colId xmlns:a16="http://schemas.microsoft.com/office/drawing/2014/main" val="2706464753"/>
                    </a:ext>
                  </a:extLst>
                </a:gridCol>
                <a:gridCol w="425574">
                  <a:extLst>
                    <a:ext uri="{9D8B030D-6E8A-4147-A177-3AD203B41FA5}">
                      <a16:colId xmlns:a16="http://schemas.microsoft.com/office/drawing/2014/main" val="3396809687"/>
                    </a:ext>
                  </a:extLst>
                </a:gridCol>
                <a:gridCol w="425574">
                  <a:extLst>
                    <a:ext uri="{9D8B030D-6E8A-4147-A177-3AD203B41FA5}">
                      <a16:colId xmlns:a16="http://schemas.microsoft.com/office/drawing/2014/main" val="2998924200"/>
                    </a:ext>
                  </a:extLst>
                </a:gridCol>
                <a:gridCol w="369578">
                  <a:extLst>
                    <a:ext uri="{9D8B030D-6E8A-4147-A177-3AD203B41FA5}">
                      <a16:colId xmlns:a16="http://schemas.microsoft.com/office/drawing/2014/main" val="3528318106"/>
                    </a:ext>
                  </a:extLst>
                </a:gridCol>
                <a:gridCol w="369578">
                  <a:extLst>
                    <a:ext uri="{9D8B030D-6E8A-4147-A177-3AD203B41FA5}">
                      <a16:colId xmlns:a16="http://schemas.microsoft.com/office/drawing/2014/main" val="3522172392"/>
                    </a:ext>
                  </a:extLst>
                </a:gridCol>
                <a:gridCol w="424641">
                  <a:extLst>
                    <a:ext uri="{9D8B030D-6E8A-4147-A177-3AD203B41FA5}">
                      <a16:colId xmlns:a16="http://schemas.microsoft.com/office/drawing/2014/main" val="3430775845"/>
                    </a:ext>
                  </a:extLst>
                </a:gridCol>
                <a:gridCol w="424641">
                  <a:extLst>
                    <a:ext uri="{9D8B030D-6E8A-4147-A177-3AD203B41FA5}">
                      <a16:colId xmlns:a16="http://schemas.microsoft.com/office/drawing/2014/main" val="1194710218"/>
                    </a:ext>
                  </a:extLst>
                </a:gridCol>
                <a:gridCol w="424641">
                  <a:extLst>
                    <a:ext uri="{9D8B030D-6E8A-4147-A177-3AD203B41FA5}">
                      <a16:colId xmlns:a16="http://schemas.microsoft.com/office/drawing/2014/main" val="78209070"/>
                    </a:ext>
                  </a:extLst>
                </a:gridCol>
                <a:gridCol w="467573">
                  <a:extLst>
                    <a:ext uri="{9D8B030D-6E8A-4147-A177-3AD203B41FA5}">
                      <a16:colId xmlns:a16="http://schemas.microsoft.com/office/drawing/2014/main" val="3784524901"/>
                    </a:ext>
                  </a:extLst>
                </a:gridCol>
                <a:gridCol w="467573">
                  <a:extLst>
                    <a:ext uri="{9D8B030D-6E8A-4147-A177-3AD203B41FA5}">
                      <a16:colId xmlns:a16="http://schemas.microsoft.com/office/drawing/2014/main" val="2676778943"/>
                    </a:ext>
                  </a:extLst>
                </a:gridCol>
                <a:gridCol w="425574">
                  <a:extLst>
                    <a:ext uri="{9D8B030D-6E8A-4147-A177-3AD203B41FA5}">
                      <a16:colId xmlns:a16="http://schemas.microsoft.com/office/drawing/2014/main" val="855318902"/>
                    </a:ext>
                  </a:extLst>
                </a:gridCol>
                <a:gridCol w="623430">
                  <a:extLst>
                    <a:ext uri="{9D8B030D-6E8A-4147-A177-3AD203B41FA5}">
                      <a16:colId xmlns:a16="http://schemas.microsoft.com/office/drawing/2014/main" val="3154886693"/>
                    </a:ext>
                  </a:extLst>
                </a:gridCol>
                <a:gridCol w="640229">
                  <a:extLst>
                    <a:ext uri="{9D8B030D-6E8A-4147-A177-3AD203B41FA5}">
                      <a16:colId xmlns:a16="http://schemas.microsoft.com/office/drawing/2014/main" val="1907855295"/>
                    </a:ext>
                  </a:extLst>
                </a:gridCol>
                <a:gridCol w="640229">
                  <a:extLst>
                    <a:ext uri="{9D8B030D-6E8A-4147-A177-3AD203B41FA5}">
                      <a16:colId xmlns:a16="http://schemas.microsoft.com/office/drawing/2014/main" val="3551434391"/>
                    </a:ext>
                  </a:extLst>
                </a:gridCol>
                <a:gridCol w="609430">
                  <a:extLst>
                    <a:ext uri="{9D8B030D-6E8A-4147-A177-3AD203B41FA5}">
                      <a16:colId xmlns:a16="http://schemas.microsoft.com/office/drawing/2014/main" val="1063328483"/>
                    </a:ext>
                  </a:extLst>
                </a:gridCol>
              </a:tblGrid>
              <a:tr h="6202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Місяць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IV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V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VI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VII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VIII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IX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88148"/>
                  </a:ext>
                </a:extLst>
              </a:tr>
              <a:tr h="6202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Декада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3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3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3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3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3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3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240034"/>
                  </a:ext>
                </a:extLst>
              </a:tr>
              <a:tr h="364871">
                <a:tc rowSpan="9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+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025036"/>
                  </a:ext>
                </a:extLst>
              </a:tr>
              <a:tr h="364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156270"/>
                  </a:ext>
                </a:extLst>
              </a:tr>
              <a:tr h="364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18797"/>
                  </a:ext>
                </a:extLst>
              </a:tr>
              <a:tr h="364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07505"/>
                  </a:ext>
                </a:extLst>
              </a:tr>
              <a:tr h="364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48673"/>
                  </a:ext>
                </a:extLst>
              </a:tr>
              <a:tr h="364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5478"/>
                  </a:ext>
                </a:extLst>
              </a:tr>
              <a:tr h="364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483376"/>
                  </a:ext>
                </a:extLst>
              </a:tr>
              <a:tr h="364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+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08028"/>
                  </a:ext>
                </a:extLst>
              </a:tr>
              <a:tr h="620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(+)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(+)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kern="100" dirty="0">
                          <a:effectLst/>
                        </a:rPr>
                        <a:t>(+)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27838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76400" y="6137564"/>
            <a:ext cx="9185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Умовні позначення: «+» – самки; «0» – яйце; «-» – личинки; «+» – самиці, які впадають у діапаузу.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584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5236" y="235527"/>
            <a:ext cx="10543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dirty="0" smtClean="0"/>
              <a:t>Таблиця</a:t>
            </a: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заселеності троянд звичайним павутинним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кліщем</a:t>
            </a:r>
          </a:p>
          <a:p>
            <a:pPr algn="ctr"/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002840"/>
              </p:ext>
            </p:extLst>
          </p:nvPr>
        </p:nvGraphicFramePr>
        <p:xfrm>
          <a:off x="1149927" y="980171"/>
          <a:ext cx="10086108" cy="5697719"/>
        </p:xfrm>
        <a:graphic>
          <a:graphicData uri="http://schemas.openxmlformats.org/drawingml/2006/table">
            <a:tbl>
              <a:tblPr/>
              <a:tblGrid>
                <a:gridCol w="1430337">
                  <a:extLst>
                    <a:ext uri="{9D8B030D-6E8A-4147-A177-3AD203B41FA5}">
                      <a16:colId xmlns:a16="http://schemas.microsoft.com/office/drawing/2014/main" val="661021494"/>
                    </a:ext>
                  </a:extLst>
                </a:gridCol>
                <a:gridCol w="1505127">
                  <a:extLst>
                    <a:ext uri="{9D8B030D-6E8A-4147-A177-3AD203B41FA5}">
                      <a16:colId xmlns:a16="http://schemas.microsoft.com/office/drawing/2014/main" val="255330711"/>
                    </a:ext>
                  </a:extLst>
                </a:gridCol>
                <a:gridCol w="1430337">
                  <a:extLst>
                    <a:ext uri="{9D8B030D-6E8A-4147-A177-3AD203B41FA5}">
                      <a16:colId xmlns:a16="http://schemas.microsoft.com/office/drawing/2014/main" val="929491350"/>
                    </a:ext>
                  </a:extLst>
                </a:gridCol>
                <a:gridCol w="1430337">
                  <a:extLst>
                    <a:ext uri="{9D8B030D-6E8A-4147-A177-3AD203B41FA5}">
                      <a16:colId xmlns:a16="http://schemas.microsoft.com/office/drawing/2014/main" val="2682710070"/>
                    </a:ext>
                  </a:extLst>
                </a:gridCol>
                <a:gridCol w="1430337">
                  <a:extLst>
                    <a:ext uri="{9D8B030D-6E8A-4147-A177-3AD203B41FA5}">
                      <a16:colId xmlns:a16="http://schemas.microsoft.com/office/drawing/2014/main" val="3497011728"/>
                    </a:ext>
                  </a:extLst>
                </a:gridCol>
                <a:gridCol w="1430337">
                  <a:extLst>
                    <a:ext uri="{9D8B030D-6E8A-4147-A177-3AD203B41FA5}">
                      <a16:colId xmlns:a16="http://schemas.microsoft.com/office/drawing/2014/main" val="2379982824"/>
                    </a:ext>
                  </a:extLst>
                </a:gridCol>
                <a:gridCol w="1429296">
                  <a:extLst>
                    <a:ext uri="{9D8B030D-6E8A-4147-A177-3AD203B41FA5}">
                      <a16:colId xmlns:a16="http://schemas.microsoft.com/office/drawing/2014/main" val="1023962431"/>
                    </a:ext>
                  </a:extLst>
                </a:gridCol>
              </a:tblGrid>
              <a:tr h="33742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Дата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Число листків заселених (%)  кліщем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Щільність заселення, екземплярів/листок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48358"/>
                  </a:ext>
                </a:extLst>
              </a:tr>
              <a:tr h="9737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яйце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4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личинки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4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німфи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4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імаго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4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Загальна кількість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188756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30.04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22609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10.05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0.15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0.15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154195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20.05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0.20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0.20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03097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30.05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8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0.40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0.40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6573926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10.06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0.16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0.28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0.44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735641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20.06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13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0.31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0.29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0.01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0.15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0.76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8213787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30.06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16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0.48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0.18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0.07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0.29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1.02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310090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10.07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0.31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0.44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0.32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0.22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1.29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364797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20.07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59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0.41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0.61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0.54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0.32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1.88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505879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30.07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57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0.47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0.30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0.64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0.41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1.79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175582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10.08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43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0.72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0.21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0.32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1.25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23302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20.08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13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0.32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0.19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0.51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6919432"/>
                  </a:ext>
                </a:extLst>
              </a:tr>
              <a:tr h="337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30.08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6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0.20</a:t>
                      </a:r>
                      <a:endParaRPr lang="ru-RU" sz="1200" kern="10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0.20</a:t>
                      </a:r>
                      <a:endParaRPr lang="ru-RU" sz="1200" kern="10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7627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7157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80655" y="249382"/>
            <a:ext cx="102662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400" b="1" kern="100" dirty="0"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ВИСНОВКИ</a:t>
            </a:r>
            <a:endParaRPr lang="ru-RU" sz="2400" kern="100" dirty="0">
              <a:latin typeface="Times New Roman" panose="02020603050405020304" pitchFamily="18" charset="0"/>
              <a:ea typeface="NSimSun" panose="0201060903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400" b="1" kern="100" dirty="0"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 </a:t>
            </a:r>
            <a:endParaRPr lang="ru-RU" sz="2400" kern="100" dirty="0">
              <a:latin typeface="Times New Roman" panose="02020603050405020304" pitchFamily="18" charset="0"/>
              <a:ea typeface="NSimSun" panose="0201060903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kern="100" dirty="0"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	Отримані нами результати з вивчення біологічних особливостей розвитку шкідників свідчать про можливість та перспективність їх використання для розробок прогнозу розвитку шкідників у даних умовах існування для корегування системи управління, їх чисельності та обмеження шкідливості, для удосконалення існуючої системи захисту.</a:t>
            </a:r>
            <a:endParaRPr lang="ru-RU" sz="2400" kern="100" dirty="0">
              <a:latin typeface="Times New Roman" panose="02020603050405020304" pitchFamily="18" charset="0"/>
              <a:ea typeface="NSimSun" panose="0201060903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kern="100" dirty="0"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	Подальші дослідження доцільно було б спрямувати на вивчення взаємовідносин між різними групами природних ворогів листкової трояндової попелиці, які відіграють важливу роль в регуляції її чисельності.</a:t>
            </a:r>
            <a:endParaRPr lang="ru-RU" sz="24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975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764" y="568036"/>
            <a:ext cx="1109749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                                             СПИСОК </a:t>
            </a:r>
            <a:r>
              <a:rPr lang="uk-UA" b="1" dirty="0"/>
              <a:t>ВИКОРИСТАН</a:t>
            </a:r>
            <a:r>
              <a:rPr lang="ru-RU" b="1" dirty="0"/>
              <a:t>ИХ ДЖЕРЕЛ</a:t>
            </a:r>
            <a:endParaRPr lang="ru-RU" dirty="0"/>
          </a:p>
          <a:p>
            <a:r>
              <a:rPr lang="uk-UA" sz="2400" dirty="0" smtClean="0">
                <a:latin typeface="Monotype Corsiva" panose="03010101010201010101" pitchFamily="66" charset="0"/>
              </a:rPr>
              <a:t>1</a:t>
            </a:r>
            <a:r>
              <a:rPr lang="uk-UA" sz="2400" dirty="0">
                <a:latin typeface="Monotype Corsiva" panose="03010101010201010101" pitchFamily="66" charset="0"/>
              </a:rPr>
              <a:t>.</a:t>
            </a:r>
            <a:r>
              <a:rPr lang="uk-UA" sz="2400" b="1" dirty="0">
                <a:latin typeface="Monotype Corsiva" panose="03010101010201010101" pitchFamily="66" charset="0"/>
              </a:rPr>
              <a:t>  </a:t>
            </a:r>
            <a:r>
              <a:rPr lang="uk-UA" sz="2400" dirty="0" err="1">
                <a:latin typeface="Monotype Corsiva" panose="03010101010201010101" pitchFamily="66" charset="0"/>
              </a:rPr>
              <a:t>Дж</a:t>
            </a:r>
            <a:r>
              <a:rPr lang="uk-UA" sz="2400" dirty="0">
                <a:latin typeface="Monotype Corsiva" panose="03010101010201010101" pitchFamily="66" charset="0"/>
              </a:rPr>
              <a:t>. </a:t>
            </a:r>
            <a:r>
              <a:rPr lang="uk-UA" sz="2400" dirty="0" err="1">
                <a:latin typeface="Monotype Corsiva" panose="03010101010201010101" pitchFamily="66" charset="0"/>
              </a:rPr>
              <a:t>Метток</a:t>
            </a:r>
            <a:r>
              <a:rPr lang="uk-UA" sz="2400" dirty="0">
                <a:latin typeface="Monotype Corsiva" panose="03010101010201010101" pitchFamily="66" charset="0"/>
              </a:rPr>
              <a:t>. Енциклопедія по вирощуванню троянд. - АРТ-Джерело, 2003.</a:t>
            </a:r>
            <a:endParaRPr lang="ru-RU" sz="2400" dirty="0">
              <a:latin typeface="Monotype Corsiva" panose="03010101010201010101" pitchFamily="66" charset="0"/>
            </a:endParaRPr>
          </a:p>
          <a:p>
            <a:r>
              <a:rPr lang="uk-UA" sz="2400" dirty="0" smtClean="0">
                <a:latin typeface="Monotype Corsiva" panose="03010101010201010101" pitchFamily="66" charset="0"/>
              </a:rPr>
              <a:t>2</a:t>
            </a:r>
            <a:r>
              <a:rPr lang="uk-UA" sz="2400" dirty="0">
                <a:latin typeface="Monotype Corsiva" panose="03010101010201010101" pitchFamily="66" charset="0"/>
              </a:rPr>
              <a:t>. Дяченко М.П. Основи біологічного захисту рослин / Дяченко М.П., Па- дій М.М., </a:t>
            </a:r>
            <a:r>
              <a:rPr lang="uk-UA" sz="2400" dirty="0" err="1">
                <a:latin typeface="Monotype Corsiva" panose="03010101010201010101" pitchFamily="66" charset="0"/>
              </a:rPr>
              <a:t>Шелестов</a:t>
            </a:r>
            <a:r>
              <a:rPr lang="uk-UA" sz="2400" dirty="0">
                <a:latin typeface="Monotype Corsiva" panose="03010101010201010101" pitchFamily="66" charset="0"/>
              </a:rPr>
              <a:t> В.С., Дегтярьов Б.Г. – К.: Урожай, 1990.</a:t>
            </a:r>
            <a:endParaRPr lang="ru-RU" sz="2400" dirty="0">
              <a:latin typeface="Monotype Corsiva" panose="03010101010201010101" pitchFamily="66" charset="0"/>
            </a:endParaRPr>
          </a:p>
          <a:p>
            <a:r>
              <a:rPr lang="ru-RU" sz="2400" dirty="0">
                <a:latin typeface="Monotype Corsiva" panose="03010101010201010101" pitchFamily="66" charset="0"/>
              </a:rPr>
              <a:t>3. </a:t>
            </a:r>
            <a:r>
              <a:rPr lang="uk-UA" sz="2400" dirty="0" err="1">
                <a:latin typeface="Monotype Corsiva" panose="03010101010201010101" pitchFamily="66" charset="0"/>
              </a:rPr>
              <a:t>Капиценко</a:t>
            </a:r>
            <a:r>
              <a:rPr lang="uk-UA" sz="2400" dirty="0">
                <a:latin typeface="Monotype Corsiva" panose="03010101010201010101" pitchFamily="66" charset="0"/>
              </a:rPr>
              <a:t> М.Ф. Шкідники і хвороби декоративних рослин.- К., 1961.-421с.</a:t>
            </a:r>
            <a:endParaRPr lang="ru-RU" sz="2400" dirty="0">
              <a:latin typeface="Monotype Corsiva" panose="03010101010201010101" pitchFamily="66" charset="0"/>
            </a:endParaRPr>
          </a:p>
          <a:p>
            <a:r>
              <a:rPr lang="ru-RU" sz="2400" dirty="0">
                <a:latin typeface="Monotype Corsiva" panose="03010101010201010101" pitchFamily="66" charset="0"/>
              </a:rPr>
              <a:t>4. </a:t>
            </a:r>
            <a:r>
              <a:rPr lang="uk-UA" sz="2400" dirty="0">
                <a:latin typeface="Monotype Corsiva" panose="03010101010201010101" pitchFamily="66" charset="0"/>
              </a:rPr>
              <a:t>З. </a:t>
            </a:r>
            <a:r>
              <a:rPr lang="uk-UA" sz="2400" dirty="0" err="1">
                <a:latin typeface="Monotype Corsiva" panose="03010101010201010101" pitchFamily="66" charset="0"/>
              </a:rPr>
              <a:t>Кліменко</a:t>
            </a:r>
            <a:r>
              <a:rPr lang="uk-UA" sz="2400" dirty="0">
                <a:latin typeface="Monotype Corsiva" panose="03010101010201010101" pitchFamily="66" charset="0"/>
              </a:rPr>
              <a:t>. Секрети вирощування троянд. - </a:t>
            </a:r>
            <a:r>
              <a:rPr lang="uk-UA" sz="2400" dirty="0" err="1">
                <a:latin typeface="Monotype Corsiva" panose="03010101010201010101" pitchFamily="66" charset="0"/>
              </a:rPr>
              <a:t>Рипол-классик</a:t>
            </a:r>
            <a:r>
              <a:rPr lang="uk-UA" sz="2400" dirty="0">
                <a:latin typeface="Monotype Corsiva" panose="03010101010201010101" pitchFamily="66" charset="0"/>
              </a:rPr>
              <a:t>, 2000.</a:t>
            </a:r>
            <a:endParaRPr lang="ru-RU" sz="2400" dirty="0">
              <a:latin typeface="Monotype Corsiva" panose="03010101010201010101" pitchFamily="66" charset="0"/>
            </a:endParaRPr>
          </a:p>
          <a:p>
            <a:r>
              <a:rPr lang="ru-RU" sz="2400" dirty="0">
                <a:latin typeface="Monotype Corsiva" panose="03010101010201010101" pitchFamily="66" charset="0"/>
              </a:rPr>
              <a:t>5.  </a:t>
            </a:r>
            <a:r>
              <a:rPr lang="uk-UA" sz="2400" dirty="0" err="1">
                <a:latin typeface="Monotype Corsiva" panose="03010101010201010101" pitchFamily="66" charset="0"/>
              </a:rPr>
              <a:t>Карасюк</a:t>
            </a:r>
            <a:r>
              <a:rPr lang="uk-UA" sz="2400" dirty="0">
                <a:latin typeface="Monotype Corsiva" panose="03010101010201010101" pitchFamily="66" charset="0"/>
              </a:rPr>
              <a:t> І.М. Агрохімія: Підручник / За ред. І.М. </a:t>
            </a:r>
            <a:r>
              <a:rPr lang="uk-UA" sz="2400" dirty="0" err="1">
                <a:latin typeface="Monotype Corsiva" panose="03010101010201010101" pitchFamily="66" charset="0"/>
              </a:rPr>
              <a:t>Карасюка</a:t>
            </a:r>
            <a:r>
              <a:rPr lang="uk-UA" sz="2400" dirty="0">
                <a:latin typeface="Monotype Corsiva" panose="03010101010201010101" pitchFamily="66" charset="0"/>
              </a:rPr>
              <a:t> / І.М. </a:t>
            </a:r>
            <a:r>
              <a:rPr lang="uk-UA" sz="2400" dirty="0" err="1">
                <a:latin typeface="Monotype Corsiva" panose="03010101010201010101" pitchFamily="66" charset="0"/>
              </a:rPr>
              <a:t>Карасюк</a:t>
            </a:r>
            <a:r>
              <a:rPr lang="uk-UA" sz="2400" dirty="0">
                <a:latin typeface="Monotype Corsiva" panose="03010101010201010101" pitchFamily="66" charset="0"/>
              </a:rPr>
              <a:t>, О.М. </a:t>
            </a:r>
            <a:r>
              <a:rPr lang="uk-UA" sz="2400" dirty="0" err="1">
                <a:latin typeface="Monotype Corsiva" panose="03010101010201010101" pitchFamily="66" charset="0"/>
              </a:rPr>
              <a:t>Геркіял</a:t>
            </a:r>
            <a:r>
              <a:rPr lang="uk-UA" sz="2400" dirty="0">
                <a:latin typeface="Monotype Corsiva" panose="03010101010201010101" pitchFamily="66" charset="0"/>
              </a:rPr>
              <a:t> та ін. – К.: 2008. – 471 с.</a:t>
            </a:r>
            <a:endParaRPr lang="ru-RU" sz="2400" dirty="0">
              <a:latin typeface="Monotype Corsiva" panose="03010101010201010101" pitchFamily="66" charset="0"/>
            </a:endParaRPr>
          </a:p>
          <a:p>
            <a:r>
              <a:rPr lang="uk-UA" sz="2400" dirty="0">
                <a:latin typeface="Monotype Corsiva" panose="03010101010201010101" pitchFamily="66" charset="0"/>
              </a:rPr>
              <a:t>6. </a:t>
            </a:r>
            <a:r>
              <a:rPr lang="uk-UA" sz="2400" dirty="0" err="1">
                <a:latin typeface="Monotype Corsiva" panose="03010101010201010101" pitchFamily="66" charset="0"/>
              </a:rPr>
              <a:t>Марков</a:t>
            </a:r>
            <a:r>
              <a:rPr lang="uk-UA" sz="2400" dirty="0">
                <a:latin typeface="Monotype Corsiva" panose="03010101010201010101" pitchFamily="66" charset="0"/>
              </a:rPr>
              <a:t> І.Л. Практикум із сільськогосподарської фітопатології / Мар- </a:t>
            </a:r>
            <a:r>
              <a:rPr lang="uk-UA" sz="2400" dirty="0" err="1">
                <a:latin typeface="Monotype Corsiva" panose="03010101010201010101" pitchFamily="66" charset="0"/>
              </a:rPr>
              <a:t>ков</a:t>
            </a:r>
            <a:r>
              <a:rPr lang="uk-UA" sz="2400" dirty="0">
                <a:latin typeface="Monotype Corsiva" panose="03010101010201010101" pitchFamily="66" charset="0"/>
              </a:rPr>
              <a:t> І.Л. – К.: Урожай, 1998.</a:t>
            </a:r>
            <a:endParaRPr lang="ru-RU" sz="2400" dirty="0">
              <a:latin typeface="Monotype Corsiva" panose="03010101010201010101" pitchFamily="66" charset="0"/>
            </a:endParaRPr>
          </a:p>
          <a:p>
            <a:r>
              <a:rPr lang="ru-RU" sz="2400" dirty="0">
                <a:latin typeface="Monotype Corsiva" panose="03010101010201010101" pitchFamily="66" charset="0"/>
              </a:rPr>
              <a:t>7.</a:t>
            </a:r>
            <a:r>
              <a:rPr lang="uk-UA" sz="2400" dirty="0">
                <a:latin typeface="Monotype Corsiva" panose="03010101010201010101" pitchFamily="66" charset="0"/>
              </a:rPr>
              <a:t> Масло У.П. та інші. </a:t>
            </a:r>
            <a:r>
              <a:rPr lang="uk-UA" sz="2400" dirty="0" err="1">
                <a:latin typeface="Monotype Corsiva" panose="03010101010201010101" pitchFamily="66" charset="0"/>
              </a:rPr>
              <a:t>Механіз</a:t>
            </a:r>
            <a:r>
              <a:rPr lang="ru-RU" sz="2400" dirty="0">
                <a:latin typeface="Monotype Corsiva" panose="03010101010201010101" pitchFamily="66" charset="0"/>
              </a:rPr>
              <a:t>м </a:t>
            </a:r>
            <a:r>
              <a:rPr lang="uk-UA" sz="2400" dirty="0">
                <a:latin typeface="Monotype Corsiva" panose="03010101010201010101" pitchFamily="66" charset="0"/>
              </a:rPr>
              <a:t>захисту рослин/ </a:t>
            </a:r>
            <a:r>
              <a:rPr lang="uk-UA" sz="2400" dirty="0" err="1">
                <a:latin typeface="Monotype Corsiva" panose="03010101010201010101" pitchFamily="66" charset="0"/>
              </a:rPr>
              <a:t>Київ:Урожай</a:t>
            </a:r>
            <a:r>
              <a:rPr lang="uk-UA" sz="2400" dirty="0">
                <a:latin typeface="Monotype Corsiva" panose="03010101010201010101" pitchFamily="66" charset="0"/>
              </a:rPr>
              <a:t> 2004</a:t>
            </a:r>
            <a:endParaRPr lang="ru-RU" sz="2400" dirty="0">
              <a:latin typeface="Monotype Corsiva" panose="03010101010201010101" pitchFamily="66" charset="0"/>
            </a:endParaRPr>
          </a:p>
          <a:p>
            <a:r>
              <a:rPr lang="ru-RU" sz="2400" dirty="0">
                <a:latin typeface="Monotype Corsiva" panose="03010101010201010101" pitchFamily="66" charset="0"/>
              </a:rPr>
              <a:t>8. </a:t>
            </a:r>
            <a:r>
              <a:rPr lang="uk-UA" sz="2400" dirty="0">
                <a:latin typeface="Monotype Corsiva" panose="03010101010201010101" pitchFamily="66" charset="0"/>
              </a:rPr>
              <a:t>Облік шкідників і </a:t>
            </a:r>
            <a:r>
              <a:rPr lang="uk-UA" sz="2400" dirty="0" err="1">
                <a:latin typeface="Monotype Corsiva" panose="03010101010201010101" pitchFamily="66" charset="0"/>
              </a:rPr>
              <a:t>хвороб</a:t>
            </a:r>
            <a:r>
              <a:rPr lang="uk-UA" sz="2400" dirty="0">
                <a:latin typeface="Monotype Corsiva" panose="03010101010201010101" pitchFamily="66" charset="0"/>
              </a:rPr>
              <a:t> сільськогосподарських культур / [</a:t>
            </a:r>
            <a:r>
              <a:rPr lang="uk-UA" sz="2400" dirty="0" err="1">
                <a:latin typeface="Monotype Corsiva" panose="03010101010201010101" pitchFamily="66" charset="0"/>
              </a:rPr>
              <a:t>Омелюта</a:t>
            </a:r>
            <a:r>
              <a:rPr lang="uk-UA" sz="2400" dirty="0">
                <a:latin typeface="Monotype Corsiva" panose="03010101010201010101" pitchFamily="66" charset="0"/>
              </a:rPr>
              <a:t> В.П., Григорович І.В., Чабан В.С. ]; за ред. В.П. </a:t>
            </a:r>
            <a:r>
              <a:rPr lang="uk-UA" sz="2400" dirty="0" err="1">
                <a:latin typeface="Monotype Corsiva" panose="03010101010201010101" pitchFamily="66" charset="0"/>
              </a:rPr>
              <a:t>Омелюти</a:t>
            </a:r>
            <a:r>
              <a:rPr lang="uk-UA" sz="2400" dirty="0">
                <a:latin typeface="Monotype Corsiva" panose="03010101010201010101" pitchFamily="66" charset="0"/>
              </a:rPr>
              <a:t>. – К.: Урожай, 1986.</a:t>
            </a:r>
            <a:endParaRPr lang="ru-RU" sz="2400" dirty="0">
              <a:latin typeface="Monotype Corsiva" panose="03010101010201010101" pitchFamily="66" charset="0"/>
            </a:endParaRPr>
          </a:p>
          <a:p>
            <a:r>
              <a:rPr lang="ru-RU" sz="2400" dirty="0">
                <a:latin typeface="Monotype Corsiva" panose="03010101010201010101" pitchFamily="66" charset="0"/>
              </a:rPr>
              <a:t>9. </a:t>
            </a:r>
            <a:r>
              <a:rPr lang="uk-UA" sz="2400" dirty="0">
                <a:latin typeface="Monotype Corsiva" panose="03010101010201010101" pitchFamily="66" charset="0"/>
              </a:rPr>
              <a:t>Писаренко В.М. Захист рослин: </a:t>
            </a:r>
            <a:r>
              <a:rPr lang="uk-UA" sz="2400" dirty="0" err="1">
                <a:latin typeface="Monotype Corsiva" panose="03010101010201010101" pitchFamily="66" charset="0"/>
              </a:rPr>
              <a:t>Фітосанітарний</a:t>
            </a:r>
            <a:r>
              <a:rPr lang="uk-UA" sz="2400" dirty="0">
                <a:latin typeface="Monotype Corsiva" panose="03010101010201010101" pitchFamily="66" charset="0"/>
              </a:rPr>
              <a:t> моніторинг. Методи захисту рослин. Інтегрований захист рослин / В.М. Писаренко, П.В. Писаренко. – Полтава: </a:t>
            </a:r>
            <a:r>
              <a:rPr lang="uk-UA" sz="2400" dirty="0" err="1">
                <a:latin typeface="Monotype Corsiva" panose="03010101010201010101" pitchFamily="66" charset="0"/>
              </a:rPr>
              <a:t>ІнтерГрафіка</a:t>
            </a:r>
            <a:r>
              <a:rPr lang="uk-UA" sz="2400" dirty="0">
                <a:latin typeface="Monotype Corsiva" panose="03010101010201010101" pitchFamily="66" charset="0"/>
              </a:rPr>
              <a:t>, 2004.</a:t>
            </a:r>
            <a:endParaRPr lang="ru-RU" sz="2400" dirty="0">
              <a:latin typeface="Monotype Corsiva" panose="03010101010201010101" pitchFamily="66" charset="0"/>
            </a:endParaRPr>
          </a:p>
          <a:p>
            <a:r>
              <a:rPr lang="uk-UA" dirty="0"/>
              <a:t> 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24013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58B111A6-C4A2-4E44-B661-FC9CF215252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HRSdEp5OLfIu0MAAKWoAAAXAAAAdW5pdmVyc2FsL3VuaXZlcnNhbC5wbmftfXk41Ov7fwulVSpF2cqRRCaUfa9Dn6NDpSxhpInpJMsY+xop1Bh1iiEG1SnKMpbsDKEZGWZ0krGPTGNkMMwYg2H8Zjrn8/0kmt/5XNf3j9/1u5zrSnW6n/fz3K/nfu7ndd/PFnfW0nzb5n2b16xZs+1fp0+dX7NGWHfNmvUQkQ28/9OYusGO99ta6Hlz0zX5eKkvvL8IgU1+NVmzpjBhy7yLMO/vm7xP20PXrNnewP+1FuuVfXXNmmzdf50yuRAIHOtzQeXa2htx0YeAawA3/7A69gYz05gGxkjJ/GZ97VSh0OlH6//YoLRT7sDPJlG3hUyzO4SeSOxv27XOxiF2renb841JpsraRqiFRZQba7ylV4OYaw/u6M5AjqZBp1suQUnEULf84lr31han1BGabe3cxyEKwrm/eupPC1uS0eIsISxn7fqtx+rWLPvhGB35u4PZHUl7twU/21lzx8Odu0fVV5A7Vld3eMPBDyrOtiZUQMSsxYGsC+lrN0hcvrnsxx2NHV1uoX2s2kVObYP0/OG4IvLruTcrfnF22ylMEAKRm1HbdixHbcUGUjV2SFKdamfeAkaHXyuk/KDKE3yh3z8zFd5dzyldUc8pNbnh6ro/uM8RwO5QirKzpKYJe8Bg7A2Na5QXPv9S9vsCxA83M63blM7WHFsfhafNXs3dVEWS/K5q7Vbjh5nMNxtle9tJzvODe8dO6x/Qp4n5hrFynPtUaiOmnsn+uj8YUyETHG6lP9l40QPNRNJ7HwRPlS+SJ+e+WEUE02bfEgKcSqej9zNL8x2kcAydF/N6IWkUfTyk2v2Ez+xvv1ostCcs1fcyIvKQCZUGZFe2OpDmOmzrY7VqZ1tT92t5OoY1BOijZUyIGdwvGZ4H78ONAdz5RkXDwriMPnQY58p4cULYKKjVtFi77OS6cnrEIsfWL9lgGIa9EQpoIM0EzOtzOuML80j+T7brkibuaDlKO+RkMqWwNB36DFX/hLXGUtwj92x4LIzEecuve6hV8+VX2wOX7q2vsYRObdZFvHGOThNTBf6SJ7pNUVSn/yT17uNTwyFNadRKywSO0Tp0YKhqwClMrUVysk4tdGOMwucWqZ5SNaphvw32N5ltGd91cKTfevAW3WczYn804nNmQoTSURELNJT/vbcB0UqU7XdxgyRKkW7o7LC50VwzAYd/r+4pef6RExASJHSQHkysysdgxjCEX2Ktw23qu0YLkVvsEjLdHSb2HnCe18fnjE7Nt8UY+rKKRfLJ4Ek2wymmE2Jf4TkvqSdvEfZ0nFVe5H4cc6rgkv/DDr1faGoK9/u0rKQswnJxnBeGpBkO1ZBdYQtX8lys5dJqgdBwNfNe/xQtDEskKqR3cVIiFtvhQ3UL6m03SsBeDLqBAb3Uf0Ge3EW8hw1KQYWfwSyIEwHsAMeyll0RSdjZ0iB/g1J/YWThvdCeXjXCE8IBlhTEMgb98U1F+saWqv669tPx35n+9fWtUfi55zSx6FPXdhww3/TyYFPurUJdoXjcL8PngLr7P5nD4ieeCilD7Fvs1zWXZBY7ag0pubjp3NkZbKamjvXHbzyfkKlsWhUIaM7+dRY+geoVVWiH3T+imtBtPrA38nJayLx9fUN5bvQTSFftPK62emcyZiY45qqjzZBSmZjRPQhEH2L/0kPaUkbdSqfDg91amqkB18PL1+PKx3be6DAJcdzjp0SVRryFJIQvIrCWCxLxHB2ZLQqBMCisFgsqSfNq18Yk4QbphZkFoWfMkFccpc8TmY+woN6Nav46BDUT8KYLOJDe0D3m3QrRsO0vM0QHS8lpRQCSUdY2qPvA98N8VLPt+DDMW27dnRm40wVX8wubzA/ePEyiVCpcg511mWWwRbTJwSxpiUX4jhPhpXt8k2iJA1d0bHuB0534uFe2bfb0IlituZy9/5Uk6ccUfXkRGI52+Xj9k53rktjzjuNR93DyN19hf062N5zI2i5uEVh5dNgxNWv7adFNujTEmNF0JwgVjZhk+pzpAWKAUd3v6YuMzjjhu4G5mNnGDIXXjndCFe6rPLkq7dtBp13yd0JkFrYrydyDOLCgxkHph6EyDG5Bj78vhpDk9UDsyfU0vgkoqMTTet59MdpGDQ1NTQUsGRoDofwh6HdaMtKsJiRHSJKy/u6IERkfb6yEeYQoxZLkb2Q73wXuaCT8IlLMUxaZqeZPtAAWY/0tH9VE4cNk8btMwNKmSQPFoQcDZjVM67N/FvqDQhlQaIJlYFlXbD/7OEZfwvXE0hAIPKKWqLcuIQUctKgS4NtBBRqGoe1yb+EpIXYdALoRIlKGHRE0esrYTiZnEtwLYMHxgVJJCF8Ets3HHOwUw+jPYKmOMWaU6Qu8SfAZ2i+w0uaDkwnV58Ef3Lqnc0FyQySW1Hn/J0llHRPceqq7vju7GPfxuxlGDjSgYgKWOh19yHWja9cJe/qjI3qNg5UKfxw2UtaruWJuE53OinubRgFjhZBiHbxmmg2IuZi1QEcLXe+GDSfzHGN3DFPlZFPRs2LDmGx7obTCXcVCMZPF5bU4iy75eRWXa5L7Qc0h4aq3GnlNK2S+FtElayPo7yT1dAkLhkiD8cW5wl0RAPpDB5kEV7Un/SbSiMSypMNE5SfglwEpZdWh1eWd0zPKXie8r7dJQgHSiaKXdKd0/hjVhjNjya8C0mTnyv0Mfk3+3rvpuQ/cMAEHeVUXKR/xh3584iodeqrAPua+q5ZdyrNoCTHjdvp7SeijvkuUIgadgkdRNj5TIT1jdoL0FHt5OhXyysriGYxBES0Q1U0oQkwEE0qp0cT5kXUhC3MNcYOVk/STUfgijeMaVvcyNYZizxZLwMmxCDphSgYJgVMWfHEWnTRpJEWB+jx9Ultpy/qedc26xvGFCsecDLnN5BMy5KwNyB6ZHhx7uJfXSXAtfE147Z+UEP905qTnuF6P0EfnhSVTY2TQ1uObdOVbOqe5wWIyj9jvYDhclgZCVEbp/mDRnDWR1gaZjRtm4fN2Jj1CPMaMJeLktZ3GGa+MDHQ9UVJQ3lBkGQ+L+Zp5jFiZOadbtF+t2FVcbeQa/ZiF+wC6MSv3hIHOKImZ+9Atr61SVjWmmQRAJEQg1rCSg5Ko1hl0Ri9Zu3kSU/iRKr2YbyQebv8QKjEMWSQmdAXC3tbixnFFzwpHPVUSWos+6Mp8oCx4lIVdD3npGt3F4oDHQ+al594Y9cgQIWlVQ3DctEFMu19sBc0KYfTZ4CQBspgKTd9AQ/s6L+VIYdt4Cvf95kF/LWOC4OSOhXUUpY8v4mq8LvUThnyMNL4jJG0dNzOZi/6hTvuOmBApfYoG8eWLKPYC6cPjnivx3832h9ZHWZpQ3wrXaBjUqVMPDrdfVfeEfbqzVGqgcv8O3826wsi9bsZtL9Wc2JjP8wbfsyT1DULIvXt8XMdPgfRnJFegUflVa02yMj/ALVcmWVpyw9GBgY3EsJL6WYdC0HKJcLTY10asSMC2ehm3bZqciM2zsyu5srysxI5/ULTTrtBlhaLltFTS/BCmbN+xlYlrE0/xKKCJ1ooEs4GHnKm+/uAD231SVYnqy1XPjOejYt32bsVvT/C+vUM0ofOVeepFUb8L5svKS3R9JZLDV1do+OXLgbzejY0x12f8cgtUdh6zvIrXPN66mwfNSv0lIdF/M3PX4CcxB9a14pEn8JGmZeXl9/8DXM2Bv3mP2jQv7/RITT5yliaKgpC7kiPjYWPQfk762yZmZkVmpQdfZ/ZCCR7AwE+34wHiZ9eKx1KjAi1jqXdGoQ94mKRgHv4MTlvUV1tKvHvqytCsvFYLQM1PXefWip+NJF6QS98/qHPwgyKvMfjdaVs1QfnsiKu9i+MR3zb38IbwuQ8ZdwMuGAtfuAwW5hfQ+J8C81nfjRi5rTPn+R8v2Xx17vaKHZSZE1lys4FyJHPdEbnh9uRKzRdbtUG5/d8FR7HeX+vLW5cCdDHP8r6g3fwdTsa2693XxuAu8qT4Q9PP44ykN8auwvU76/+UfXNzdt0lYfWaerjlp2zvR993Rf6GjnXbETk8KZ49gUa6k9UHYIU+uKW1ydWf+1up4NvSyPpznw5/32lO23KFpVRteVI8q8a0l6i51kmCKElLazOOfraOp7e7eNPUZj3d28/qz31vepX77LZoO+bzpaIs41+6g5pvamCajy6t7aaIOU9p4Y4j97+I+/tuNr/97Hsz8j1RsMe73JEvJYTcZ03EPFoLhiU6fFebGJyn9Obci3IflEeHd8M3m38/GIavXz464F3BlxLRPfEiP15pPV5Cuey72g5K8W3QLsf4hW3neyUpcfj3cW7bx7pLdZ98+FI7fK+fcdpvvSFNzcbzu9pOafNNosAm8gyq4Jm19hEp139kOL2rhrNqOP87hoPJrmMSjGqDPj8w12T3BZA+sg3YvcUVnPEqwIge/KWUs5S7VDFKRxB6x8y3arDtT10OZA613tt8QnSTPTn5NhLaufvHzR+KdRkyvOdQ5rltr0+S3HF4H3FGUDdLGEWlLG5VnXQdiRkdhtEaC8FombCp9y3HQPgLAixo4ExF7G/7bQbazk6eRwXcUDr4GQad9NMRVFN52uG3D0Zf1T3fkBwjQ1Rj39ikI4zEXhibJ4r/WBu87IPy29bKBcpnYVaatWGc6ZcfMvS5X7Iy0HOnZpywQcPb2g9kZTLbXrEqgD/uduOM5Ma8tPOR1usbrT05yYVZUlT1z7t9Zaxnmc62Px602hGnBvdY5tUprR18WRbWMjMK8dzytc3ceWLrjxX9u5ixprE+yz9BOkMH78RvY+dIBnvux4OpLogsVlyWbXzI+AakCouHjELGv1Zms1hNJAiozEv/yvQecW1NXrHUFB24Dr7kPm/OrtiI1zIToJnz8StDNuLavMr8UlOCthvgT5pamoCHZLRJyQLMnvmzvJvnxciT6xttyhBI6n2y/nEejG7020zYLgF9uOtecomr8PZNOxz6gf75JWT9Q/8uhROgmJXKlY4kcbstvFIdStAxPTzoJI9hK7FPcQp/jKIx53QjLE/5WHBbCt+88sSRms4C3MFvkzHvDY7wpCtoM8Tw/melnuQCQS4m5q1Uvp+istxw9cOPAT3n/nYRj6MevnGDLbZ8N3yj1zojnNeaUCkk82JZlxfOIjyCF2W5XNNkg8yUT/NCSI3ee6CMW/9x/sHfOf9j/vM+BnBgW5DBONXCECegnyy220r1LNpGvr+F5zmCMf2YMNnTn7m1aYJUQ+x6rv27k7iEwTCM2RyNPOVoKWiuUlX8BfKTxkZkSsHDWNxLATOWt865u/IpBsP6mqM/DfoI8nVfJSu2m1DVXBTFENaCnI/P093mPk5R+JMNlgdVswRNzV+1ovGG+k7/nRAdQW7/q0bEo8OOW/TiytMETbCOlo8GT+eD2ioAX1USMAf8JeneVqH8j5TX0RwO5U0Wqi+uJRjODQ+NV9H758KGTfor/WgXyaLS1GAqShDS3NjGo2mXIp3WDh42MhqapxUwkyH5If2CVEnTklELubcZtvNaeuWz4vZX0cij18FwTUE4dTfKuemAhT37qyuYrp8QMlEY3pRxcHTqnzn/BlEj/Rttkthx93lBxkg2P8bMeMOfPSsgZIy3C1gKKlWFmlQWNFWGC0EN8HLrGjbKBF5OLtCAX2zSSfj1x0Z0Of0wJoVHKNJyBNkPdbNZS866I8esBPCXyKCnEuCn64545wuEWllCDcWjgPqCwB2Ku5IWxxOqEGgr+Zcbq3nsgymIcCYr3oUc4glRXwmiQxVRYsxXNze3CBptq0D9bwOVT64m6DNbhqbHelCz6O0lgdxZKgqvx+2dvqiagNte0++X3XOYevjHfgW28zXMO03UaH6C7yTCW9nx+7U0rYwWpn5ON5WC3kOJqNMrqOmt8gn6RX6V5Uge46SPFGWfi0b2oAepkAoUTqCurm+VQLK/btKlFceuObYOLbIWMJnjmh1I68hrbU3VKkt3i67h+6ePrhwe8LqAc+8OsdJ+Gm5vOe+t/rJSzcbju66qv4nyF+/c44sZTTDiznxUfdv5URLglVAHCN9DBOjtJxNmAmbhtESUiAXoTMWNWcbEXFHnOXtnGdCVfHVNz7LQRPJRotKBz/nk2J446GEEQHkv4m1QBxY4lHurf256kBGMP58z10tOa/ZIKnjtCMxwcCL4s1+lPF2XEn5geLfvi4GrBZJko+PfmUcUvvRAR36mRn0Fw2dM5DgoABSKtSSITP9iPNN2UtRJOJjC2GmHUX3H8yYDI0VFeq8d9xy4HB0LsYcl1GL9cLZBSmEtksQ4nEVnxVZdIlzes0oqIGy/nzjZDgGISUCmQ26w1BJvasGfw5SoQLp6fI8SAqsPsQ8KCm3PbH9luGgRlnqztHsOn/Rlb5SlSVbmw+Vz7BxGAUq6JC3VUXVQ3lEF8EUV0JofYGB2szz0XcCmQ8+uiI0fDfgtCRGB7fWLlWB20CMlI1C3sOWeQagW9YAK2w64vGpCAYRkG10JGWXBW7Qxc6E0cs4tosSuA26bdC3yRpyy1SJgccEqBAUMkS6sW1aKBiv+OIUyFW8xhC7Z6WsmZxeBJVicrRgzOCzfeY9G/HRNKEPhvkqVNg9EoTBcRbNlmzp6dELFxG3hjRFOrqDfIKgJohLgrkp/z3hyytXWVcpLOrcDe8G0iyJFSS4VxkLyFQ4fPZGDDUkgMPUxAlgHj0k6EuwDanzDjsbeG1D1/6XDBDxfE27UvFMC4wfCXhUKVmh3gOeQcnxmN1HdTahocuceFc+qLBriFTaZwrneASCTpl1O+7XZ+5eqEtRMz5uAa7EpP55S2wBHUhaTikzAC3Gfn/8y6TM2oypbam0LWIfu7LP3P6VqNK8I5Dr5X5DZ5TuuBy9fOHkLXz7WefESt7cUVFw9FT776WeWKoGCGwCld6pd8m/CjOMpFl/K4lOc+2cJx34c7Q7Mi71jVdy+0WZv+FN29EPKyUj/GlHwQqQRJewEDtdFYxfoTz2nUR52s6WxaiZgx7LqKXT4YtvBJ9ud5bNhdG3uDBziag4OkgyVdjOrcwBulmXFGZdUHzcy/dND9o5vmFA6/Yzwj900j+YTvYY86OYVuabRyTh2Loz26P5xU7QIfQQRgk3u9LA3NKkJz2gRWS8/n2PkVMNtnyzPmyOpeUkbmsXaGS6EjWlf6WW4DleNUzrj9zFVA1KT6l5LfWDMIE7AaIkTxdUx1xbenIHonUMxfud6vBlhPezkwjR+3O3d5gfdLqwVT84TkIuouxEJY55bK37NWVDcPv0gVvKisbBbjgAedcxBjhx6wVi421ZAPiIz7KcrZuJnI7sE0b+WPU3asjyhaUHM6JpsXPI54QuXSwXxoWJhdby58IXMMEGcfBWmVZhWYVqFaRWmifotgJakd18VvCMeS40VnKf5aw0M58wtclG5coRXxv7IDsK2SakHX7kZeLPlhlQ17smGpXWc3ao/+/lh6l7nUEjSDUwQj/cfzzbWV2yEniy15Wd6ftO398XMJmxbYU3O2H39ipzvL7A+bRPRPSAjA6FNkUJtHq0gMLl15UzSkuVfGzuMgwsko4KwfKG05B8slJb7zXkZKv+ygkDgP1lrVFYh5xWUE3rBy4Tauv/BOmuv7oJWhrjCCgL6/wC5QvGkSRu7XvD4ko1wIutJs/gATaPZd1aagOqJ+o9lKFvbAQrCOfy55rmsiEV2hNFswAwqbMw91SpsxDp1o2yoNzOdXQ2G0mvYlhxpqi2anEbuNWC3LPTK8+KK4PvLtgv0GQsFoOGoOkIEl9lqbWWQWFlryHiQcGb/dZmdnf0Riwup2ZEF0P4C67aXKUE3NZZHXuzaxQXyLkN54EvjQ6Mw6bSY6EjiJ93CKutOHXCnEi/E0i9fPtzlonSdsy7KATu4eV5htEzO2C3Z+cz70MmdC/x2bPxoKadrI3eEX7hgBab5OpYwfD4ycHbx0g728LOEzTpl1aK/VcPC8vxVZZU/wzgW/LZeXt7Wm9lFTsLpoYx3Ney+UVlt32aLMdmgzw/yx4WzqKKWwsjHKRtPLI/tX9+bbdlND6hUNr5nJWmkIJIWdqP6D+eZQO5EITj+R4ViFXsuDtzeC+wMIjmxreyNfspemCPW9n8MJ7TRdfuTMq01mDfdljsKf7UMXhBYBURzp8tq++D4o3SC/cZMINrTHExUrKUlG+pRK2Sujluxl5ryxPX1XYGMFHB6Vy86jDOixwVGGCzOM22NIua+ZLG5+qoA6A2OxpBSWXF1fPCgeun8jVm6kxEpoIfj6eXcmh423UW8eqJL9EAwPYRUFYfwrR3z8Aq5eLqSRhXbh6Y50Sv37SJBanRP5wKUiS8XYThyaamTTbiNLM4HPcM+oKcV4KTY39BOhqZTr+np5nUHGa9gJ4Um4NHKKmp6iGYAKYydg5YNHn5i++LuGjXVWjqaAzyxwKBCZn3S50iQhRjZ8JkR3UlqPkr9hSOQK70WtFBCC+6Bu5DGxnK6cIDa+cccgGn9mTV2UYOK6YGDF8k4Ai2ITCcYsHvdtx+NathpGf7Fwrk7JABLUSOgUT6pYte5AxuNAlsv8ofSC3xJu2I/7kKnjvlfBpq8go0lZ2qY4kWE5YdhcgWhiIFioXsxG5CQBXVs/H6t/CG0H61D2eieU2KWEBLiWKjsK3lTddEpw2I2JO3kNO0lzzd/DAtcXGBn1dcGm9+Qvq56C99ZYY9Gz1MAXgcLYPSdp5Iyjw8dRiTqDBIYxUXuGkN3217PV3OLR7tVnlyvUPGURwNDJ9/mOD1PuayFaQxJ4W+02HEteplr8n4debKhWkTaInN2hpxQe91uXs+0WUSZTGvLLE7/Y3TccQOM38QzLMsPTnq6onlvnhBznNEyn7w1p3Ju4UWO4vRxmcVCj8V8VJ1fybwBhR5twBZVaXBzsY+kkZD9VfAqR8V6/Jyu2FlMOcViKEFnMRBgzfNlu9a1wpa5M7im97VAW39o0jGoTv5okwq9KqjJgkiQ9k0CHaGXVSgP904DkTEdrj2sEQTKaGbgluJGpCv7apB9oLRvR5VO2dgfKnpHjThdBPSIdkcUXsQKQf9ov64lUCl001kcnlA+rqSnQzt23H9usx5WVK/G1+kkw3iFMXRyfU1Rsc8sOtU1tEaeed7fNwn5gpKcEJSAP0krogVPMlj8Pb5f7mtE1e68ZlYn+eZKqHmT3UYkK+S6Z49OhXKb4xbdMqRtDU7DlACtNgennUx7yHP/myLdlu+BMZfUPt62X20YBg0ZiNyYD7RxNiXMhMweeQOmSSPVIqpDFx4h8ogmYKGIQnkN9CDli0EUPkxPFwHwS3B65jecsjDxPLhfJO42EhSD9Pe9bibTuEJG8FqbfVQ9ZeN848xMXQaDi5xkW3S9l8Ta9Du85jk9h7aga9vgFf2ocFZOa0g/M/2Qnq6Ft119I+P89EzQ6ISKc886zM674aMgWb2R5zR3+ntJPVME1ExkvzPOKs5oyEAX5yf/0x7fzboH2nYs2wo0cHk9NjqApfiMSB58+CeC/s7e36JDNts6f2/VSYQzdebYU5/9rlrXUaLyR8qqtq5L2DafJKt7ofaMgeczoVRKmLa8SPxAca9l9WcDdLNFP63HOeTLHDpTA58T+rHM1h9pZhw0WqGKkj1Q+BfCy3cpbdyvfWgYNpEz2lsdxBw6VP9uRmNd40yQ9PWkgSKhTFYtIiNXBluwxzfpfhEXOlajRYMqYys8zKnoioSXBEZl1vgNxw1IsQ1JTg/92iRdQDU9GpiP7J9ndzwDReGdqE6Gz8NIY8h9E0nk+W4i2r8A9GSYcvspsDJfLGjNik4MWH28ZvtRi/uSRs7hRwPOm3WWH/0Mg4gaTLV9rPYz3muUYDUAz/DiwNUUfsoz+umlY5lhenkfhRDQut8IAJV1yJibK3zIeISMpyxo47KQWEdKQ+xTSxYBceCalHl1Y1gQMrgM3FK41YQ8p3C4bxpcES5l3vWvS3ideoLNAbAU1Zw3OecnCLv81lNwgT/LrdRIJZP0Qpr4Ncl55M7HcO3pMa+IECI2ig9w2oaW76lR3YaOZ7pE7efrstChYY03iyhqWDhw7dWeNUW2BmPDUuVqU6aD/phQ7ypSr9cSx/Nyg+WmSZhB7jrWxunXW9eiGhwnIy0Qc50QR04GkU/1RIErLJCqvILmWR+ZQETMIhRrbKl+IscDkOQFNonEmpSrvlF2WIHvjwNX8MeP1hA6G47skB2BIhuarQkLzIzFUCI2uqD41798uPcKZQqy8SWWeXV6pFlLF+pi2O/Bh6amGCzNNyD6GlseeH4ebjWRVTVqGcm9XuNa3ybqNb2v3wTPu4jPMBC1aZtn1d8MwEBoLguFO7MB1yqEvNXn8niht7V/gcb9luxH0i4PFCR/rRJKMFAcPjM+DBuYfmAuI+a7PSl1k+7Gqob8kw1QOBeEXRrWeAy0ryHMNChPgCOmwfX4q52zA7dEN+tu/L/UNZGMP2GVV7fLSv/A8JkNyMKcDzgiNtiSP5TzLI8tt4uXn5CT/JWFv4hJY89RfVa79ReqvEmWWxIGKm0jiSTbKWuNA9h7vykJkkgGPIWY8crlHZn40wLggWbleT1nHOFNAhrC2AgZzAzhFufdQuOSZdlrmRflrsjwghId5YkPGdzjibabePOXkjai87D0w8W6pbvyeDVoPIbY8Go4qnw/yHDvipsKfU+0qW9VQ2zOrkv7ZokFlJtfmdFrtcQuLddDMer4X3jBnauwOsHkR+ssK33O5vb3KzYw17TEzdnGOEFrP6+3nmx5vu7IMbCgVaSwwhYeb6nmsY/woqDxCqrm4qTs4ieHbRLJLcb6pWQ1mQRWmLOAFRhOffziPGGxd34UbNTDP3sF9bSG2hzxblXekTAWCMOCnNpezvp6GKZM9UrkFH/XRs7W0S1aV/ZmAXg9MqtcMG1HmBLT0xXOirJePkJ3+OJlr+icFLfjx6rkL92B6u8qlq+PdPDCOeJBOURO3bz4yrtA+RtAdSJiKVsvXubHz603ZtxKS19RfZRrl/qfeV5o5i52H3fxMnfzyiEiPzpMM2r0uXOkwIYXBbpphmoUq+stNudyOsOWuDP3f39qoEh54p7z/BUoZ3qs9espGjT/lJcnn/rfEnXkRXK7fb9fQzpWHSljQhUNn7j166yhdpBOgzhZ4uBuxvN1xRcG+MfNtGQXhs21+H6+g147l1OrO3yBx/27JlpveFwkUGzCl+5Sn92WpjwMM57McV4YuTiz0+SMkOokeFS/apezmMjbwsYM9IXLdzY3glRkbD/NxfEo7MVYWTzIFuw43QlKyEvPXzHa5AWa1M268m2wzOfcu8cORSE67bs4tCrSwvjFthELYbeXxkH6Y5vVaXK+Y2qKPJd4x8vNxo3qnOInW5Xwbesut9ZVROEDa+s631fM380g0qUl1p4R0pysCbV605loo3rPiFZwSPUeDTFJKWKE38bNDpIgPQRDzqgyNP+2UbHQFTwIv1l/fqLB9tMCugwkQo4ZHdn9AxsYcOSx/mHYTQVur3jjqR37XH7dpEGeEzuVhAq09wzFUiiVlKJkLf+in9t2rXUTyhAbaawlU13LHEY/w1Dlli0XPVGh3rg0seTiyu3isVgLbSBH93OwQGvCi/tiqlkhvqrrCSJyCHqKJBEACEjoe4xDoM1P2/u7mCVLLqrSKyRdrkenKXTCehJ0mvP/LM/td7nkX5l3+5SqbaRFXt2BtW5SnAPEXT/SKs0E3OIE/EXmydXRbBU9TVpfoqs51QfhulA0TeGEYGbmno9Psp0yjjkZxmb3H93HlJ6La0fs89XJpzlFMkxOcYCVwD27S2viTzkZCDZovJivWWz52IdWHK4Zp1rM2Mn0oDdIIhIReeZ21sDNzvUfOp/bbNSHLDi5WMISMku43SyZp0Q9Xei0/MWBZFH5Vye5HtTDK+7yluiv04nCM/rTcBXy5SoZO2pCU4KikxTk+vacSRLddVcHFwJRvYUrt5y9m3mivkWdznj4kixBQ1Qk7PbWsRE/LH64Svcei8EU0ZTvFaVOShN7ypj8HME2UkuHDcvRk4JYumJN+lrbAROK9Xv5ZBU9dVzIDQzHK2lCYV2yrlA8zWzHJf8nbzPEOh7JFW83wE0SZW0umOJ3epqJXIjJdEXrzsSBnMILLFrsE3iGaeW5t+RlncIFuTMY0Euhxxxu717/zT/wHd7wTI16xE7/Dr3mEelHuJsvtu8mJ18JldwfCYrOmJR2hvTNLejgcF3y0Sqgg/NKJm7zNUK5kD5tOGU7IRk6W5yMMhxKJt+3qkBHr2lRc0Rtjv7AkCmbBNvBsadVJNo/UfML/lY7twVfq04z9Jf9lpLVPY6ECiGJyld8So94V4jH9uH8Ou3pj/ITLv3AC/H3Xt25AD8jfOlCZjSyyhRfvu0vE3Fw+AitSHRe6hLC10fh95z7XefC5VEB3lNKL9Nn6kjb07/9sJurPzfRnl3ISf7epTs0nho6G1moLPcDi7mZCR292fw+x/geP7la/Cm1q/tVOi5vfqkazP07fEtj41qerAPZGv9Yzc61ic9sI/fw51+3Bi0N5WImqqUyoQ/7rWCB22Xn0wz+Tv/w6eKMkqZzvI8e8X7C8wWB+h3ssDyDhBtV8/ktcqDjR5cl15r2de71rJ5n4FL5rju1c4zCn24/GOtjyIWqw69zPuQvB0vT+0lqi1QSjxcIX5Qrvn/FPGtI2xfakqmFeaWxNO4Gb3M8mzR49oKxsOrrdSnU31ZMT/Im7r2Pc7RVePPullf/yf1WFOe8GEFxl3xv0wbVwxaQwzwWtPdSZAs08Ycbua7lDxbwa83+Jis98t0B5zphV6XtPwtfGDAVtPvI+0nF3Ybza8XLMwWlyvc+eq69m69AnqD9F7eHjmy34FUYJXBr2TeI/ZjqrITY8o1jJvZ3T57jtb1N4K63lcBalsK/lMQYvAfw5A55cd2Y1AguNdWISzbq741YXEB/vBn5ZlsjSEfmw2QnHDvTbSsAA/RNchc4o683hF6TmqrlNWezfsOhEzsSJgNz6ZydP94WNH17v+ziDPa2w8M7DvXun8I85GRoUZYuL44t217xZBuPx40O7b6z6RQqJjIwdwtvDD5JTUl0WNZpnPptB4gskYpewjj12A9GMz+p3aQwfNW47eWDbX1Nud2XSr5buhBZn5LJjPcKJWPYvSd2hANrJz7ALV2yClZo2NVbeL4S+0nQjoHijIVc0SeVd2RN+dHcHU83G6+87zdmiOhStypbbXoijCR6aWUh8rfo3E5biUIqDTveeco/pcYIOlB82N/W7b6aDWlZGl3O/S8/AyRchs4a5gIrPSmeM4lVN+SP4yOeLm2qzt8LESYCK/2Lz/DpXcsITSoHNW7Olv9WKu3Kf6RWWlho+PtsFL8evvPWc31LsFPGLLU7qb9WJbK+sr2VneS//+2rh8xBQXPRlbJ9CUsGwt3/SP2Ih3+rz+gjcSNQnsTStAFU4j/NXcGNfV1g+fvf/prq0PjCuZFwX6Nv21yn9N/pU2xtMw8rubI0I9Hi8t8BWzynix3J4bxfWJKby/ov9bG0n9TouLvUiR6L+e+AXTWUVUP5f8JQ8EkmVKwRd/LXUHPv0ukF1OIcKpXCBiUY+J9QDUdrhgfNckiL3GeYRo8aTh+9PyQEm2alk86btNiJQbTJiImNEQVx9HKgWz+IBhllsQ32Xk2n05u3qrvBMYPf9STvR+8m/uomOCeT+SGDOyWe9XX9ThgO6RNRpNF36svsv5QkHYeNDhF7kdTT5ceLKWLSrSrGgs9Ie3aUIVLYyVCco23bb7ZZTstx8+AjckPMl8s0WmQOhZA4/Ye4+scltoZUratQNxe6XciZPCk713bxsL2/RVLmMa6T/+nxzfZkXTVzWFxQs4fqLSyDWd5anifihIi8Op8rVEwppUFjC10RI+qNYdNdYC1nTjcx399PlZqHSt2k5AAT45nbSa1ivcLzw5p5Z5daPsL179YkIZOxoxd6S58VR8coCMWvObaufga+Rs20PmNhFGxr4lI9pc+VMbrXA2AePVkrstdizX6XGwuMmaKHxb3A3vBNP4EcpdMx8I/lNRKyZbLQRGa+c6kMOSnSTQrkaDQU25NN243dU2YfvieCtOdpqYgGu/XAj6fvtq6Dw73TRWMll1VHj5KeFQvF+LVJRgDeOAvdFtuaVIFTJYQBnBK8i1ocTN8zDDNxvFAIM2dgJl+gUmUhf9MRuAcBIBRvV6PVeoV8CZayCk1kj8MqksqKbbA2iL/JxcV23KWf/SLKjZasClh+HTf0q20Vyn/k3MLP3Yo7OAHzVqvHzQRJ648HK4VWOxr4W3cApEnivh0uVx2zth8pM7ApDbv2p5oJWCivB709bDYi536x0NuqdFF1wq+GsNPeR7SX75zgjyzoH5nF26cP/gRbUxyN5PQzNTBv8991iu2LpOZnapi2z4XpI0yoB94MFpqAh3YNierAQSgQj7d/KJm9+icUlCvyXYZ8VIPPh9I1hlVkq4uP+vbsPTPe/V7S5Gp0qis6UDIkGuFqPsj48AFn0WARKAlwSejLrOIFrn/OMM4zGP0pkAWGYQbFdYrFCeug7jWhlopK3zWG9oT4YiYfke9VkHO2OyRsUykmrpzF/NukJX0x481zlM9iKuPdheVeiqAKFQxCVPTuGkBUnYgEztYRJZQgdqpjUTXSWcpq9u7ZQinnFof+qmLDpJmg0Ld+vO4jJvTE9Rx2ZkE+froS/UihPZcmtvbavL4qKkIGexb/0hB943KKtOLf7Msvb2QZ+xJGHr2Fv9Hk1ttKDM0+R3/8g+BR8y/uSA9t6tRr72XZrON11Mn9lU/sa0q+O+nj6LX+b0f5xZoonLZuxUD03+7taxT6cToY1V252Lf4LUo7/tuprszG67uh8d99QLlsGSFf/cDqB1Y/sPqBf/iByBttsxgtNIQcgt83P8ejW4eiACRizgZO+hb1e1cCXDdIgljxyzZLFPHjfnZ/CKrAYgBbd+LYjgQ/k6zEqk+240XxbdqLcUvvMRk6VgDonZnBGql+rtxwAIFMJbpTh0o5evxMwUoHMb5mCvj7euKdkKbHTIZ7NwyqyfBrcNP0/SEV7kz1nCfd5tEstib/Arex0dfFDyM3bWsE6cmQ3Z1TqBL090ra4mn/7IR62P8HVxvAPRCLfaSFPn76o6n8mFu/oDxZyrVDpl9zIGjFvDdgI07X1i2gQ/kCcmbGh1LFfPHSjM26Ggl3K7CCPh1oxrO9lnI1t15B2a6rT/fyV2XJmGSIsgAIvxUTkB28HwfkBxOw/SBMnoBE3LdiApUN5l/go+EJkywTkItbIiagi1OGf/4fRAQB943YKnCrwK0C978OHMIzPWgopfVZgmFl0MynGBQ6I3zuy8VL/GOTQ5EbZTp7A0hhtiT+uvlIMtT5AJyTTM5GyZL9kQFppCZBOx5SJvhIOlbyD1NfbAviTI/lZDLvX6YPtabaPrkCi6PPhAhlBDCU4eT7IADWztnIFE/NiAinfSKFsfsCGK8t0R4/PvYq9/AmP+IpSRXhePZVso784v4GOLomntaYwbKVVje7ZmfaRrF8J1FGK2Iwg8dFnHHJDLZPFWtsdIsuWaIZ/nHntQ5iQmYZutVHCtJXKcMqBBCMmIGjaod+fMJBbtfv/Co5vacGAprymzrfSxLvIQoAtQelYE5PIUHR91ieBB/76BxIlwG7F1ryUD3q7UzIbBAs4vMD8/wX8Ew1T0C+bJUZuYghXiYGGtS8Ml8KSjBWV1XG7owARLpWhM9LYnc4Q2p8QiAOCsOwguNcIFwN8wjUor8nJF7sx8sP6iZxPGpTgftVKEhsVJohgxSzTDI+Vl8rYRtVL2JBO1bUv3YfaJDBEDf5rRcYHcMiWEzYR+HnXCkKgY7jZn3if5pJ2NfmGmISvf0c2irGOsnagxK0PhSO2aIvEwJ79+ODGk3RP/ET+5paCq/1fvrcq2nof8FsjX0/VYOLnlcFiAMihxmudFwGwhg6e36OQWecn1In5CPyzbMl17p2Tdqv+zg352pOLdVpHnvrV4q0HYJ0QmECjH+TBd/4n6eKcJtxFaJq4kTS9JuTFEo/bo2Pc6bkmytdcfa1Ww3r32m/KHpWnP5MKKHQupj7iHXSEHY4fxfW3jD0t4pnGv4ZGEqPJyo8iHPAr/IRTdAIj9rNG7rF/tZAG5knLrNr0ouK1VXvtfnMXjRtoli0WdhVhm4KFUqmFDHUGQwTQ0qYPsIIQK+qAAyrlFkP3Z3w4+cUHP0CJYnK1Kqx5zRIroJvPDT31kcJB0+AaYfr4cdBZ9JDBCp8mq9w969C4WLTR2vJumI/jc9dflrELKx+pLeubs6VrtCrQifZO+95A5K0pTflRsgwE9kUR5mTC3TG75xkwNArqjJVknlKzt5TA4MlDCY3s8gEH5iCcTwN0PBBJBzBvCoTY4AVhEH9zv/XvRy7QimjHF2Nz88Ab933QbC/U/3L341YqZFY7Jk/IM4gGzlB472KP94ttKpMW+aoUfiWZ2PqGEEzhwTf3+X26U+1nUwVUcNZ4ndeG58LgoXxx3++LElUf6IOg+vWSGgMBwlgrernvg5nL3NqvlMahco/YH/x2KX61hn+RU4Pn1w7kyVw+ko7xWuEvsJwKM+Xa2l59nY2ZlCqthtqHIrX8RJEltUnY3nVBl1vkwTYo27hZzgaBP2Hn66diRFYG+zftU29N9cq8+wLdr3L8+HcI1O7fd1k4sMwgmzrCt+2oDyXM3/saTm+VFTp7mUmf26QNd29FgzLuUWA/QuEdxBw9YHcroS/Omgy0nTyk6nYlY6MTDSNqmZoGGQQhe/89IVWJNgcbVfZyirNWwVuFbhV4P6XgYvL/MCuPjGDjZjH/t+yKHWNXTBr67Xi1wTd/Jd5bvuVfeJnI+MEXsYE0SS3XzAW3ndRQOLo2qNbyWbCFy4PCuqEM2mt2id41ZkJug1oH0Xuxbm14snlgoxjF1jD8lfhC5nnBO0tN9OJ/Y3X7lWYVmFahWkVplWYVmFahWkVplWYVmFahWkVplWYVmFahWkVplWYVmFahWkVplWYVmFahWkVplWYVmFahWkVplWYVmFahWkVplWYVmFahWkVplWYVmFahWkVplWYVmFahWkVplWYVmH6BzDx3686I0X4qqC18g6CWJRlvNJtufVYCeWC76Tt11sZsNqHELXzlJf2sfw76XfZyKXvH9Q5yJy/wlP5uLDirVaJxU1L78CQOLyBf4F36z0AWtvlDPkRT7Ui8VhqdKBn0/Rm/mmGeMV7eO3FQpcVXmm65rHyRbT/cweIYmODvCeSm0q4u3MFgfR/8PpU52ZcoLLKuAZbcpnQa82Vr+D8n1t1dw1+EiuzXGwF/xy3ggDhH7w+deO2a7X4HnYKZ/mzLJf2r3xD+/9cTrdpciLWIWtxqPhp43IBGFggcpFV4VxmhldoztoV39baCrvBLy7uqyEIeJmg528KHZRAyxXslvgHbc8Lfm3POmvutwygyAfb/sGrY/Ko49r+yq4rPHm2/5883HUxQTNHZiQbvly7IsFWc96EahXOeNi6Fz1xu3Wj4URkqx5pFt9aw+4PgZAgjpBQSBqkWj7rPbzv+uZlX3C0Xe+33S9Osv0JdrfOxdCIIY0MnSM5d5kJaq7zT8oC4oh6ATYBvm2zDbJcb2ZpWc3YYFRrWABQykuK7Rdm6t3/+MDyrro2wL9M/q1nkZ7CaVjuEbzHmGEcDZbUIH0e0ZkZ2DSL+ggOmn1vQlU0nIx7Yoo/36s9DroHbWIZLXyx8hrk3Kfxn4boC6XqkYJa/WoZiagbMqETb3LoCeFTzza2+jWNVeCDd1WFcaaVSxYH99bOvOomsi0cvWwNyIbKbBJfytaJ3snxQzzYU1bor0IPJlZpcvDMC1Z5AVHgAA89OAv79iW7ZPL6kpsgj25tfFFiEaYwecClv9uP/3ZZrpsxBFkSZFajP97TsX9XwnZd818fkMsd9JtGdA6GBvfRgAHiPtLq/AeogdAakX+RqWKv3rL390/cyTESTSH4WXpJneOIaD8b8gpnpqK4Mn7xdUW9eyFdqf1TL5AH/GD3aI2d5cAK5/qfo2MUjsXXovrAPbBHID2K5rS0RZp72kk7Q0QNlC5k5EssJWsvqBW7dVKWtflQokOZ56/7GYnePnk2z+4kx8gE9GKPknwYw5nMtvU1jbS8TzpDDJE7B9vvGolu0gUpUkszlf0nPn463+UX0FJY7pkf92hNcTvAX8OsXHJR9c3lChXTsXLUIEnMEsHJFXpOCf70ZHQifqCg/9PsHLE23N3uEmZc/feaeO2YoluBpMJGnb0E6mbdkFEho6u8ZjYZ2Ohjs/cveTtZc0dGhU9c13ka6FKOO62nqnF2EA3MaXiC2KL7MCP7InAw5NoxSZMuxvP3PeM/6elyTiQwfCbmwmONj3FrtmbKr1GpOipfoOriFo1gzQweWIehjLcUQQOIt6CIB6MejWO3P5SAlFyGuyel5/4oGgs28I+SLXLvgUyFhCIH39qxd33TFmKPcXUAWWGDD1X7xQkatbzVIpXZxlZ2yrnoqMp/+uR5ecwGZCHIc5Ybj9M7XF9S5D5xX4/XkSGDJH9SYiZUcu6jCbX0su8Xlx4WMarRyaxZzdWL3Aay10NbV7OCdzrpmWEh3SC3PLSq7ZIb1rU/GlfDgobYFEcusNIGBazF9n/piUMUoD4O3scJI5FReA96jd14pogx2ecAmHTH+zcTqqp8FD5EFPjOIeRPGqsRqQNvhaP4A31jxmLhNuiYtlM/W+dfNR9Tv/ElGV5u3AmkR+3D/D5qTXhCTXTPbAvYEOrTqTQ8usMXY9ERUJMAjk6bBGbEhJ5t3ReOkCXuJlOofuWOtebg+epqfYORS7w/OVEDcyIZf9JngoIS8DP2QbUEn4Uw+vsKQtPLMshwYe8XaaQspxOrSZof0tLinww/tH88z2BDsAEEDAc54FPyGp54Xa/xT1M1Gtf5uab93jct/LBVnztD/hIvUxNOcg/Tc3e7ROp/TmDzL4f+o4AJF0binEdopvSq0Ud6V7dZDTFOAitlDrgFWREoHqcy95iAZ9tZM8Xb8erYqy0uVrnnqCKyuDDrWj/j6DRI7akdTvXDO0M7ZM0uJMQFjRzTWNcc3KI+k0vPOiGvcN9gSHNEVF73s934hbbZfjY6gHlLdn7goigHEPbF4uVQqZsRc76QZjd4M6AVoQOnMIGlG1hqedIxONGQ/LOKft9wiIH5DeEzDbKewaH5pkPseijcvtgP34NurGgwtrPLweXzOlRxfBgml9M/W5bXVgX83RFYJIMgktyZrvQbZCCnUaoEjriDDdikaYE86KiCeGvZymDONcT+InIp35YUoPAIhju4po8dN+Tu5bED6z/q8UhU/i7Z8LPd9O28rO4u1mdJq8v8J+qUJZ3nw3rgeEL4dLEt8Z40nLOP1A2RYf4kU7YLW6Tcph/QNsu/kPygkOFQco3vwvzi7CWNIR/2t1OszvpJmfguUsSVZ00MPeAJu6F7pAAajhzQwn/BBDWLdO/RnyyecXrdUjiWGKBm6wjg6k9LdVRL6Tk7GsEV8IUyDnA1vHy4DLWQFkpmZDs7Aolq4TJMDIEcMORELi45jA1p5vht1rXaqks0rtRnC2V5Qj96EHdBN+2UP95bdksN+CcwwmCycZfDyboTWjGasdfWiB1PQlHgzBl2RRReu4whjvVuvjt0ycDRkEhuWfjC/c/sLMEbVFrkJ7Uoj6r+fIL+YRfneXgZTTmcpAIdr7ScH99HVKpVVI2wUkadVzkwqEYt8s+Q1iAy9EcGToRT4ShG8Rx70gOVC4/Xmry4CNz3BByaGDyqMtJMn4lJs55e4M/4+Cn/gZKNz3Anuq5c7nlolyuTiBJhTxu8HwtmON555j6kXla49TiuliDmm5T4plLz/bFiFyqvqeNqS7h2QHddWe3C2ENTfJHY82gvV6KLdFNiZjFXWt30HWNzw86zHaDSBa6d5ov2KgXQjdC3dM8YoUAseidAAzwrrYtHwUjivuOptbA4JpxkYdFWtdXXIozGkYP24tRcyHYZ/NtP3l+D/zw0t49aqlheZKGRHsgWDnJ9m91PkbAq7bFp7shF7vRVXY/vMKEyKKKFwXt+/fyI73waKDKpS+52ztr2euYRy2Ota5erZO1Gzy26ZKozl4FwLsFBjg6rVEnRzmqYEmaaw5NHLy1oRLrU2GdHV6VkanhWtReOrumbvt4CFUa6gPIMcTg+eM/eS91rYZ3AhwGOxmKK6HFV4Urs7iNdj0sstuuWSTscf2/dnwXNk1Fld35LuSL1POR2fT6KfUQSl/e+R995GYN5oDsMK8ivRn1m6LqCh0ttd3d8AnYJXwq3VTYZqADGIV5abbpB7ny6gbLwM5nqDnByHm9W+eQJywuI7cD65fPax0cJb2BCrV3oqfWQCR5+oryDFTCvoqpX2pmPiuSRIE4UvsRqL8Ar3NEm4xL9DxVsKY0yWeXvk07T7njcqUaf9XGq0fEilHzLc0CXxwIyT6qSWBzHWTnkzsaPsnf2r71c/WcBV1p5KC7DvNM2glh1wsJ4X0QSIg9VI92DhtoVBzfNem0JJ8/ggrBB493vK/SJFLc/5hRoVcDHqsPzi0ZNz+7YkZQsMlP0/HqST+hTGCJq62mtqVpa9HB2lRY9hMQBshbgAdUgZg9PGVuiWCCc+TloeIEePEb/YO3vm1T4PCVN+bLUgWHYUMXY89Eq/7Ci3v6ix6+UvjFIj23VTCT9TE0ZRd38bt89V3Mq4wMBAXACPCGptzuEfAnudVs4YEBxpeGsDhkdwl5i+rY4sszSd/6SZPuvJEQ6IMA3v9W5dsyxHTz72zhOutidKQ0N6rTLITB89HT36ulGzJNlvcLZAREBu1zcjPtYC59EI2ZGdCF9EtAbn5xqx3Y9Cwb6G5QZPEhU7HJyICFAzbi10zVvmI9vhVllu5uA+441W+zzbw1ohow+LuY+qtMdVaFTgpoH8d2TlfNFss7jsmzR/1Dgpg0yIaOFh0yoaNH6rmkZJCWghZKVL8uI1GXh205GZI3NckDSnR166mU1vmEk+jvKLZ9nh/zqqnpvQPOlkbwR1BOF/7lNskqLxEgqG92mQ5vQyN8Pgh+tprmfIr6rK1XEzz18SwSigRFy70s/PlNfvPSrqJPOK+dDtb0mlaFKIYcu609pJxFz3Pe4gOerQkechrQ7Rig+BOslIXJDHZ+bP6zHlyCTqwz9am4EKlVJBfBaJBmehEyDLJQQkHacBa88tDs5oCaqyHBoLmCEAsdTLIgW2ZKoK6qy9x2A/c74kIq1X6RMwMl2Oa2lvEH2941WiD/oPe8qxopI862k3nmW8yJrKIP7JSNU1OYW/0FfW69zAyEB2648P8T8fD6hi9XoiIoa26xHVrOtr56Bkvbro6SpatsOpmezb8dSgzctdKt1uFDzyxa1j8845SBwC1lLAvlgiRn+82PsgJoS0sODaT17tTH0EgiSovjM3NvWMPOwJ8hh2DbcRvakUASFig2Fm7rdau6uoAcLU4pkJndO77yCSS4PJc6a1QwGTJWHVnRlt1jXOta2s9vbytIs5vtlD6lPC/EUk5RV301/V7FVg4xf4NQucnLojDeHWX7c4QTuNWZMxEyMKf6NKX7nmS06xFv9LQ9xB0zAQV1+m0avXMwOXQect+/f8ocjehqt6I4NunErVpHoBHAotzYBpzX4YL/kg+xzYnh6JX6rl+rbv9y0v58Mh9P/3DEij4vwSTNIIO8nzZgd+Qy71F+YWQyO3N7XN6VXy9Sz9XJ0iEl+4AgIuI4hjNAa/btJM/EkfpyZ1SdZOd1Y5T+LxobkhieyzbpYhimFxT6zbn/W2NSrEy5mtYPGppM+eb+0fyHjjv3is/hlyZt86Rt4oRzAsaoAyrOGWnm8/yw/VPJtUhp2rDai8sON4lQoEfceUWUYMUYM//VrYK0qY03ZFDIWp+VviVlnunB+WmRikFTIWmhDrHP85ZY2ETK6WWdseCqDcAKqCo7+T+C/e32ZZ1+ljQu1e6FomjN1BoHNygU7FwFHrpmDxVtEdFHUEFjwlzkkzyvQFD9b/LbjmRS2G1LZG3Hn2zREZlmkLHciRrHGGUwjaRAMSJfCCGEcxPHFgFpO30N/KM/TdYaVjj2nTQIDcU5IHPvL1J+swvW82HX2Fj5MVq595F8nPEF5JtrbF//loDHoY/YNeS5nbhg02OewkB/4hZkbVDVF9vIL5d8LN0Kfci/hzWtReHYNPczBCDbstTjt5bxJj0zHIfKwMWI1lKNek3/6AZzYf7KkAU4J7M5rrM9l7ukn+7ENkN7ZxQKpP5MdsUvfHDQIj9Bj01/GtNS6LdzXMavFH6gloD6+dAyfsiCGjMbqYqV9mzxR/KeybU0+qjc5ctheCx1eHtxBANe0Tedy26zo4oTohzsP8/xfcfvpC/3vco5Qw7+Y6KPJmh3pM1Ixiyp5khAd+W9DcHhkoPCYjvpTixSN/oc+rQ6O1PNwthRWjD15aRu8Yn44E9p+aqHNd4YdscjWogdi9bZv1yNXqg0lP60ap+j/VgmY69s7CdxPvXZejapGJ3/Snuujyjhfb116K6s22y0RKhSAbQk6bXPi+vaA09Lb+177wp48u4UXeyBtXc6/qjU1EIXnD4GQBjzPYTfYEuNomGTQ3fHK9OHlOadIv/WF9q7ttnvpWzjbW1+ZtXzavk0noeu17zCIMpypcciQCM8+uRky6gfvGxOn7n3jWu0Mrr6qxXVE+y5YcT9b5QPHpRCbdIgZj7a/HQ6+vjy9YbFennI25rMN1u0icWE+IcjytDAS21vXRAwbLcRqfg3rtTx7Az/yJ/L9s71SVZg3KyWHHq41ocKt4tK/WPqrpr9eKYPj9vVK8e6UZkF5ucDpjyJU8NvlN/BK2Gl5EwHhk1tMEAUrpnjWbrhzYock1QlQO88oUJR7B7Qq+ng6fuWG8OVq5z6ihJB/Bq/4KQmJDuOraQEeXDou3/Ild/QlmglKWy6V/MH4auqkn7gvhsh/73FraqepruJ5dg4ncaXkX0Zk03EcUdkEPD/AT6YOPUcAdwZ2v2hZs2Iybq+7nHpLkzoNtbgxPXF9/ic3qdtreP/962fLU/mml6P+D1BLAwQUAAIACAB0UnRK1kUrKU0AAABrAAAAGwAAAHVuaXZlcnNhbC91bml2ZXJzYWwucG5nLnhtbLOxr8jNUShLLSrOzM+zVTLUM1Cyt+PlsikoSi3LTC1XqACKAQUhQEmh0lbJxAjBLc9MKckAqjAwNkMIZqRmpmeU2CqZm5vDBfWBZgIAUEsBAgAAFAACAAgARJRXRyO0Tvv7AgAAsAgAABQAAAAAAAAAAQAAAAAAAAAAAHVuaXZlcnNhbC9wbGF5ZXIueG1sUEsBAgAAFAACAAgAdFJ0Snk4t8i7QwAApagAABcAAAAAAAAAAAAAAAAALQMAAHVuaXZlcnNhbC91bml2ZXJzYWwucG5nUEsBAgAAFAACAAgAdFJ0StZFKylNAAAAawAAABsAAAAAAAAAAQAAAAAAHUcAAHVuaXZlcnNhbC91bml2ZXJzYWwucG5nLnhtbFBLBQYAAAAAAwADANAAAACjRwAAAAA="/>
  <p:tag name="ISPRING_PRESENTATION_TITLE" val="F5"/>
</p:tagLst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431</TotalTime>
  <Words>1147</Words>
  <Application>Microsoft Office PowerPoint</Application>
  <PresentationFormat>Широкоэкранный</PresentationFormat>
  <Paragraphs>999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NSimSun</vt:lpstr>
      <vt:lpstr>宋体</vt:lpstr>
      <vt:lpstr>Arial</vt:lpstr>
      <vt:lpstr>Bahnschrift SemiBold SemiConden</vt:lpstr>
      <vt:lpstr>Calibri</vt:lpstr>
      <vt:lpstr>Liberation Serif</vt:lpstr>
      <vt:lpstr>Mongolian Baiti</vt:lpstr>
      <vt:lpstr>Monotype Corsiva</vt:lpstr>
      <vt:lpstr>Times New Roman</vt:lpstr>
      <vt:lpstr>Tw Cen MT</vt:lpstr>
      <vt:lpstr>Капля</vt:lpstr>
      <vt:lpstr>«Біологічні особливості розвитку комах-шкідників троянд </vt:lpstr>
      <vt:lpstr>Презентация PowerPoint</vt:lpstr>
      <vt:lpstr>Презентация PowerPoint</vt:lpstr>
      <vt:lpstr>Мета і завдання дослідження</vt:lpstr>
      <vt:lpstr>Об’єкт та предмет досліджень:</vt:lpstr>
      <vt:lpstr>Методи досліджень: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www.1ppt.com</dc:title>
  <dc:creator>www.1ppt.com</dc:creator>
  <cp:lastModifiedBy>Пользователь</cp:lastModifiedBy>
  <cp:revision>131</cp:revision>
  <cp:lastPrinted>2026-04-03T13:34:27Z</cp:lastPrinted>
  <dcterms:created xsi:type="dcterms:W3CDTF">2017-03-08T12:51:00Z</dcterms:created>
  <dcterms:modified xsi:type="dcterms:W3CDTF">2026-04-06T07:07:48Z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