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4" r:id="rId9"/>
    <p:sldId id="263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svg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2.sv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12" Type="http://schemas.openxmlformats.org/officeDocument/2006/relationships/hyperlink" Target="https://bibliotech.com.ua/tehnika/tech_news/nasa-rozroblyaye-kosmichnyh-bagi-dlya-peresuvannya-po-misyatsyu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2.sv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86497" y="3619500"/>
            <a:ext cx="3899967" cy="5949162"/>
          </a:xfrm>
          <a:custGeom>
            <a:avLst/>
            <a:gdLst/>
            <a:ahLst/>
            <a:cxnLst/>
            <a:rect l="l" t="t" r="r" b="b"/>
            <a:pathLst>
              <a:path w="7238619" h="8229600">
                <a:moveTo>
                  <a:pt x="0" y="0"/>
                </a:moveTo>
                <a:lnTo>
                  <a:pt x="7238619" y="0"/>
                </a:lnTo>
                <a:lnTo>
                  <a:pt x="723861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0953" y="4790511"/>
            <a:ext cx="3617461" cy="5451885"/>
          </a:xfrm>
          <a:custGeom>
            <a:avLst/>
            <a:gdLst/>
            <a:ahLst/>
            <a:cxnLst/>
            <a:rect l="l" t="t" r="r" b="b"/>
            <a:pathLst>
              <a:path w="5054215" h="6330958">
                <a:moveTo>
                  <a:pt x="0" y="0"/>
                </a:moveTo>
                <a:lnTo>
                  <a:pt x="5054215" y="0"/>
                </a:lnTo>
                <a:lnTo>
                  <a:pt x="5054215" y="6330958"/>
                </a:lnTo>
                <a:lnTo>
                  <a:pt x="0" y="6330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362967" y="2196297"/>
            <a:ext cx="11562066" cy="196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0"/>
              </a:lnSpc>
            </a:pPr>
            <a:r>
              <a:rPr lang="en-US" sz="5299" b="1" dirty="0" err="1" smtClean="0">
                <a:solidFill>
                  <a:srgbClr val="143F87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Роботизований</a:t>
            </a:r>
            <a:r>
              <a:rPr lang="en-US" sz="5299" b="1" dirty="0" smtClean="0">
                <a:solidFill>
                  <a:srgbClr val="143F87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 навантажувач«Tech-8»</a:t>
            </a:r>
            <a:endParaRPr lang="en-US" sz="5299" b="1" dirty="0">
              <a:solidFill>
                <a:srgbClr val="143F87"/>
              </a:solidFill>
              <a:latin typeface="Stinger Wide Bold"/>
              <a:ea typeface="Stinger Wide Bold"/>
              <a:cs typeface="Stinger Wide Bold"/>
              <a:sym typeface="Stinger Wide Bold"/>
            </a:endParaRPr>
          </a:p>
          <a:p>
            <a:pPr algn="ctr">
              <a:lnSpc>
                <a:spcPts val="5140"/>
              </a:lnSpc>
            </a:pPr>
            <a:endParaRPr lang="en-US" sz="5299" b="1" dirty="0">
              <a:solidFill>
                <a:srgbClr val="143F87"/>
              </a:solidFill>
              <a:latin typeface="Stinger Wide Bold"/>
              <a:ea typeface="Stinger Wide Bold"/>
              <a:cs typeface="Stinger Wide Bold"/>
              <a:sym typeface="Stinger Wide Bold"/>
            </a:endParaRPr>
          </a:p>
        </p:txBody>
      </p:sp>
      <p:sp>
        <p:nvSpPr>
          <p:cNvPr id="5" name="Freeform 5"/>
          <p:cNvSpPr/>
          <p:nvPr/>
        </p:nvSpPr>
        <p:spPr>
          <a:xfrm rot="3921125">
            <a:off x="347444" y="-223163"/>
            <a:ext cx="3237057" cy="2840790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880431" y="342900"/>
            <a:ext cx="3797970" cy="2139162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3129" y="4786320"/>
            <a:ext cx="7219801" cy="54560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0" y="4229100"/>
            <a:ext cx="595689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Гаврилюк Роман Михайлович</a:t>
            </a:r>
          </a:p>
          <a:p>
            <a:r>
              <a:rPr lang="uk-UA" sz="3200" dirty="0" smtClean="0"/>
              <a:t>Загальноосвітня школа І-ІІІ ступенів с. Городниця, </a:t>
            </a:r>
            <a:r>
              <a:rPr lang="uk-UA" sz="3200" dirty="0" err="1" smtClean="0"/>
              <a:t>Чортківського</a:t>
            </a:r>
            <a:r>
              <a:rPr lang="uk-UA" sz="3200" dirty="0" smtClean="0"/>
              <a:t> району, Тернопільської області</a:t>
            </a:r>
          </a:p>
          <a:p>
            <a:r>
              <a:rPr lang="uk-UA" sz="3200" dirty="0" smtClean="0"/>
              <a:t>8 клас</a:t>
            </a:r>
          </a:p>
          <a:p>
            <a:r>
              <a:rPr lang="uk-UA" sz="3200" dirty="0"/>
              <a:t> </a:t>
            </a:r>
            <a:r>
              <a:rPr lang="uk-UA" sz="3200" dirty="0" smtClean="0"/>
              <a:t>Керівник: Гаврилюк Світлана Іванівна, вчитель інформатики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85075" y="4774974"/>
            <a:ext cx="12517850" cy="541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5427" lvl="1" indent="-322713" algn="ctr">
              <a:lnSpc>
                <a:spcPts val="4185"/>
              </a:lnSpc>
              <a:buFont typeface="Arial"/>
              <a:buChar char="•"/>
            </a:pPr>
            <a:r>
              <a:rPr lang="en-US" sz="5400" spc="32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uk-UA" sz="4000" dirty="0" smtClean="0"/>
              <a:t>Підіймальні </a:t>
            </a:r>
            <a:r>
              <a:rPr lang="uk-UA" sz="4000" dirty="0"/>
              <a:t>пристрої вважають </a:t>
            </a:r>
            <a:r>
              <a:rPr lang="uk-UA" sz="4000" b="1" dirty="0"/>
              <a:t>критично необхідними</a:t>
            </a:r>
            <a:r>
              <a:rPr lang="uk-UA" sz="4000" dirty="0"/>
              <a:t> для </a:t>
            </a:r>
            <a:r>
              <a:rPr lang="uk-UA" sz="4000" dirty="0" smtClean="0"/>
              <a:t>місячних </a:t>
            </a:r>
            <a:r>
              <a:rPr lang="uk-UA" sz="4000" dirty="0"/>
              <a:t>станцій. </a:t>
            </a:r>
            <a:r>
              <a:rPr lang="en-US" sz="4000" dirty="0" smtClean="0"/>
              <a:t> </a:t>
            </a:r>
            <a:r>
              <a:rPr lang="uk-UA" sz="4000" dirty="0" smtClean="0"/>
              <a:t>Астронавти </a:t>
            </a:r>
            <a:r>
              <a:rPr lang="uk-UA" sz="4000" dirty="0"/>
              <a:t>не зможуть самостійно </a:t>
            </a:r>
            <a:r>
              <a:rPr lang="uk-UA" sz="4000" dirty="0" smtClean="0"/>
              <a:t>маніпулювати</a:t>
            </a:r>
            <a:r>
              <a:rPr lang="en-US" sz="4000" dirty="0" smtClean="0"/>
              <a:t> </a:t>
            </a:r>
            <a:r>
              <a:rPr lang="uk-UA" sz="4000" dirty="0" smtClean="0"/>
              <a:t>великими вантажам, </a:t>
            </a:r>
            <a:r>
              <a:rPr lang="uk-UA" sz="4000" dirty="0"/>
              <a:t>тому автоматизована техніка братиме на себе найважчі та найнебезпечніші завдання. </a:t>
            </a:r>
            <a:endParaRPr lang="uk-UA" sz="4000" dirty="0" smtClean="0"/>
          </a:p>
          <a:p>
            <a:pPr algn="ctr"/>
            <a:r>
              <a:rPr lang="ru-RU" dirty="0"/>
              <a:t> </a:t>
            </a:r>
            <a:r>
              <a:rPr lang="ru-RU" sz="4000" dirty="0" err="1"/>
              <a:t>Розумні</a:t>
            </a:r>
            <a:r>
              <a:rPr lang="ru-RU" sz="4000" dirty="0"/>
              <a:t> </a:t>
            </a:r>
            <a:r>
              <a:rPr lang="ru-RU" sz="4000" dirty="0" err="1" smtClean="0"/>
              <a:t>маніпулятори</a:t>
            </a:r>
            <a:r>
              <a:rPr lang="ru-RU" sz="4000" dirty="0" smtClean="0"/>
              <a:t> дозволять астронавтам </a:t>
            </a:r>
            <a:r>
              <a:rPr lang="ru-RU" sz="4000" dirty="0" err="1" smtClean="0"/>
              <a:t>керувати</a:t>
            </a:r>
            <a:r>
              <a:rPr lang="ru-RU" sz="4000" dirty="0" smtClean="0"/>
              <a:t> </a:t>
            </a:r>
            <a:r>
              <a:rPr lang="ru-RU" sz="4000" dirty="0"/>
              <a:t>не </a:t>
            </a:r>
            <a:r>
              <a:rPr lang="ru-RU" sz="4000" dirty="0" err="1"/>
              <a:t>тільки</a:t>
            </a:r>
            <a:r>
              <a:rPr lang="ru-RU" sz="4000" dirty="0"/>
              <a:t> </a:t>
            </a:r>
            <a:r>
              <a:rPr lang="ru-RU" sz="4000" dirty="0" err="1"/>
              <a:t>рухом</a:t>
            </a:r>
            <a:r>
              <a:rPr lang="ru-RU" sz="4000" dirty="0"/>
              <a:t>, а й </a:t>
            </a:r>
            <a:r>
              <a:rPr lang="ru-RU" sz="4000" dirty="0" err="1"/>
              <a:t>процесом</a:t>
            </a:r>
            <a:r>
              <a:rPr lang="ru-RU" sz="4000" dirty="0"/>
              <a:t> </a:t>
            </a:r>
            <a:r>
              <a:rPr lang="ru-RU" sz="4000" dirty="0" err="1" smtClean="0"/>
              <a:t>завантаження</a:t>
            </a:r>
            <a:r>
              <a:rPr lang="ru-RU" sz="4000" dirty="0" smtClean="0"/>
              <a:t>.</a:t>
            </a:r>
            <a:endParaRPr lang="ru-RU" sz="4000" dirty="0"/>
          </a:p>
          <a:p>
            <a:r>
              <a:rPr lang="ru-RU" dirty="0"/>
              <a:t/>
            </a:r>
            <a:br>
              <a:rPr lang="ru-RU" dirty="0"/>
            </a:br>
            <a:endParaRPr lang="en-US" sz="5400" spc="32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  <a:p>
            <a:pPr algn="ctr">
              <a:lnSpc>
                <a:spcPts val="2989"/>
              </a:lnSpc>
            </a:pPr>
            <a:endParaRPr lang="en-US" sz="2989" spc="32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316200" y="6591300"/>
            <a:ext cx="3149254" cy="3833502"/>
          </a:xfrm>
          <a:custGeom>
            <a:avLst/>
            <a:gdLst/>
            <a:ahLst/>
            <a:cxnLst/>
            <a:rect l="l" t="t" r="r" b="b"/>
            <a:pathLst>
              <a:path w="3969133" h="4512515">
                <a:moveTo>
                  <a:pt x="0" y="0"/>
                </a:moveTo>
                <a:lnTo>
                  <a:pt x="3969132" y="0"/>
                </a:lnTo>
                <a:lnTo>
                  <a:pt x="3969132" y="4512515"/>
                </a:lnTo>
                <a:lnTo>
                  <a:pt x="0" y="4512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4996" y="5524500"/>
            <a:ext cx="3280251" cy="4108874"/>
          </a:xfrm>
          <a:custGeom>
            <a:avLst/>
            <a:gdLst/>
            <a:ahLst/>
            <a:cxnLst/>
            <a:rect l="l" t="t" r="r" b="b"/>
            <a:pathLst>
              <a:path w="3280251" h="4108874">
                <a:moveTo>
                  <a:pt x="0" y="0"/>
                </a:moveTo>
                <a:lnTo>
                  <a:pt x="3280250" y="0"/>
                </a:lnTo>
                <a:lnTo>
                  <a:pt x="3280250" y="4108874"/>
                </a:lnTo>
                <a:lnTo>
                  <a:pt x="0" y="4108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921125">
            <a:off x="14000731" y="-205871"/>
            <a:ext cx="3792202" cy="4065893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49208" y="117006"/>
            <a:ext cx="3514455" cy="2833086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166210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0" y="0"/>
                </a:moveTo>
                <a:lnTo>
                  <a:pt x="4647276" y="0"/>
                </a:lnTo>
                <a:lnTo>
                  <a:pt x="4647276" y="3099786"/>
                </a:lnTo>
                <a:lnTo>
                  <a:pt x="0" y="3099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943907" y="1533549"/>
            <a:ext cx="6545941" cy="1743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 dirty="0" err="1">
                <a:solidFill>
                  <a:srgbClr val="214184"/>
                </a:solidFill>
                <a:latin typeface="Stinger Wide"/>
                <a:ea typeface="Stinger Wide"/>
                <a:cs typeface="Stinger Wide"/>
                <a:sym typeface="Stinger Wide"/>
              </a:rPr>
              <a:t>Проблема</a:t>
            </a:r>
            <a:r>
              <a:rPr lang="en-US" sz="6846" dirty="0">
                <a:solidFill>
                  <a:srgbClr val="214184"/>
                </a:solidFill>
                <a:latin typeface="Stinger Wide"/>
                <a:ea typeface="Stinger Wide"/>
                <a:cs typeface="Stinger Wide"/>
                <a:sym typeface="Stinger Wide"/>
              </a:rPr>
              <a:t> </a:t>
            </a:r>
            <a:r>
              <a:rPr lang="en-US" sz="6846" dirty="0" err="1">
                <a:solidFill>
                  <a:srgbClr val="214184"/>
                </a:solidFill>
                <a:latin typeface="Stinger Wide"/>
                <a:ea typeface="Stinger Wide"/>
                <a:cs typeface="Stinger Wide"/>
                <a:sym typeface="Stinger Wide"/>
              </a:rPr>
              <a:t>та</a:t>
            </a:r>
            <a:r>
              <a:rPr lang="en-US" sz="6846" dirty="0">
                <a:solidFill>
                  <a:srgbClr val="214184"/>
                </a:solidFill>
                <a:latin typeface="Stinger Wide"/>
                <a:ea typeface="Stinger Wide"/>
                <a:cs typeface="Stinger Wide"/>
                <a:sym typeface="Stinger Wide"/>
              </a:rPr>
              <a:t> </a:t>
            </a:r>
            <a:r>
              <a:rPr lang="en-US" sz="6846" dirty="0" err="1">
                <a:solidFill>
                  <a:srgbClr val="214184"/>
                </a:solidFill>
                <a:latin typeface="Stinger Wide"/>
                <a:ea typeface="Stinger Wide"/>
                <a:cs typeface="Stinger Wide"/>
                <a:sym typeface="Stinger Wide"/>
              </a:rPr>
              <a:t>актуальність</a:t>
            </a:r>
            <a:endParaRPr lang="en-US" sz="6846" dirty="0">
              <a:solidFill>
                <a:srgbClr val="214184"/>
              </a:solidFill>
              <a:latin typeface="Stinger Wide"/>
              <a:ea typeface="Stinger Wide"/>
              <a:cs typeface="Stinger Wide"/>
              <a:sym typeface="Stinger Wide"/>
            </a:endParaRPr>
          </a:p>
        </p:txBody>
      </p:sp>
      <p:sp>
        <p:nvSpPr>
          <p:cNvPr id="11" name="Freeform 11"/>
          <p:cNvSpPr/>
          <p:nvPr/>
        </p:nvSpPr>
        <p:spPr>
          <a:xfrm flipH="1">
            <a:off x="3281798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4647276" y="0"/>
                </a:moveTo>
                <a:lnTo>
                  <a:pt x="0" y="0"/>
                </a:lnTo>
                <a:lnTo>
                  <a:pt x="0" y="3099786"/>
                </a:lnTo>
                <a:lnTo>
                  <a:pt x="4647276" y="3099786"/>
                </a:lnTo>
                <a:lnTo>
                  <a:pt x="4647276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93550" y="3803552"/>
            <a:ext cx="12517850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endParaRPr lang="uk-UA" dirty="0"/>
          </a:p>
          <a:p>
            <a:r>
              <a:rPr lang="uk-UA" sz="4800" dirty="0" smtClean="0"/>
              <a:t>Створити модель робота для розвантаження </a:t>
            </a:r>
            <a:r>
              <a:rPr lang="uk-UA" sz="4800" dirty="0"/>
              <a:t>посадкових </a:t>
            </a:r>
            <a:r>
              <a:rPr lang="uk-UA" sz="4800" dirty="0" smtClean="0"/>
              <a:t>модулів, який буде забирати </a:t>
            </a:r>
            <a:r>
              <a:rPr lang="uk-UA" sz="4800" dirty="0"/>
              <a:t>обладнання, припаси та житлові модулі з космічних апаратів, що </a:t>
            </a:r>
            <a:r>
              <a:rPr lang="uk-UA" sz="4800" dirty="0" smtClean="0"/>
              <a:t>приземлилися.</a:t>
            </a:r>
            <a:endParaRPr lang="en-US" sz="9600" spc="32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316200" y="6591300"/>
            <a:ext cx="3149254" cy="3833502"/>
          </a:xfrm>
          <a:custGeom>
            <a:avLst/>
            <a:gdLst/>
            <a:ahLst/>
            <a:cxnLst/>
            <a:rect l="l" t="t" r="r" b="b"/>
            <a:pathLst>
              <a:path w="3969133" h="4512515">
                <a:moveTo>
                  <a:pt x="0" y="0"/>
                </a:moveTo>
                <a:lnTo>
                  <a:pt x="3969132" y="0"/>
                </a:lnTo>
                <a:lnTo>
                  <a:pt x="3969132" y="4512515"/>
                </a:lnTo>
                <a:lnTo>
                  <a:pt x="0" y="4512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0354" y="6057941"/>
            <a:ext cx="3280251" cy="4108874"/>
          </a:xfrm>
          <a:custGeom>
            <a:avLst/>
            <a:gdLst/>
            <a:ahLst/>
            <a:cxnLst/>
            <a:rect l="l" t="t" r="r" b="b"/>
            <a:pathLst>
              <a:path w="3280251" h="4108874">
                <a:moveTo>
                  <a:pt x="0" y="0"/>
                </a:moveTo>
                <a:lnTo>
                  <a:pt x="3280250" y="0"/>
                </a:lnTo>
                <a:lnTo>
                  <a:pt x="3280250" y="4108874"/>
                </a:lnTo>
                <a:lnTo>
                  <a:pt x="0" y="4108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921125">
            <a:off x="14000731" y="-205871"/>
            <a:ext cx="3792202" cy="4065893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49208" y="117006"/>
            <a:ext cx="3514455" cy="2833086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166210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0" y="0"/>
                </a:moveTo>
                <a:lnTo>
                  <a:pt x="4647276" y="0"/>
                </a:lnTo>
                <a:lnTo>
                  <a:pt x="4647276" y="3099786"/>
                </a:lnTo>
                <a:lnTo>
                  <a:pt x="0" y="3099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943907" y="1533549"/>
            <a:ext cx="6545941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</a:pPr>
            <a:r>
              <a:rPr lang="uk-UA" sz="6846" dirty="0" smtClean="0">
                <a:solidFill>
                  <a:srgbClr val="214184"/>
                </a:solidFill>
                <a:latin typeface="Stinger Wide"/>
                <a:ea typeface="Stinger Wide"/>
                <a:cs typeface="Stinger Wide"/>
                <a:sym typeface="Stinger Wide"/>
              </a:rPr>
              <a:t>Мета дослідження:</a:t>
            </a:r>
            <a:endParaRPr lang="en-US" sz="6846" dirty="0">
              <a:solidFill>
                <a:srgbClr val="214184"/>
              </a:solidFill>
              <a:latin typeface="Stinger Wide"/>
              <a:ea typeface="Stinger Wide"/>
              <a:cs typeface="Stinger Wide"/>
              <a:sym typeface="Stinger Wide"/>
            </a:endParaRPr>
          </a:p>
        </p:txBody>
      </p:sp>
      <p:sp>
        <p:nvSpPr>
          <p:cNvPr id="11" name="Freeform 11"/>
          <p:cNvSpPr/>
          <p:nvPr/>
        </p:nvSpPr>
        <p:spPr>
          <a:xfrm flipH="1">
            <a:off x="3281798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4647276" y="0"/>
                </a:moveTo>
                <a:lnTo>
                  <a:pt x="0" y="0"/>
                </a:lnTo>
                <a:lnTo>
                  <a:pt x="0" y="3099786"/>
                </a:lnTo>
                <a:lnTo>
                  <a:pt x="4647276" y="3099786"/>
                </a:lnTo>
                <a:lnTo>
                  <a:pt x="4647276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03310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10533" y="2423278"/>
            <a:ext cx="13865094" cy="5400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4190" lvl="1" indent="-432095" algn="l">
              <a:lnSpc>
                <a:spcPts val="5603"/>
              </a:lnSpc>
              <a:buFont typeface="Arial"/>
              <a:buChar char="•"/>
            </a:pP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Технічна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база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:</a:t>
            </a:r>
          </a:p>
          <a:p>
            <a:pPr marL="1728380" lvl="2" indent="-576127" algn="l">
              <a:lnSpc>
                <a:spcPts val="5603"/>
              </a:lnSpc>
              <a:buFont typeface="Arial"/>
              <a:buChar char="⚬"/>
            </a:pP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Ходова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частина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: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Колісна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база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для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швидких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поворотів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на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360°.</a:t>
            </a:r>
          </a:p>
          <a:p>
            <a:pPr marL="1728380" lvl="2" indent="-576127" algn="l">
              <a:lnSpc>
                <a:spcPts val="5603"/>
              </a:lnSpc>
              <a:buFont typeface="Arial"/>
              <a:buChar char="⚬"/>
            </a:pP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Підйомний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механізм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: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Важільна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система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,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що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дозволяє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піднімати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та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утримувати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вантаж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  <a:p>
            <a:pPr marL="1728380" lvl="2" indent="-576127" algn="l">
              <a:lnSpc>
                <a:spcPts val="5603"/>
              </a:lnSpc>
              <a:buFont typeface="Arial"/>
              <a:buChar char="⚬"/>
            </a:pP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Приводи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: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Окремі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мотори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для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руху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та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для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роботи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002" spc="44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навантажувача</a:t>
            </a:r>
            <a:r>
              <a:rPr lang="en-US" sz="4002" spc="44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  <a:p>
            <a:pPr algn="l">
              <a:lnSpc>
                <a:spcPts val="3186"/>
              </a:lnSpc>
            </a:pPr>
            <a:endParaRPr lang="en-US" sz="4002" spc="44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773399" y="6438900"/>
            <a:ext cx="2137831" cy="3697914"/>
          </a:xfrm>
          <a:custGeom>
            <a:avLst/>
            <a:gdLst/>
            <a:ahLst/>
            <a:cxnLst/>
            <a:rect l="l" t="t" r="r" b="b"/>
            <a:pathLst>
              <a:path w="3969133" h="4512515">
                <a:moveTo>
                  <a:pt x="0" y="0"/>
                </a:moveTo>
                <a:lnTo>
                  <a:pt x="3969132" y="0"/>
                </a:lnTo>
                <a:lnTo>
                  <a:pt x="3969132" y="4512515"/>
                </a:lnTo>
                <a:lnTo>
                  <a:pt x="0" y="4512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6150912"/>
            <a:ext cx="3280251" cy="4108874"/>
          </a:xfrm>
          <a:custGeom>
            <a:avLst/>
            <a:gdLst/>
            <a:ahLst/>
            <a:cxnLst/>
            <a:rect l="l" t="t" r="r" b="b"/>
            <a:pathLst>
              <a:path w="3280251" h="4108874">
                <a:moveTo>
                  <a:pt x="0" y="0"/>
                </a:moveTo>
                <a:lnTo>
                  <a:pt x="3280250" y="0"/>
                </a:lnTo>
                <a:lnTo>
                  <a:pt x="3280250" y="4108874"/>
                </a:lnTo>
                <a:lnTo>
                  <a:pt x="0" y="4108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921125">
            <a:off x="14263896" y="-443765"/>
            <a:ext cx="3627355" cy="4057693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33400" y="266700"/>
            <a:ext cx="4047855" cy="3214086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166210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0" y="0"/>
                </a:moveTo>
                <a:lnTo>
                  <a:pt x="4647276" y="0"/>
                </a:lnTo>
                <a:lnTo>
                  <a:pt x="4647276" y="3099786"/>
                </a:lnTo>
                <a:lnTo>
                  <a:pt x="0" y="3099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3281798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4647276" y="0"/>
                </a:moveTo>
                <a:lnTo>
                  <a:pt x="0" y="0"/>
                </a:lnTo>
                <a:lnTo>
                  <a:pt x="0" y="3099786"/>
                </a:lnTo>
                <a:lnTo>
                  <a:pt x="4647276" y="3099786"/>
                </a:lnTo>
                <a:lnTo>
                  <a:pt x="4647276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023236" y="390925"/>
            <a:ext cx="8929633" cy="2388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5"/>
              </a:lnSpc>
              <a:spcBef>
                <a:spcPct val="0"/>
              </a:spcBef>
            </a:pPr>
            <a:r>
              <a:rPr lang="en-US" sz="6846" b="1">
                <a:solidFill>
                  <a:srgbClr val="000000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Конструкція та механізми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66626" y="7040351"/>
            <a:ext cx="4951713" cy="30160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08" y="5123447"/>
            <a:ext cx="3971171" cy="507266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80721" y="7305687"/>
            <a:ext cx="4066927" cy="2890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91000" y="1018636"/>
            <a:ext cx="10941728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 b="1" dirty="0" err="1">
                <a:solidFill>
                  <a:srgbClr val="214184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Система</a:t>
            </a:r>
            <a:r>
              <a:rPr lang="en-US" sz="6846" b="1" dirty="0">
                <a:solidFill>
                  <a:srgbClr val="214184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 </a:t>
            </a:r>
            <a:r>
              <a:rPr lang="en-US" sz="6846" b="1" dirty="0" err="1">
                <a:solidFill>
                  <a:srgbClr val="214184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керування</a:t>
            </a:r>
            <a:r>
              <a:rPr lang="en-US" sz="6846" b="1" dirty="0">
                <a:solidFill>
                  <a:srgbClr val="214184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 (Smart Control)</a:t>
            </a:r>
          </a:p>
          <a:p>
            <a:pPr algn="ctr">
              <a:lnSpc>
                <a:spcPts val="6641"/>
              </a:lnSpc>
            </a:pPr>
            <a:endParaRPr lang="en-US" sz="6846" b="1" dirty="0">
              <a:solidFill>
                <a:srgbClr val="214184"/>
              </a:solidFill>
              <a:latin typeface="Stinger Wide Bold"/>
              <a:ea typeface="Stinger Wide Bold"/>
              <a:cs typeface="Stinger Wide Bold"/>
              <a:sym typeface="Stinger Wide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697200" y="6880668"/>
            <a:ext cx="2601686" cy="3386815"/>
          </a:xfrm>
          <a:custGeom>
            <a:avLst/>
            <a:gdLst/>
            <a:ahLst/>
            <a:cxnLst/>
            <a:rect l="l" t="t" r="r" b="b"/>
            <a:pathLst>
              <a:path w="3969133" h="4512515">
                <a:moveTo>
                  <a:pt x="0" y="0"/>
                </a:moveTo>
                <a:lnTo>
                  <a:pt x="3969132" y="0"/>
                </a:lnTo>
                <a:lnTo>
                  <a:pt x="3969132" y="4512515"/>
                </a:lnTo>
                <a:lnTo>
                  <a:pt x="0" y="4512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99273" y="6210300"/>
            <a:ext cx="2135426" cy="3826292"/>
          </a:xfrm>
          <a:custGeom>
            <a:avLst/>
            <a:gdLst/>
            <a:ahLst/>
            <a:cxnLst/>
            <a:rect l="l" t="t" r="r" b="b"/>
            <a:pathLst>
              <a:path w="3280251" h="4108874">
                <a:moveTo>
                  <a:pt x="0" y="0"/>
                </a:moveTo>
                <a:lnTo>
                  <a:pt x="3280250" y="0"/>
                </a:lnTo>
                <a:lnTo>
                  <a:pt x="3280250" y="4108874"/>
                </a:lnTo>
                <a:lnTo>
                  <a:pt x="0" y="4108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921125">
            <a:off x="14879991" y="-821795"/>
            <a:ext cx="3017940" cy="3680861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14892" y="149441"/>
            <a:ext cx="2469630" cy="2976645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166210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0" y="0"/>
                </a:moveTo>
                <a:lnTo>
                  <a:pt x="4647276" y="0"/>
                </a:lnTo>
                <a:lnTo>
                  <a:pt x="4647276" y="3099786"/>
                </a:lnTo>
                <a:lnTo>
                  <a:pt x="0" y="3099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3281798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4647276" y="0"/>
                </a:moveTo>
                <a:lnTo>
                  <a:pt x="0" y="0"/>
                </a:lnTo>
                <a:lnTo>
                  <a:pt x="0" y="3099786"/>
                </a:lnTo>
                <a:lnTo>
                  <a:pt x="4647276" y="3099786"/>
                </a:lnTo>
                <a:lnTo>
                  <a:pt x="4647276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69630" y="2537769"/>
            <a:ext cx="9981888" cy="7117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400" spc="29" dirty="0" err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Інтерфейс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: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Планшет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з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спеціальним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ПЗ</a:t>
            </a:r>
            <a:r>
              <a:rPr lang="uk-UA" sz="4400" spc="2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Gigo</a:t>
            </a:r>
            <a:r>
              <a:rPr lang="en-US" sz="4400" spc="2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Smart Control.</a:t>
            </a:r>
            <a:endParaRPr lang="en-US" sz="4400" spc="29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  <a:p>
            <a:pPr marL="585815" lvl="1" indent="-292907" algn="l">
              <a:buFont typeface="Arial"/>
              <a:buChar char="•"/>
            </a:pP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Зв'язок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: Bluetooth-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з’єднання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в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режимі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реального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часу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  <a:p>
            <a:pPr marL="585815" lvl="1" indent="-292907" algn="l">
              <a:buFont typeface="Arial"/>
              <a:buChar char="•"/>
            </a:pP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4400" spc="29" dirty="0" err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Можливості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:</a:t>
            </a:r>
          </a:p>
          <a:p>
            <a:pPr marL="1171630" lvl="2" indent="-390543" algn="l">
              <a:buFont typeface="Arial"/>
              <a:buChar char="⚬"/>
            </a:pP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Точне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маневрув</a:t>
            </a:r>
            <a:r>
              <a:rPr lang="uk-UA" sz="4400" spc="29" dirty="0" err="1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ання</a:t>
            </a:r>
            <a:r>
              <a:rPr lang="en-US" sz="4400" spc="2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  <a:endParaRPr lang="en-US" sz="4400" spc="29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  <a:p>
            <a:pPr marL="1171630" lvl="2" indent="-390543" algn="l">
              <a:buFont typeface="Arial"/>
              <a:buChar char="⚬"/>
            </a:pP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Плавне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регулювання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висоти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підйому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  <a:p>
            <a:pPr marL="1171630" lvl="2" indent="-390543" algn="l">
              <a:buFont typeface="Arial"/>
              <a:buChar char="⚬"/>
            </a:pP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Повна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зупинка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та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утримання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вантажу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на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00" spc="2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вазі</a:t>
            </a:r>
            <a:r>
              <a:rPr lang="en-US" sz="4400" spc="2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  <a:p>
            <a:pPr algn="l">
              <a:lnSpc>
                <a:spcPts val="2660"/>
              </a:lnSpc>
            </a:pPr>
            <a:endParaRPr lang="en-US" sz="2713" spc="29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994845" y="2266431"/>
            <a:ext cx="5214984" cy="4614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04356" y="1162050"/>
            <a:ext cx="10517519" cy="258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 b="1">
                <a:solidFill>
                  <a:srgbClr val="214184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Інженерні рішення та конструкція</a:t>
            </a:r>
          </a:p>
          <a:p>
            <a:pPr algn="ctr">
              <a:lnSpc>
                <a:spcPts val="6641"/>
              </a:lnSpc>
            </a:pPr>
            <a:endParaRPr lang="en-US" sz="6846" b="1">
              <a:solidFill>
                <a:srgbClr val="214184"/>
              </a:solidFill>
              <a:latin typeface="Stinger Wide Bold"/>
              <a:ea typeface="Stinger Wide Bold"/>
              <a:cs typeface="Stinger Wide Bold"/>
              <a:sym typeface="Stinger Wide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721875" y="6598087"/>
            <a:ext cx="3969133" cy="4512515"/>
          </a:xfrm>
          <a:custGeom>
            <a:avLst/>
            <a:gdLst/>
            <a:ahLst/>
            <a:cxnLst/>
            <a:rect l="l" t="t" r="r" b="b"/>
            <a:pathLst>
              <a:path w="3969133" h="4512515">
                <a:moveTo>
                  <a:pt x="0" y="0"/>
                </a:moveTo>
                <a:lnTo>
                  <a:pt x="3969132" y="0"/>
                </a:lnTo>
                <a:lnTo>
                  <a:pt x="3969132" y="4512515"/>
                </a:lnTo>
                <a:lnTo>
                  <a:pt x="0" y="4512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57161" y="5731495"/>
            <a:ext cx="2600759" cy="3907805"/>
          </a:xfrm>
          <a:custGeom>
            <a:avLst/>
            <a:gdLst/>
            <a:ahLst/>
            <a:cxnLst/>
            <a:rect l="l" t="t" r="r" b="b"/>
            <a:pathLst>
              <a:path w="3280251" h="4108874">
                <a:moveTo>
                  <a:pt x="0" y="0"/>
                </a:moveTo>
                <a:lnTo>
                  <a:pt x="3280250" y="0"/>
                </a:lnTo>
                <a:lnTo>
                  <a:pt x="3280250" y="4108874"/>
                </a:lnTo>
                <a:lnTo>
                  <a:pt x="0" y="4108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921125">
            <a:off x="14047770" y="-560713"/>
            <a:ext cx="4136710" cy="3815798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57265" y="90513"/>
            <a:ext cx="4581255" cy="4114800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166210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0" y="0"/>
                </a:moveTo>
                <a:lnTo>
                  <a:pt x="4647276" y="0"/>
                </a:lnTo>
                <a:lnTo>
                  <a:pt x="4647276" y="3099786"/>
                </a:lnTo>
                <a:lnTo>
                  <a:pt x="0" y="3099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3281798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4647276" y="0"/>
                </a:moveTo>
                <a:lnTo>
                  <a:pt x="0" y="0"/>
                </a:lnTo>
                <a:lnTo>
                  <a:pt x="0" y="3099786"/>
                </a:lnTo>
                <a:lnTo>
                  <a:pt x="4647276" y="3099786"/>
                </a:lnTo>
                <a:lnTo>
                  <a:pt x="4647276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902064" y="3196914"/>
            <a:ext cx="10899536" cy="7335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2625" lvl="1" indent="-401313" algn="l">
              <a:lnSpc>
                <a:spcPts val="5204"/>
              </a:lnSpc>
              <a:buFont typeface="Arial"/>
              <a:buChar char="•"/>
            </a:pPr>
            <a:r>
              <a:rPr lang="en-US" sz="3717" b="1" spc="40" dirty="0" err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Механіка</a:t>
            </a:r>
            <a:r>
              <a:rPr lang="en-US" sz="3717" b="1" spc="40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</a:t>
            </a:r>
            <a:r>
              <a:rPr lang="en-US" sz="3717" b="1" spc="40" dirty="0" err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руху</a:t>
            </a:r>
            <a:r>
              <a:rPr lang="en-US" sz="3717" b="1" spc="40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: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Використано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диференціальний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привід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,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що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дозволяє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роботу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розвертататися</a:t>
            </a:r>
            <a:r>
              <a:rPr lang="en-US" sz="3717" spc="40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  <a:endParaRPr lang="en-US" sz="3717" spc="40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  <a:p>
            <a:pPr marL="802625" lvl="1" indent="-401313" algn="l">
              <a:lnSpc>
                <a:spcPts val="5204"/>
              </a:lnSpc>
              <a:buFont typeface="Arial"/>
              <a:buChar char="•"/>
            </a:pPr>
            <a:r>
              <a:rPr lang="en-US" sz="3717" b="1" spc="40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​</a:t>
            </a:r>
            <a:r>
              <a:rPr lang="en-US" sz="3717" b="1" spc="40" dirty="0" err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Вантажний</a:t>
            </a:r>
            <a:r>
              <a:rPr lang="en-US" sz="3717" b="1" spc="40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</a:t>
            </a:r>
            <a:r>
              <a:rPr lang="en-US" sz="3717" b="1" spc="40" dirty="0" err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модуль</a:t>
            </a:r>
            <a:r>
              <a:rPr lang="en-US" sz="3717" b="1" spc="40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: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Реалізовано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вертикальну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щоглу</a:t>
            </a:r>
            <a:r>
              <a:rPr lang="uk-UA" sz="3717" spc="40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, яка може піднімати та опускати вантажі.</a:t>
            </a:r>
            <a:endParaRPr lang="en-US" sz="3717" spc="40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  <a:p>
            <a:pPr marL="802625" lvl="1" indent="-401313" algn="l">
              <a:lnSpc>
                <a:spcPts val="5204"/>
              </a:lnSpc>
              <a:buFont typeface="Arial"/>
              <a:buChar char="•"/>
            </a:pP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​</a:t>
            </a:r>
            <a:r>
              <a:rPr lang="en-US" sz="3717" b="1" spc="40" dirty="0" err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Електроніка</a:t>
            </a:r>
            <a:r>
              <a:rPr lang="en-US" sz="3717" b="1" spc="40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: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Робот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побудований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на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базі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програмованого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контролера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,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який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обробляє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команди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від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планшета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та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керує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3717" spc="40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сервоприводами</a:t>
            </a:r>
            <a:r>
              <a:rPr lang="en-US" sz="3717" spc="40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  <a:p>
            <a:pPr algn="l">
              <a:lnSpc>
                <a:spcPts val="5204"/>
              </a:lnSpc>
            </a:pPr>
            <a:endParaRPr lang="en-US" sz="3717" spc="40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639800" y="2216667"/>
            <a:ext cx="4489599" cy="63150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/>
          <a:srcRect l="34285" t="32626"/>
          <a:stretch/>
        </p:blipFill>
        <p:spPr>
          <a:xfrm>
            <a:off x="11405962" y="8488988"/>
            <a:ext cx="1982082" cy="1798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71030" y="1166034"/>
            <a:ext cx="6545941" cy="904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 b="1">
                <a:solidFill>
                  <a:srgbClr val="214184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Переваги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051282" y="3600865"/>
            <a:ext cx="10185436" cy="44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2141" lvl="1" indent="-256071" algn="l">
              <a:lnSpc>
                <a:spcPts val="3320"/>
              </a:lnSpc>
              <a:buFont typeface="Arial"/>
              <a:buChar char="•"/>
            </a:pPr>
            <a:endParaRPr/>
          </a:p>
        </p:txBody>
      </p:sp>
      <p:sp>
        <p:nvSpPr>
          <p:cNvPr id="4" name="Freeform 4"/>
          <p:cNvSpPr/>
          <p:nvPr/>
        </p:nvSpPr>
        <p:spPr>
          <a:xfrm rot="2571653">
            <a:off x="16043607" y="1949665"/>
            <a:ext cx="4488785" cy="5378719"/>
          </a:xfrm>
          <a:custGeom>
            <a:avLst/>
            <a:gdLst/>
            <a:ahLst/>
            <a:cxnLst/>
            <a:rect l="l" t="t" r="r" b="b"/>
            <a:pathLst>
              <a:path w="4488785" h="5378719">
                <a:moveTo>
                  <a:pt x="0" y="0"/>
                </a:moveTo>
                <a:lnTo>
                  <a:pt x="4488786" y="0"/>
                </a:lnTo>
                <a:lnTo>
                  <a:pt x="4488786" y="5378719"/>
                </a:lnTo>
                <a:lnTo>
                  <a:pt x="0" y="5378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21875" y="6598087"/>
            <a:ext cx="3969133" cy="4512515"/>
          </a:xfrm>
          <a:custGeom>
            <a:avLst/>
            <a:gdLst/>
            <a:ahLst/>
            <a:cxnLst/>
            <a:rect l="l" t="t" r="r" b="b"/>
            <a:pathLst>
              <a:path w="3969133" h="4512515">
                <a:moveTo>
                  <a:pt x="0" y="0"/>
                </a:moveTo>
                <a:lnTo>
                  <a:pt x="3969132" y="0"/>
                </a:lnTo>
                <a:lnTo>
                  <a:pt x="3969132" y="4512515"/>
                </a:lnTo>
                <a:lnTo>
                  <a:pt x="0" y="4512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11425" y="6598087"/>
            <a:ext cx="3280251" cy="4108874"/>
          </a:xfrm>
          <a:custGeom>
            <a:avLst/>
            <a:gdLst/>
            <a:ahLst/>
            <a:cxnLst/>
            <a:rect l="l" t="t" r="r" b="b"/>
            <a:pathLst>
              <a:path w="3280251" h="4108874">
                <a:moveTo>
                  <a:pt x="0" y="0"/>
                </a:moveTo>
                <a:lnTo>
                  <a:pt x="3280250" y="0"/>
                </a:lnTo>
                <a:lnTo>
                  <a:pt x="3280250" y="4108874"/>
                </a:lnTo>
                <a:lnTo>
                  <a:pt x="0" y="41088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921125">
            <a:off x="12766498" y="-1741514"/>
            <a:ext cx="5550511" cy="5550511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-710214"/>
            <a:ext cx="4581255" cy="4114800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571653">
            <a:off x="-3050082" y="2465162"/>
            <a:ext cx="4488785" cy="5378719"/>
          </a:xfrm>
          <a:custGeom>
            <a:avLst/>
            <a:gdLst/>
            <a:ahLst/>
            <a:cxnLst/>
            <a:rect l="l" t="t" r="r" b="b"/>
            <a:pathLst>
              <a:path w="4488785" h="5378719">
                <a:moveTo>
                  <a:pt x="0" y="0"/>
                </a:moveTo>
                <a:lnTo>
                  <a:pt x="4488786" y="0"/>
                </a:lnTo>
                <a:lnTo>
                  <a:pt x="4488786" y="5378719"/>
                </a:lnTo>
                <a:lnTo>
                  <a:pt x="0" y="5378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166210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0" y="0"/>
                </a:moveTo>
                <a:lnTo>
                  <a:pt x="4647276" y="0"/>
                </a:lnTo>
                <a:lnTo>
                  <a:pt x="4647276" y="3099786"/>
                </a:lnTo>
                <a:lnTo>
                  <a:pt x="0" y="3099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3281798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4647276" y="0"/>
                </a:moveTo>
                <a:lnTo>
                  <a:pt x="0" y="0"/>
                </a:lnTo>
                <a:lnTo>
                  <a:pt x="0" y="3099786"/>
                </a:lnTo>
                <a:lnTo>
                  <a:pt x="4647276" y="3099786"/>
                </a:lnTo>
                <a:lnTo>
                  <a:pt x="4647276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1503" y="2935653"/>
            <a:ext cx="11630372" cy="7271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0321" lvl="1" indent="-485160" algn="l">
              <a:lnSpc>
                <a:spcPts val="6292"/>
              </a:lnSpc>
              <a:buFont typeface="Arial"/>
              <a:buChar char="•"/>
            </a:pPr>
            <a:endParaRPr lang="uk-UA" sz="4494" b="1" spc="49" dirty="0" smtClean="0">
              <a:solidFill>
                <a:srgbClr val="000000"/>
              </a:solidFill>
              <a:latin typeface="Codec Pro Bold"/>
              <a:ea typeface="Codec Pro Bold"/>
              <a:cs typeface="Codec Pro Bold"/>
              <a:sym typeface="Codec Pro Bold"/>
            </a:endParaRPr>
          </a:p>
          <a:p>
            <a:pPr marL="970321" lvl="1" indent="-485160" algn="l">
              <a:lnSpc>
                <a:spcPts val="6292"/>
              </a:lnSpc>
              <a:buFont typeface="Arial"/>
              <a:buChar char="•"/>
            </a:pPr>
            <a:r>
              <a:rPr lang="uk-UA" sz="4494" b="1" spc="49" dirty="0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Маніпулювання великими вантажами</a:t>
            </a:r>
            <a:r>
              <a:rPr lang="en-US" sz="4494" b="1" spc="49" dirty="0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:</a:t>
            </a:r>
            <a:r>
              <a:rPr lang="en-US" sz="4494" spc="4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Роботи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беруть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на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себе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uk-UA" sz="4494" spc="4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перевезення великих вантажів</a:t>
            </a:r>
            <a:r>
              <a:rPr lang="en-US" sz="4494" spc="4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  <a:endParaRPr lang="en-US" sz="4494" spc="49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  <a:p>
            <a:pPr marL="970321" lvl="1" indent="-485160" algn="l">
              <a:lnSpc>
                <a:spcPts val="6292"/>
              </a:lnSpc>
              <a:buFont typeface="Arial"/>
              <a:buChar char="•"/>
            </a:pPr>
            <a:r>
              <a:rPr lang="en-US" sz="4494" b="1" spc="49" dirty="0" err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Робота</a:t>
            </a:r>
            <a:r>
              <a:rPr lang="en-US" sz="4494" b="1" spc="49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24/7: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Автоматика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не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потребує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перерв</a:t>
            </a:r>
            <a:r>
              <a:rPr lang="uk-UA" sz="4494" spc="4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  <a:p>
            <a:pPr marL="970321" lvl="1" indent="-485160" algn="l">
              <a:lnSpc>
                <a:spcPts val="6292"/>
              </a:lnSpc>
              <a:buFont typeface="Arial"/>
              <a:buChar char="•"/>
            </a:pPr>
            <a:r>
              <a:rPr lang="en-US" sz="4494" b="1" spc="49" dirty="0" err="1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Точність</a:t>
            </a:r>
            <a:r>
              <a:rPr lang="en-US" sz="4494" b="1" spc="49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: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Виключення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людського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фактора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при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uk-UA" sz="4494" spc="4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переміщенні</a:t>
            </a:r>
            <a:r>
              <a:rPr lang="en-US" sz="4494" spc="49" dirty="0" smtClean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4494" spc="49" dirty="0" err="1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вантажів</a:t>
            </a:r>
            <a:r>
              <a:rPr lang="en-US" sz="4494" spc="49" dirty="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  <a:p>
            <a:pPr algn="l">
              <a:lnSpc>
                <a:spcPts val="6292"/>
              </a:lnSpc>
            </a:pPr>
            <a:endParaRPr lang="en-US" sz="4494" spc="49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04356" y="1162050"/>
            <a:ext cx="10517519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</a:pPr>
            <a:r>
              <a:rPr lang="uk-UA" sz="6846" b="1" dirty="0" err="1" smtClean="0">
                <a:solidFill>
                  <a:srgbClr val="214184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Висковок</a:t>
            </a:r>
            <a:endParaRPr lang="en-US" sz="6846" b="1" dirty="0">
              <a:solidFill>
                <a:srgbClr val="214184"/>
              </a:solidFill>
              <a:latin typeface="Stinger Wide Bold"/>
              <a:ea typeface="Stinger Wide Bold"/>
              <a:cs typeface="Stinger Wide Bold"/>
              <a:sym typeface="Stinger Wide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721875" y="6598087"/>
            <a:ext cx="3969133" cy="4512515"/>
          </a:xfrm>
          <a:custGeom>
            <a:avLst/>
            <a:gdLst/>
            <a:ahLst/>
            <a:cxnLst/>
            <a:rect l="l" t="t" r="r" b="b"/>
            <a:pathLst>
              <a:path w="3969133" h="4512515">
                <a:moveTo>
                  <a:pt x="0" y="0"/>
                </a:moveTo>
                <a:lnTo>
                  <a:pt x="3969132" y="0"/>
                </a:lnTo>
                <a:lnTo>
                  <a:pt x="3969132" y="4512515"/>
                </a:lnTo>
                <a:lnTo>
                  <a:pt x="0" y="4512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57161" y="5731495"/>
            <a:ext cx="2600759" cy="3907805"/>
          </a:xfrm>
          <a:custGeom>
            <a:avLst/>
            <a:gdLst/>
            <a:ahLst/>
            <a:cxnLst/>
            <a:rect l="l" t="t" r="r" b="b"/>
            <a:pathLst>
              <a:path w="3280251" h="4108874">
                <a:moveTo>
                  <a:pt x="0" y="0"/>
                </a:moveTo>
                <a:lnTo>
                  <a:pt x="3280250" y="0"/>
                </a:lnTo>
                <a:lnTo>
                  <a:pt x="3280250" y="4108874"/>
                </a:lnTo>
                <a:lnTo>
                  <a:pt x="0" y="4108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921125">
            <a:off x="14047770" y="-560713"/>
            <a:ext cx="4136710" cy="3815798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57265" y="90513"/>
            <a:ext cx="4581255" cy="4114800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166210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0" y="0"/>
                </a:moveTo>
                <a:lnTo>
                  <a:pt x="4647276" y="0"/>
                </a:lnTo>
                <a:lnTo>
                  <a:pt x="4647276" y="3099786"/>
                </a:lnTo>
                <a:lnTo>
                  <a:pt x="0" y="3099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3281798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4647276" y="0"/>
                </a:moveTo>
                <a:lnTo>
                  <a:pt x="0" y="0"/>
                </a:lnTo>
                <a:lnTo>
                  <a:pt x="0" y="3099786"/>
                </a:lnTo>
                <a:lnTo>
                  <a:pt x="4647276" y="3099786"/>
                </a:lnTo>
                <a:lnTo>
                  <a:pt x="4647276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639800" y="2216667"/>
            <a:ext cx="4489599" cy="63150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/>
          <a:srcRect l="34285" t="32626"/>
          <a:stretch/>
        </p:blipFill>
        <p:spPr>
          <a:xfrm>
            <a:off x="11405962" y="8488988"/>
            <a:ext cx="1982082" cy="1798011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4572000" y="2486363"/>
            <a:ext cx="9144000" cy="57451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uk-UA" dirty="0" smtClean="0">
                <a:solidFill>
                  <a:srgbClr val="0A0A0A"/>
                </a:solidFill>
                <a:latin typeface="Arial" panose="020B0604020202020204" pitchFamily="34" charset="0"/>
              </a:rPr>
              <a:t>Сконструйовано </a:t>
            </a:r>
            <a:r>
              <a:rPr lang="uk-UA" b="1" dirty="0">
                <a:solidFill>
                  <a:srgbClr val="0A0A0A"/>
                </a:solidFill>
                <a:latin typeface="Arial" panose="020B0604020202020204" pitchFamily="34" charset="0"/>
              </a:rPr>
              <a:t>модель </a:t>
            </a:r>
            <a:r>
              <a:rPr lang="uk-UA" b="1" dirty="0" err="1">
                <a:solidFill>
                  <a:srgbClr val="0A0A0A"/>
                </a:solidFill>
                <a:latin typeface="Arial" panose="020B0604020202020204" pitchFamily="34" charset="0"/>
              </a:rPr>
              <a:t>роботизованого</a:t>
            </a:r>
            <a:r>
              <a:rPr lang="uk-UA" b="1" dirty="0">
                <a:solidFill>
                  <a:srgbClr val="0A0A0A"/>
                </a:solidFill>
                <a:latin typeface="Arial" panose="020B0604020202020204" pitchFamily="34" charset="0"/>
              </a:rPr>
              <a:t> навантажувача</a:t>
            </a: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, призначеного для роботи в екстремальних умовах місячної поверхні. Виконана робота дозволила продемонструвати ефективність поєднання механічної інженерії та сучасних технологій дистанційного керування</a:t>
            </a:r>
            <a:r>
              <a:rPr lang="uk-UA" dirty="0" smtClean="0">
                <a:solidFill>
                  <a:srgbClr val="0A0A0A"/>
                </a:solidFill>
                <a:latin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uk-UA" dirty="0"/>
          </a:p>
          <a:p>
            <a:pPr>
              <a:spcAft>
                <a:spcPts val="400"/>
              </a:spcAft>
            </a:pPr>
            <a:r>
              <a:rPr lang="uk-UA" sz="2000" b="1" dirty="0">
                <a:solidFill>
                  <a:srgbClr val="0A0A0A"/>
                </a:solidFill>
                <a:latin typeface="Arial" panose="020B0604020202020204" pitchFamily="34" charset="0"/>
              </a:rPr>
              <a:t>​Ключові досягнення </a:t>
            </a:r>
            <a:r>
              <a:rPr lang="uk-UA" sz="2000" b="1" dirty="0" err="1">
                <a:solidFill>
                  <a:srgbClr val="0A0A0A"/>
                </a:solidFill>
                <a:latin typeface="Arial" panose="020B0604020202020204" pitchFamily="34" charset="0"/>
              </a:rPr>
              <a:t>проєкту</a:t>
            </a:r>
            <a:r>
              <a:rPr lang="uk-UA" sz="2000" b="1" dirty="0">
                <a:solidFill>
                  <a:srgbClr val="0A0A0A"/>
                </a:solidFill>
                <a:latin typeface="Arial" panose="020B0604020202020204" pitchFamily="34" charset="0"/>
              </a:rPr>
              <a:t>:</a:t>
            </a:r>
            <a:endParaRPr lang="uk-UA" b="1" dirty="0"/>
          </a:p>
          <a:p>
            <a:pPr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​</a:t>
            </a:r>
            <a:r>
              <a:rPr lang="uk-UA" b="1" dirty="0">
                <a:solidFill>
                  <a:srgbClr val="0A0A0A"/>
                </a:solidFill>
                <a:latin typeface="Arial" panose="020B0604020202020204" pitchFamily="34" charset="0"/>
              </a:rPr>
              <a:t>Надійність конструкції:</a:t>
            </a: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 Завдяки використанню </a:t>
            </a:r>
            <a:r>
              <a:rPr lang="uk-UA" b="1" dirty="0">
                <a:solidFill>
                  <a:srgbClr val="0A0A0A"/>
                </a:solidFill>
                <a:latin typeface="Arial" panose="020B0604020202020204" pitchFamily="34" charset="0"/>
              </a:rPr>
              <a:t>черв’ячної передачі</a:t>
            </a: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 в підйомному механізмі, вдалося забезпечити високу вантажопідйомність та стабільність. Ця інженерна особливість дозволяє утримувати вантаж у піднятому стані без витрат енергії, що є критично важливим для енергоефективності космічних апаратів.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​</a:t>
            </a:r>
            <a:r>
              <a:rPr lang="uk-UA" b="1" dirty="0">
                <a:solidFill>
                  <a:srgbClr val="0A0A0A"/>
                </a:solidFill>
                <a:latin typeface="Arial" panose="020B0604020202020204" pitchFamily="34" charset="0"/>
              </a:rPr>
              <a:t>Дистанційне керування:</a:t>
            </a: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 Реалізована система управління через </a:t>
            </a:r>
            <a:r>
              <a:rPr lang="en-US" b="1" dirty="0">
                <a:solidFill>
                  <a:srgbClr val="0A0A0A"/>
                </a:solidFill>
                <a:latin typeface="Arial" panose="020B0604020202020204" pitchFamily="34" charset="0"/>
              </a:rPr>
              <a:t>Bluetooth</a:t>
            </a:r>
            <a:r>
              <a:rPr lang="en-US" dirty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забезпечує точне маневрування навантажувача в обмеженому просторі місячної бази. Це дозволяє оператору ефективно координувати процес розвантаження обладнання на відстані.</a:t>
            </a:r>
          </a:p>
          <a:p>
            <a:pPr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​</a:t>
            </a:r>
            <a:r>
              <a:rPr lang="uk-UA" b="1" dirty="0">
                <a:solidFill>
                  <a:srgbClr val="0A0A0A"/>
                </a:solidFill>
                <a:latin typeface="Arial" panose="020B0604020202020204" pitchFamily="34" charset="0"/>
              </a:rPr>
              <a:t>Масштабованість:</a:t>
            </a: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 Розроблена модель на базі конструктора </a:t>
            </a:r>
            <a:r>
              <a:rPr lang="en-US" b="1" dirty="0" err="1">
                <a:solidFill>
                  <a:srgbClr val="0A0A0A"/>
                </a:solidFill>
                <a:latin typeface="Arial" panose="020B0604020202020204" pitchFamily="34" charset="0"/>
              </a:rPr>
              <a:t>Gigo</a:t>
            </a:r>
            <a:r>
              <a:rPr lang="en-US" dirty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uk-UA" dirty="0">
                <a:solidFill>
                  <a:srgbClr val="0A0A0A"/>
                </a:solidFill>
                <a:latin typeface="Arial" panose="020B0604020202020204" pitchFamily="34" charset="0"/>
              </a:rPr>
              <a:t>доводить можливість автоматизації складних логістичних завдань у космосі. Конструкція передбачає можливість подальшої модернізації, зокрема встановлення датчиків для автономної роботи та захисних елементів для протидії місячному пилу.</a:t>
            </a:r>
          </a:p>
        </p:txBody>
      </p:sp>
    </p:spTree>
    <p:extLst>
      <p:ext uri="{BB962C8B-B14F-4D97-AF65-F5344CB8AC3E}">
        <p14:creationId xmlns:p14="http://schemas.microsoft.com/office/powerpoint/2010/main" val="274031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71030" y="1166034"/>
            <a:ext cx="6545941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</a:pPr>
            <a:r>
              <a:rPr lang="uk-UA" sz="6846" b="1" dirty="0" smtClean="0">
                <a:solidFill>
                  <a:srgbClr val="214184"/>
                </a:solidFill>
                <a:latin typeface="Stinger Wide Bold"/>
                <a:ea typeface="Stinger Wide Bold"/>
                <a:cs typeface="Stinger Wide Bold"/>
                <a:sym typeface="Stinger Wide Bold"/>
              </a:rPr>
              <a:t>Список використаних джерел</a:t>
            </a:r>
            <a:endParaRPr lang="en-US" sz="6846" b="1" dirty="0">
              <a:solidFill>
                <a:srgbClr val="214184"/>
              </a:solidFill>
              <a:latin typeface="Stinger Wide Bold"/>
              <a:ea typeface="Stinger Wide Bold"/>
              <a:cs typeface="Stinger Wide Bold"/>
              <a:sym typeface="Stinger Wide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51282" y="3600865"/>
            <a:ext cx="10185436" cy="44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2141" lvl="1" indent="-256071" algn="l">
              <a:lnSpc>
                <a:spcPts val="3320"/>
              </a:lnSpc>
              <a:buFont typeface="Arial"/>
              <a:buChar char="•"/>
            </a:pPr>
            <a:endParaRPr/>
          </a:p>
        </p:txBody>
      </p:sp>
      <p:sp>
        <p:nvSpPr>
          <p:cNvPr id="4" name="Freeform 4"/>
          <p:cNvSpPr/>
          <p:nvPr/>
        </p:nvSpPr>
        <p:spPr>
          <a:xfrm rot="2571653">
            <a:off x="16043607" y="1949665"/>
            <a:ext cx="4488785" cy="5378719"/>
          </a:xfrm>
          <a:custGeom>
            <a:avLst/>
            <a:gdLst/>
            <a:ahLst/>
            <a:cxnLst/>
            <a:rect l="l" t="t" r="r" b="b"/>
            <a:pathLst>
              <a:path w="4488785" h="5378719">
                <a:moveTo>
                  <a:pt x="0" y="0"/>
                </a:moveTo>
                <a:lnTo>
                  <a:pt x="4488786" y="0"/>
                </a:lnTo>
                <a:lnTo>
                  <a:pt x="4488786" y="5378719"/>
                </a:lnTo>
                <a:lnTo>
                  <a:pt x="0" y="5378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21875" y="6598087"/>
            <a:ext cx="3969133" cy="4512515"/>
          </a:xfrm>
          <a:custGeom>
            <a:avLst/>
            <a:gdLst/>
            <a:ahLst/>
            <a:cxnLst/>
            <a:rect l="l" t="t" r="r" b="b"/>
            <a:pathLst>
              <a:path w="3969133" h="4512515">
                <a:moveTo>
                  <a:pt x="0" y="0"/>
                </a:moveTo>
                <a:lnTo>
                  <a:pt x="3969132" y="0"/>
                </a:lnTo>
                <a:lnTo>
                  <a:pt x="3969132" y="4512515"/>
                </a:lnTo>
                <a:lnTo>
                  <a:pt x="0" y="4512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11425" y="6598087"/>
            <a:ext cx="3280251" cy="4108874"/>
          </a:xfrm>
          <a:custGeom>
            <a:avLst/>
            <a:gdLst/>
            <a:ahLst/>
            <a:cxnLst/>
            <a:rect l="l" t="t" r="r" b="b"/>
            <a:pathLst>
              <a:path w="3280251" h="4108874">
                <a:moveTo>
                  <a:pt x="0" y="0"/>
                </a:moveTo>
                <a:lnTo>
                  <a:pt x="3280250" y="0"/>
                </a:lnTo>
                <a:lnTo>
                  <a:pt x="3280250" y="4108874"/>
                </a:lnTo>
                <a:lnTo>
                  <a:pt x="0" y="41088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921125">
            <a:off x="12766498" y="-1741514"/>
            <a:ext cx="5550511" cy="5550511"/>
          </a:xfrm>
          <a:custGeom>
            <a:avLst/>
            <a:gdLst/>
            <a:ahLst/>
            <a:cxnLst/>
            <a:rect l="l" t="t" r="r" b="b"/>
            <a:pathLst>
              <a:path w="5550511" h="5550511">
                <a:moveTo>
                  <a:pt x="0" y="0"/>
                </a:moveTo>
                <a:lnTo>
                  <a:pt x="5550511" y="0"/>
                </a:lnTo>
                <a:lnTo>
                  <a:pt x="5550511" y="5550511"/>
                </a:lnTo>
                <a:lnTo>
                  <a:pt x="0" y="5550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-710214"/>
            <a:ext cx="4581255" cy="4114800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571653">
            <a:off x="-3050082" y="2465162"/>
            <a:ext cx="4488785" cy="5378719"/>
          </a:xfrm>
          <a:custGeom>
            <a:avLst/>
            <a:gdLst/>
            <a:ahLst/>
            <a:cxnLst/>
            <a:rect l="l" t="t" r="r" b="b"/>
            <a:pathLst>
              <a:path w="4488785" h="5378719">
                <a:moveTo>
                  <a:pt x="0" y="0"/>
                </a:moveTo>
                <a:lnTo>
                  <a:pt x="4488786" y="0"/>
                </a:lnTo>
                <a:lnTo>
                  <a:pt x="4488786" y="5378719"/>
                </a:lnTo>
                <a:lnTo>
                  <a:pt x="0" y="5378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166210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0" y="0"/>
                </a:moveTo>
                <a:lnTo>
                  <a:pt x="4647276" y="0"/>
                </a:lnTo>
                <a:lnTo>
                  <a:pt x="4647276" y="3099786"/>
                </a:lnTo>
                <a:lnTo>
                  <a:pt x="0" y="30997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3281798" y="7892064"/>
            <a:ext cx="4647276" cy="3099786"/>
          </a:xfrm>
          <a:custGeom>
            <a:avLst/>
            <a:gdLst/>
            <a:ahLst/>
            <a:cxnLst/>
            <a:rect l="l" t="t" r="r" b="b"/>
            <a:pathLst>
              <a:path w="4647276" h="3099786">
                <a:moveTo>
                  <a:pt x="4647276" y="0"/>
                </a:moveTo>
                <a:lnTo>
                  <a:pt x="0" y="0"/>
                </a:lnTo>
                <a:lnTo>
                  <a:pt x="0" y="3099786"/>
                </a:lnTo>
                <a:lnTo>
                  <a:pt x="4647276" y="3099786"/>
                </a:lnTo>
                <a:lnTo>
                  <a:pt x="4647276" y="0"/>
                </a:lnTo>
                <a:close/>
              </a:path>
            </a:pathLst>
          </a:custGeom>
          <a:blipFill>
            <a:blip r:embed="rId10">
              <a:alphaModFix amt="43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1503" y="2935653"/>
            <a:ext cx="11630372" cy="646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0321" lvl="1" indent="-485160" algn="l">
              <a:lnSpc>
                <a:spcPts val="6292"/>
              </a:lnSpc>
              <a:buFont typeface="Arial"/>
              <a:buChar char="•"/>
            </a:pPr>
            <a:endParaRPr lang="uk-UA" sz="4494" b="1" spc="49" dirty="0" smtClean="0">
              <a:solidFill>
                <a:srgbClr val="000000"/>
              </a:solidFill>
              <a:latin typeface="Codec Pro Bold"/>
              <a:ea typeface="Codec Pro Bold"/>
              <a:cs typeface="Codec Pro Bold"/>
              <a:sym typeface="Codec Pro Bold"/>
            </a:endParaRPr>
          </a:p>
          <a:p>
            <a:pPr marL="970321" lvl="1" indent="-485160">
              <a:lnSpc>
                <a:spcPts val="6292"/>
              </a:lnSpc>
              <a:buFont typeface="Arial"/>
              <a:buChar char="•"/>
            </a:pPr>
            <a:r>
              <a:rPr lang="uk-UA" sz="4494" b="1" spc="49" dirty="0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Посібник користувача </a:t>
            </a:r>
            <a:r>
              <a:rPr lang="en-US" sz="4494" b="1" spc="49" dirty="0" err="1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Gigo</a:t>
            </a:r>
            <a:r>
              <a:rPr lang="uk-UA" sz="4494" b="1" spc="49" dirty="0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. Основи Робототехніки. Розумний контролер.</a:t>
            </a:r>
          </a:p>
          <a:p>
            <a:pPr marL="970321" lvl="1" indent="-485160">
              <a:lnSpc>
                <a:spcPts val="6292"/>
              </a:lnSpc>
              <a:buFont typeface="Arial"/>
              <a:buChar char="•"/>
            </a:pPr>
            <a:r>
              <a:rPr lang="en-US" sz="4494" b="1" spc="49" dirty="0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  <a:hlinkClick r:id="rId12"/>
              </a:rPr>
              <a:t>uk/.Wikipedia.org</a:t>
            </a:r>
            <a:endParaRPr lang="uk-UA" sz="4494" b="1" spc="49" dirty="0" smtClean="0">
              <a:solidFill>
                <a:srgbClr val="000000"/>
              </a:solidFill>
              <a:latin typeface="Codec Pro Bold"/>
              <a:ea typeface="Codec Pro Bold"/>
              <a:cs typeface="Codec Pro Bold"/>
              <a:sym typeface="Codec Pro Bold"/>
              <a:hlinkClick r:id="rId12"/>
            </a:endParaRPr>
          </a:p>
          <a:p>
            <a:pPr marL="970321" lvl="1" indent="-485160">
              <a:lnSpc>
                <a:spcPts val="6292"/>
              </a:lnSpc>
              <a:buFont typeface="Arial"/>
              <a:buChar char="•"/>
            </a:pPr>
            <a:r>
              <a:rPr lang="en-US" sz="4494" b="1" spc="49" dirty="0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  <a:hlinkClick r:id="rId12"/>
              </a:rPr>
              <a:t>https</a:t>
            </a:r>
            <a:r>
              <a:rPr lang="en-US" sz="4494" b="1" spc="49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  <a:hlinkClick r:id="rId12"/>
              </a:rPr>
              <a:t>://</a:t>
            </a:r>
            <a:r>
              <a:rPr lang="en-US" sz="4494" b="1" spc="49" dirty="0" smtClean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  <a:hlinkClick r:id="rId12"/>
              </a:rPr>
              <a:t>bibliotech.com.ua/tehnika/tech_news/nasa-rozroblyaye-kosmichnyh-bagi-dlya-peresuvannya-po-misyatsyu</a:t>
            </a:r>
            <a:endParaRPr lang="uk-UA" sz="4494" b="1" spc="49" dirty="0" smtClean="0">
              <a:solidFill>
                <a:srgbClr val="000000"/>
              </a:solidFill>
              <a:latin typeface="Codec Pro Bold"/>
              <a:ea typeface="Codec Pro Bold"/>
              <a:cs typeface="Codec Pro Bold"/>
              <a:sym typeface="Codec Pro Bold"/>
            </a:endParaRPr>
          </a:p>
          <a:p>
            <a:pPr marL="970321" lvl="1" indent="-485160">
              <a:lnSpc>
                <a:spcPts val="6292"/>
              </a:lnSpc>
              <a:buFont typeface="Arial"/>
              <a:buChar char="•"/>
            </a:pPr>
            <a:endParaRPr lang="en-US" sz="4494" spc="49" dirty="0">
              <a:solidFill>
                <a:srgbClr val="000000"/>
              </a:solidFill>
              <a:latin typeface="Codec Pro"/>
              <a:ea typeface="Codec Pro"/>
              <a:cs typeface="Codec Pro"/>
              <a:sym typeface="Codec Pro"/>
            </a:endParaRPr>
          </a:p>
        </p:txBody>
      </p:sp>
    </p:spTree>
    <p:extLst>
      <p:ext uri="{BB962C8B-B14F-4D97-AF65-F5344CB8AC3E}">
        <p14:creationId xmlns:p14="http://schemas.microsoft.com/office/powerpoint/2010/main" val="21137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423</Words>
  <Application>Microsoft Office PowerPoint</Application>
  <PresentationFormat>Довільний</PresentationFormat>
  <Paragraphs>45</Paragraphs>
  <Slides>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6" baseType="lpstr">
      <vt:lpstr>Arial</vt:lpstr>
      <vt:lpstr>Stinger Wide</vt:lpstr>
      <vt:lpstr>Calibri</vt:lpstr>
      <vt:lpstr>Codec Pro</vt:lpstr>
      <vt:lpstr>Codec Pro Bold</vt:lpstr>
      <vt:lpstr>Stinger Wide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проєкт «LogiTech-8: Розумний помічник для складської логістики»</dc:title>
  <dc:creator>gorod</dc:creator>
  <cp:lastModifiedBy>gorodnycya@meta.ua</cp:lastModifiedBy>
  <cp:revision>15</cp:revision>
  <dcterms:created xsi:type="dcterms:W3CDTF">2006-08-16T00:00:00Z</dcterms:created>
  <dcterms:modified xsi:type="dcterms:W3CDTF">2026-04-21T07:05:49Z</dcterms:modified>
  <dc:identifier>DAHEC32Oq7c</dc:identifier>
</cp:coreProperties>
</file>