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10.png" ContentType="image/png"/>
  <Override PartName="/ppt/media/image5.png" ContentType="image/png"/>
  <Override PartName="/ppt/media/image11.png" ContentType="image/png"/>
  <Override PartName="/ppt/media/image6.png" ContentType="image/png"/>
  <Override PartName="/ppt/media/image7.png" ContentType="image/png"/>
  <Override PartName="/ppt/media/image12.png" ContentType="image/png"/>
  <Override PartName="/ppt/media/image8.png" ContentType="image/png"/>
  <Override PartName="/ppt/media/image13.png" ContentType="image/png"/>
  <Override PartName="/ppt/media/image9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2CCDA0C-4AA7-4F90-BE43-8E8C467C176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C6E4DEE-444D-41A2-B267-75A789E768C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CDA45D5-69AD-4F7D-9038-9384F93FD0C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E7D42B1-A5AD-415F-BEC2-8BBC0041F30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C427D03-9E35-4CEF-B89A-7C679592FF2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74C0AE6-CB64-4203-BE5B-4714173D16F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0DE6360-D00B-4803-88BA-618CC3FB473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B187FD3-FAE4-4882-8070-AEBB738C06E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113D9FB-D1E0-4C23-B7DC-60D4A2B7A5D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7C74DD5-250F-4EA7-8BFB-D599C17C34F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A438D24-7DBC-47A1-AECA-490D32BDC3A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D65B4B6-D0E4-47B0-AF14-134A11540E9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63C4066-53E1-46D7-B078-34D6045F376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6E93B6D-26BE-4027-BF79-EFE45B4252F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DFFFD9A-9F3D-4A25-9F21-395A896E9C7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83C53E7-760D-4858-BC9D-2C5A913DDE9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1DC265B-CE3B-47AE-B6BB-7A9A7966F74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F82841F-B672-4489-8C8B-33B924F0C08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5D83FED-4D88-42A2-A3DE-494E0051E8A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53D5B56-511A-4DDB-97E2-9362AC019EA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40EA410-B283-4E48-B3FA-7253FE748BF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A55BDF2-0B83-4D64-8B3E-9B598140081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17AF4B3-EECC-481E-88D8-9EEF21C83AA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4D4ADAB-C02D-4EEA-8415-CD0F13AD31E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E009909-5ABF-474E-9D11-A55A4183D91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542399D-90D0-4F47-896A-F4C3F208409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29BC208-8138-4019-9E50-96EDBB665D9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76EF59F-5AF7-4841-B667-F8B828A2A25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15C914A-D65A-4158-8017-97980232871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A3529B83-3921-4EEA-9B3D-1A40DFBD128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B3F8D1F-C7D2-4207-8DE4-09CA1B3DEC9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38BCD42-C5BC-4C44-9B1C-44F920ADFD6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3B68D9B-2E79-4813-865E-57AD3D491D1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004CBFA-0898-4DA5-8A55-4281723DFB5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9C26941-839E-4550-9A76-1115AE878B7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F248314-DBBE-4695-934C-8F01F7A993E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uk-UA" sz="6000" spc="-1" strike="noStrike">
                <a:solidFill>
                  <a:schemeClr val="dk1"/>
                </a:solidFill>
                <a:latin typeface="Aptos Display"/>
              </a:rPr>
              <a:t>Клацніть, щоб редагувати стиль зразка заголовка</a:t>
            </a:r>
            <a:endParaRPr b="0" lang="uk-UA" sz="6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uk-UA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&lt;дата/час&gt;</a:t>
            </a:r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6D21701-4F22-430F-A1F0-B38920D1E426}" type="slidenum">
              <a:rPr b="0" lang="uk-UA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Для редагування структури клацніть мишею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solidFill>
                  <a:schemeClr val="dk1"/>
                </a:solidFill>
                <a:latin typeface="Aptos"/>
              </a:rPr>
              <a:t>Другий рівень структури</a:t>
            </a:r>
            <a:endParaRPr b="0" lang="uk-UA" sz="2000" spc="-1" strike="noStrike">
              <a:solidFill>
                <a:schemeClr val="dk1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1800" spc="-1" strike="noStrike">
                <a:solidFill>
                  <a:schemeClr val="dk1"/>
                </a:solidFill>
                <a:latin typeface="Aptos"/>
              </a:rPr>
              <a:t>Третій рівень структури</a:t>
            </a:r>
            <a:endParaRPr b="0" lang="uk-UA" sz="1800" spc="-1" strike="noStrike">
              <a:solidFill>
                <a:schemeClr val="dk1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1800" spc="-1" strike="noStrike">
                <a:solidFill>
                  <a:schemeClr val="dk1"/>
                </a:solidFill>
                <a:latin typeface="Aptos"/>
              </a:rPr>
              <a:t>Четвертий рівень структури</a:t>
            </a:r>
            <a:endParaRPr b="0" lang="uk-UA" sz="1800" spc="-1" strike="noStrike">
              <a:solidFill>
                <a:schemeClr val="dk1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Aptos"/>
              </a:rPr>
              <a:t>П'ятий рівень структури</a:t>
            </a:r>
            <a:endParaRPr b="0" lang="uk-UA" sz="2000" spc="-1" strike="noStrike">
              <a:solidFill>
                <a:schemeClr val="dk1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Aptos"/>
              </a:rPr>
              <a:t>Шостий рівень структури</a:t>
            </a:r>
            <a:endParaRPr b="0" lang="uk-UA" sz="2000" spc="-1" strike="noStrike">
              <a:solidFill>
                <a:schemeClr val="dk1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Aptos"/>
              </a:rPr>
              <a:t>Сьомий рівень структури</a:t>
            </a:r>
            <a:endParaRPr b="0" lang="uk-UA" sz="20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uk-UA" sz="3200" spc="-1" strike="noStrike">
                <a:solidFill>
                  <a:schemeClr val="dk1"/>
                </a:solidFill>
                <a:latin typeface="Aptos Display"/>
              </a:rPr>
              <a:t>Клацніть, щоб редагувати стиль зразка заголовка</a:t>
            </a:r>
            <a:endParaRPr b="0" lang="uk-UA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solidFill>
                  <a:schemeClr val="dk1"/>
                </a:solidFill>
                <a:latin typeface="Aptos"/>
              </a:rPr>
              <a:t>Для редагування структури клацніть мишею</a:t>
            </a:r>
            <a:endParaRPr b="0" lang="uk-UA" sz="3200" spc="-1" strike="noStrike">
              <a:solidFill>
                <a:schemeClr val="dk1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3200" spc="-1" strike="noStrike">
                <a:solidFill>
                  <a:schemeClr val="dk1"/>
                </a:solidFill>
                <a:latin typeface="Aptos"/>
              </a:rPr>
              <a:t>Другий рівень структури</a:t>
            </a:r>
            <a:endParaRPr b="0" lang="uk-UA" sz="3200" spc="-1" strike="noStrike">
              <a:solidFill>
                <a:schemeClr val="dk1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solidFill>
                  <a:schemeClr val="dk1"/>
                </a:solidFill>
                <a:latin typeface="Aptos"/>
              </a:rPr>
              <a:t>Третій рівень структури</a:t>
            </a:r>
            <a:endParaRPr b="0" lang="uk-UA" sz="3200" spc="-1" strike="noStrike">
              <a:solidFill>
                <a:schemeClr val="dk1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3200" spc="-1" strike="noStrike">
                <a:solidFill>
                  <a:schemeClr val="dk1"/>
                </a:solidFill>
                <a:latin typeface="Aptos"/>
              </a:rPr>
              <a:t>Четвертий рівень структури</a:t>
            </a:r>
            <a:endParaRPr b="0" lang="uk-UA" sz="3200" spc="-1" strike="noStrike">
              <a:solidFill>
                <a:schemeClr val="dk1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solidFill>
                  <a:schemeClr val="dk1"/>
                </a:solidFill>
                <a:latin typeface="Aptos"/>
              </a:rPr>
              <a:t>П'ятий рівень структури</a:t>
            </a:r>
            <a:endParaRPr b="0" lang="uk-UA" sz="3200" spc="-1" strike="noStrike">
              <a:solidFill>
                <a:schemeClr val="dk1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solidFill>
                  <a:schemeClr val="dk1"/>
                </a:solidFill>
                <a:latin typeface="Aptos"/>
              </a:rPr>
              <a:t>Шостий рівень структури</a:t>
            </a:r>
            <a:endParaRPr b="0" lang="uk-UA" sz="3200" spc="-1" strike="noStrike">
              <a:solidFill>
                <a:schemeClr val="dk1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solidFill>
                  <a:schemeClr val="dk1"/>
                </a:solidFill>
                <a:latin typeface="Aptos"/>
              </a:rPr>
              <a:t>Сьомий рівень структури</a:t>
            </a:r>
            <a:endParaRPr b="0" lang="uk-UA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1600" spc="-1" strike="noStrike">
                <a:solidFill>
                  <a:schemeClr val="dk1"/>
                </a:solidFill>
                <a:latin typeface="Aptos"/>
              </a:rPr>
              <a:t>Клацніть, щоб відредагувати стилі зразків тексту</a:t>
            </a:r>
            <a:endParaRPr b="0" lang="uk-UA" sz="16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uk-UA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&lt;дата/час&gt;</a:t>
            </a:r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E4AF48-3C33-455E-86E5-91A52EAB53AE}" type="slidenum">
              <a:rPr b="0" lang="uk-UA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uk-UA" sz="4400" spc="-1" strike="noStrike">
                <a:solidFill>
                  <a:schemeClr val="dk1"/>
                </a:solidFill>
                <a:latin typeface="Aptos Display"/>
              </a:rPr>
              <a:t>Клацніть, щоб редагувати стиль зразка заголовка</a:t>
            </a:r>
            <a:endParaRPr b="0" lang="uk-UA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Клацніть, щоб відредагувати стилі зразків тексту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400" spc="-1" strike="noStrike">
                <a:solidFill>
                  <a:schemeClr val="dk1"/>
                </a:solidFill>
                <a:latin typeface="Aptos"/>
              </a:rPr>
              <a:t>Другий рівень</a:t>
            </a:r>
            <a:endParaRPr b="0" lang="uk-UA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chemeClr val="dk1"/>
                </a:solidFill>
                <a:latin typeface="Aptos"/>
              </a:rPr>
              <a:t>Третій рівень</a:t>
            </a:r>
            <a:endParaRPr b="0" lang="uk-UA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1800" spc="-1" strike="noStrike">
                <a:solidFill>
                  <a:schemeClr val="dk1"/>
                </a:solidFill>
                <a:latin typeface="Aptos"/>
              </a:rPr>
              <a:t>Четвертий рівень</a:t>
            </a:r>
            <a:endParaRPr b="0" lang="uk-UA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1800" spc="-1" strike="noStrike">
                <a:solidFill>
                  <a:schemeClr val="dk1"/>
                </a:solidFill>
                <a:latin typeface="Aptos"/>
              </a:rPr>
              <a:t>П’ятий рівень</a:t>
            </a: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uk-UA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&lt;дата/час&gt;</a:t>
            </a:r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5A7BF5-D3A3-4FB5-BD56-69C1F451AD05}" type="slidenum">
              <a:rPr b="0" lang="uk-UA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269280" y="1980000"/>
            <a:ext cx="11610720" cy="1398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71822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en-US" sz="6000" spc="-1" strike="noStrike">
                <a:solidFill>
                  <a:schemeClr val="dk2">
                    <a:lumMod val="75000"/>
                    <a:lumOff val="25000"/>
                  </a:schemeClr>
                </a:solidFill>
                <a:latin typeface="Aptos Display"/>
              </a:rPr>
              <a:t>Місячний транспортир: дослідження зсувостійкості реголіту</a:t>
            </a:r>
            <a:endParaRPr b="0" lang="uk-UA" sz="6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25" name="Підзаголовок 2"/>
          <p:cNvSpPr/>
          <p:nvPr/>
        </p:nvSpPr>
        <p:spPr>
          <a:xfrm>
            <a:off x="5149800" y="3727080"/>
            <a:ext cx="6685200" cy="313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81242" lnSpcReduction="10000"/>
          </a:bodyPr>
          <a:p>
            <a:pPr marL="180000" algn="just" defTabSz="914400">
              <a:lnSpc>
                <a:spcPct val="12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Автори проєкту: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20000"/>
              </a:lnSpc>
              <a:tabLst>
                <a:tab algn="l" pos="0"/>
              </a:tabLst>
            </a:pPr>
            <a:r>
              <a:rPr b="1" lang="uk-UA" sz="1800" spc="-1" strike="noStrike">
                <a:solidFill>
                  <a:schemeClr val="dk1"/>
                </a:solidFill>
                <a:latin typeface="Times New Roman"/>
              </a:rPr>
              <a:t>Вітковська Ніколь і Глудковська Йолана,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2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учениці 6 класу навчально-виховного комплексу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2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"Школа комп'ютерних технологій -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2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Львівський технологічний ліцей"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20000"/>
              </a:lnSpc>
              <a:tabLst>
                <a:tab algn="l" pos="0"/>
              </a:tabLst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20000"/>
              </a:lnSpc>
              <a:spcBef>
                <a:spcPts val="159"/>
              </a:spcBef>
              <a:tabLst>
                <a:tab algn="l" pos="0"/>
              </a:tabLst>
            </a:pPr>
            <a:endParaRPr b="0" lang="uk-UA" sz="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20000"/>
              </a:lnSpc>
              <a:spcBef>
                <a:spcPts val="360"/>
              </a:spcBef>
              <a:tabLst>
                <a:tab algn="l" pos="0"/>
              </a:tabLst>
            </a:pPr>
            <a:r>
              <a:rPr b="0" lang="uk-UA" sz="1800" spc="-1" strike="noStrike">
                <a:solidFill>
                  <a:schemeClr val="dk1"/>
                </a:solidFill>
                <a:latin typeface="Times New Roman"/>
              </a:rPr>
              <a:t> </a:t>
            </a:r>
            <a:r>
              <a:rPr b="0" lang="uk-UA" sz="1800" spc="-1" strike="noStrike">
                <a:solidFill>
                  <a:schemeClr val="dk1"/>
                </a:solidFill>
                <a:latin typeface="Times New Roman"/>
              </a:rPr>
              <a:t>Керівник проекту: 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algn="just" defTabSz="914400">
              <a:lnSpc>
                <a:spcPct val="120000"/>
              </a:lnSpc>
              <a:spcBef>
                <a:spcPts val="360"/>
              </a:spcBef>
              <a:tabLst>
                <a:tab algn="l" pos="0"/>
              </a:tabLst>
            </a:pPr>
            <a:r>
              <a:rPr b="1" lang="ru-RU" sz="1800" spc="-1" strike="noStrike">
                <a:solidFill>
                  <a:schemeClr val="dk1"/>
                </a:solidFill>
                <a:latin typeface="Times New Roman"/>
              </a:rPr>
              <a:t>Сагайдак Роман Васильович,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180000" defTabSz="914400">
              <a:lnSpc>
                <a:spcPct val="120000"/>
              </a:lnSpc>
              <a:spcBef>
                <a:spcPts val="360"/>
              </a:spcBef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завідувач науково-дослідної лабораторії Ресурсно-методичного центру Навчально-виховного комплексу "Школа комп'ютерних технологій - Львівський технологічний ліцей"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TextBox 5"/>
          <p:cNvSpPr/>
          <p:nvPr/>
        </p:nvSpPr>
        <p:spPr>
          <a:xfrm>
            <a:off x="0" y="236880"/>
            <a:ext cx="121917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i="1" lang="uk-UA" sz="1400" spc="-1" strike="noStrike">
                <a:solidFill>
                  <a:schemeClr val="dk1"/>
                </a:solidFill>
                <a:latin typeface="Aptos"/>
              </a:rPr>
              <a:t>Всеукраїнський інтерактивний конкурс “МАН-Юніор Дослідник”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i="1" lang="uk-UA" sz="1400" spc="-1" strike="noStrike">
                <a:solidFill>
                  <a:schemeClr val="dk1"/>
                </a:solidFill>
                <a:latin typeface="Aptos"/>
              </a:rPr>
              <a:t>Номінація: “Технік-Юніор”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7" name="Picture 2" descr=""/>
          <p:cNvPicPr/>
          <p:nvPr/>
        </p:nvPicPr>
        <p:blipFill>
          <a:blip r:embed="rId1"/>
          <a:stretch/>
        </p:blipFill>
        <p:spPr>
          <a:xfrm>
            <a:off x="347760" y="3469320"/>
            <a:ext cx="4241160" cy="319104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Рисунок 9" descr=""/>
          <p:cNvPicPr/>
          <p:nvPr/>
        </p:nvPicPr>
        <p:blipFill>
          <a:blip r:embed="rId1"/>
          <a:stretch/>
        </p:blipFill>
        <p:spPr>
          <a:xfrm>
            <a:off x="189360" y="2679840"/>
            <a:ext cx="617760" cy="671040"/>
          </a:xfrm>
          <a:prstGeom prst="rect">
            <a:avLst/>
          </a:prstGeom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862560" y="0"/>
            <a:ext cx="6259680" cy="820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93740" lnSpcReduction="10000"/>
          </a:bodyPr>
          <a:p>
            <a:pPr indent="0" defTabSz="914400">
              <a:lnSpc>
                <a:spcPct val="90000"/>
              </a:lnSpc>
              <a:buNone/>
            </a:pPr>
            <a:r>
              <a:rPr b="1" i="1" lang="uk-UA" sz="3200" spc="-1" strike="noStrike">
                <a:solidFill>
                  <a:schemeClr val="dk2">
                    <a:lumMod val="75000"/>
                    <a:lumOff val="25000"/>
                  </a:schemeClr>
                </a:solidFill>
                <a:latin typeface="Aptos Display"/>
              </a:rPr>
              <a:t>Актуальність і мета проекту</a:t>
            </a:r>
            <a:endParaRPr b="0" lang="uk-UA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302040" y="793800"/>
            <a:ext cx="7090560" cy="2895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85840" indent="-2858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Сьогодні людство активно досліджує Місяць.</a:t>
            </a:r>
            <a:endParaRPr b="0" lang="uk-UA" sz="2000" spc="-1" strike="noStrike">
              <a:solidFill>
                <a:schemeClr val="dk1"/>
              </a:solidFill>
              <a:latin typeface="Aptos"/>
            </a:endParaRPr>
          </a:p>
          <a:p>
            <a:pPr marL="285840" indent="-2858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Але його поверхня вкрита пухким пилом — реголітом.</a:t>
            </a:r>
            <a:endParaRPr b="0" lang="uk-UA" sz="2000" spc="-1" strike="noStrike">
              <a:solidFill>
                <a:schemeClr val="dk1"/>
              </a:solidFill>
              <a:latin typeface="Aptos"/>
            </a:endParaRPr>
          </a:p>
          <a:p>
            <a:pPr marL="285840" indent="-2858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Через це техніка може буксувати або навіть перекидатися.</a:t>
            </a:r>
            <a:endParaRPr b="0" lang="uk-UA" sz="20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  </a:t>
            </a: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Тому важливо визначити, при якому куті ґрунт стає нестійким.</a:t>
            </a:r>
            <a:endParaRPr b="0" lang="uk-UA" sz="2000" spc="-1" strike="noStrike">
              <a:solidFill>
                <a:schemeClr val="dk1"/>
              </a:solidFill>
              <a:latin typeface="Aptos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i="1" lang="ru-RU" sz="2000" spc="-1" strike="noStrike">
                <a:solidFill>
                  <a:schemeClr val="accent5">
                    <a:lumMod val="75000"/>
                  </a:schemeClr>
                </a:solidFill>
                <a:latin typeface="Times New Roman"/>
              </a:rPr>
              <a:t>         </a:t>
            </a:r>
            <a:r>
              <a:rPr b="1" i="1" lang="ru-RU" sz="2000" spc="-1" strike="noStrike">
                <a:solidFill>
                  <a:schemeClr val="accent5">
                    <a:lumMod val="75000"/>
                  </a:schemeClr>
                </a:solidFill>
                <a:latin typeface="Times New Roman"/>
              </a:rPr>
              <a:t>Створити простий прилад для визначення рихлості   ґрунту  та критичного кута його зсуву.</a:t>
            </a:r>
            <a:endParaRPr b="0" lang="uk-UA" sz="20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uk-UA" sz="20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31" name="Рисунок 7" descr=""/>
          <p:cNvPicPr/>
          <p:nvPr/>
        </p:nvPicPr>
        <p:blipFill>
          <a:blip r:embed="rId2"/>
          <a:stretch/>
        </p:blipFill>
        <p:spPr>
          <a:xfrm>
            <a:off x="7720560" y="359640"/>
            <a:ext cx="4071240" cy="2455920"/>
          </a:xfrm>
          <a:prstGeom prst="rect">
            <a:avLst/>
          </a:prstGeom>
          <a:ln w="0">
            <a:noFill/>
          </a:ln>
        </p:spPr>
      </p:pic>
      <p:sp>
        <p:nvSpPr>
          <p:cNvPr id="132" name="Заголовок 1"/>
          <p:cNvSpPr/>
          <p:nvPr/>
        </p:nvSpPr>
        <p:spPr>
          <a:xfrm>
            <a:off x="4731480" y="2977560"/>
            <a:ext cx="7460280" cy="90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rmAutofit/>
          </a:bodyPr>
          <a:p>
            <a:pPr algn="ctr" defTabSz="914400">
              <a:lnSpc>
                <a:spcPct val="90000"/>
              </a:lnSpc>
            </a:pPr>
            <a:r>
              <a:rPr b="1" i="1" lang="uk-UA" sz="3200" spc="-1" strike="noStrike">
                <a:solidFill>
                  <a:schemeClr val="dk2">
                    <a:lumMod val="75000"/>
                    <a:lumOff val="25000"/>
                  </a:schemeClr>
                </a:solidFill>
                <a:latin typeface="Aptos Display"/>
              </a:rPr>
              <a:t>Завдання проекту</a:t>
            </a: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TextBox 11"/>
          <p:cNvSpPr/>
          <p:nvPr/>
        </p:nvSpPr>
        <p:spPr>
          <a:xfrm>
            <a:off x="4475520" y="3817800"/>
            <a:ext cx="7716240" cy="28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50000"/>
              </a:lnSpc>
            </a:pPr>
            <a:r>
              <a:rPr b="0" lang="uk-UA" sz="1800" spc="-1" strike="noStrike">
                <a:solidFill>
                  <a:schemeClr val="dk1"/>
                </a:solidFill>
                <a:latin typeface="Aptos"/>
              </a:rPr>
              <a:t>✔ </a:t>
            </a: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дослідити властивості ґрунтів і місячного реголіту</a:t>
            </a:r>
            <a:br>
              <a:rPr sz="2000"/>
            </a:b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✔ вивчити умови втрати стійкості ґрунту на схилі</a:t>
            </a:r>
            <a:br>
              <a:rPr sz="2000"/>
            </a:b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✔ створити макет приладу для визначення критичного кута</a:t>
            </a:r>
            <a:br>
              <a:rPr sz="2000"/>
            </a:b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✔ провести експериментальні випробування</a:t>
            </a:r>
            <a:br>
              <a:rPr sz="2000"/>
            </a:b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✔ встановити залежність між типом ґрунту і кутом зсуву</a:t>
            </a:r>
            <a:br>
              <a:rPr sz="2000"/>
            </a:b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✔ оцінити практичне значення приладу для дослідження Місяця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4" name="Рисунок 13" descr=""/>
          <p:cNvPicPr/>
          <p:nvPr/>
        </p:nvPicPr>
        <p:blipFill>
          <a:blip r:embed="rId3"/>
          <a:stretch/>
        </p:blipFill>
        <p:spPr>
          <a:xfrm>
            <a:off x="786240" y="3942360"/>
            <a:ext cx="3340800" cy="2277360"/>
          </a:xfrm>
          <a:prstGeom prst="rect">
            <a:avLst/>
          </a:prstGeom>
          <a:ln w="0">
            <a:noFill/>
          </a:ln>
        </p:spPr>
      </p:pic>
      <p:sp>
        <p:nvSpPr>
          <p:cNvPr id="135" name="TextBox 14"/>
          <p:cNvSpPr/>
          <p:nvPr/>
        </p:nvSpPr>
        <p:spPr>
          <a:xfrm>
            <a:off x="615600" y="6245640"/>
            <a:ext cx="36936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uk-UA" sz="1400" spc="-1" strike="noStrike">
                <a:solidFill>
                  <a:schemeClr val="dk1"/>
                </a:solidFill>
                <a:latin typeface="Aptos"/>
              </a:rPr>
              <a:t>Місячні гори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400" spc="-1" strike="noStrike">
                <a:solidFill>
                  <a:schemeClr val="dk1"/>
                </a:solidFill>
                <a:latin typeface="Aptos"/>
              </a:rPr>
              <a:t>https://pressbooks.online.ucf.edu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TextBox 15"/>
          <p:cNvSpPr/>
          <p:nvPr/>
        </p:nvSpPr>
        <p:spPr>
          <a:xfrm>
            <a:off x="7772400" y="2831040"/>
            <a:ext cx="40539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1400" spc="-1" strike="noStrike">
                <a:solidFill>
                  <a:srgbClr val="0c1014"/>
                </a:solidFill>
                <a:latin typeface="-apple-system"/>
              </a:rPr>
              <a:t>Artemis II</a:t>
            </a:r>
            <a:r>
              <a:rPr b="0" lang="uk-UA" sz="1400" spc="-1" strike="noStrike">
                <a:solidFill>
                  <a:srgbClr val="0c1014"/>
                </a:solidFill>
                <a:latin typeface="-apple-system"/>
              </a:rPr>
              <a:t>  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400" spc="-1" strike="noStrike">
                <a:solidFill>
                  <a:srgbClr val="0c1014"/>
                </a:solidFill>
                <a:latin typeface="-apple-system"/>
              </a:rPr>
              <a:t>https://epravda.com.ua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/>
          </p:nvPr>
        </p:nvSpPr>
        <p:spPr>
          <a:xfrm>
            <a:off x="276120" y="983520"/>
            <a:ext cx="11915640" cy="5874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400" spc="-1" strike="noStrike">
                <a:solidFill>
                  <a:schemeClr val="dk1"/>
                </a:solidFill>
                <a:latin typeface="Times New Roman"/>
              </a:rPr>
              <a:t>         </a:t>
            </a:r>
            <a:r>
              <a:rPr b="0" lang="uk-UA" sz="2400" spc="-1" strike="noStrike">
                <a:solidFill>
                  <a:schemeClr val="dk1"/>
                </a:solidFill>
                <a:latin typeface="Times New Roman"/>
              </a:rPr>
              <a:t>Під час дослідження ми встановили:</a:t>
            </a:r>
            <a:endParaRPr b="0" lang="uk-UA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400" spc="-1" strike="noStrike">
                <a:solidFill>
                  <a:schemeClr val="dk1"/>
                </a:solidFill>
                <a:latin typeface="Times New Roman"/>
              </a:rPr>
              <a:t>при невеликих кутах нахилу тіло поступово зсувається по поверхні</a:t>
            </a:r>
            <a:endParaRPr b="0" lang="uk-UA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400" spc="-1" strike="noStrike">
                <a:solidFill>
                  <a:schemeClr val="dk1"/>
                </a:solidFill>
                <a:latin typeface="Times New Roman"/>
              </a:rPr>
              <a:t> </a:t>
            </a:r>
            <a:r>
              <a:rPr b="0" lang="uk-UA" sz="2400" spc="-1" strike="noStrike">
                <a:solidFill>
                  <a:schemeClr val="dk1"/>
                </a:solidFill>
                <a:latin typeface="Times New Roman"/>
              </a:rPr>
              <a:t>при збільшенні кута починається частковий зсув ґрунту</a:t>
            </a:r>
            <a:endParaRPr b="0" lang="uk-UA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400" spc="-1" strike="noStrike">
                <a:solidFill>
                  <a:schemeClr val="dk1"/>
                </a:solidFill>
                <a:latin typeface="Times New Roman"/>
              </a:rPr>
              <a:t>при великому куті виникає різкий зсув — “лавина”,  і тіло рухається разом із ґрунтом</a:t>
            </a:r>
            <a:endParaRPr b="0" lang="uk-UA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400" spc="-1" strike="noStrike">
                <a:solidFill>
                  <a:schemeClr val="dk1"/>
                </a:solidFill>
                <a:latin typeface="Times New Roman"/>
              </a:rPr>
              <a:t>      </a:t>
            </a:r>
            <a:endParaRPr b="0" lang="uk-UA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400" spc="-1" strike="noStrike">
                <a:solidFill>
                  <a:schemeClr val="dk1"/>
                </a:solidFill>
                <a:latin typeface="Times New Roman"/>
              </a:rPr>
              <a:t>         </a:t>
            </a:r>
            <a:r>
              <a:rPr b="1" i="1" lang="uk-UA" sz="3200" spc="-1" strike="noStrike">
                <a:solidFill>
                  <a:schemeClr val="accent5">
                    <a:lumMod val="75000"/>
                  </a:schemeClr>
                </a:solidFill>
                <a:latin typeface="Times New Roman"/>
              </a:rPr>
              <a:t>Це створює небезпеку для руху техніки на Місяці</a:t>
            </a:r>
            <a:endParaRPr b="0" lang="uk-UA" sz="32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800" spc="-1" strike="noStrike">
                <a:solidFill>
                  <a:schemeClr val="dk1"/>
                </a:solidFill>
                <a:latin typeface="Times New Roman"/>
              </a:rPr>
              <a:t> 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38" name="Picture 3" descr=""/>
          <p:cNvPicPr/>
          <p:nvPr/>
        </p:nvPicPr>
        <p:blipFill>
          <a:blip r:embed="rId1"/>
          <a:stretch/>
        </p:blipFill>
        <p:spPr>
          <a:xfrm>
            <a:off x="327960" y="3213720"/>
            <a:ext cx="689760" cy="869760"/>
          </a:xfrm>
          <a:prstGeom prst="rect">
            <a:avLst/>
          </a:prstGeom>
          <a:ln w="9525">
            <a:noFill/>
          </a:ln>
        </p:spPr>
      </p:pic>
      <p:sp>
        <p:nvSpPr>
          <p:cNvPr id="139" name="PlaceHolder 2"/>
          <p:cNvSpPr>
            <a:spLocks noGrp="1"/>
          </p:cNvSpPr>
          <p:nvPr>
            <p:ph type="title"/>
          </p:nvPr>
        </p:nvSpPr>
        <p:spPr>
          <a:xfrm>
            <a:off x="838080" y="156960"/>
            <a:ext cx="10910520" cy="883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uk-UA" sz="4400" spc="-1" strike="noStrike">
                <a:solidFill>
                  <a:schemeClr val="dk2">
                    <a:lumMod val="75000"/>
                    <a:lumOff val="25000"/>
                  </a:schemeClr>
                </a:solidFill>
                <a:latin typeface="Aptos Display"/>
              </a:rPr>
              <a:t>Дослідження</a:t>
            </a:r>
            <a:endParaRPr b="0" lang="uk-UA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40" name="Заголовок 1"/>
          <p:cNvSpPr/>
          <p:nvPr/>
        </p:nvSpPr>
        <p:spPr>
          <a:xfrm>
            <a:off x="1192320" y="3846960"/>
            <a:ext cx="3957480" cy="88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90000"/>
              </a:lnSpc>
            </a:pPr>
            <a:r>
              <a:rPr b="1" lang="uk-UA" sz="2800" spc="-1" strike="noStrike">
                <a:solidFill>
                  <a:schemeClr val="dk2">
                    <a:lumMod val="75000"/>
                    <a:lumOff val="25000"/>
                  </a:schemeClr>
                </a:solidFill>
                <a:latin typeface="Aptos Display"/>
              </a:rPr>
              <a:t>Поверхня Місяця</a:t>
            </a: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TextBox 4"/>
          <p:cNvSpPr/>
          <p:nvPr/>
        </p:nvSpPr>
        <p:spPr>
          <a:xfrm>
            <a:off x="1086840" y="4538880"/>
            <a:ext cx="4218120" cy="20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 </a:t>
            </a:r>
            <a:r>
              <a:rPr b="0" lang="ru-RU" sz="2400" spc="-1" strike="noStrike">
                <a:solidFill>
                  <a:schemeClr val="dk1"/>
                </a:solidFill>
                <a:latin typeface="Times New Roman"/>
              </a:rPr>
              <a:t>Місяць вкритий реголітом:</a:t>
            </a:r>
            <a:br>
              <a:rPr sz="2400"/>
            </a:br>
            <a:r>
              <a:rPr b="0" lang="ru-RU" sz="2400" spc="-1" strike="noStrike">
                <a:solidFill>
                  <a:schemeClr val="dk1"/>
                </a:solidFill>
                <a:latin typeface="Times New Roman"/>
              </a:rPr>
              <a:t>• дуже пухкий</a:t>
            </a:r>
            <a:br>
              <a:rPr sz="2400"/>
            </a:br>
            <a:r>
              <a:rPr b="0" lang="ru-RU" sz="2400" spc="-1" strike="noStrike">
                <a:solidFill>
                  <a:schemeClr val="dk1"/>
                </a:solidFill>
                <a:latin typeface="Times New Roman"/>
              </a:rPr>
              <a:t>• пилуватий</a:t>
            </a:r>
            <a:br>
              <a:rPr sz="2400"/>
            </a:br>
            <a:r>
              <a:rPr b="0" lang="ru-RU" sz="2400" spc="-1" strike="noStrike">
                <a:solidFill>
                  <a:schemeClr val="dk1"/>
                </a:solidFill>
                <a:latin typeface="Times New Roman"/>
              </a:rPr>
              <a:t>• без води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uk-UA" sz="15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2" name="Picture 2" descr=""/>
          <p:cNvPicPr/>
          <p:nvPr/>
        </p:nvPicPr>
        <p:blipFill>
          <a:blip r:embed="rId2"/>
          <a:stretch/>
        </p:blipFill>
        <p:spPr>
          <a:xfrm>
            <a:off x="6280200" y="3804840"/>
            <a:ext cx="4787640" cy="2532960"/>
          </a:xfrm>
          <a:prstGeom prst="rect">
            <a:avLst/>
          </a:prstGeom>
          <a:ln w="9525">
            <a:noFill/>
          </a:ln>
        </p:spPr>
      </p:pic>
      <p:sp>
        <p:nvSpPr>
          <p:cNvPr id="143" name="TextBox 9"/>
          <p:cNvSpPr/>
          <p:nvPr/>
        </p:nvSpPr>
        <p:spPr>
          <a:xfrm>
            <a:off x="6271560" y="6177240"/>
            <a:ext cx="4830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Aptos"/>
              </a:rPr>
              <a:t>Відбиток підошви астронавта на реголіті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Aptos"/>
              </a:rPr>
              <a:t>https://planetario.buenosaires.gob.ar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2" descr=""/>
          <p:cNvPicPr/>
          <p:nvPr/>
        </p:nvPicPr>
        <p:blipFill>
          <a:blip r:embed="rId1"/>
          <a:stretch/>
        </p:blipFill>
        <p:spPr>
          <a:xfrm>
            <a:off x="1515600" y="815760"/>
            <a:ext cx="9413640" cy="3333600"/>
          </a:xfrm>
          <a:prstGeom prst="rect">
            <a:avLst/>
          </a:prstGeom>
          <a:ln w="9525">
            <a:noFill/>
          </a:ln>
        </p:spPr>
      </p:pic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743400" y="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uk-UA" sz="4400" spc="-1" strike="noStrike">
                <a:solidFill>
                  <a:schemeClr val="dk2">
                    <a:lumMod val="75000"/>
                    <a:lumOff val="25000"/>
                  </a:schemeClr>
                </a:solidFill>
                <a:latin typeface="Aptos Display"/>
              </a:rPr>
              <a:t>Ідея приладу</a:t>
            </a:r>
            <a:endParaRPr b="0" lang="uk-UA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940320" y="4321800"/>
            <a:ext cx="10430280" cy="2035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chemeClr val="dk1"/>
                </a:solidFill>
                <a:latin typeface="Aptos"/>
              </a:rPr>
              <a:t>Ми створили прилад — “місячний транспортир”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algn="ctr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2800" spc="-1" strike="noStrike">
                <a:solidFill>
                  <a:schemeClr val="dk1"/>
                </a:solidFill>
                <a:latin typeface="Aptos"/>
              </a:rPr>
              <a:t>Він дозволяє змінювати кут нахилу поверхні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algn="ctr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ru-RU" sz="2800" spc="-1" strike="noStrike">
                <a:solidFill>
                  <a:schemeClr val="dk1"/>
                </a:solidFill>
                <a:latin typeface="Aptos"/>
              </a:rPr>
              <a:t> </a:t>
            </a:r>
            <a:r>
              <a:rPr b="0" lang="ru-RU" sz="2800" spc="-1" strike="noStrike">
                <a:solidFill>
                  <a:schemeClr val="dk1"/>
                </a:solidFill>
                <a:latin typeface="Aptos"/>
              </a:rPr>
              <a:t>І визначати момент, коли починається зсув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743400" y="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uk-UA" sz="4400" spc="-1" strike="noStrike">
                <a:solidFill>
                  <a:schemeClr val="dk2">
                    <a:lumMod val="75000"/>
                    <a:lumOff val="25000"/>
                  </a:schemeClr>
                </a:solidFill>
                <a:latin typeface="Aptos Display"/>
              </a:rPr>
              <a:t>Принцип роботи</a:t>
            </a:r>
            <a:endParaRPr b="0" lang="uk-UA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474480" y="1069560"/>
            <a:ext cx="9945720" cy="540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Ми поступово нахиляємо поверхню з ґрунтом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 </a:t>
            </a: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На поверхню кладемо камінь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 </a:t>
            </a: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Спостерігаємо його рух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   • </a:t>
            </a: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спочатку нерухомий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• потім злегка рухається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• далі відбувається повний зсув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Визначаємо критичний кут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49" name="Прямокутник 5"/>
          <p:cNvSpPr/>
          <p:nvPr/>
        </p:nvSpPr>
        <p:spPr>
          <a:xfrm>
            <a:off x="7315920" y="5952960"/>
            <a:ext cx="363060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uk-UA" sz="1200" spc="-1" strike="noStrike">
                <a:solidFill>
                  <a:schemeClr val="dk1"/>
                </a:solidFill>
                <a:latin typeface="Aptos"/>
              </a:rPr>
              <a:t>Прототип місячного транспортиру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0" name="Picture 2" descr=""/>
          <p:cNvPicPr/>
          <p:nvPr/>
        </p:nvPicPr>
        <p:blipFill>
          <a:blip r:embed="rId1"/>
          <a:stretch/>
        </p:blipFill>
        <p:spPr>
          <a:xfrm>
            <a:off x="6968880" y="1901160"/>
            <a:ext cx="4184640" cy="401328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6" descr=""/>
          <p:cNvPicPr/>
          <p:nvPr/>
        </p:nvPicPr>
        <p:blipFill>
          <a:blip r:embed="rId1"/>
          <a:stretch/>
        </p:blipFill>
        <p:spPr>
          <a:xfrm>
            <a:off x="213840" y="5779800"/>
            <a:ext cx="536040" cy="665280"/>
          </a:xfrm>
          <a:prstGeom prst="rect">
            <a:avLst/>
          </a:prstGeom>
          <a:ln w="9525">
            <a:noFill/>
          </a:ln>
        </p:spPr>
      </p:pic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743400" y="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uk-UA" sz="4400" spc="-1" strike="noStrike">
                <a:solidFill>
                  <a:schemeClr val="dk2">
                    <a:lumMod val="75000"/>
                    <a:lumOff val="25000"/>
                  </a:schemeClr>
                </a:solidFill>
                <a:latin typeface="Aptos Display"/>
              </a:rPr>
              <a:t>Випробування прототипу</a:t>
            </a:r>
            <a:endParaRPr b="0" lang="uk-UA" sz="4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53" name="Picture 2" descr=""/>
          <p:cNvPicPr/>
          <p:nvPr/>
        </p:nvPicPr>
        <p:blipFill>
          <a:blip r:embed="rId2"/>
          <a:srcRect l="0" t="0" r="5587" b="0"/>
          <a:stretch/>
        </p:blipFill>
        <p:spPr>
          <a:xfrm>
            <a:off x="7073640" y="1258920"/>
            <a:ext cx="2354760" cy="2243160"/>
          </a:xfrm>
          <a:prstGeom prst="rect">
            <a:avLst/>
          </a:prstGeom>
          <a:ln w="9525">
            <a:noFill/>
          </a:ln>
        </p:spPr>
      </p:pic>
      <p:pic>
        <p:nvPicPr>
          <p:cNvPr id="154" name="Picture 3" descr=""/>
          <p:cNvPicPr/>
          <p:nvPr/>
        </p:nvPicPr>
        <p:blipFill>
          <a:blip r:embed="rId3"/>
          <a:stretch/>
        </p:blipFill>
        <p:spPr>
          <a:xfrm>
            <a:off x="9496080" y="1254960"/>
            <a:ext cx="2384640" cy="2241720"/>
          </a:xfrm>
          <a:prstGeom prst="rect">
            <a:avLst/>
          </a:prstGeom>
          <a:ln w="9525">
            <a:noFill/>
          </a:ln>
        </p:spPr>
      </p:pic>
      <p:pic>
        <p:nvPicPr>
          <p:cNvPr id="155" name="Picture 4" descr=""/>
          <p:cNvPicPr/>
          <p:nvPr/>
        </p:nvPicPr>
        <p:blipFill>
          <a:blip r:embed="rId4"/>
          <a:stretch/>
        </p:blipFill>
        <p:spPr>
          <a:xfrm>
            <a:off x="7055640" y="3574440"/>
            <a:ext cx="2376360" cy="2241720"/>
          </a:xfrm>
          <a:prstGeom prst="rect">
            <a:avLst/>
          </a:prstGeom>
          <a:ln w="9525">
            <a:noFill/>
          </a:ln>
        </p:spPr>
      </p:pic>
      <p:pic>
        <p:nvPicPr>
          <p:cNvPr id="156" name="Picture 5" descr=""/>
          <p:cNvPicPr/>
          <p:nvPr/>
        </p:nvPicPr>
        <p:blipFill>
          <a:blip r:embed="rId5"/>
          <a:stretch/>
        </p:blipFill>
        <p:spPr>
          <a:xfrm>
            <a:off x="9495000" y="3573000"/>
            <a:ext cx="2400480" cy="2241720"/>
          </a:xfrm>
          <a:prstGeom prst="rect">
            <a:avLst/>
          </a:prstGeom>
          <a:ln w="9525">
            <a:noFill/>
          </a:ln>
        </p:spPr>
      </p:pic>
      <p:sp>
        <p:nvSpPr>
          <p:cNvPr id="157" name="Місце для вмісту 2"/>
          <p:cNvSpPr/>
          <p:nvPr/>
        </p:nvSpPr>
        <p:spPr>
          <a:xfrm>
            <a:off x="344880" y="1190520"/>
            <a:ext cx="7228440" cy="540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96666" lnSpcReduction="10000"/>
          </a:bodyPr>
          <a:p>
            <a:pPr defTabSz="914400">
              <a:lnSpc>
                <a:spcPct val="100000"/>
              </a:lnSpc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Ми провели дослідження на різних ґрунтах. І зробили важливе відкриття:</a:t>
            </a: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 </a:t>
            </a: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рух відбувається поетапно</a:t>
            </a: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  <a:p>
            <a:pPr marL="360000" defTabSz="914400">
              <a:lnSpc>
                <a:spcPct val="100000"/>
              </a:lnSpc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• </a:t>
            </a: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частковий зсув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• зупинка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• повторний рух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• повний зсув</a:t>
            </a: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   </a:t>
            </a:r>
            <a:r>
              <a:rPr b="1" i="1" lang="uk-UA" sz="2800" spc="-1" strike="noStrike">
                <a:solidFill>
                  <a:schemeClr val="dk1"/>
                </a:solidFill>
                <a:latin typeface="Aptos"/>
              </a:rPr>
              <a:t>Це означає, що процес не миттєвий</a:t>
            </a: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TextBox 9"/>
          <p:cNvSpPr/>
          <p:nvPr/>
        </p:nvSpPr>
        <p:spPr>
          <a:xfrm>
            <a:off x="7449480" y="5869440"/>
            <a:ext cx="410076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Aptos"/>
              </a:rPr>
              <a:t>Проведення експерименту з визначення критичного кута зсуву ґрунту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39720" y="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uk-UA" sz="4400" spc="-1" strike="noStrike">
                <a:solidFill>
                  <a:schemeClr val="dk2">
                    <a:lumMod val="75000"/>
                    <a:lumOff val="25000"/>
                  </a:schemeClr>
                </a:solidFill>
                <a:latin typeface="Aptos Display"/>
              </a:rPr>
              <a:t>Практичне значення</a:t>
            </a:r>
            <a:endParaRPr b="0" lang="uk-UA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672840" y="1026720"/>
            <a:ext cx="10680480" cy="543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3550"/>
          </a:bodyPr>
          <a:p>
            <a:pPr marL="228600" indent="0" defTabSz="914400">
              <a:lnSpc>
                <a:spcPct val="16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Встановлено таку залежність: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0" defTabSz="914400">
              <a:lnSpc>
                <a:spcPct val="16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  ✔ </a:t>
            </a: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чим щільніший ґрунт — тим більший кут зсуву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✔ чим пухкіший — тим швидше відбувається рух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Прилад дозволяє: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• оцінити рихлість ґрунту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• визначити безпечний кут руху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• моделювати поверхню Місяця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 </a:t>
            </a: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Може використовуватись у майбутніх місячних місіях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61" name="Picture 3" descr=""/>
          <p:cNvPicPr/>
          <p:nvPr/>
        </p:nvPicPr>
        <p:blipFill>
          <a:blip r:embed="rId1"/>
          <a:stretch/>
        </p:blipFill>
        <p:spPr>
          <a:xfrm>
            <a:off x="7661880" y="3200760"/>
            <a:ext cx="3940560" cy="2327400"/>
          </a:xfrm>
          <a:prstGeom prst="rect">
            <a:avLst/>
          </a:prstGeom>
          <a:ln w="9525">
            <a:noFill/>
          </a:ln>
        </p:spPr>
      </p:pic>
      <p:sp>
        <p:nvSpPr>
          <p:cNvPr id="162" name="TextBox 5"/>
          <p:cNvSpPr/>
          <p:nvPr/>
        </p:nvSpPr>
        <p:spPr>
          <a:xfrm>
            <a:off x="7643160" y="5590080"/>
            <a:ext cx="396792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Aptos"/>
              </a:rPr>
              <a:t>https://www.unian.ua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uk-UA" sz="4400" spc="-1" strike="noStrike">
                <a:solidFill>
                  <a:schemeClr val="dk2">
                    <a:lumMod val="75000"/>
                    <a:lumOff val="25000"/>
                  </a:schemeClr>
                </a:solidFill>
                <a:latin typeface="Aptos Display"/>
              </a:rPr>
              <a:t>Висновки</a:t>
            </a:r>
            <a:endParaRPr b="0" lang="uk-UA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215640" y="1661760"/>
            <a:ext cx="11231280" cy="504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3550" lnSpcReduction="10000"/>
          </a:bodyPr>
          <a:p>
            <a:pPr marL="228600"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   ✔ </a:t>
            </a: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розроблено макет приладу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✔ підтверджено залежність глибини/руху від щільності ґрунту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✔ виявлено поетапний характер зсуву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✔ гіпотеза дослідження підтверджена</a:t>
            </a:r>
            <a:br>
              <a:rPr sz="2800"/>
            </a:b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✔ прилад дозволяє оцінити придатність поверхні</a:t>
            </a: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uk-UA" sz="2800" spc="-1" strike="noStrike">
                <a:solidFill>
                  <a:schemeClr val="dk1"/>
                </a:solidFill>
                <a:latin typeface="Aptos"/>
              </a:rPr>
              <a:t> </a:t>
            </a:r>
            <a:r>
              <a:rPr b="1" i="1" lang="uk-UA" sz="3200" spc="-1" strike="noStrike">
                <a:solidFill>
                  <a:schemeClr val="dk1"/>
                </a:solidFill>
                <a:latin typeface="Aptos"/>
              </a:rPr>
              <a:t>можливе застосування у дослідженні Місяця</a:t>
            </a:r>
            <a:endParaRPr b="0" lang="uk-UA" sz="32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uk-UA" sz="28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967680" y="14076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3422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en-US" sz="4200" spc="-1" strike="noStrike">
                <a:solidFill>
                  <a:schemeClr val="dk2">
                    <a:lumMod val="75000"/>
                    <a:lumOff val="25000"/>
                  </a:schemeClr>
                </a:solidFill>
                <a:latin typeface="Aptos Display"/>
              </a:rPr>
              <a:t>Місячний транспортир: дослідження зсувостійкості реголіту</a:t>
            </a:r>
            <a:endParaRPr b="0" lang="uk-UA" sz="4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66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defTabSz="914400">
              <a:lnSpc>
                <a:spcPct val="100000"/>
              </a:lnSpc>
            </a:pPr>
            <a:endParaRPr b="0" lang="uk-UA" sz="18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67" name="Picture 4" descr=""/>
          <p:cNvPicPr/>
          <p:nvPr/>
        </p:nvPicPr>
        <p:blipFill>
          <a:blip r:embed="rId1"/>
          <a:srcRect l="0" t="0" r="0" b="-2197"/>
          <a:stretch/>
        </p:blipFill>
        <p:spPr>
          <a:xfrm>
            <a:off x="7832880" y="1675080"/>
            <a:ext cx="4071240" cy="3819600"/>
          </a:xfrm>
          <a:prstGeom prst="rect">
            <a:avLst/>
          </a:prstGeom>
          <a:ln w="9525">
            <a:noFill/>
          </a:ln>
        </p:spPr>
      </p:pic>
      <p:pic>
        <p:nvPicPr>
          <p:cNvPr id="168" name="Picture 5" descr=""/>
          <p:cNvPicPr/>
          <p:nvPr/>
        </p:nvPicPr>
        <p:blipFill>
          <a:blip r:embed="rId2"/>
          <a:stretch/>
        </p:blipFill>
        <p:spPr>
          <a:xfrm>
            <a:off x="4471200" y="1684440"/>
            <a:ext cx="3249000" cy="3717000"/>
          </a:xfrm>
          <a:prstGeom prst="rect">
            <a:avLst/>
          </a:prstGeom>
          <a:ln w="9525">
            <a:noFill/>
          </a:ln>
        </p:spPr>
      </p:pic>
      <p:sp>
        <p:nvSpPr>
          <p:cNvPr id="169" name="TextBox 8"/>
          <p:cNvSpPr/>
          <p:nvPr/>
        </p:nvSpPr>
        <p:spPr>
          <a:xfrm>
            <a:off x="0" y="5624280"/>
            <a:ext cx="121917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0" name="Picture 6" descr=""/>
          <p:cNvPicPr/>
          <p:nvPr/>
        </p:nvPicPr>
        <p:blipFill>
          <a:blip r:embed="rId3"/>
          <a:stretch/>
        </p:blipFill>
        <p:spPr>
          <a:xfrm>
            <a:off x="130680" y="1682280"/>
            <a:ext cx="4159800" cy="370908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Офіс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itchFamily="0" charset="1"/>
        <a:ea typeface=""/>
        <a:cs typeface=""/>
      </a:majorFont>
      <a:minorFont>
        <a:latin typeface="Apto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Офіс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itchFamily="0" charset="1"/>
        <a:ea typeface=""/>
        <a:cs typeface=""/>
      </a:majorFont>
      <a:minorFont>
        <a:latin typeface="Apto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Офіс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itchFamily="0" charset="1"/>
        <a:ea typeface=""/>
        <a:cs typeface=""/>
      </a:majorFont>
      <a:minorFont>
        <a:latin typeface="Apto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</TotalTime>
  <Application>EasyOffice/7.6.2.1.0$Windows_X86_64 LibreOffice_project/0bc4d647150f05f02b71ccb5539a4012b57f1faf</Application>
  <AppVersion>15.0000</AppVersion>
  <Words>317</Words>
  <Paragraphs>72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2026-04-19T06:07:17Z</dcterms:created>
  <dc:creator>Ірина Сагайдак</dc:creator>
  <dc:description/>
  <dc:language>uk-UA</dc:language>
  <cp:lastModifiedBy/>
  <dcterms:modified xsi:type="dcterms:W3CDTF">2026-04-20T23:04:58Z</dcterms:modified>
  <cp:revision>7</cp:revision>
  <dc:subject/>
  <dc:title>Місячний транспортир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Довільний</vt:lpwstr>
  </property>
  <property fmtid="{D5CDD505-2E9C-101B-9397-08002B2CF9AE}" pid="3" name="Slides">
    <vt:i4>9</vt:i4>
  </property>
</Properties>
</file>