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Adlery Swash" charset="1" panose="02000000000000000000"/>
      <p:regular r:id="rId21"/>
    </p:embeddedFont>
    <p:embeddedFont>
      <p:font typeface="Pangolin" charset="1" panose="00000500000000000000"/>
      <p:regular r:id="rId22"/>
    </p:embeddedFont>
    <p:embeddedFont>
      <p:font typeface="Didact Gothic" charset="1" panose="000005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jpeg" Type="http://schemas.openxmlformats.org/officeDocument/2006/relationships/image"/><Relationship Id="rId5"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6.jpeg" Type="http://schemas.openxmlformats.org/officeDocument/2006/relationships/image"/><Relationship Id="rId5"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 Id="rId4" Target="../media/image1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1.jpeg" Type="http://schemas.openxmlformats.org/officeDocument/2006/relationships/image"/><Relationship Id="rId5" Target="../media/image12.jpeg" Type="http://schemas.openxmlformats.org/officeDocument/2006/relationships/image"/><Relationship Id="rId6" Target="../media/image13.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 Id="rId4" Target="../media/image16.png" Type="http://schemas.openxmlformats.org/officeDocument/2006/relationships/image"/><Relationship Id="rId5" Target="../media/image17.jpeg" Type="http://schemas.openxmlformats.org/officeDocument/2006/relationships/image"/><Relationship Id="rId6" Target="../media/image18.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 Id="rId6" Target="../media/image2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 Id="rId6" Target="../media/image2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png" Type="http://schemas.openxmlformats.org/officeDocument/2006/relationships/image"/><Relationship Id="rId6" Target="../media/image3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34.png" Type="http://schemas.openxmlformats.org/officeDocument/2006/relationships/image"/><Relationship Id="rId5" Target="../media/image35.png" Type="http://schemas.openxmlformats.org/officeDocument/2006/relationships/image"/><Relationship Id="rId6" Target="../media/image3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37.png" Type="http://schemas.openxmlformats.org/officeDocument/2006/relationships/image"/><Relationship Id="rId5" Target="../media/image38.png" Type="http://schemas.openxmlformats.org/officeDocument/2006/relationships/image"/><Relationship Id="rId6" Target="../media/image39.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 Id="rId4" Target="../media/image40.png" Type="http://schemas.openxmlformats.org/officeDocument/2006/relationships/image"/><Relationship Id="rId5" Target="../media/image41.png" Type="http://schemas.openxmlformats.org/officeDocument/2006/relationships/image"/><Relationship Id="rId6" Target="../media/image4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3.png" Type="http://schemas.openxmlformats.org/officeDocument/2006/relationships/image"/><Relationship Id="rId5" Target="../media/image44.png" Type="http://schemas.openxmlformats.org/officeDocument/2006/relationships/image"/><Relationship Id="rId6" Target="../media/image4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4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grpSp>
        <p:nvGrpSpPr>
          <p:cNvPr name="Group 2" id="2"/>
          <p:cNvGrpSpPr/>
          <p:nvPr/>
        </p:nvGrpSpPr>
        <p:grpSpPr>
          <a:xfrm rot="0">
            <a:off x="3899587" y="4822462"/>
            <a:ext cx="8007476" cy="800747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1C787"/>
            </a:solidFill>
          </p:spPr>
        </p:sp>
        <p:sp>
          <p:nvSpPr>
            <p:cNvPr name="TextBox 4" id="4"/>
            <p:cNvSpPr txBox="true"/>
            <p:nvPr/>
          </p:nvSpPr>
          <p:spPr>
            <a:xfrm>
              <a:off x="76200" y="57150"/>
              <a:ext cx="660400" cy="679450"/>
            </a:xfrm>
            <a:prstGeom prst="rect">
              <a:avLst/>
            </a:prstGeom>
          </p:spPr>
          <p:txBody>
            <a:bodyPr anchor="ctr" rtlCol="false" tIns="50800" lIns="50800" bIns="50800" rIns="50800"/>
            <a:lstStyle/>
            <a:p>
              <a:pPr algn="ctr">
                <a:lnSpc>
                  <a:spcPts val="2856"/>
                </a:lnSpc>
              </a:pPr>
            </a:p>
          </p:txBody>
        </p:sp>
      </p:grpSp>
      <p:sp>
        <p:nvSpPr>
          <p:cNvPr name="TextBox 5" id="5"/>
          <p:cNvSpPr txBox="true"/>
          <p:nvPr/>
        </p:nvSpPr>
        <p:spPr>
          <a:xfrm rot="0">
            <a:off x="3159411" y="983293"/>
            <a:ext cx="11969178" cy="2646020"/>
          </a:xfrm>
          <a:prstGeom prst="rect">
            <a:avLst/>
          </a:prstGeom>
        </p:spPr>
        <p:txBody>
          <a:bodyPr anchor="t" rtlCol="false" tIns="0" lIns="0" bIns="0" rIns="0">
            <a:spAutoFit/>
          </a:bodyPr>
          <a:lstStyle/>
          <a:p>
            <a:pPr algn="ctr">
              <a:lnSpc>
                <a:spcPts val="10099"/>
              </a:lnSpc>
            </a:pPr>
            <a:r>
              <a:rPr lang="en-US" sz="8706">
                <a:solidFill>
                  <a:srgbClr val="5B4560"/>
                </a:solidFill>
                <a:latin typeface="Adlery Swash"/>
                <a:ea typeface="Adlery Swash"/>
                <a:cs typeface="Adlery Swash"/>
                <a:sym typeface="Adlery Swash"/>
              </a:rPr>
              <a:t>Контрактова площа та Поділ: </a:t>
            </a:r>
          </a:p>
        </p:txBody>
      </p:sp>
      <p:sp>
        <p:nvSpPr>
          <p:cNvPr name="TextBox 6" id="6"/>
          <p:cNvSpPr txBox="true"/>
          <p:nvPr/>
        </p:nvSpPr>
        <p:spPr>
          <a:xfrm rot="0">
            <a:off x="3899587" y="3201142"/>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легендарне перехрестя культур торгівлі</a:t>
            </a:r>
          </a:p>
        </p:txBody>
      </p:sp>
      <p:sp>
        <p:nvSpPr>
          <p:cNvPr name="Freeform 7" id="7"/>
          <p:cNvSpPr/>
          <p:nvPr/>
        </p:nvSpPr>
        <p:spPr>
          <a:xfrm flipH="false" flipV="false" rot="0">
            <a:off x="-1509020" y="4039306"/>
            <a:ext cx="20008175" cy="12277655"/>
          </a:xfrm>
          <a:custGeom>
            <a:avLst/>
            <a:gdLst/>
            <a:ahLst/>
            <a:cxnLst/>
            <a:rect r="r" b="b" t="t" l="l"/>
            <a:pathLst>
              <a:path h="12277655" w="20008175">
                <a:moveTo>
                  <a:pt x="0" y="0"/>
                </a:moveTo>
                <a:lnTo>
                  <a:pt x="20008175" y="0"/>
                </a:lnTo>
                <a:lnTo>
                  <a:pt x="20008175" y="12277654"/>
                </a:lnTo>
                <a:lnTo>
                  <a:pt x="0" y="12277654"/>
                </a:lnTo>
                <a:lnTo>
                  <a:pt x="0" y="0"/>
                </a:lnTo>
                <a:close/>
              </a:path>
            </a:pathLst>
          </a:custGeom>
          <a:blipFill>
            <a:blip r:embed="rId2"/>
            <a:stretch>
              <a:fillRect l="0" t="-7963" r="0" b="0"/>
            </a:stretch>
          </a:blipFill>
        </p:spPr>
      </p:sp>
      <p:sp>
        <p:nvSpPr>
          <p:cNvPr name="TextBox 8" id="8"/>
          <p:cNvSpPr txBox="true"/>
          <p:nvPr/>
        </p:nvSpPr>
        <p:spPr>
          <a:xfrm rot="0">
            <a:off x="-1975032" y="224611"/>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false" flipV="false" rot="387041">
            <a:off x="-6948307" y="7467164"/>
            <a:ext cx="36912684" cy="4101409"/>
          </a:xfrm>
          <a:custGeom>
            <a:avLst/>
            <a:gdLst/>
            <a:ahLst/>
            <a:cxnLst/>
            <a:rect r="r" b="b" t="t" l="l"/>
            <a:pathLst>
              <a:path h="4101409" w="36912684">
                <a:moveTo>
                  <a:pt x="0" y="0"/>
                </a:moveTo>
                <a:lnTo>
                  <a:pt x="36912684" y="0"/>
                </a:lnTo>
                <a:lnTo>
                  <a:pt x="36912684" y="4101409"/>
                </a:lnTo>
                <a:lnTo>
                  <a:pt x="0" y="41014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365449">
            <a:off x="11508035" y="434919"/>
            <a:ext cx="5827989" cy="4936649"/>
            <a:chOff x="0" y="0"/>
            <a:chExt cx="2374900" cy="2011680"/>
          </a:xfrm>
        </p:grpSpPr>
        <p:sp>
          <p:nvSpPr>
            <p:cNvPr name="Freeform 4" id="4"/>
            <p:cNvSpPr/>
            <p:nvPr/>
          </p:nvSpPr>
          <p:spPr>
            <a:xfrm flipH="false" flipV="false" rot="0">
              <a:off x="-796" y="-1270"/>
              <a:ext cx="2374505" cy="2007870"/>
            </a:xfrm>
            <a:custGeom>
              <a:avLst/>
              <a:gdLst/>
              <a:ahLst/>
              <a:cxnLst/>
              <a:rect r="r" b="b" t="t" l="l"/>
              <a:pathLst>
                <a:path h="2007870" w="2374505">
                  <a:moveTo>
                    <a:pt x="2374426" y="1776730"/>
                  </a:moveTo>
                  <a:cubicBezTo>
                    <a:pt x="2373156" y="1275080"/>
                    <a:pt x="2357916" y="596900"/>
                    <a:pt x="2357916" y="96520"/>
                  </a:cubicBezTo>
                  <a:cubicBezTo>
                    <a:pt x="2357916" y="88900"/>
                    <a:pt x="2359186" y="81280"/>
                    <a:pt x="2359186" y="74930"/>
                  </a:cubicBezTo>
                  <a:cubicBezTo>
                    <a:pt x="2357916" y="73660"/>
                    <a:pt x="2356646" y="73660"/>
                    <a:pt x="2355376" y="72390"/>
                  </a:cubicBezTo>
                  <a:cubicBezTo>
                    <a:pt x="2355376" y="72390"/>
                    <a:pt x="2354106" y="73660"/>
                    <a:pt x="2354106" y="74930"/>
                  </a:cubicBezTo>
                  <a:cubicBezTo>
                    <a:pt x="2351566" y="81280"/>
                    <a:pt x="2346486" y="81280"/>
                    <a:pt x="2341406" y="81280"/>
                  </a:cubicBezTo>
                  <a:cubicBezTo>
                    <a:pt x="2335056" y="80010"/>
                    <a:pt x="2328706" y="73660"/>
                    <a:pt x="2321086" y="76200"/>
                  </a:cubicBezTo>
                  <a:cubicBezTo>
                    <a:pt x="2318546" y="77470"/>
                    <a:pt x="2313466" y="74930"/>
                    <a:pt x="2312196" y="72390"/>
                  </a:cubicBezTo>
                  <a:cubicBezTo>
                    <a:pt x="2308386" y="67310"/>
                    <a:pt x="2303306" y="67310"/>
                    <a:pt x="2298226" y="69850"/>
                  </a:cubicBezTo>
                  <a:cubicBezTo>
                    <a:pt x="2295686" y="71120"/>
                    <a:pt x="2293146" y="69850"/>
                    <a:pt x="2290606" y="69850"/>
                  </a:cubicBezTo>
                  <a:cubicBezTo>
                    <a:pt x="2286796" y="69850"/>
                    <a:pt x="2281716" y="68580"/>
                    <a:pt x="2277906" y="67310"/>
                  </a:cubicBezTo>
                  <a:cubicBezTo>
                    <a:pt x="2276636" y="67310"/>
                    <a:pt x="2274096" y="66040"/>
                    <a:pt x="2272826" y="66040"/>
                  </a:cubicBezTo>
                  <a:cubicBezTo>
                    <a:pt x="2269016" y="64770"/>
                    <a:pt x="2265206" y="60960"/>
                    <a:pt x="2261396" y="66040"/>
                  </a:cubicBezTo>
                  <a:cubicBezTo>
                    <a:pt x="2261396" y="66040"/>
                    <a:pt x="2258856" y="66040"/>
                    <a:pt x="2257586" y="64770"/>
                  </a:cubicBezTo>
                  <a:cubicBezTo>
                    <a:pt x="2256316" y="62230"/>
                    <a:pt x="2255046" y="58420"/>
                    <a:pt x="2253776" y="55880"/>
                  </a:cubicBezTo>
                  <a:cubicBezTo>
                    <a:pt x="2251236" y="52070"/>
                    <a:pt x="2251236" y="45720"/>
                    <a:pt x="2247426" y="43180"/>
                  </a:cubicBezTo>
                  <a:cubicBezTo>
                    <a:pt x="2244886" y="41910"/>
                    <a:pt x="2243616" y="40640"/>
                    <a:pt x="2242346" y="38100"/>
                  </a:cubicBezTo>
                  <a:cubicBezTo>
                    <a:pt x="2242346" y="36830"/>
                    <a:pt x="2239806" y="35560"/>
                    <a:pt x="2239806" y="34290"/>
                  </a:cubicBezTo>
                  <a:lnTo>
                    <a:pt x="2235996" y="30480"/>
                  </a:lnTo>
                  <a:cubicBezTo>
                    <a:pt x="2234726" y="27940"/>
                    <a:pt x="2233456" y="24130"/>
                    <a:pt x="2230916" y="22860"/>
                  </a:cubicBezTo>
                  <a:cubicBezTo>
                    <a:pt x="2225836" y="19050"/>
                    <a:pt x="2224566" y="13970"/>
                    <a:pt x="2227106" y="7620"/>
                  </a:cubicBezTo>
                  <a:cubicBezTo>
                    <a:pt x="2223296" y="6350"/>
                    <a:pt x="2220756" y="3810"/>
                    <a:pt x="2216946" y="3810"/>
                  </a:cubicBezTo>
                  <a:cubicBezTo>
                    <a:pt x="2201706" y="5080"/>
                    <a:pt x="2185196" y="7620"/>
                    <a:pt x="2169956" y="8890"/>
                  </a:cubicBezTo>
                  <a:cubicBezTo>
                    <a:pt x="2167416" y="8890"/>
                    <a:pt x="2163606" y="10160"/>
                    <a:pt x="2162336" y="11430"/>
                  </a:cubicBezTo>
                  <a:cubicBezTo>
                    <a:pt x="2152176" y="17780"/>
                    <a:pt x="2142016" y="12700"/>
                    <a:pt x="2131856" y="11430"/>
                  </a:cubicBezTo>
                  <a:cubicBezTo>
                    <a:pt x="2124236" y="11430"/>
                    <a:pt x="2116616" y="7620"/>
                    <a:pt x="2108996" y="6350"/>
                  </a:cubicBezTo>
                  <a:cubicBezTo>
                    <a:pt x="2100106" y="5080"/>
                    <a:pt x="2092486" y="6350"/>
                    <a:pt x="2083596" y="5080"/>
                  </a:cubicBezTo>
                  <a:cubicBezTo>
                    <a:pt x="2082326" y="5080"/>
                    <a:pt x="2081056" y="3810"/>
                    <a:pt x="2079786" y="2540"/>
                  </a:cubicBezTo>
                  <a:cubicBezTo>
                    <a:pt x="2077246" y="-1270"/>
                    <a:pt x="2072166" y="0"/>
                    <a:pt x="2069626" y="1270"/>
                  </a:cubicBezTo>
                  <a:cubicBezTo>
                    <a:pt x="2065816" y="3810"/>
                    <a:pt x="2064546" y="7620"/>
                    <a:pt x="2062006" y="11430"/>
                  </a:cubicBezTo>
                  <a:cubicBezTo>
                    <a:pt x="2055656" y="12700"/>
                    <a:pt x="2046766" y="13970"/>
                    <a:pt x="2040416" y="17780"/>
                  </a:cubicBezTo>
                  <a:cubicBezTo>
                    <a:pt x="2035336" y="20320"/>
                    <a:pt x="2032796" y="21590"/>
                    <a:pt x="2028986" y="19050"/>
                  </a:cubicBezTo>
                  <a:lnTo>
                    <a:pt x="2027716" y="20320"/>
                  </a:lnTo>
                  <a:cubicBezTo>
                    <a:pt x="2030256" y="22860"/>
                    <a:pt x="2031526" y="26670"/>
                    <a:pt x="2034066" y="29210"/>
                  </a:cubicBezTo>
                  <a:cubicBezTo>
                    <a:pt x="2030256" y="30480"/>
                    <a:pt x="2025176" y="33020"/>
                    <a:pt x="2022636" y="31750"/>
                  </a:cubicBezTo>
                  <a:cubicBezTo>
                    <a:pt x="2016286" y="30480"/>
                    <a:pt x="2013746" y="33020"/>
                    <a:pt x="2008666" y="35560"/>
                  </a:cubicBezTo>
                  <a:cubicBezTo>
                    <a:pt x="2003586" y="39370"/>
                    <a:pt x="1997236" y="41910"/>
                    <a:pt x="1992156" y="44450"/>
                  </a:cubicBezTo>
                  <a:cubicBezTo>
                    <a:pt x="1990886" y="44450"/>
                    <a:pt x="1989616" y="44450"/>
                    <a:pt x="1988346" y="43180"/>
                  </a:cubicBezTo>
                  <a:cubicBezTo>
                    <a:pt x="1987076" y="43180"/>
                    <a:pt x="1985806" y="41910"/>
                    <a:pt x="1985806" y="41910"/>
                  </a:cubicBezTo>
                  <a:cubicBezTo>
                    <a:pt x="1979456" y="44450"/>
                    <a:pt x="1973106" y="46990"/>
                    <a:pt x="1966756" y="44450"/>
                  </a:cubicBezTo>
                  <a:cubicBezTo>
                    <a:pt x="1965486" y="44450"/>
                    <a:pt x="1965486" y="45720"/>
                    <a:pt x="1964216" y="45720"/>
                  </a:cubicBezTo>
                  <a:cubicBezTo>
                    <a:pt x="1956596" y="48260"/>
                    <a:pt x="1951516" y="57150"/>
                    <a:pt x="1941356" y="57150"/>
                  </a:cubicBezTo>
                  <a:cubicBezTo>
                    <a:pt x="1933736" y="57150"/>
                    <a:pt x="1926116" y="63500"/>
                    <a:pt x="1918496" y="63500"/>
                  </a:cubicBezTo>
                  <a:cubicBezTo>
                    <a:pt x="1909606" y="64770"/>
                    <a:pt x="1901986" y="67310"/>
                    <a:pt x="1894366" y="71120"/>
                  </a:cubicBezTo>
                  <a:cubicBezTo>
                    <a:pt x="1891826" y="72390"/>
                    <a:pt x="1889286" y="72390"/>
                    <a:pt x="1888016" y="72390"/>
                  </a:cubicBezTo>
                  <a:cubicBezTo>
                    <a:pt x="1881666" y="69850"/>
                    <a:pt x="1877856" y="73660"/>
                    <a:pt x="1875316" y="77470"/>
                  </a:cubicBezTo>
                  <a:cubicBezTo>
                    <a:pt x="1868966" y="86360"/>
                    <a:pt x="1858806" y="88900"/>
                    <a:pt x="1849916" y="91440"/>
                  </a:cubicBezTo>
                  <a:cubicBezTo>
                    <a:pt x="1838486" y="93980"/>
                    <a:pt x="1827056" y="95250"/>
                    <a:pt x="1815626" y="96520"/>
                  </a:cubicBezTo>
                  <a:cubicBezTo>
                    <a:pt x="1814356" y="96520"/>
                    <a:pt x="1813086" y="100330"/>
                    <a:pt x="1810546" y="101600"/>
                  </a:cubicBezTo>
                  <a:cubicBezTo>
                    <a:pt x="1809276" y="101600"/>
                    <a:pt x="1808006" y="100330"/>
                    <a:pt x="1808006" y="100330"/>
                  </a:cubicBezTo>
                  <a:cubicBezTo>
                    <a:pt x="1801656" y="107950"/>
                    <a:pt x="1797846" y="119380"/>
                    <a:pt x="1785146" y="118110"/>
                  </a:cubicBezTo>
                  <a:lnTo>
                    <a:pt x="1783876" y="118110"/>
                  </a:lnTo>
                  <a:cubicBezTo>
                    <a:pt x="1773716" y="124460"/>
                    <a:pt x="1763556" y="121920"/>
                    <a:pt x="1754666" y="119380"/>
                  </a:cubicBezTo>
                  <a:cubicBezTo>
                    <a:pt x="1752126" y="119380"/>
                    <a:pt x="1748316" y="116840"/>
                    <a:pt x="1747046" y="114300"/>
                  </a:cubicBezTo>
                  <a:cubicBezTo>
                    <a:pt x="1743236" y="106680"/>
                    <a:pt x="1733076" y="104140"/>
                    <a:pt x="1725456" y="106680"/>
                  </a:cubicBezTo>
                  <a:cubicBezTo>
                    <a:pt x="1719106" y="109220"/>
                    <a:pt x="1712756" y="110490"/>
                    <a:pt x="1706406" y="113030"/>
                  </a:cubicBezTo>
                  <a:cubicBezTo>
                    <a:pt x="1696246" y="115570"/>
                    <a:pt x="1687356" y="116840"/>
                    <a:pt x="1677196" y="111760"/>
                  </a:cubicBezTo>
                  <a:cubicBezTo>
                    <a:pt x="1667036" y="106680"/>
                    <a:pt x="1659416" y="110490"/>
                    <a:pt x="1654336" y="121920"/>
                  </a:cubicBezTo>
                  <a:cubicBezTo>
                    <a:pt x="1650526" y="129540"/>
                    <a:pt x="1640366" y="130810"/>
                    <a:pt x="1634016" y="124460"/>
                  </a:cubicBezTo>
                  <a:cubicBezTo>
                    <a:pt x="1630206" y="120650"/>
                    <a:pt x="1627666" y="121920"/>
                    <a:pt x="1623856" y="124460"/>
                  </a:cubicBezTo>
                  <a:lnTo>
                    <a:pt x="1616236" y="132080"/>
                  </a:lnTo>
                  <a:cubicBezTo>
                    <a:pt x="1614966" y="133350"/>
                    <a:pt x="1612426" y="133350"/>
                    <a:pt x="1611156" y="133350"/>
                  </a:cubicBezTo>
                  <a:lnTo>
                    <a:pt x="1603536" y="133350"/>
                  </a:lnTo>
                  <a:cubicBezTo>
                    <a:pt x="1598456" y="133350"/>
                    <a:pt x="1593376" y="132080"/>
                    <a:pt x="1588296" y="130810"/>
                  </a:cubicBezTo>
                  <a:cubicBezTo>
                    <a:pt x="1581946" y="129540"/>
                    <a:pt x="1576866" y="125730"/>
                    <a:pt x="1570516" y="124460"/>
                  </a:cubicBezTo>
                  <a:cubicBezTo>
                    <a:pt x="1560356" y="123190"/>
                    <a:pt x="1557816" y="114300"/>
                    <a:pt x="1554006" y="107950"/>
                  </a:cubicBezTo>
                  <a:cubicBezTo>
                    <a:pt x="1551466" y="104140"/>
                    <a:pt x="1546386" y="99060"/>
                    <a:pt x="1541306" y="100330"/>
                  </a:cubicBezTo>
                  <a:cubicBezTo>
                    <a:pt x="1536226" y="102870"/>
                    <a:pt x="1531146" y="100330"/>
                    <a:pt x="1527336" y="99060"/>
                  </a:cubicBezTo>
                  <a:cubicBezTo>
                    <a:pt x="1526066" y="99060"/>
                    <a:pt x="1523526" y="97790"/>
                    <a:pt x="1522256" y="97790"/>
                  </a:cubicBezTo>
                  <a:cubicBezTo>
                    <a:pt x="1513366" y="95250"/>
                    <a:pt x="1507016" y="100330"/>
                    <a:pt x="1500666" y="106680"/>
                  </a:cubicBezTo>
                  <a:lnTo>
                    <a:pt x="1495586" y="111760"/>
                  </a:lnTo>
                  <a:cubicBezTo>
                    <a:pt x="1494316" y="113030"/>
                    <a:pt x="1494316" y="115570"/>
                    <a:pt x="1493046" y="116840"/>
                  </a:cubicBezTo>
                  <a:cubicBezTo>
                    <a:pt x="1485426" y="123190"/>
                    <a:pt x="1477806" y="120650"/>
                    <a:pt x="1468916" y="116840"/>
                  </a:cubicBezTo>
                  <a:cubicBezTo>
                    <a:pt x="1461296" y="113030"/>
                    <a:pt x="1452406" y="116840"/>
                    <a:pt x="1449866" y="124460"/>
                  </a:cubicBezTo>
                  <a:cubicBezTo>
                    <a:pt x="1448596" y="129540"/>
                    <a:pt x="1447326" y="133350"/>
                    <a:pt x="1440976" y="135890"/>
                  </a:cubicBezTo>
                  <a:cubicBezTo>
                    <a:pt x="1434626" y="139700"/>
                    <a:pt x="1427006" y="142240"/>
                    <a:pt x="1425736" y="151130"/>
                  </a:cubicBezTo>
                  <a:cubicBezTo>
                    <a:pt x="1425736" y="152400"/>
                    <a:pt x="1424466" y="153670"/>
                    <a:pt x="1423196" y="153670"/>
                  </a:cubicBezTo>
                  <a:cubicBezTo>
                    <a:pt x="1419386" y="154940"/>
                    <a:pt x="1416846" y="156210"/>
                    <a:pt x="1413036" y="157480"/>
                  </a:cubicBezTo>
                  <a:lnTo>
                    <a:pt x="1401606" y="157480"/>
                  </a:lnTo>
                  <a:cubicBezTo>
                    <a:pt x="1393986" y="156210"/>
                    <a:pt x="1386366" y="153670"/>
                    <a:pt x="1378746" y="152400"/>
                  </a:cubicBezTo>
                  <a:cubicBezTo>
                    <a:pt x="1369856" y="151130"/>
                    <a:pt x="1362236" y="156210"/>
                    <a:pt x="1353346" y="157480"/>
                  </a:cubicBezTo>
                  <a:lnTo>
                    <a:pt x="1352076" y="158750"/>
                  </a:lnTo>
                  <a:cubicBezTo>
                    <a:pt x="1349536" y="162560"/>
                    <a:pt x="1345726" y="161290"/>
                    <a:pt x="1343186" y="158750"/>
                  </a:cubicBezTo>
                  <a:cubicBezTo>
                    <a:pt x="1338106" y="153670"/>
                    <a:pt x="1329216" y="152400"/>
                    <a:pt x="1322866" y="154940"/>
                  </a:cubicBezTo>
                  <a:cubicBezTo>
                    <a:pt x="1315246" y="158750"/>
                    <a:pt x="1307626" y="161290"/>
                    <a:pt x="1300006" y="163830"/>
                  </a:cubicBezTo>
                  <a:cubicBezTo>
                    <a:pt x="1297466" y="163830"/>
                    <a:pt x="1294926" y="162560"/>
                    <a:pt x="1293656" y="162560"/>
                  </a:cubicBezTo>
                  <a:cubicBezTo>
                    <a:pt x="1291116" y="162560"/>
                    <a:pt x="1287306" y="161290"/>
                    <a:pt x="1286036" y="162560"/>
                  </a:cubicBezTo>
                  <a:cubicBezTo>
                    <a:pt x="1275876" y="170180"/>
                    <a:pt x="1265716" y="167640"/>
                    <a:pt x="1256826" y="162560"/>
                  </a:cubicBezTo>
                  <a:cubicBezTo>
                    <a:pt x="1251746" y="160020"/>
                    <a:pt x="1244126" y="157480"/>
                    <a:pt x="1241586" y="149860"/>
                  </a:cubicBezTo>
                  <a:cubicBezTo>
                    <a:pt x="1240316" y="144780"/>
                    <a:pt x="1235236" y="139700"/>
                    <a:pt x="1231426" y="135890"/>
                  </a:cubicBezTo>
                  <a:cubicBezTo>
                    <a:pt x="1225076" y="129540"/>
                    <a:pt x="1218726" y="120650"/>
                    <a:pt x="1207296" y="120650"/>
                  </a:cubicBezTo>
                  <a:cubicBezTo>
                    <a:pt x="1204756" y="120650"/>
                    <a:pt x="1202216" y="115570"/>
                    <a:pt x="1200946" y="116840"/>
                  </a:cubicBezTo>
                  <a:cubicBezTo>
                    <a:pt x="1195866" y="118110"/>
                    <a:pt x="1195866" y="115570"/>
                    <a:pt x="1193326" y="113030"/>
                  </a:cubicBezTo>
                  <a:cubicBezTo>
                    <a:pt x="1190786" y="110490"/>
                    <a:pt x="1186976" y="107950"/>
                    <a:pt x="1184436" y="104140"/>
                  </a:cubicBezTo>
                  <a:cubicBezTo>
                    <a:pt x="1180626" y="99060"/>
                    <a:pt x="1176816" y="92710"/>
                    <a:pt x="1173006" y="87630"/>
                  </a:cubicBezTo>
                  <a:cubicBezTo>
                    <a:pt x="1169196" y="82550"/>
                    <a:pt x="1166656" y="76200"/>
                    <a:pt x="1162846" y="71120"/>
                  </a:cubicBezTo>
                  <a:cubicBezTo>
                    <a:pt x="1161576" y="69850"/>
                    <a:pt x="1157766" y="68580"/>
                    <a:pt x="1156496" y="69850"/>
                  </a:cubicBezTo>
                  <a:lnTo>
                    <a:pt x="1141256" y="77470"/>
                  </a:lnTo>
                  <a:cubicBezTo>
                    <a:pt x="1138716" y="78740"/>
                    <a:pt x="1137446" y="81280"/>
                    <a:pt x="1136176" y="83820"/>
                  </a:cubicBezTo>
                  <a:lnTo>
                    <a:pt x="1134906" y="82550"/>
                  </a:lnTo>
                  <a:cubicBezTo>
                    <a:pt x="1136176" y="78740"/>
                    <a:pt x="1137446" y="74930"/>
                    <a:pt x="1138716" y="73660"/>
                  </a:cubicBezTo>
                  <a:lnTo>
                    <a:pt x="1123476" y="69850"/>
                  </a:lnTo>
                  <a:cubicBezTo>
                    <a:pt x="1119666" y="68580"/>
                    <a:pt x="1113316" y="68580"/>
                    <a:pt x="1110776" y="68580"/>
                  </a:cubicBezTo>
                  <a:lnTo>
                    <a:pt x="1090456" y="68580"/>
                  </a:lnTo>
                  <a:cubicBezTo>
                    <a:pt x="1082836" y="68580"/>
                    <a:pt x="1076486" y="67310"/>
                    <a:pt x="1068866" y="68580"/>
                  </a:cubicBezTo>
                  <a:cubicBezTo>
                    <a:pt x="1063786" y="69850"/>
                    <a:pt x="1059976" y="67310"/>
                    <a:pt x="1056166" y="64770"/>
                  </a:cubicBezTo>
                  <a:cubicBezTo>
                    <a:pt x="1046006" y="57150"/>
                    <a:pt x="1035846" y="48260"/>
                    <a:pt x="1021876" y="52070"/>
                  </a:cubicBezTo>
                  <a:cubicBezTo>
                    <a:pt x="1020606" y="52070"/>
                    <a:pt x="1018066" y="50800"/>
                    <a:pt x="1016796" y="49530"/>
                  </a:cubicBezTo>
                  <a:cubicBezTo>
                    <a:pt x="1012986" y="48260"/>
                    <a:pt x="1010446" y="45720"/>
                    <a:pt x="1005366" y="43180"/>
                  </a:cubicBezTo>
                  <a:cubicBezTo>
                    <a:pt x="1005366" y="46990"/>
                    <a:pt x="1005366" y="48260"/>
                    <a:pt x="1006636" y="50800"/>
                  </a:cubicBezTo>
                  <a:cubicBezTo>
                    <a:pt x="1004096" y="53340"/>
                    <a:pt x="1002826" y="52070"/>
                    <a:pt x="1001556" y="50800"/>
                  </a:cubicBezTo>
                  <a:cubicBezTo>
                    <a:pt x="1000286" y="52070"/>
                    <a:pt x="999016" y="54610"/>
                    <a:pt x="997746" y="54610"/>
                  </a:cubicBezTo>
                  <a:cubicBezTo>
                    <a:pt x="991396" y="57150"/>
                    <a:pt x="985046" y="58420"/>
                    <a:pt x="978696" y="60960"/>
                  </a:cubicBezTo>
                  <a:cubicBezTo>
                    <a:pt x="976156" y="62230"/>
                    <a:pt x="973616" y="63500"/>
                    <a:pt x="972346" y="64770"/>
                  </a:cubicBezTo>
                  <a:cubicBezTo>
                    <a:pt x="967266" y="68580"/>
                    <a:pt x="963456" y="74930"/>
                    <a:pt x="954566" y="73660"/>
                  </a:cubicBezTo>
                  <a:cubicBezTo>
                    <a:pt x="953296" y="73660"/>
                    <a:pt x="950756" y="76200"/>
                    <a:pt x="948216" y="76200"/>
                  </a:cubicBezTo>
                  <a:cubicBezTo>
                    <a:pt x="945676" y="77470"/>
                    <a:pt x="941866" y="77470"/>
                    <a:pt x="939326" y="78740"/>
                  </a:cubicBezTo>
                  <a:lnTo>
                    <a:pt x="936786" y="78740"/>
                  </a:lnTo>
                  <a:cubicBezTo>
                    <a:pt x="929166" y="81280"/>
                    <a:pt x="922816" y="83820"/>
                    <a:pt x="915196" y="85090"/>
                  </a:cubicBezTo>
                  <a:lnTo>
                    <a:pt x="910116" y="85090"/>
                  </a:lnTo>
                  <a:cubicBezTo>
                    <a:pt x="903766" y="85090"/>
                    <a:pt x="898686" y="83820"/>
                    <a:pt x="892336" y="83820"/>
                  </a:cubicBezTo>
                  <a:cubicBezTo>
                    <a:pt x="885986" y="83820"/>
                    <a:pt x="879636" y="86360"/>
                    <a:pt x="873286" y="86360"/>
                  </a:cubicBezTo>
                  <a:cubicBezTo>
                    <a:pt x="865666" y="86360"/>
                    <a:pt x="856776" y="86360"/>
                    <a:pt x="850426" y="81280"/>
                  </a:cubicBezTo>
                  <a:cubicBezTo>
                    <a:pt x="849156" y="80010"/>
                    <a:pt x="845346" y="80010"/>
                    <a:pt x="842806" y="81280"/>
                  </a:cubicBezTo>
                  <a:cubicBezTo>
                    <a:pt x="833916" y="82550"/>
                    <a:pt x="825026" y="83820"/>
                    <a:pt x="817406" y="86360"/>
                  </a:cubicBezTo>
                  <a:cubicBezTo>
                    <a:pt x="809786" y="88900"/>
                    <a:pt x="805976" y="86360"/>
                    <a:pt x="803436" y="80010"/>
                  </a:cubicBezTo>
                  <a:cubicBezTo>
                    <a:pt x="802166" y="77470"/>
                    <a:pt x="799626" y="74930"/>
                    <a:pt x="797086" y="72390"/>
                  </a:cubicBezTo>
                  <a:cubicBezTo>
                    <a:pt x="793276" y="69850"/>
                    <a:pt x="789466" y="66040"/>
                    <a:pt x="785656" y="66040"/>
                  </a:cubicBezTo>
                  <a:cubicBezTo>
                    <a:pt x="776766" y="66040"/>
                    <a:pt x="771686" y="60960"/>
                    <a:pt x="765336" y="57150"/>
                  </a:cubicBezTo>
                  <a:cubicBezTo>
                    <a:pt x="755176" y="50800"/>
                    <a:pt x="746286" y="43180"/>
                    <a:pt x="733586" y="44450"/>
                  </a:cubicBezTo>
                  <a:lnTo>
                    <a:pt x="733586" y="38100"/>
                  </a:lnTo>
                  <a:cubicBezTo>
                    <a:pt x="736126" y="38100"/>
                    <a:pt x="738666" y="38100"/>
                    <a:pt x="741206" y="36830"/>
                  </a:cubicBezTo>
                  <a:cubicBezTo>
                    <a:pt x="737396" y="34290"/>
                    <a:pt x="737396" y="30480"/>
                    <a:pt x="734856" y="27940"/>
                  </a:cubicBezTo>
                  <a:cubicBezTo>
                    <a:pt x="729776" y="24130"/>
                    <a:pt x="724696" y="22860"/>
                    <a:pt x="719616" y="20320"/>
                  </a:cubicBezTo>
                  <a:cubicBezTo>
                    <a:pt x="715806" y="19050"/>
                    <a:pt x="710726" y="19050"/>
                    <a:pt x="713266" y="25400"/>
                  </a:cubicBezTo>
                  <a:cubicBezTo>
                    <a:pt x="706916" y="26670"/>
                    <a:pt x="701836" y="26670"/>
                    <a:pt x="699296" y="29210"/>
                  </a:cubicBezTo>
                  <a:cubicBezTo>
                    <a:pt x="694216" y="33020"/>
                    <a:pt x="689136" y="30480"/>
                    <a:pt x="685326" y="27940"/>
                  </a:cubicBezTo>
                  <a:cubicBezTo>
                    <a:pt x="682786" y="26670"/>
                    <a:pt x="680246" y="25400"/>
                    <a:pt x="677706" y="26670"/>
                  </a:cubicBezTo>
                  <a:cubicBezTo>
                    <a:pt x="662466" y="34290"/>
                    <a:pt x="647226" y="30480"/>
                    <a:pt x="631986" y="30480"/>
                  </a:cubicBezTo>
                  <a:cubicBezTo>
                    <a:pt x="629446" y="30480"/>
                    <a:pt x="626906" y="29210"/>
                    <a:pt x="623096" y="29210"/>
                  </a:cubicBezTo>
                  <a:cubicBezTo>
                    <a:pt x="618016" y="27940"/>
                    <a:pt x="614206" y="25400"/>
                    <a:pt x="609126" y="24130"/>
                  </a:cubicBezTo>
                  <a:cubicBezTo>
                    <a:pt x="604046" y="22860"/>
                    <a:pt x="597696" y="21590"/>
                    <a:pt x="592616" y="20320"/>
                  </a:cubicBezTo>
                  <a:lnTo>
                    <a:pt x="588806" y="20320"/>
                  </a:lnTo>
                  <a:cubicBezTo>
                    <a:pt x="579916" y="20320"/>
                    <a:pt x="571026" y="21590"/>
                    <a:pt x="563406" y="21590"/>
                  </a:cubicBezTo>
                  <a:cubicBezTo>
                    <a:pt x="557056" y="21590"/>
                    <a:pt x="550706" y="19050"/>
                    <a:pt x="543086" y="17780"/>
                  </a:cubicBezTo>
                  <a:cubicBezTo>
                    <a:pt x="541816" y="7620"/>
                    <a:pt x="531656" y="10160"/>
                    <a:pt x="525306" y="5080"/>
                  </a:cubicBezTo>
                  <a:cubicBezTo>
                    <a:pt x="524036" y="3810"/>
                    <a:pt x="521496" y="5080"/>
                    <a:pt x="520226" y="5080"/>
                  </a:cubicBezTo>
                  <a:cubicBezTo>
                    <a:pt x="512606" y="3810"/>
                    <a:pt x="507526" y="7620"/>
                    <a:pt x="504986" y="13970"/>
                  </a:cubicBezTo>
                  <a:cubicBezTo>
                    <a:pt x="501176" y="20320"/>
                    <a:pt x="491016" y="22860"/>
                    <a:pt x="494826" y="33020"/>
                  </a:cubicBezTo>
                  <a:cubicBezTo>
                    <a:pt x="496096" y="34290"/>
                    <a:pt x="498636" y="35560"/>
                    <a:pt x="499906" y="38100"/>
                  </a:cubicBezTo>
                  <a:cubicBezTo>
                    <a:pt x="499906" y="41910"/>
                    <a:pt x="498636" y="44450"/>
                    <a:pt x="494826" y="43180"/>
                  </a:cubicBezTo>
                  <a:cubicBezTo>
                    <a:pt x="493556" y="43180"/>
                    <a:pt x="492286" y="45720"/>
                    <a:pt x="491016" y="46990"/>
                  </a:cubicBezTo>
                  <a:cubicBezTo>
                    <a:pt x="489746" y="48260"/>
                    <a:pt x="489746" y="50800"/>
                    <a:pt x="488476" y="50800"/>
                  </a:cubicBezTo>
                  <a:cubicBezTo>
                    <a:pt x="480856" y="53340"/>
                    <a:pt x="475776" y="59690"/>
                    <a:pt x="466886" y="58420"/>
                  </a:cubicBezTo>
                  <a:lnTo>
                    <a:pt x="464346" y="58420"/>
                  </a:lnTo>
                  <a:cubicBezTo>
                    <a:pt x="456726" y="64770"/>
                    <a:pt x="449106" y="63500"/>
                    <a:pt x="440216" y="62230"/>
                  </a:cubicBezTo>
                  <a:cubicBezTo>
                    <a:pt x="436406" y="60960"/>
                    <a:pt x="431326" y="62230"/>
                    <a:pt x="426246" y="62230"/>
                  </a:cubicBezTo>
                  <a:cubicBezTo>
                    <a:pt x="422436" y="62230"/>
                    <a:pt x="418626" y="62230"/>
                    <a:pt x="414816" y="59690"/>
                  </a:cubicBezTo>
                  <a:cubicBezTo>
                    <a:pt x="409736" y="57150"/>
                    <a:pt x="404656" y="53340"/>
                    <a:pt x="399576" y="50800"/>
                  </a:cubicBezTo>
                  <a:cubicBezTo>
                    <a:pt x="394496" y="48260"/>
                    <a:pt x="388146" y="48260"/>
                    <a:pt x="388146" y="39370"/>
                  </a:cubicBezTo>
                  <a:cubicBezTo>
                    <a:pt x="388146" y="38100"/>
                    <a:pt x="385606" y="36830"/>
                    <a:pt x="385606" y="35560"/>
                  </a:cubicBezTo>
                  <a:cubicBezTo>
                    <a:pt x="376716" y="43180"/>
                    <a:pt x="369096" y="49530"/>
                    <a:pt x="361476" y="55880"/>
                  </a:cubicBezTo>
                  <a:cubicBezTo>
                    <a:pt x="357666" y="59690"/>
                    <a:pt x="352586" y="64770"/>
                    <a:pt x="355126" y="71120"/>
                  </a:cubicBezTo>
                  <a:cubicBezTo>
                    <a:pt x="355126" y="72390"/>
                    <a:pt x="353856" y="73660"/>
                    <a:pt x="353856" y="74930"/>
                  </a:cubicBezTo>
                  <a:cubicBezTo>
                    <a:pt x="352586" y="77470"/>
                    <a:pt x="351316" y="80010"/>
                    <a:pt x="348776" y="81280"/>
                  </a:cubicBezTo>
                  <a:cubicBezTo>
                    <a:pt x="346236" y="85090"/>
                    <a:pt x="343696" y="88900"/>
                    <a:pt x="341156" y="93980"/>
                  </a:cubicBezTo>
                  <a:lnTo>
                    <a:pt x="333536" y="101600"/>
                  </a:lnTo>
                  <a:cubicBezTo>
                    <a:pt x="330996" y="105410"/>
                    <a:pt x="328456" y="109220"/>
                    <a:pt x="324646" y="111760"/>
                  </a:cubicBezTo>
                  <a:cubicBezTo>
                    <a:pt x="315756" y="119380"/>
                    <a:pt x="306866" y="127000"/>
                    <a:pt x="296706" y="134620"/>
                  </a:cubicBezTo>
                  <a:cubicBezTo>
                    <a:pt x="291626" y="139700"/>
                    <a:pt x="285276" y="143510"/>
                    <a:pt x="280196" y="148590"/>
                  </a:cubicBezTo>
                  <a:cubicBezTo>
                    <a:pt x="271306" y="156210"/>
                    <a:pt x="261146" y="162560"/>
                    <a:pt x="256066" y="173990"/>
                  </a:cubicBezTo>
                  <a:cubicBezTo>
                    <a:pt x="256066" y="175260"/>
                    <a:pt x="253526" y="176530"/>
                    <a:pt x="252256" y="177800"/>
                  </a:cubicBezTo>
                  <a:cubicBezTo>
                    <a:pt x="245906" y="182880"/>
                    <a:pt x="235746" y="182880"/>
                    <a:pt x="235746" y="193040"/>
                  </a:cubicBezTo>
                  <a:cubicBezTo>
                    <a:pt x="225586" y="193040"/>
                    <a:pt x="220506" y="200660"/>
                    <a:pt x="215426" y="207010"/>
                  </a:cubicBezTo>
                  <a:cubicBezTo>
                    <a:pt x="211616" y="212090"/>
                    <a:pt x="207806" y="218440"/>
                    <a:pt x="202726" y="222250"/>
                  </a:cubicBezTo>
                  <a:cubicBezTo>
                    <a:pt x="197646" y="224790"/>
                    <a:pt x="191296" y="223520"/>
                    <a:pt x="184946" y="223520"/>
                  </a:cubicBezTo>
                  <a:cubicBezTo>
                    <a:pt x="182406" y="223520"/>
                    <a:pt x="179866" y="223520"/>
                    <a:pt x="179866" y="224790"/>
                  </a:cubicBezTo>
                  <a:cubicBezTo>
                    <a:pt x="174786" y="229870"/>
                    <a:pt x="168436" y="233680"/>
                    <a:pt x="164626" y="240030"/>
                  </a:cubicBezTo>
                  <a:cubicBezTo>
                    <a:pt x="160816" y="246380"/>
                    <a:pt x="157006" y="250190"/>
                    <a:pt x="150656" y="251460"/>
                  </a:cubicBezTo>
                  <a:cubicBezTo>
                    <a:pt x="144306" y="252730"/>
                    <a:pt x="137956" y="259080"/>
                    <a:pt x="129066" y="255270"/>
                  </a:cubicBezTo>
                  <a:cubicBezTo>
                    <a:pt x="121446" y="252730"/>
                    <a:pt x="112556" y="255270"/>
                    <a:pt x="107476" y="250190"/>
                  </a:cubicBezTo>
                  <a:cubicBezTo>
                    <a:pt x="97316" y="251460"/>
                    <a:pt x="89696" y="254000"/>
                    <a:pt x="80806" y="255270"/>
                  </a:cubicBezTo>
                  <a:cubicBezTo>
                    <a:pt x="70646" y="257810"/>
                    <a:pt x="59216" y="256540"/>
                    <a:pt x="50326" y="264160"/>
                  </a:cubicBezTo>
                  <a:cubicBezTo>
                    <a:pt x="42706" y="270510"/>
                    <a:pt x="36356" y="276860"/>
                    <a:pt x="24926" y="275590"/>
                  </a:cubicBezTo>
                  <a:cubicBezTo>
                    <a:pt x="26196" y="283210"/>
                    <a:pt x="27466" y="289560"/>
                    <a:pt x="28736" y="297180"/>
                  </a:cubicBezTo>
                  <a:cubicBezTo>
                    <a:pt x="31276" y="317500"/>
                    <a:pt x="33816" y="337820"/>
                    <a:pt x="35086" y="358140"/>
                  </a:cubicBezTo>
                  <a:cubicBezTo>
                    <a:pt x="38896" y="383540"/>
                    <a:pt x="40166" y="407670"/>
                    <a:pt x="37626" y="431800"/>
                  </a:cubicBezTo>
                  <a:cubicBezTo>
                    <a:pt x="35086" y="466090"/>
                    <a:pt x="23656" y="1639570"/>
                    <a:pt x="12226" y="1671320"/>
                  </a:cubicBezTo>
                  <a:lnTo>
                    <a:pt x="796" y="1697990"/>
                  </a:lnTo>
                  <a:cubicBezTo>
                    <a:pt x="-1744" y="1704340"/>
                    <a:pt x="2066" y="1708150"/>
                    <a:pt x="8416" y="1709420"/>
                  </a:cubicBezTo>
                  <a:cubicBezTo>
                    <a:pt x="16036" y="1710690"/>
                    <a:pt x="18576" y="1715770"/>
                    <a:pt x="21116" y="1722120"/>
                  </a:cubicBezTo>
                  <a:cubicBezTo>
                    <a:pt x="23656" y="1732280"/>
                    <a:pt x="19846" y="1742440"/>
                    <a:pt x="24926" y="1752600"/>
                  </a:cubicBezTo>
                  <a:cubicBezTo>
                    <a:pt x="27466" y="1757680"/>
                    <a:pt x="24926" y="1766570"/>
                    <a:pt x="23656" y="1774190"/>
                  </a:cubicBezTo>
                  <a:cubicBezTo>
                    <a:pt x="22386" y="1784350"/>
                    <a:pt x="24926" y="1794510"/>
                    <a:pt x="28736" y="1803400"/>
                  </a:cubicBezTo>
                  <a:cubicBezTo>
                    <a:pt x="37626" y="1818640"/>
                    <a:pt x="38896" y="1836420"/>
                    <a:pt x="38896" y="1852930"/>
                  </a:cubicBezTo>
                  <a:cubicBezTo>
                    <a:pt x="38896" y="1856740"/>
                    <a:pt x="40166" y="1860550"/>
                    <a:pt x="41436" y="1863090"/>
                  </a:cubicBezTo>
                  <a:cubicBezTo>
                    <a:pt x="43976" y="1865630"/>
                    <a:pt x="49056" y="1868170"/>
                    <a:pt x="54136" y="1869440"/>
                  </a:cubicBezTo>
                  <a:lnTo>
                    <a:pt x="84616" y="1884680"/>
                  </a:lnTo>
                  <a:cubicBezTo>
                    <a:pt x="98586" y="1892300"/>
                    <a:pt x="110016" y="1891030"/>
                    <a:pt x="122716" y="1882140"/>
                  </a:cubicBezTo>
                  <a:cubicBezTo>
                    <a:pt x="123986" y="1880870"/>
                    <a:pt x="127796" y="1879600"/>
                    <a:pt x="129066" y="1879600"/>
                  </a:cubicBezTo>
                  <a:cubicBezTo>
                    <a:pt x="137956" y="1880870"/>
                    <a:pt x="146846" y="1880870"/>
                    <a:pt x="154466" y="1888490"/>
                  </a:cubicBezTo>
                  <a:cubicBezTo>
                    <a:pt x="163356" y="1896110"/>
                    <a:pt x="176056" y="1901190"/>
                    <a:pt x="186216" y="1907540"/>
                  </a:cubicBezTo>
                  <a:cubicBezTo>
                    <a:pt x="192566" y="1911350"/>
                    <a:pt x="200186" y="1916430"/>
                    <a:pt x="203996" y="1921510"/>
                  </a:cubicBezTo>
                  <a:cubicBezTo>
                    <a:pt x="206536" y="1924050"/>
                    <a:pt x="209076" y="1926590"/>
                    <a:pt x="211616" y="1927860"/>
                  </a:cubicBezTo>
                  <a:cubicBezTo>
                    <a:pt x="225586" y="1932940"/>
                    <a:pt x="233206" y="1945640"/>
                    <a:pt x="242096" y="1955800"/>
                  </a:cubicBezTo>
                  <a:cubicBezTo>
                    <a:pt x="249716" y="1964690"/>
                    <a:pt x="259876" y="1969770"/>
                    <a:pt x="271306" y="1971040"/>
                  </a:cubicBezTo>
                  <a:cubicBezTo>
                    <a:pt x="284006" y="1973580"/>
                    <a:pt x="296706" y="1974850"/>
                    <a:pt x="309406" y="1977390"/>
                  </a:cubicBezTo>
                  <a:cubicBezTo>
                    <a:pt x="314486" y="1978660"/>
                    <a:pt x="320836" y="1979930"/>
                    <a:pt x="325916" y="1982470"/>
                  </a:cubicBezTo>
                  <a:cubicBezTo>
                    <a:pt x="332266" y="1985010"/>
                    <a:pt x="338616" y="1985010"/>
                    <a:pt x="343696" y="1988820"/>
                  </a:cubicBezTo>
                  <a:cubicBezTo>
                    <a:pt x="351316" y="1995170"/>
                    <a:pt x="358936" y="1998980"/>
                    <a:pt x="369096" y="1996440"/>
                  </a:cubicBezTo>
                  <a:cubicBezTo>
                    <a:pt x="372906" y="1995170"/>
                    <a:pt x="377986" y="1997710"/>
                    <a:pt x="381796" y="1998980"/>
                  </a:cubicBezTo>
                  <a:cubicBezTo>
                    <a:pt x="383066" y="1998980"/>
                    <a:pt x="384336" y="2000250"/>
                    <a:pt x="385606" y="2000250"/>
                  </a:cubicBezTo>
                  <a:cubicBezTo>
                    <a:pt x="399576" y="2001520"/>
                    <a:pt x="412276" y="1998980"/>
                    <a:pt x="424976" y="1996440"/>
                  </a:cubicBezTo>
                  <a:cubicBezTo>
                    <a:pt x="430056" y="1995170"/>
                    <a:pt x="435136" y="1993900"/>
                    <a:pt x="440216" y="1991360"/>
                  </a:cubicBezTo>
                  <a:cubicBezTo>
                    <a:pt x="454186" y="1985010"/>
                    <a:pt x="468156" y="1978660"/>
                    <a:pt x="480856" y="1971040"/>
                  </a:cubicBezTo>
                  <a:cubicBezTo>
                    <a:pt x="489746" y="1965960"/>
                    <a:pt x="498636" y="1960880"/>
                    <a:pt x="508796" y="1965960"/>
                  </a:cubicBezTo>
                  <a:lnTo>
                    <a:pt x="513876" y="1965960"/>
                  </a:lnTo>
                  <a:cubicBezTo>
                    <a:pt x="522766" y="1965960"/>
                    <a:pt x="531656" y="1964690"/>
                    <a:pt x="539276" y="1963420"/>
                  </a:cubicBezTo>
                  <a:cubicBezTo>
                    <a:pt x="540546" y="1963420"/>
                    <a:pt x="543086" y="1963420"/>
                    <a:pt x="543086" y="1962150"/>
                  </a:cubicBezTo>
                  <a:cubicBezTo>
                    <a:pt x="546896" y="1957070"/>
                    <a:pt x="553246" y="1957070"/>
                    <a:pt x="559596" y="1955800"/>
                  </a:cubicBezTo>
                  <a:cubicBezTo>
                    <a:pt x="569756" y="1954530"/>
                    <a:pt x="579916" y="1954530"/>
                    <a:pt x="587536" y="1948180"/>
                  </a:cubicBezTo>
                  <a:cubicBezTo>
                    <a:pt x="595156" y="1943100"/>
                    <a:pt x="602776" y="1941830"/>
                    <a:pt x="611666" y="1940560"/>
                  </a:cubicBezTo>
                  <a:cubicBezTo>
                    <a:pt x="612936" y="1940560"/>
                    <a:pt x="615476" y="1939290"/>
                    <a:pt x="616746" y="1939290"/>
                  </a:cubicBezTo>
                  <a:cubicBezTo>
                    <a:pt x="623096" y="1938020"/>
                    <a:pt x="629446" y="1934210"/>
                    <a:pt x="634526" y="1935480"/>
                  </a:cubicBezTo>
                  <a:cubicBezTo>
                    <a:pt x="645956" y="1938020"/>
                    <a:pt x="651036" y="1934210"/>
                    <a:pt x="658656" y="1924050"/>
                  </a:cubicBezTo>
                  <a:cubicBezTo>
                    <a:pt x="659926" y="1921510"/>
                    <a:pt x="663736" y="1920240"/>
                    <a:pt x="666276" y="1918970"/>
                  </a:cubicBezTo>
                  <a:cubicBezTo>
                    <a:pt x="672626" y="1917700"/>
                    <a:pt x="678976" y="1918970"/>
                    <a:pt x="685326" y="1917700"/>
                  </a:cubicBezTo>
                  <a:cubicBezTo>
                    <a:pt x="689136" y="1917700"/>
                    <a:pt x="692946" y="1913890"/>
                    <a:pt x="695486" y="1913890"/>
                  </a:cubicBezTo>
                  <a:cubicBezTo>
                    <a:pt x="705646" y="1915160"/>
                    <a:pt x="717076" y="1911350"/>
                    <a:pt x="725966" y="1917700"/>
                  </a:cubicBezTo>
                  <a:cubicBezTo>
                    <a:pt x="727236" y="1918970"/>
                    <a:pt x="729776" y="1918970"/>
                    <a:pt x="732316" y="1918970"/>
                  </a:cubicBezTo>
                  <a:cubicBezTo>
                    <a:pt x="748826" y="1920240"/>
                    <a:pt x="762796" y="1925320"/>
                    <a:pt x="774226" y="1935480"/>
                  </a:cubicBezTo>
                  <a:cubicBezTo>
                    <a:pt x="778036" y="1939290"/>
                    <a:pt x="783116" y="1941830"/>
                    <a:pt x="786926" y="1944370"/>
                  </a:cubicBezTo>
                  <a:cubicBezTo>
                    <a:pt x="790736" y="1946910"/>
                    <a:pt x="795816" y="1946910"/>
                    <a:pt x="799626" y="1948180"/>
                  </a:cubicBezTo>
                  <a:cubicBezTo>
                    <a:pt x="803436" y="1949450"/>
                    <a:pt x="805976" y="1950720"/>
                    <a:pt x="809786" y="1950720"/>
                  </a:cubicBezTo>
                  <a:cubicBezTo>
                    <a:pt x="816136" y="1950720"/>
                    <a:pt x="821216" y="1953260"/>
                    <a:pt x="825026" y="1958340"/>
                  </a:cubicBezTo>
                  <a:cubicBezTo>
                    <a:pt x="826296" y="1959610"/>
                    <a:pt x="827566" y="1960880"/>
                    <a:pt x="828836" y="1963420"/>
                  </a:cubicBezTo>
                  <a:cubicBezTo>
                    <a:pt x="827566" y="1967230"/>
                    <a:pt x="835186" y="1977390"/>
                    <a:pt x="840266" y="1977390"/>
                  </a:cubicBezTo>
                  <a:cubicBezTo>
                    <a:pt x="849156" y="1977390"/>
                    <a:pt x="858046" y="1979930"/>
                    <a:pt x="865666" y="1986280"/>
                  </a:cubicBezTo>
                  <a:cubicBezTo>
                    <a:pt x="866936" y="1987550"/>
                    <a:pt x="869476" y="1987550"/>
                    <a:pt x="872016" y="1986280"/>
                  </a:cubicBezTo>
                  <a:cubicBezTo>
                    <a:pt x="875826" y="1985010"/>
                    <a:pt x="878366" y="1985010"/>
                    <a:pt x="880906" y="1988820"/>
                  </a:cubicBezTo>
                  <a:cubicBezTo>
                    <a:pt x="882176" y="1990090"/>
                    <a:pt x="887256" y="1990090"/>
                    <a:pt x="889796" y="1990090"/>
                  </a:cubicBezTo>
                  <a:cubicBezTo>
                    <a:pt x="896146" y="1990090"/>
                    <a:pt x="903766" y="1988820"/>
                    <a:pt x="910116" y="1990090"/>
                  </a:cubicBezTo>
                  <a:cubicBezTo>
                    <a:pt x="921546" y="1991360"/>
                    <a:pt x="931706" y="1992630"/>
                    <a:pt x="943136" y="1995170"/>
                  </a:cubicBezTo>
                  <a:cubicBezTo>
                    <a:pt x="945676" y="1995170"/>
                    <a:pt x="948216" y="1996440"/>
                    <a:pt x="949486" y="1997710"/>
                  </a:cubicBezTo>
                  <a:cubicBezTo>
                    <a:pt x="952026" y="2004060"/>
                    <a:pt x="958376" y="2004060"/>
                    <a:pt x="962186" y="2005330"/>
                  </a:cubicBezTo>
                  <a:cubicBezTo>
                    <a:pt x="965996" y="2006600"/>
                    <a:pt x="971076" y="2007870"/>
                    <a:pt x="973616" y="2007870"/>
                  </a:cubicBezTo>
                  <a:cubicBezTo>
                    <a:pt x="974886" y="2006600"/>
                    <a:pt x="977426" y="2005330"/>
                    <a:pt x="979966" y="2002790"/>
                  </a:cubicBezTo>
                  <a:cubicBezTo>
                    <a:pt x="974886" y="2002790"/>
                    <a:pt x="972346" y="2004060"/>
                    <a:pt x="969806" y="2004060"/>
                  </a:cubicBezTo>
                  <a:cubicBezTo>
                    <a:pt x="974886" y="1997710"/>
                    <a:pt x="979966" y="1996440"/>
                    <a:pt x="986316" y="2000250"/>
                  </a:cubicBezTo>
                  <a:cubicBezTo>
                    <a:pt x="993936" y="2006600"/>
                    <a:pt x="1000286" y="2006600"/>
                    <a:pt x="1009176" y="2000250"/>
                  </a:cubicBezTo>
                  <a:lnTo>
                    <a:pt x="1016796" y="1996440"/>
                  </a:lnTo>
                  <a:lnTo>
                    <a:pt x="1016796" y="1990090"/>
                  </a:lnTo>
                  <a:cubicBezTo>
                    <a:pt x="1020606" y="1991360"/>
                    <a:pt x="1024416" y="1993900"/>
                    <a:pt x="1026956" y="1993900"/>
                  </a:cubicBezTo>
                  <a:cubicBezTo>
                    <a:pt x="1034576" y="1990090"/>
                    <a:pt x="1042196" y="1986280"/>
                    <a:pt x="1048546" y="1981200"/>
                  </a:cubicBezTo>
                  <a:cubicBezTo>
                    <a:pt x="1056166" y="1976120"/>
                    <a:pt x="1062516" y="1969770"/>
                    <a:pt x="1068866" y="1964690"/>
                  </a:cubicBezTo>
                  <a:cubicBezTo>
                    <a:pt x="1070136" y="1964690"/>
                    <a:pt x="1070136" y="1963420"/>
                    <a:pt x="1071406" y="1963420"/>
                  </a:cubicBezTo>
                  <a:cubicBezTo>
                    <a:pt x="1080296" y="1960880"/>
                    <a:pt x="1087916" y="1959610"/>
                    <a:pt x="1096806" y="1957070"/>
                  </a:cubicBezTo>
                  <a:cubicBezTo>
                    <a:pt x="1101886" y="1955800"/>
                    <a:pt x="1105696" y="1953260"/>
                    <a:pt x="1110776" y="1951990"/>
                  </a:cubicBezTo>
                  <a:cubicBezTo>
                    <a:pt x="1114586" y="1950720"/>
                    <a:pt x="1117126" y="1950720"/>
                    <a:pt x="1120936" y="1949450"/>
                  </a:cubicBezTo>
                  <a:lnTo>
                    <a:pt x="1133636" y="1949450"/>
                  </a:lnTo>
                  <a:cubicBezTo>
                    <a:pt x="1136176" y="1949450"/>
                    <a:pt x="1139986" y="1949450"/>
                    <a:pt x="1142526" y="1948180"/>
                  </a:cubicBezTo>
                  <a:cubicBezTo>
                    <a:pt x="1143796" y="1945640"/>
                    <a:pt x="1146336" y="1941830"/>
                    <a:pt x="1147606" y="1941830"/>
                  </a:cubicBezTo>
                  <a:cubicBezTo>
                    <a:pt x="1151416" y="1941830"/>
                    <a:pt x="1153956" y="1944370"/>
                    <a:pt x="1157766" y="1945640"/>
                  </a:cubicBezTo>
                  <a:cubicBezTo>
                    <a:pt x="1159036" y="1945640"/>
                    <a:pt x="1159036" y="1946910"/>
                    <a:pt x="1159036" y="1948180"/>
                  </a:cubicBezTo>
                  <a:cubicBezTo>
                    <a:pt x="1164116" y="1953260"/>
                    <a:pt x="1167926" y="1959610"/>
                    <a:pt x="1173006" y="1964690"/>
                  </a:cubicBezTo>
                  <a:cubicBezTo>
                    <a:pt x="1179356" y="1971040"/>
                    <a:pt x="1185706" y="1971040"/>
                    <a:pt x="1189516" y="1967230"/>
                  </a:cubicBezTo>
                  <a:cubicBezTo>
                    <a:pt x="1195866" y="1962150"/>
                    <a:pt x="1200946" y="1958340"/>
                    <a:pt x="1209836" y="1960880"/>
                  </a:cubicBezTo>
                  <a:cubicBezTo>
                    <a:pt x="1211106" y="1960880"/>
                    <a:pt x="1213646" y="1962150"/>
                    <a:pt x="1214916" y="1960880"/>
                  </a:cubicBezTo>
                  <a:cubicBezTo>
                    <a:pt x="1221266" y="1958340"/>
                    <a:pt x="1228886" y="1955800"/>
                    <a:pt x="1235236" y="1951990"/>
                  </a:cubicBezTo>
                  <a:cubicBezTo>
                    <a:pt x="1239046" y="1950720"/>
                    <a:pt x="1244126" y="1950720"/>
                    <a:pt x="1245396" y="1948180"/>
                  </a:cubicBezTo>
                  <a:cubicBezTo>
                    <a:pt x="1249206" y="1940560"/>
                    <a:pt x="1255556" y="1936750"/>
                    <a:pt x="1261906" y="1931670"/>
                  </a:cubicBezTo>
                  <a:cubicBezTo>
                    <a:pt x="1265716" y="1927860"/>
                    <a:pt x="1269526" y="1922780"/>
                    <a:pt x="1273336" y="1921510"/>
                  </a:cubicBezTo>
                  <a:cubicBezTo>
                    <a:pt x="1282226" y="1918970"/>
                    <a:pt x="1288576" y="1911350"/>
                    <a:pt x="1296196" y="1906270"/>
                  </a:cubicBezTo>
                  <a:cubicBezTo>
                    <a:pt x="1302546" y="1902460"/>
                    <a:pt x="1306356" y="1894840"/>
                    <a:pt x="1312706" y="1893570"/>
                  </a:cubicBezTo>
                  <a:cubicBezTo>
                    <a:pt x="1322866" y="1891030"/>
                    <a:pt x="1330486" y="1884680"/>
                    <a:pt x="1339376" y="1878330"/>
                  </a:cubicBezTo>
                  <a:cubicBezTo>
                    <a:pt x="1344456" y="1874520"/>
                    <a:pt x="1350806" y="1871980"/>
                    <a:pt x="1357156" y="1873250"/>
                  </a:cubicBezTo>
                  <a:cubicBezTo>
                    <a:pt x="1360966" y="1874520"/>
                    <a:pt x="1366046" y="1873250"/>
                    <a:pt x="1368586" y="1871980"/>
                  </a:cubicBezTo>
                  <a:cubicBezTo>
                    <a:pt x="1373666" y="1869440"/>
                    <a:pt x="1378746" y="1865630"/>
                    <a:pt x="1383826" y="1863090"/>
                  </a:cubicBezTo>
                  <a:cubicBezTo>
                    <a:pt x="1387636" y="1860550"/>
                    <a:pt x="1391446" y="1858010"/>
                    <a:pt x="1395256" y="1858010"/>
                  </a:cubicBezTo>
                  <a:cubicBezTo>
                    <a:pt x="1407956" y="1856740"/>
                    <a:pt x="1418116" y="1854200"/>
                    <a:pt x="1424466" y="1841500"/>
                  </a:cubicBezTo>
                  <a:cubicBezTo>
                    <a:pt x="1427006" y="1836420"/>
                    <a:pt x="1439706" y="1830070"/>
                    <a:pt x="1444786" y="1832610"/>
                  </a:cubicBezTo>
                  <a:cubicBezTo>
                    <a:pt x="1453676" y="1836420"/>
                    <a:pt x="1460026" y="1833880"/>
                    <a:pt x="1465106" y="1826260"/>
                  </a:cubicBezTo>
                  <a:cubicBezTo>
                    <a:pt x="1468916" y="1822450"/>
                    <a:pt x="1473996" y="1823720"/>
                    <a:pt x="1477806" y="1826260"/>
                  </a:cubicBezTo>
                  <a:cubicBezTo>
                    <a:pt x="1480346" y="1828800"/>
                    <a:pt x="1482886" y="1830070"/>
                    <a:pt x="1485426" y="1830070"/>
                  </a:cubicBezTo>
                  <a:cubicBezTo>
                    <a:pt x="1494316" y="1831340"/>
                    <a:pt x="1504476" y="1830070"/>
                    <a:pt x="1513366" y="1831340"/>
                  </a:cubicBezTo>
                  <a:cubicBezTo>
                    <a:pt x="1520986" y="1832610"/>
                    <a:pt x="1528606" y="1830070"/>
                    <a:pt x="1533686" y="1824990"/>
                  </a:cubicBezTo>
                  <a:cubicBezTo>
                    <a:pt x="1538766" y="1819910"/>
                    <a:pt x="1542576" y="1819910"/>
                    <a:pt x="1550196" y="1822450"/>
                  </a:cubicBezTo>
                  <a:cubicBezTo>
                    <a:pt x="1556546" y="1824990"/>
                    <a:pt x="1561626" y="1831340"/>
                    <a:pt x="1570516" y="1830070"/>
                  </a:cubicBezTo>
                  <a:cubicBezTo>
                    <a:pt x="1578136" y="1828800"/>
                    <a:pt x="1587026" y="1832610"/>
                    <a:pt x="1595916" y="1828800"/>
                  </a:cubicBezTo>
                  <a:lnTo>
                    <a:pt x="1600996" y="1828800"/>
                  </a:lnTo>
                  <a:cubicBezTo>
                    <a:pt x="1608616" y="1831340"/>
                    <a:pt x="1616236" y="1832610"/>
                    <a:pt x="1622586" y="1838960"/>
                  </a:cubicBezTo>
                  <a:cubicBezTo>
                    <a:pt x="1630206" y="1845310"/>
                    <a:pt x="1631476" y="1798320"/>
                    <a:pt x="1639096" y="1803400"/>
                  </a:cubicBezTo>
                  <a:cubicBezTo>
                    <a:pt x="1650526" y="1811020"/>
                    <a:pt x="1647986" y="1803400"/>
                    <a:pt x="1659416" y="1809750"/>
                  </a:cubicBezTo>
                  <a:cubicBezTo>
                    <a:pt x="1668306" y="1813560"/>
                    <a:pt x="1664496" y="1799590"/>
                    <a:pt x="1674656" y="1802130"/>
                  </a:cubicBezTo>
                  <a:cubicBezTo>
                    <a:pt x="1675926" y="1802130"/>
                    <a:pt x="1691166" y="1812290"/>
                    <a:pt x="1691166" y="1811020"/>
                  </a:cubicBezTo>
                  <a:cubicBezTo>
                    <a:pt x="1697516" y="1807210"/>
                    <a:pt x="1703866" y="1769110"/>
                    <a:pt x="1710216" y="1770380"/>
                  </a:cubicBezTo>
                  <a:cubicBezTo>
                    <a:pt x="1722916" y="1774190"/>
                    <a:pt x="1734346" y="1771650"/>
                    <a:pt x="1745776" y="1766570"/>
                  </a:cubicBezTo>
                  <a:cubicBezTo>
                    <a:pt x="1752126" y="1764030"/>
                    <a:pt x="1762286" y="1755140"/>
                    <a:pt x="1767366" y="1758950"/>
                  </a:cubicBezTo>
                  <a:cubicBezTo>
                    <a:pt x="1776256" y="1765300"/>
                    <a:pt x="1785146" y="1767840"/>
                    <a:pt x="1795306" y="1769110"/>
                  </a:cubicBezTo>
                  <a:cubicBezTo>
                    <a:pt x="1796576" y="1769110"/>
                    <a:pt x="1797846" y="1770380"/>
                    <a:pt x="1799116" y="1771650"/>
                  </a:cubicBezTo>
                  <a:cubicBezTo>
                    <a:pt x="1802926" y="1776730"/>
                    <a:pt x="1820706" y="1762760"/>
                    <a:pt x="1824516" y="1767840"/>
                  </a:cubicBezTo>
                  <a:cubicBezTo>
                    <a:pt x="1829596" y="1775460"/>
                    <a:pt x="1834676" y="1783080"/>
                    <a:pt x="1839756" y="1789430"/>
                  </a:cubicBezTo>
                  <a:cubicBezTo>
                    <a:pt x="1842296" y="1791970"/>
                    <a:pt x="1846106" y="1793240"/>
                    <a:pt x="1847376" y="1795780"/>
                  </a:cubicBezTo>
                  <a:cubicBezTo>
                    <a:pt x="1848646" y="1802130"/>
                    <a:pt x="1851186" y="1804670"/>
                    <a:pt x="1857536" y="1804670"/>
                  </a:cubicBezTo>
                  <a:cubicBezTo>
                    <a:pt x="1861346" y="1804670"/>
                    <a:pt x="1865156" y="1805940"/>
                    <a:pt x="1867696" y="1808480"/>
                  </a:cubicBezTo>
                  <a:cubicBezTo>
                    <a:pt x="1874046" y="1812290"/>
                    <a:pt x="1879126" y="1816100"/>
                    <a:pt x="1884206" y="1819910"/>
                  </a:cubicBezTo>
                  <a:cubicBezTo>
                    <a:pt x="1890556" y="1823720"/>
                    <a:pt x="1896906" y="1827530"/>
                    <a:pt x="1899446" y="1833880"/>
                  </a:cubicBezTo>
                  <a:cubicBezTo>
                    <a:pt x="1900716" y="1836420"/>
                    <a:pt x="1901986" y="1837690"/>
                    <a:pt x="1903256" y="1838960"/>
                  </a:cubicBezTo>
                  <a:cubicBezTo>
                    <a:pt x="1908336" y="1844040"/>
                    <a:pt x="1913416" y="1847850"/>
                    <a:pt x="1918496" y="1852930"/>
                  </a:cubicBezTo>
                  <a:cubicBezTo>
                    <a:pt x="1926116" y="1859280"/>
                    <a:pt x="1932466" y="1866900"/>
                    <a:pt x="1940086" y="1873250"/>
                  </a:cubicBezTo>
                  <a:cubicBezTo>
                    <a:pt x="1942626" y="1874520"/>
                    <a:pt x="1945166" y="1877060"/>
                    <a:pt x="1947706" y="1878330"/>
                  </a:cubicBezTo>
                  <a:cubicBezTo>
                    <a:pt x="1952786" y="1880870"/>
                    <a:pt x="1957866" y="1883410"/>
                    <a:pt x="1961676" y="1887220"/>
                  </a:cubicBezTo>
                  <a:cubicBezTo>
                    <a:pt x="1965486" y="1891030"/>
                    <a:pt x="1983266" y="1868170"/>
                    <a:pt x="1985806" y="1873250"/>
                  </a:cubicBezTo>
                  <a:cubicBezTo>
                    <a:pt x="1985806" y="1874520"/>
                    <a:pt x="1987076" y="1874520"/>
                    <a:pt x="1988346" y="1874520"/>
                  </a:cubicBezTo>
                  <a:cubicBezTo>
                    <a:pt x="1995966" y="1880870"/>
                    <a:pt x="2003586" y="1878330"/>
                    <a:pt x="2011206" y="1875790"/>
                  </a:cubicBezTo>
                  <a:cubicBezTo>
                    <a:pt x="2013746" y="1874520"/>
                    <a:pt x="2016286" y="1873250"/>
                    <a:pt x="2017556" y="1874520"/>
                  </a:cubicBezTo>
                  <a:cubicBezTo>
                    <a:pt x="2026446" y="1878330"/>
                    <a:pt x="2032796" y="1887220"/>
                    <a:pt x="2044226" y="1888490"/>
                  </a:cubicBezTo>
                  <a:cubicBezTo>
                    <a:pt x="2044226" y="1888490"/>
                    <a:pt x="2045496" y="1888490"/>
                    <a:pt x="2045496" y="1889760"/>
                  </a:cubicBezTo>
                  <a:cubicBezTo>
                    <a:pt x="2048036" y="1897380"/>
                    <a:pt x="2055656" y="1897380"/>
                    <a:pt x="2062006" y="1898650"/>
                  </a:cubicBezTo>
                  <a:cubicBezTo>
                    <a:pt x="2065816" y="1898650"/>
                    <a:pt x="2069626" y="1899920"/>
                    <a:pt x="2072166" y="1901190"/>
                  </a:cubicBezTo>
                  <a:cubicBezTo>
                    <a:pt x="2079786" y="1905000"/>
                    <a:pt x="2087406" y="1910080"/>
                    <a:pt x="2096296" y="1912620"/>
                  </a:cubicBezTo>
                  <a:cubicBezTo>
                    <a:pt x="2107726" y="1916430"/>
                    <a:pt x="2119156" y="1918970"/>
                    <a:pt x="2128046" y="1925320"/>
                  </a:cubicBezTo>
                  <a:cubicBezTo>
                    <a:pt x="2129316" y="1925320"/>
                    <a:pt x="2130586" y="1925320"/>
                    <a:pt x="2130586" y="1926590"/>
                  </a:cubicBezTo>
                  <a:cubicBezTo>
                    <a:pt x="2134396" y="1929130"/>
                    <a:pt x="2140746" y="1930400"/>
                    <a:pt x="2143286" y="1934210"/>
                  </a:cubicBezTo>
                  <a:cubicBezTo>
                    <a:pt x="2147096" y="1941830"/>
                    <a:pt x="2157256" y="1940560"/>
                    <a:pt x="2162336" y="1946910"/>
                  </a:cubicBezTo>
                  <a:lnTo>
                    <a:pt x="2163606" y="1946910"/>
                  </a:lnTo>
                  <a:cubicBezTo>
                    <a:pt x="2168686" y="1946910"/>
                    <a:pt x="2173766" y="1948180"/>
                    <a:pt x="2180116" y="1948180"/>
                  </a:cubicBezTo>
                  <a:cubicBezTo>
                    <a:pt x="2182656" y="1946910"/>
                    <a:pt x="2186466" y="1944370"/>
                    <a:pt x="2189006" y="1944370"/>
                  </a:cubicBezTo>
                  <a:cubicBezTo>
                    <a:pt x="2200436" y="1948180"/>
                    <a:pt x="2211866" y="1948180"/>
                    <a:pt x="2219486" y="1938020"/>
                  </a:cubicBezTo>
                  <a:cubicBezTo>
                    <a:pt x="2220756" y="1936750"/>
                    <a:pt x="2223296" y="1936750"/>
                    <a:pt x="2225836" y="1936750"/>
                  </a:cubicBezTo>
                  <a:lnTo>
                    <a:pt x="2235996" y="1936750"/>
                  </a:lnTo>
                  <a:cubicBezTo>
                    <a:pt x="2247426" y="1934210"/>
                    <a:pt x="2257586" y="1931670"/>
                    <a:pt x="2269016" y="1930400"/>
                  </a:cubicBezTo>
                  <a:cubicBezTo>
                    <a:pt x="2274096" y="1929130"/>
                    <a:pt x="2280446" y="1931670"/>
                    <a:pt x="2285526" y="1932940"/>
                  </a:cubicBezTo>
                  <a:cubicBezTo>
                    <a:pt x="2290606" y="1934210"/>
                    <a:pt x="2295686" y="1934210"/>
                    <a:pt x="2300766" y="1934210"/>
                  </a:cubicBezTo>
                  <a:cubicBezTo>
                    <a:pt x="2307116" y="1934210"/>
                    <a:pt x="2312196" y="1931670"/>
                    <a:pt x="2318546" y="1931670"/>
                  </a:cubicBezTo>
                  <a:cubicBezTo>
                    <a:pt x="2323626" y="1930400"/>
                    <a:pt x="2329976" y="1930400"/>
                    <a:pt x="2335056" y="1929130"/>
                  </a:cubicBezTo>
                  <a:cubicBezTo>
                    <a:pt x="2346486" y="1926590"/>
                    <a:pt x="2356646" y="1924050"/>
                    <a:pt x="2368076" y="1922780"/>
                  </a:cubicBezTo>
                  <a:cubicBezTo>
                    <a:pt x="2375696" y="1879600"/>
                    <a:pt x="2374426" y="1828800"/>
                    <a:pt x="2374426" y="1776730"/>
                  </a:cubicBezTo>
                  <a:close/>
                </a:path>
              </a:pathLst>
            </a:custGeom>
            <a:blipFill>
              <a:blip r:embed="rId4"/>
              <a:stretch>
                <a:fillRect l="0" t="-40884" r="0" b="-16795"/>
              </a:stretch>
            </a:blipFill>
          </p:spPr>
        </p:sp>
      </p:grpSp>
      <p:grpSp>
        <p:nvGrpSpPr>
          <p:cNvPr name="Group 5" id="5"/>
          <p:cNvGrpSpPr/>
          <p:nvPr/>
        </p:nvGrpSpPr>
        <p:grpSpPr>
          <a:xfrm rot="637546">
            <a:off x="10458562" y="4688229"/>
            <a:ext cx="5182055" cy="4389505"/>
            <a:chOff x="0" y="0"/>
            <a:chExt cx="2374900" cy="2011680"/>
          </a:xfrm>
        </p:grpSpPr>
        <p:sp>
          <p:nvSpPr>
            <p:cNvPr name="Freeform 6" id="6"/>
            <p:cNvSpPr/>
            <p:nvPr/>
          </p:nvSpPr>
          <p:spPr>
            <a:xfrm flipH="false" flipV="false" rot="0">
              <a:off x="-796" y="-1270"/>
              <a:ext cx="2374505" cy="2007870"/>
            </a:xfrm>
            <a:custGeom>
              <a:avLst/>
              <a:gdLst/>
              <a:ahLst/>
              <a:cxnLst/>
              <a:rect r="r" b="b" t="t" l="l"/>
              <a:pathLst>
                <a:path h="2007870" w="2374505">
                  <a:moveTo>
                    <a:pt x="2374426" y="1776730"/>
                  </a:moveTo>
                  <a:cubicBezTo>
                    <a:pt x="2373156" y="1275080"/>
                    <a:pt x="2357916" y="596900"/>
                    <a:pt x="2357916" y="96520"/>
                  </a:cubicBezTo>
                  <a:cubicBezTo>
                    <a:pt x="2357916" y="88900"/>
                    <a:pt x="2359186" y="81280"/>
                    <a:pt x="2359186" y="74930"/>
                  </a:cubicBezTo>
                  <a:cubicBezTo>
                    <a:pt x="2357916" y="73660"/>
                    <a:pt x="2356646" y="73660"/>
                    <a:pt x="2355376" y="72390"/>
                  </a:cubicBezTo>
                  <a:cubicBezTo>
                    <a:pt x="2355376" y="72390"/>
                    <a:pt x="2354106" y="73660"/>
                    <a:pt x="2354106" y="74930"/>
                  </a:cubicBezTo>
                  <a:cubicBezTo>
                    <a:pt x="2351566" y="81280"/>
                    <a:pt x="2346486" y="81280"/>
                    <a:pt x="2341406" y="81280"/>
                  </a:cubicBezTo>
                  <a:cubicBezTo>
                    <a:pt x="2335056" y="80010"/>
                    <a:pt x="2328706" y="73660"/>
                    <a:pt x="2321086" y="76200"/>
                  </a:cubicBezTo>
                  <a:cubicBezTo>
                    <a:pt x="2318546" y="77470"/>
                    <a:pt x="2313466" y="74930"/>
                    <a:pt x="2312196" y="72390"/>
                  </a:cubicBezTo>
                  <a:cubicBezTo>
                    <a:pt x="2308386" y="67310"/>
                    <a:pt x="2303306" y="67310"/>
                    <a:pt x="2298226" y="69850"/>
                  </a:cubicBezTo>
                  <a:cubicBezTo>
                    <a:pt x="2295686" y="71120"/>
                    <a:pt x="2293146" y="69850"/>
                    <a:pt x="2290606" y="69850"/>
                  </a:cubicBezTo>
                  <a:cubicBezTo>
                    <a:pt x="2286796" y="69850"/>
                    <a:pt x="2281716" y="68580"/>
                    <a:pt x="2277906" y="67310"/>
                  </a:cubicBezTo>
                  <a:cubicBezTo>
                    <a:pt x="2276636" y="67310"/>
                    <a:pt x="2274096" y="66040"/>
                    <a:pt x="2272826" y="66040"/>
                  </a:cubicBezTo>
                  <a:cubicBezTo>
                    <a:pt x="2269016" y="64770"/>
                    <a:pt x="2265206" y="60960"/>
                    <a:pt x="2261396" y="66040"/>
                  </a:cubicBezTo>
                  <a:cubicBezTo>
                    <a:pt x="2261396" y="66040"/>
                    <a:pt x="2258856" y="66040"/>
                    <a:pt x="2257586" y="64770"/>
                  </a:cubicBezTo>
                  <a:cubicBezTo>
                    <a:pt x="2256316" y="62230"/>
                    <a:pt x="2255046" y="58420"/>
                    <a:pt x="2253776" y="55880"/>
                  </a:cubicBezTo>
                  <a:cubicBezTo>
                    <a:pt x="2251236" y="52070"/>
                    <a:pt x="2251236" y="45720"/>
                    <a:pt x="2247426" y="43180"/>
                  </a:cubicBezTo>
                  <a:cubicBezTo>
                    <a:pt x="2244886" y="41910"/>
                    <a:pt x="2243616" y="40640"/>
                    <a:pt x="2242346" y="38100"/>
                  </a:cubicBezTo>
                  <a:cubicBezTo>
                    <a:pt x="2242346" y="36830"/>
                    <a:pt x="2239806" y="35560"/>
                    <a:pt x="2239806" y="34290"/>
                  </a:cubicBezTo>
                  <a:lnTo>
                    <a:pt x="2235996" y="30480"/>
                  </a:lnTo>
                  <a:cubicBezTo>
                    <a:pt x="2234726" y="27940"/>
                    <a:pt x="2233456" y="24130"/>
                    <a:pt x="2230916" y="22860"/>
                  </a:cubicBezTo>
                  <a:cubicBezTo>
                    <a:pt x="2225836" y="19050"/>
                    <a:pt x="2224566" y="13970"/>
                    <a:pt x="2227106" y="7620"/>
                  </a:cubicBezTo>
                  <a:cubicBezTo>
                    <a:pt x="2223296" y="6350"/>
                    <a:pt x="2220756" y="3810"/>
                    <a:pt x="2216946" y="3810"/>
                  </a:cubicBezTo>
                  <a:cubicBezTo>
                    <a:pt x="2201706" y="5080"/>
                    <a:pt x="2185196" y="7620"/>
                    <a:pt x="2169956" y="8890"/>
                  </a:cubicBezTo>
                  <a:cubicBezTo>
                    <a:pt x="2167416" y="8890"/>
                    <a:pt x="2163606" y="10160"/>
                    <a:pt x="2162336" y="11430"/>
                  </a:cubicBezTo>
                  <a:cubicBezTo>
                    <a:pt x="2152176" y="17780"/>
                    <a:pt x="2142016" y="12700"/>
                    <a:pt x="2131856" y="11430"/>
                  </a:cubicBezTo>
                  <a:cubicBezTo>
                    <a:pt x="2124236" y="11430"/>
                    <a:pt x="2116616" y="7620"/>
                    <a:pt x="2108996" y="6350"/>
                  </a:cubicBezTo>
                  <a:cubicBezTo>
                    <a:pt x="2100106" y="5080"/>
                    <a:pt x="2092486" y="6350"/>
                    <a:pt x="2083596" y="5080"/>
                  </a:cubicBezTo>
                  <a:cubicBezTo>
                    <a:pt x="2082326" y="5080"/>
                    <a:pt x="2081056" y="3810"/>
                    <a:pt x="2079786" y="2540"/>
                  </a:cubicBezTo>
                  <a:cubicBezTo>
                    <a:pt x="2077246" y="-1270"/>
                    <a:pt x="2072166" y="0"/>
                    <a:pt x="2069626" y="1270"/>
                  </a:cubicBezTo>
                  <a:cubicBezTo>
                    <a:pt x="2065816" y="3810"/>
                    <a:pt x="2064546" y="7620"/>
                    <a:pt x="2062006" y="11430"/>
                  </a:cubicBezTo>
                  <a:cubicBezTo>
                    <a:pt x="2055656" y="12700"/>
                    <a:pt x="2046766" y="13970"/>
                    <a:pt x="2040416" y="17780"/>
                  </a:cubicBezTo>
                  <a:cubicBezTo>
                    <a:pt x="2035336" y="20320"/>
                    <a:pt x="2032796" y="21590"/>
                    <a:pt x="2028986" y="19050"/>
                  </a:cubicBezTo>
                  <a:lnTo>
                    <a:pt x="2027716" y="20320"/>
                  </a:lnTo>
                  <a:cubicBezTo>
                    <a:pt x="2030256" y="22860"/>
                    <a:pt x="2031526" y="26670"/>
                    <a:pt x="2034066" y="29210"/>
                  </a:cubicBezTo>
                  <a:cubicBezTo>
                    <a:pt x="2030256" y="30480"/>
                    <a:pt x="2025176" y="33020"/>
                    <a:pt x="2022636" y="31750"/>
                  </a:cubicBezTo>
                  <a:cubicBezTo>
                    <a:pt x="2016286" y="30480"/>
                    <a:pt x="2013746" y="33020"/>
                    <a:pt x="2008666" y="35560"/>
                  </a:cubicBezTo>
                  <a:cubicBezTo>
                    <a:pt x="2003586" y="39370"/>
                    <a:pt x="1997236" y="41910"/>
                    <a:pt x="1992156" y="44450"/>
                  </a:cubicBezTo>
                  <a:cubicBezTo>
                    <a:pt x="1990886" y="44450"/>
                    <a:pt x="1989616" y="44450"/>
                    <a:pt x="1988346" y="43180"/>
                  </a:cubicBezTo>
                  <a:cubicBezTo>
                    <a:pt x="1987076" y="43180"/>
                    <a:pt x="1985806" y="41910"/>
                    <a:pt x="1985806" y="41910"/>
                  </a:cubicBezTo>
                  <a:cubicBezTo>
                    <a:pt x="1979456" y="44450"/>
                    <a:pt x="1973106" y="46990"/>
                    <a:pt x="1966756" y="44450"/>
                  </a:cubicBezTo>
                  <a:cubicBezTo>
                    <a:pt x="1965486" y="44450"/>
                    <a:pt x="1965486" y="45720"/>
                    <a:pt x="1964216" y="45720"/>
                  </a:cubicBezTo>
                  <a:cubicBezTo>
                    <a:pt x="1956596" y="48260"/>
                    <a:pt x="1951516" y="57150"/>
                    <a:pt x="1941356" y="57150"/>
                  </a:cubicBezTo>
                  <a:cubicBezTo>
                    <a:pt x="1933736" y="57150"/>
                    <a:pt x="1926116" y="63500"/>
                    <a:pt x="1918496" y="63500"/>
                  </a:cubicBezTo>
                  <a:cubicBezTo>
                    <a:pt x="1909606" y="64770"/>
                    <a:pt x="1901986" y="67310"/>
                    <a:pt x="1894366" y="71120"/>
                  </a:cubicBezTo>
                  <a:cubicBezTo>
                    <a:pt x="1891826" y="72390"/>
                    <a:pt x="1889286" y="72390"/>
                    <a:pt x="1888016" y="72390"/>
                  </a:cubicBezTo>
                  <a:cubicBezTo>
                    <a:pt x="1881666" y="69850"/>
                    <a:pt x="1877856" y="73660"/>
                    <a:pt x="1875316" y="77470"/>
                  </a:cubicBezTo>
                  <a:cubicBezTo>
                    <a:pt x="1868966" y="86360"/>
                    <a:pt x="1858806" y="88900"/>
                    <a:pt x="1849916" y="91440"/>
                  </a:cubicBezTo>
                  <a:cubicBezTo>
                    <a:pt x="1838486" y="93980"/>
                    <a:pt x="1827056" y="95250"/>
                    <a:pt x="1815626" y="96520"/>
                  </a:cubicBezTo>
                  <a:cubicBezTo>
                    <a:pt x="1814356" y="96520"/>
                    <a:pt x="1813086" y="100330"/>
                    <a:pt x="1810546" y="101600"/>
                  </a:cubicBezTo>
                  <a:cubicBezTo>
                    <a:pt x="1809276" y="101600"/>
                    <a:pt x="1808006" y="100330"/>
                    <a:pt x="1808006" y="100330"/>
                  </a:cubicBezTo>
                  <a:cubicBezTo>
                    <a:pt x="1801656" y="107950"/>
                    <a:pt x="1797846" y="119380"/>
                    <a:pt x="1785146" y="118110"/>
                  </a:cubicBezTo>
                  <a:lnTo>
                    <a:pt x="1783876" y="118110"/>
                  </a:lnTo>
                  <a:cubicBezTo>
                    <a:pt x="1773716" y="124460"/>
                    <a:pt x="1763556" y="121920"/>
                    <a:pt x="1754666" y="119380"/>
                  </a:cubicBezTo>
                  <a:cubicBezTo>
                    <a:pt x="1752126" y="119380"/>
                    <a:pt x="1748316" y="116840"/>
                    <a:pt x="1747046" y="114300"/>
                  </a:cubicBezTo>
                  <a:cubicBezTo>
                    <a:pt x="1743236" y="106680"/>
                    <a:pt x="1733076" y="104140"/>
                    <a:pt x="1725456" y="106680"/>
                  </a:cubicBezTo>
                  <a:cubicBezTo>
                    <a:pt x="1719106" y="109220"/>
                    <a:pt x="1712756" y="110490"/>
                    <a:pt x="1706406" y="113030"/>
                  </a:cubicBezTo>
                  <a:cubicBezTo>
                    <a:pt x="1696246" y="115570"/>
                    <a:pt x="1687356" y="116840"/>
                    <a:pt x="1677196" y="111760"/>
                  </a:cubicBezTo>
                  <a:cubicBezTo>
                    <a:pt x="1667036" y="106680"/>
                    <a:pt x="1659416" y="110490"/>
                    <a:pt x="1654336" y="121920"/>
                  </a:cubicBezTo>
                  <a:cubicBezTo>
                    <a:pt x="1650526" y="129540"/>
                    <a:pt x="1640366" y="130810"/>
                    <a:pt x="1634016" y="124460"/>
                  </a:cubicBezTo>
                  <a:cubicBezTo>
                    <a:pt x="1630206" y="120650"/>
                    <a:pt x="1627666" y="121920"/>
                    <a:pt x="1623856" y="124460"/>
                  </a:cubicBezTo>
                  <a:lnTo>
                    <a:pt x="1616236" y="132080"/>
                  </a:lnTo>
                  <a:cubicBezTo>
                    <a:pt x="1614966" y="133350"/>
                    <a:pt x="1612426" y="133350"/>
                    <a:pt x="1611156" y="133350"/>
                  </a:cubicBezTo>
                  <a:lnTo>
                    <a:pt x="1603536" y="133350"/>
                  </a:lnTo>
                  <a:cubicBezTo>
                    <a:pt x="1598456" y="133350"/>
                    <a:pt x="1593376" y="132080"/>
                    <a:pt x="1588296" y="130810"/>
                  </a:cubicBezTo>
                  <a:cubicBezTo>
                    <a:pt x="1581946" y="129540"/>
                    <a:pt x="1576866" y="125730"/>
                    <a:pt x="1570516" y="124460"/>
                  </a:cubicBezTo>
                  <a:cubicBezTo>
                    <a:pt x="1560356" y="123190"/>
                    <a:pt x="1557816" y="114300"/>
                    <a:pt x="1554006" y="107950"/>
                  </a:cubicBezTo>
                  <a:cubicBezTo>
                    <a:pt x="1551466" y="104140"/>
                    <a:pt x="1546386" y="99060"/>
                    <a:pt x="1541306" y="100330"/>
                  </a:cubicBezTo>
                  <a:cubicBezTo>
                    <a:pt x="1536226" y="102870"/>
                    <a:pt x="1531146" y="100330"/>
                    <a:pt x="1527336" y="99060"/>
                  </a:cubicBezTo>
                  <a:cubicBezTo>
                    <a:pt x="1526066" y="99060"/>
                    <a:pt x="1523526" y="97790"/>
                    <a:pt x="1522256" y="97790"/>
                  </a:cubicBezTo>
                  <a:cubicBezTo>
                    <a:pt x="1513366" y="95250"/>
                    <a:pt x="1507016" y="100330"/>
                    <a:pt x="1500666" y="106680"/>
                  </a:cubicBezTo>
                  <a:lnTo>
                    <a:pt x="1495586" y="111760"/>
                  </a:lnTo>
                  <a:cubicBezTo>
                    <a:pt x="1494316" y="113030"/>
                    <a:pt x="1494316" y="115570"/>
                    <a:pt x="1493046" y="116840"/>
                  </a:cubicBezTo>
                  <a:cubicBezTo>
                    <a:pt x="1485426" y="123190"/>
                    <a:pt x="1477806" y="120650"/>
                    <a:pt x="1468916" y="116840"/>
                  </a:cubicBezTo>
                  <a:cubicBezTo>
                    <a:pt x="1461296" y="113030"/>
                    <a:pt x="1452406" y="116840"/>
                    <a:pt x="1449866" y="124460"/>
                  </a:cubicBezTo>
                  <a:cubicBezTo>
                    <a:pt x="1448596" y="129540"/>
                    <a:pt x="1447326" y="133350"/>
                    <a:pt x="1440976" y="135890"/>
                  </a:cubicBezTo>
                  <a:cubicBezTo>
                    <a:pt x="1434626" y="139700"/>
                    <a:pt x="1427006" y="142240"/>
                    <a:pt x="1425736" y="151130"/>
                  </a:cubicBezTo>
                  <a:cubicBezTo>
                    <a:pt x="1425736" y="152400"/>
                    <a:pt x="1424466" y="153670"/>
                    <a:pt x="1423196" y="153670"/>
                  </a:cubicBezTo>
                  <a:cubicBezTo>
                    <a:pt x="1419386" y="154940"/>
                    <a:pt x="1416846" y="156210"/>
                    <a:pt x="1413036" y="157480"/>
                  </a:cubicBezTo>
                  <a:lnTo>
                    <a:pt x="1401606" y="157480"/>
                  </a:lnTo>
                  <a:cubicBezTo>
                    <a:pt x="1393986" y="156210"/>
                    <a:pt x="1386366" y="153670"/>
                    <a:pt x="1378746" y="152400"/>
                  </a:cubicBezTo>
                  <a:cubicBezTo>
                    <a:pt x="1369856" y="151130"/>
                    <a:pt x="1362236" y="156210"/>
                    <a:pt x="1353346" y="157480"/>
                  </a:cubicBezTo>
                  <a:lnTo>
                    <a:pt x="1352076" y="158750"/>
                  </a:lnTo>
                  <a:cubicBezTo>
                    <a:pt x="1349536" y="162560"/>
                    <a:pt x="1345726" y="161290"/>
                    <a:pt x="1343186" y="158750"/>
                  </a:cubicBezTo>
                  <a:cubicBezTo>
                    <a:pt x="1338106" y="153670"/>
                    <a:pt x="1329216" y="152400"/>
                    <a:pt x="1322866" y="154940"/>
                  </a:cubicBezTo>
                  <a:cubicBezTo>
                    <a:pt x="1315246" y="158750"/>
                    <a:pt x="1307626" y="161290"/>
                    <a:pt x="1300006" y="163830"/>
                  </a:cubicBezTo>
                  <a:cubicBezTo>
                    <a:pt x="1297466" y="163830"/>
                    <a:pt x="1294926" y="162560"/>
                    <a:pt x="1293656" y="162560"/>
                  </a:cubicBezTo>
                  <a:cubicBezTo>
                    <a:pt x="1291116" y="162560"/>
                    <a:pt x="1287306" y="161290"/>
                    <a:pt x="1286036" y="162560"/>
                  </a:cubicBezTo>
                  <a:cubicBezTo>
                    <a:pt x="1275876" y="170180"/>
                    <a:pt x="1265716" y="167640"/>
                    <a:pt x="1256826" y="162560"/>
                  </a:cubicBezTo>
                  <a:cubicBezTo>
                    <a:pt x="1251746" y="160020"/>
                    <a:pt x="1244126" y="157480"/>
                    <a:pt x="1241586" y="149860"/>
                  </a:cubicBezTo>
                  <a:cubicBezTo>
                    <a:pt x="1240316" y="144780"/>
                    <a:pt x="1235236" y="139700"/>
                    <a:pt x="1231426" y="135890"/>
                  </a:cubicBezTo>
                  <a:cubicBezTo>
                    <a:pt x="1225076" y="129540"/>
                    <a:pt x="1218726" y="120650"/>
                    <a:pt x="1207296" y="120650"/>
                  </a:cubicBezTo>
                  <a:cubicBezTo>
                    <a:pt x="1204756" y="120650"/>
                    <a:pt x="1202216" y="115570"/>
                    <a:pt x="1200946" y="116840"/>
                  </a:cubicBezTo>
                  <a:cubicBezTo>
                    <a:pt x="1195866" y="118110"/>
                    <a:pt x="1195866" y="115570"/>
                    <a:pt x="1193326" y="113030"/>
                  </a:cubicBezTo>
                  <a:cubicBezTo>
                    <a:pt x="1190786" y="110490"/>
                    <a:pt x="1186976" y="107950"/>
                    <a:pt x="1184436" y="104140"/>
                  </a:cubicBezTo>
                  <a:cubicBezTo>
                    <a:pt x="1180626" y="99060"/>
                    <a:pt x="1176816" y="92710"/>
                    <a:pt x="1173006" y="87630"/>
                  </a:cubicBezTo>
                  <a:cubicBezTo>
                    <a:pt x="1169196" y="82550"/>
                    <a:pt x="1166656" y="76200"/>
                    <a:pt x="1162846" y="71120"/>
                  </a:cubicBezTo>
                  <a:cubicBezTo>
                    <a:pt x="1161576" y="69850"/>
                    <a:pt x="1157766" y="68580"/>
                    <a:pt x="1156496" y="69850"/>
                  </a:cubicBezTo>
                  <a:lnTo>
                    <a:pt x="1141256" y="77470"/>
                  </a:lnTo>
                  <a:cubicBezTo>
                    <a:pt x="1138716" y="78740"/>
                    <a:pt x="1137446" y="81280"/>
                    <a:pt x="1136176" y="83820"/>
                  </a:cubicBezTo>
                  <a:lnTo>
                    <a:pt x="1134906" y="82550"/>
                  </a:lnTo>
                  <a:cubicBezTo>
                    <a:pt x="1136176" y="78740"/>
                    <a:pt x="1137446" y="74930"/>
                    <a:pt x="1138716" y="73660"/>
                  </a:cubicBezTo>
                  <a:lnTo>
                    <a:pt x="1123476" y="69850"/>
                  </a:lnTo>
                  <a:cubicBezTo>
                    <a:pt x="1119666" y="68580"/>
                    <a:pt x="1113316" y="68580"/>
                    <a:pt x="1110776" y="68580"/>
                  </a:cubicBezTo>
                  <a:lnTo>
                    <a:pt x="1090456" y="68580"/>
                  </a:lnTo>
                  <a:cubicBezTo>
                    <a:pt x="1082836" y="68580"/>
                    <a:pt x="1076486" y="67310"/>
                    <a:pt x="1068866" y="68580"/>
                  </a:cubicBezTo>
                  <a:cubicBezTo>
                    <a:pt x="1063786" y="69850"/>
                    <a:pt x="1059976" y="67310"/>
                    <a:pt x="1056166" y="64770"/>
                  </a:cubicBezTo>
                  <a:cubicBezTo>
                    <a:pt x="1046006" y="57150"/>
                    <a:pt x="1035846" y="48260"/>
                    <a:pt x="1021876" y="52070"/>
                  </a:cubicBezTo>
                  <a:cubicBezTo>
                    <a:pt x="1020606" y="52070"/>
                    <a:pt x="1018066" y="50800"/>
                    <a:pt x="1016796" y="49530"/>
                  </a:cubicBezTo>
                  <a:cubicBezTo>
                    <a:pt x="1012986" y="48260"/>
                    <a:pt x="1010446" y="45720"/>
                    <a:pt x="1005366" y="43180"/>
                  </a:cubicBezTo>
                  <a:cubicBezTo>
                    <a:pt x="1005366" y="46990"/>
                    <a:pt x="1005366" y="48260"/>
                    <a:pt x="1006636" y="50800"/>
                  </a:cubicBezTo>
                  <a:cubicBezTo>
                    <a:pt x="1004096" y="53340"/>
                    <a:pt x="1002826" y="52070"/>
                    <a:pt x="1001556" y="50800"/>
                  </a:cubicBezTo>
                  <a:cubicBezTo>
                    <a:pt x="1000286" y="52070"/>
                    <a:pt x="999016" y="54610"/>
                    <a:pt x="997746" y="54610"/>
                  </a:cubicBezTo>
                  <a:cubicBezTo>
                    <a:pt x="991396" y="57150"/>
                    <a:pt x="985046" y="58420"/>
                    <a:pt x="978696" y="60960"/>
                  </a:cubicBezTo>
                  <a:cubicBezTo>
                    <a:pt x="976156" y="62230"/>
                    <a:pt x="973616" y="63500"/>
                    <a:pt x="972346" y="64770"/>
                  </a:cubicBezTo>
                  <a:cubicBezTo>
                    <a:pt x="967266" y="68580"/>
                    <a:pt x="963456" y="74930"/>
                    <a:pt x="954566" y="73660"/>
                  </a:cubicBezTo>
                  <a:cubicBezTo>
                    <a:pt x="953296" y="73660"/>
                    <a:pt x="950756" y="76200"/>
                    <a:pt x="948216" y="76200"/>
                  </a:cubicBezTo>
                  <a:cubicBezTo>
                    <a:pt x="945676" y="77470"/>
                    <a:pt x="941866" y="77470"/>
                    <a:pt x="939326" y="78740"/>
                  </a:cubicBezTo>
                  <a:lnTo>
                    <a:pt x="936786" y="78740"/>
                  </a:lnTo>
                  <a:cubicBezTo>
                    <a:pt x="929166" y="81280"/>
                    <a:pt x="922816" y="83820"/>
                    <a:pt x="915196" y="85090"/>
                  </a:cubicBezTo>
                  <a:lnTo>
                    <a:pt x="910116" y="85090"/>
                  </a:lnTo>
                  <a:cubicBezTo>
                    <a:pt x="903766" y="85090"/>
                    <a:pt x="898686" y="83820"/>
                    <a:pt x="892336" y="83820"/>
                  </a:cubicBezTo>
                  <a:cubicBezTo>
                    <a:pt x="885986" y="83820"/>
                    <a:pt x="879636" y="86360"/>
                    <a:pt x="873286" y="86360"/>
                  </a:cubicBezTo>
                  <a:cubicBezTo>
                    <a:pt x="865666" y="86360"/>
                    <a:pt x="856776" y="86360"/>
                    <a:pt x="850426" y="81280"/>
                  </a:cubicBezTo>
                  <a:cubicBezTo>
                    <a:pt x="849156" y="80010"/>
                    <a:pt x="845346" y="80010"/>
                    <a:pt x="842806" y="81280"/>
                  </a:cubicBezTo>
                  <a:cubicBezTo>
                    <a:pt x="833916" y="82550"/>
                    <a:pt x="825026" y="83820"/>
                    <a:pt x="817406" y="86360"/>
                  </a:cubicBezTo>
                  <a:cubicBezTo>
                    <a:pt x="809786" y="88900"/>
                    <a:pt x="805976" y="86360"/>
                    <a:pt x="803436" y="80010"/>
                  </a:cubicBezTo>
                  <a:cubicBezTo>
                    <a:pt x="802166" y="77470"/>
                    <a:pt x="799626" y="74930"/>
                    <a:pt x="797086" y="72390"/>
                  </a:cubicBezTo>
                  <a:cubicBezTo>
                    <a:pt x="793276" y="69850"/>
                    <a:pt x="789466" y="66040"/>
                    <a:pt x="785656" y="66040"/>
                  </a:cubicBezTo>
                  <a:cubicBezTo>
                    <a:pt x="776766" y="66040"/>
                    <a:pt x="771686" y="60960"/>
                    <a:pt x="765336" y="57150"/>
                  </a:cubicBezTo>
                  <a:cubicBezTo>
                    <a:pt x="755176" y="50800"/>
                    <a:pt x="746286" y="43180"/>
                    <a:pt x="733586" y="44450"/>
                  </a:cubicBezTo>
                  <a:lnTo>
                    <a:pt x="733586" y="38100"/>
                  </a:lnTo>
                  <a:cubicBezTo>
                    <a:pt x="736126" y="38100"/>
                    <a:pt x="738666" y="38100"/>
                    <a:pt x="741206" y="36830"/>
                  </a:cubicBezTo>
                  <a:cubicBezTo>
                    <a:pt x="737396" y="34290"/>
                    <a:pt x="737396" y="30480"/>
                    <a:pt x="734856" y="27940"/>
                  </a:cubicBezTo>
                  <a:cubicBezTo>
                    <a:pt x="729776" y="24130"/>
                    <a:pt x="724696" y="22860"/>
                    <a:pt x="719616" y="20320"/>
                  </a:cubicBezTo>
                  <a:cubicBezTo>
                    <a:pt x="715806" y="19050"/>
                    <a:pt x="710726" y="19050"/>
                    <a:pt x="713266" y="25400"/>
                  </a:cubicBezTo>
                  <a:cubicBezTo>
                    <a:pt x="706916" y="26670"/>
                    <a:pt x="701836" y="26670"/>
                    <a:pt x="699296" y="29210"/>
                  </a:cubicBezTo>
                  <a:cubicBezTo>
                    <a:pt x="694216" y="33020"/>
                    <a:pt x="689136" y="30480"/>
                    <a:pt x="685326" y="27940"/>
                  </a:cubicBezTo>
                  <a:cubicBezTo>
                    <a:pt x="682786" y="26670"/>
                    <a:pt x="680246" y="25400"/>
                    <a:pt x="677706" y="26670"/>
                  </a:cubicBezTo>
                  <a:cubicBezTo>
                    <a:pt x="662466" y="34290"/>
                    <a:pt x="647226" y="30480"/>
                    <a:pt x="631986" y="30480"/>
                  </a:cubicBezTo>
                  <a:cubicBezTo>
                    <a:pt x="629446" y="30480"/>
                    <a:pt x="626906" y="29210"/>
                    <a:pt x="623096" y="29210"/>
                  </a:cubicBezTo>
                  <a:cubicBezTo>
                    <a:pt x="618016" y="27940"/>
                    <a:pt x="614206" y="25400"/>
                    <a:pt x="609126" y="24130"/>
                  </a:cubicBezTo>
                  <a:cubicBezTo>
                    <a:pt x="604046" y="22860"/>
                    <a:pt x="597696" y="21590"/>
                    <a:pt x="592616" y="20320"/>
                  </a:cubicBezTo>
                  <a:lnTo>
                    <a:pt x="588806" y="20320"/>
                  </a:lnTo>
                  <a:cubicBezTo>
                    <a:pt x="579916" y="20320"/>
                    <a:pt x="571026" y="21590"/>
                    <a:pt x="563406" y="21590"/>
                  </a:cubicBezTo>
                  <a:cubicBezTo>
                    <a:pt x="557056" y="21590"/>
                    <a:pt x="550706" y="19050"/>
                    <a:pt x="543086" y="17780"/>
                  </a:cubicBezTo>
                  <a:cubicBezTo>
                    <a:pt x="541816" y="7620"/>
                    <a:pt x="531656" y="10160"/>
                    <a:pt x="525306" y="5080"/>
                  </a:cubicBezTo>
                  <a:cubicBezTo>
                    <a:pt x="524036" y="3810"/>
                    <a:pt x="521496" y="5080"/>
                    <a:pt x="520226" y="5080"/>
                  </a:cubicBezTo>
                  <a:cubicBezTo>
                    <a:pt x="512606" y="3810"/>
                    <a:pt x="507526" y="7620"/>
                    <a:pt x="504986" y="13970"/>
                  </a:cubicBezTo>
                  <a:cubicBezTo>
                    <a:pt x="501176" y="20320"/>
                    <a:pt x="491016" y="22860"/>
                    <a:pt x="494826" y="33020"/>
                  </a:cubicBezTo>
                  <a:cubicBezTo>
                    <a:pt x="496096" y="34290"/>
                    <a:pt x="498636" y="35560"/>
                    <a:pt x="499906" y="38100"/>
                  </a:cubicBezTo>
                  <a:cubicBezTo>
                    <a:pt x="499906" y="41910"/>
                    <a:pt x="498636" y="44450"/>
                    <a:pt x="494826" y="43180"/>
                  </a:cubicBezTo>
                  <a:cubicBezTo>
                    <a:pt x="493556" y="43180"/>
                    <a:pt x="492286" y="45720"/>
                    <a:pt x="491016" y="46990"/>
                  </a:cubicBezTo>
                  <a:cubicBezTo>
                    <a:pt x="489746" y="48260"/>
                    <a:pt x="489746" y="50800"/>
                    <a:pt x="488476" y="50800"/>
                  </a:cubicBezTo>
                  <a:cubicBezTo>
                    <a:pt x="480856" y="53340"/>
                    <a:pt x="475776" y="59690"/>
                    <a:pt x="466886" y="58420"/>
                  </a:cubicBezTo>
                  <a:lnTo>
                    <a:pt x="464346" y="58420"/>
                  </a:lnTo>
                  <a:cubicBezTo>
                    <a:pt x="456726" y="64770"/>
                    <a:pt x="449106" y="63500"/>
                    <a:pt x="440216" y="62230"/>
                  </a:cubicBezTo>
                  <a:cubicBezTo>
                    <a:pt x="436406" y="60960"/>
                    <a:pt x="431326" y="62230"/>
                    <a:pt x="426246" y="62230"/>
                  </a:cubicBezTo>
                  <a:cubicBezTo>
                    <a:pt x="422436" y="62230"/>
                    <a:pt x="418626" y="62230"/>
                    <a:pt x="414816" y="59690"/>
                  </a:cubicBezTo>
                  <a:cubicBezTo>
                    <a:pt x="409736" y="57150"/>
                    <a:pt x="404656" y="53340"/>
                    <a:pt x="399576" y="50800"/>
                  </a:cubicBezTo>
                  <a:cubicBezTo>
                    <a:pt x="394496" y="48260"/>
                    <a:pt x="388146" y="48260"/>
                    <a:pt x="388146" y="39370"/>
                  </a:cubicBezTo>
                  <a:cubicBezTo>
                    <a:pt x="388146" y="38100"/>
                    <a:pt x="385606" y="36830"/>
                    <a:pt x="385606" y="35560"/>
                  </a:cubicBezTo>
                  <a:cubicBezTo>
                    <a:pt x="376716" y="43180"/>
                    <a:pt x="369096" y="49530"/>
                    <a:pt x="361476" y="55880"/>
                  </a:cubicBezTo>
                  <a:cubicBezTo>
                    <a:pt x="357666" y="59690"/>
                    <a:pt x="352586" y="64770"/>
                    <a:pt x="355126" y="71120"/>
                  </a:cubicBezTo>
                  <a:cubicBezTo>
                    <a:pt x="355126" y="72390"/>
                    <a:pt x="353856" y="73660"/>
                    <a:pt x="353856" y="74930"/>
                  </a:cubicBezTo>
                  <a:cubicBezTo>
                    <a:pt x="352586" y="77470"/>
                    <a:pt x="351316" y="80010"/>
                    <a:pt x="348776" y="81280"/>
                  </a:cubicBezTo>
                  <a:cubicBezTo>
                    <a:pt x="346236" y="85090"/>
                    <a:pt x="343696" y="88900"/>
                    <a:pt x="341156" y="93980"/>
                  </a:cubicBezTo>
                  <a:lnTo>
                    <a:pt x="333536" y="101600"/>
                  </a:lnTo>
                  <a:cubicBezTo>
                    <a:pt x="330996" y="105410"/>
                    <a:pt x="328456" y="109220"/>
                    <a:pt x="324646" y="111760"/>
                  </a:cubicBezTo>
                  <a:cubicBezTo>
                    <a:pt x="315756" y="119380"/>
                    <a:pt x="306866" y="127000"/>
                    <a:pt x="296706" y="134620"/>
                  </a:cubicBezTo>
                  <a:cubicBezTo>
                    <a:pt x="291626" y="139700"/>
                    <a:pt x="285276" y="143510"/>
                    <a:pt x="280196" y="148590"/>
                  </a:cubicBezTo>
                  <a:cubicBezTo>
                    <a:pt x="271306" y="156210"/>
                    <a:pt x="261146" y="162560"/>
                    <a:pt x="256066" y="173990"/>
                  </a:cubicBezTo>
                  <a:cubicBezTo>
                    <a:pt x="256066" y="175260"/>
                    <a:pt x="253526" y="176530"/>
                    <a:pt x="252256" y="177800"/>
                  </a:cubicBezTo>
                  <a:cubicBezTo>
                    <a:pt x="245906" y="182880"/>
                    <a:pt x="235746" y="182880"/>
                    <a:pt x="235746" y="193040"/>
                  </a:cubicBezTo>
                  <a:cubicBezTo>
                    <a:pt x="225586" y="193040"/>
                    <a:pt x="220506" y="200660"/>
                    <a:pt x="215426" y="207010"/>
                  </a:cubicBezTo>
                  <a:cubicBezTo>
                    <a:pt x="211616" y="212090"/>
                    <a:pt x="207806" y="218440"/>
                    <a:pt x="202726" y="222250"/>
                  </a:cubicBezTo>
                  <a:cubicBezTo>
                    <a:pt x="197646" y="224790"/>
                    <a:pt x="191296" y="223520"/>
                    <a:pt x="184946" y="223520"/>
                  </a:cubicBezTo>
                  <a:cubicBezTo>
                    <a:pt x="182406" y="223520"/>
                    <a:pt x="179866" y="223520"/>
                    <a:pt x="179866" y="224790"/>
                  </a:cubicBezTo>
                  <a:cubicBezTo>
                    <a:pt x="174786" y="229870"/>
                    <a:pt x="168436" y="233680"/>
                    <a:pt x="164626" y="240030"/>
                  </a:cubicBezTo>
                  <a:cubicBezTo>
                    <a:pt x="160816" y="246380"/>
                    <a:pt x="157006" y="250190"/>
                    <a:pt x="150656" y="251460"/>
                  </a:cubicBezTo>
                  <a:cubicBezTo>
                    <a:pt x="144306" y="252730"/>
                    <a:pt x="137956" y="259080"/>
                    <a:pt x="129066" y="255270"/>
                  </a:cubicBezTo>
                  <a:cubicBezTo>
                    <a:pt x="121446" y="252730"/>
                    <a:pt x="112556" y="255270"/>
                    <a:pt x="107476" y="250190"/>
                  </a:cubicBezTo>
                  <a:cubicBezTo>
                    <a:pt x="97316" y="251460"/>
                    <a:pt x="89696" y="254000"/>
                    <a:pt x="80806" y="255270"/>
                  </a:cubicBezTo>
                  <a:cubicBezTo>
                    <a:pt x="70646" y="257810"/>
                    <a:pt x="59216" y="256540"/>
                    <a:pt x="50326" y="264160"/>
                  </a:cubicBezTo>
                  <a:cubicBezTo>
                    <a:pt x="42706" y="270510"/>
                    <a:pt x="36356" y="276860"/>
                    <a:pt x="24926" y="275590"/>
                  </a:cubicBezTo>
                  <a:cubicBezTo>
                    <a:pt x="26196" y="283210"/>
                    <a:pt x="27466" y="289560"/>
                    <a:pt x="28736" y="297180"/>
                  </a:cubicBezTo>
                  <a:cubicBezTo>
                    <a:pt x="31276" y="317500"/>
                    <a:pt x="33816" y="337820"/>
                    <a:pt x="35086" y="358140"/>
                  </a:cubicBezTo>
                  <a:cubicBezTo>
                    <a:pt x="38896" y="383540"/>
                    <a:pt x="40166" y="407670"/>
                    <a:pt x="37626" y="431800"/>
                  </a:cubicBezTo>
                  <a:cubicBezTo>
                    <a:pt x="35086" y="466090"/>
                    <a:pt x="23656" y="1639570"/>
                    <a:pt x="12226" y="1671320"/>
                  </a:cubicBezTo>
                  <a:lnTo>
                    <a:pt x="796" y="1697990"/>
                  </a:lnTo>
                  <a:cubicBezTo>
                    <a:pt x="-1744" y="1704340"/>
                    <a:pt x="2066" y="1708150"/>
                    <a:pt x="8416" y="1709420"/>
                  </a:cubicBezTo>
                  <a:cubicBezTo>
                    <a:pt x="16036" y="1710690"/>
                    <a:pt x="18576" y="1715770"/>
                    <a:pt x="21116" y="1722120"/>
                  </a:cubicBezTo>
                  <a:cubicBezTo>
                    <a:pt x="23656" y="1732280"/>
                    <a:pt x="19846" y="1742440"/>
                    <a:pt x="24926" y="1752600"/>
                  </a:cubicBezTo>
                  <a:cubicBezTo>
                    <a:pt x="27466" y="1757680"/>
                    <a:pt x="24926" y="1766570"/>
                    <a:pt x="23656" y="1774190"/>
                  </a:cubicBezTo>
                  <a:cubicBezTo>
                    <a:pt x="22386" y="1784350"/>
                    <a:pt x="24926" y="1794510"/>
                    <a:pt x="28736" y="1803400"/>
                  </a:cubicBezTo>
                  <a:cubicBezTo>
                    <a:pt x="37626" y="1818640"/>
                    <a:pt x="38896" y="1836420"/>
                    <a:pt x="38896" y="1852930"/>
                  </a:cubicBezTo>
                  <a:cubicBezTo>
                    <a:pt x="38896" y="1856740"/>
                    <a:pt x="40166" y="1860550"/>
                    <a:pt x="41436" y="1863090"/>
                  </a:cubicBezTo>
                  <a:cubicBezTo>
                    <a:pt x="43976" y="1865630"/>
                    <a:pt x="49056" y="1868170"/>
                    <a:pt x="54136" y="1869440"/>
                  </a:cubicBezTo>
                  <a:lnTo>
                    <a:pt x="84616" y="1884680"/>
                  </a:lnTo>
                  <a:cubicBezTo>
                    <a:pt x="98586" y="1892300"/>
                    <a:pt x="110016" y="1891030"/>
                    <a:pt x="122716" y="1882140"/>
                  </a:cubicBezTo>
                  <a:cubicBezTo>
                    <a:pt x="123986" y="1880870"/>
                    <a:pt x="127796" y="1879600"/>
                    <a:pt x="129066" y="1879600"/>
                  </a:cubicBezTo>
                  <a:cubicBezTo>
                    <a:pt x="137956" y="1880870"/>
                    <a:pt x="146846" y="1880870"/>
                    <a:pt x="154466" y="1888490"/>
                  </a:cubicBezTo>
                  <a:cubicBezTo>
                    <a:pt x="163356" y="1896110"/>
                    <a:pt x="176056" y="1901190"/>
                    <a:pt x="186216" y="1907540"/>
                  </a:cubicBezTo>
                  <a:cubicBezTo>
                    <a:pt x="192566" y="1911350"/>
                    <a:pt x="200186" y="1916430"/>
                    <a:pt x="203996" y="1921510"/>
                  </a:cubicBezTo>
                  <a:cubicBezTo>
                    <a:pt x="206536" y="1924050"/>
                    <a:pt x="209076" y="1926590"/>
                    <a:pt x="211616" y="1927860"/>
                  </a:cubicBezTo>
                  <a:cubicBezTo>
                    <a:pt x="225586" y="1932940"/>
                    <a:pt x="233206" y="1945640"/>
                    <a:pt x="242096" y="1955800"/>
                  </a:cubicBezTo>
                  <a:cubicBezTo>
                    <a:pt x="249716" y="1964690"/>
                    <a:pt x="259876" y="1969770"/>
                    <a:pt x="271306" y="1971040"/>
                  </a:cubicBezTo>
                  <a:cubicBezTo>
                    <a:pt x="284006" y="1973580"/>
                    <a:pt x="296706" y="1974850"/>
                    <a:pt x="309406" y="1977390"/>
                  </a:cubicBezTo>
                  <a:cubicBezTo>
                    <a:pt x="314486" y="1978660"/>
                    <a:pt x="320836" y="1979930"/>
                    <a:pt x="325916" y="1982470"/>
                  </a:cubicBezTo>
                  <a:cubicBezTo>
                    <a:pt x="332266" y="1985010"/>
                    <a:pt x="338616" y="1985010"/>
                    <a:pt x="343696" y="1988820"/>
                  </a:cubicBezTo>
                  <a:cubicBezTo>
                    <a:pt x="351316" y="1995170"/>
                    <a:pt x="358936" y="1998980"/>
                    <a:pt x="369096" y="1996440"/>
                  </a:cubicBezTo>
                  <a:cubicBezTo>
                    <a:pt x="372906" y="1995170"/>
                    <a:pt x="377986" y="1997710"/>
                    <a:pt x="381796" y="1998980"/>
                  </a:cubicBezTo>
                  <a:cubicBezTo>
                    <a:pt x="383066" y="1998980"/>
                    <a:pt x="384336" y="2000250"/>
                    <a:pt x="385606" y="2000250"/>
                  </a:cubicBezTo>
                  <a:cubicBezTo>
                    <a:pt x="399576" y="2001520"/>
                    <a:pt x="412276" y="1998980"/>
                    <a:pt x="424976" y="1996440"/>
                  </a:cubicBezTo>
                  <a:cubicBezTo>
                    <a:pt x="430056" y="1995170"/>
                    <a:pt x="435136" y="1993900"/>
                    <a:pt x="440216" y="1991360"/>
                  </a:cubicBezTo>
                  <a:cubicBezTo>
                    <a:pt x="454186" y="1985010"/>
                    <a:pt x="468156" y="1978660"/>
                    <a:pt x="480856" y="1971040"/>
                  </a:cubicBezTo>
                  <a:cubicBezTo>
                    <a:pt x="489746" y="1965960"/>
                    <a:pt x="498636" y="1960880"/>
                    <a:pt x="508796" y="1965960"/>
                  </a:cubicBezTo>
                  <a:lnTo>
                    <a:pt x="513876" y="1965960"/>
                  </a:lnTo>
                  <a:cubicBezTo>
                    <a:pt x="522766" y="1965960"/>
                    <a:pt x="531656" y="1964690"/>
                    <a:pt x="539276" y="1963420"/>
                  </a:cubicBezTo>
                  <a:cubicBezTo>
                    <a:pt x="540546" y="1963420"/>
                    <a:pt x="543086" y="1963420"/>
                    <a:pt x="543086" y="1962150"/>
                  </a:cubicBezTo>
                  <a:cubicBezTo>
                    <a:pt x="546896" y="1957070"/>
                    <a:pt x="553246" y="1957070"/>
                    <a:pt x="559596" y="1955800"/>
                  </a:cubicBezTo>
                  <a:cubicBezTo>
                    <a:pt x="569756" y="1954530"/>
                    <a:pt x="579916" y="1954530"/>
                    <a:pt x="587536" y="1948180"/>
                  </a:cubicBezTo>
                  <a:cubicBezTo>
                    <a:pt x="595156" y="1943100"/>
                    <a:pt x="602776" y="1941830"/>
                    <a:pt x="611666" y="1940560"/>
                  </a:cubicBezTo>
                  <a:cubicBezTo>
                    <a:pt x="612936" y="1940560"/>
                    <a:pt x="615476" y="1939290"/>
                    <a:pt x="616746" y="1939290"/>
                  </a:cubicBezTo>
                  <a:cubicBezTo>
                    <a:pt x="623096" y="1938020"/>
                    <a:pt x="629446" y="1934210"/>
                    <a:pt x="634526" y="1935480"/>
                  </a:cubicBezTo>
                  <a:cubicBezTo>
                    <a:pt x="645956" y="1938020"/>
                    <a:pt x="651036" y="1934210"/>
                    <a:pt x="658656" y="1924050"/>
                  </a:cubicBezTo>
                  <a:cubicBezTo>
                    <a:pt x="659926" y="1921510"/>
                    <a:pt x="663736" y="1920240"/>
                    <a:pt x="666276" y="1918970"/>
                  </a:cubicBezTo>
                  <a:cubicBezTo>
                    <a:pt x="672626" y="1917700"/>
                    <a:pt x="678976" y="1918970"/>
                    <a:pt x="685326" y="1917700"/>
                  </a:cubicBezTo>
                  <a:cubicBezTo>
                    <a:pt x="689136" y="1917700"/>
                    <a:pt x="692946" y="1913890"/>
                    <a:pt x="695486" y="1913890"/>
                  </a:cubicBezTo>
                  <a:cubicBezTo>
                    <a:pt x="705646" y="1915160"/>
                    <a:pt x="717076" y="1911350"/>
                    <a:pt x="725966" y="1917700"/>
                  </a:cubicBezTo>
                  <a:cubicBezTo>
                    <a:pt x="727236" y="1918970"/>
                    <a:pt x="729776" y="1918970"/>
                    <a:pt x="732316" y="1918970"/>
                  </a:cubicBezTo>
                  <a:cubicBezTo>
                    <a:pt x="748826" y="1920240"/>
                    <a:pt x="762796" y="1925320"/>
                    <a:pt x="774226" y="1935480"/>
                  </a:cubicBezTo>
                  <a:cubicBezTo>
                    <a:pt x="778036" y="1939290"/>
                    <a:pt x="783116" y="1941830"/>
                    <a:pt x="786926" y="1944370"/>
                  </a:cubicBezTo>
                  <a:cubicBezTo>
                    <a:pt x="790736" y="1946910"/>
                    <a:pt x="795816" y="1946910"/>
                    <a:pt x="799626" y="1948180"/>
                  </a:cubicBezTo>
                  <a:cubicBezTo>
                    <a:pt x="803436" y="1949450"/>
                    <a:pt x="805976" y="1950720"/>
                    <a:pt x="809786" y="1950720"/>
                  </a:cubicBezTo>
                  <a:cubicBezTo>
                    <a:pt x="816136" y="1950720"/>
                    <a:pt x="821216" y="1953260"/>
                    <a:pt x="825026" y="1958340"/>
                  </a:cubicBezTo>
                  <a:cubicBezTo>
                    <a:pt x="826296" y="1959610"/>
                    <a:pt x="827566" y="1960880"/>
                    <a:pt x="828836" y="1963420"/>
                  </a:cubicBezTo>
                  <a:cubicBezTo>
                    <a:pt x="827566" y="1967230"/>
                    <a:pt x="835186" y="1977390"/>
                    <a:pt x="840266" y="1977390"/>
                  </a:cubicBezTo>
                  <a:cubicBezTo>
                    <a:pt x="849156" y="1977390"/>
                    <a:pt x="858046" y="1979930"/>
                    <a:pt x="865666" y="1986280"/>
                  </a:cubicBezTo>
                  <a:cubicBezTo>
                    <a:pt x="866936" y="1987550"/>
                    <a:pt x="869476" y="1987550"/>
                    <a:pt x="872016" y="1986280"/>
                  </a:cubicBezTo>
                  <a:cubicBezTo>
                    <a:pt x="875826" y="1985010"/>
                    <a:pt x="878366" y="1985010"/>
                    <a:pt x="880906" y="1988820"/>
                  </a:cubicBezTo>
                  <a:cubicBezTo>
                    <a:pt x="882176" y="1990090"/>
                    <a:pt x="887256" y="1990090"/>
                    <a:pt x="889796" y="1990090"/>
                  </a:cubicBezTo>
                  <a:cubicBezTo>
                    <a:pt x="896146" y="1990090"/>
                    <a:pt x="903766" y="1988820"/>
                    <a:pt x="910116" y="1990090"/>
                  </a:cubicBezTo>
                  <a:cubicBezTo>
                    <a:pt x="921546" y="1991360"/>
                    <a:pt x="931706" y="1992630"/>
                    <a:pt x="943136" y="1995170"/>
                  </a:cubicBezTo>
                  <a:cubicBezTo>
                    <a:pt x="945676" y="1995170"/>
                    <a:pt x="948216" y="1996440"/>
                    <a:pt x="949486" y="1997710"/>
                  </a:cubicBezTo>
                  <a:cubicBezTo>
                    <a:pt x="952026" y="2004060"/>
                    <a:pt x="958376" y="2004060"/>
                    <a:pt x="962186" y="2005330"/>
                  </a:cubicBezTo>
                  <a:cubicBezTo>
                    <a:pt x="965996" y="2006600"/>
                    <a:pt x="971076" y="2007870"/>
                    <a:pt x="973616" y="2007870"/>
                  </a:cubicBezTo>
                  <a:cubicBezTo>
                    <a:pt x="974886" y="2006600"/>
                    <a:pt x="977426" y="2005330"/>
                    <a:pt x="979966" y="2002790"/>
                  </a:cubicBezTo>
                  <a:cubicBezTo>
                    <a:pt x="974886" y="2002790"/>
                    <a:pt x="972346" y="2004060"/>
                    <a:pt x="969806" y="2004060"/>
                  </a:cubicBezTo>
                  <a:cubicBezTo>
                    <a:pt x="974886" y="1997710"/>
                    <a:pt x="979966" y="1996440"/>
                    <a:pt x="986316" y="2000250"/>
                  </a:cubicBezTo>
                  <a:cubicBezTo>
                    <a:pt x="993936" y="2006600"/>
                    <a:pt x="1000286" y="2006600"/>
                    <a:pt x="1009176" y="2000250"/>
                  </a:cubicBezTo>
                  <a:lnTo>
                    <a:pt x="1016796" y="1996440"/>
                  </a:lnTo>
                  <a:lnTo>
                    <a:pt x="1016796" y="1990090"/>
                  </a:lnTo>
                  <a:cubicBezTo>
                    <a:pt x="1020606" y="1991360"/>
                    <a:pt x="1024416" y="1993900"/>
                    <a:pt x="1026956" y="1993900"/>
                  </a:cubicBezTo>
                  <a:cubicBezTo>
                    <a:pt x="1034576" y="1990090"/>
                    <a:pt x="1042196" y="1986280"/>
                    <a:pt x="1048546" y="1981200"/>
                  </a:cubicBezTo>
                  <a:cubicBezTo>
                    <a:pt x="1056166" y="1976120"/>
                    <a:pt x="1062516" y="1969770"/>
                    <a:pt x="1068866" y="1964690"/>
                  </a:cubicBezTo>
                  <a:cubicBezTo>
                    <a:pt x="1070136" y="1964690"/>
                    <a:pt x="1070136" y="1963420"/>
                    <a:pt x="1071406" y="1963420"/>
                  </a:cubicBezTo>
                  <a:cubicBezTo>
                    <a:pt x="1080296" y="1960880"/>
                    <a:pt x="1087916" y="1959610"/>
                    <a:pt x="1096806" y="1957070"/>
                  </a:cubicBezTo>
                  <a:cubicBezTo>
                    <a:pt x="1101886" y="1955800"/>
                    <a:pt x="1105696" y="1953260"/>
                    <a:pt x="1110776" y="1951990"/>
                  </a:cubicBezTo>
                  <a:cubicBezTo>
                    <a:pt x="1114586" y="1950720"/>
                    <a:pt x="1117126" y="1950720"/>
                    <a:pt x="1120936" y="1949450"/>
                  </a:cubicBezTo>
                  <a:lnTo>
                    <a:pt x="1133636" y="1949450"/>
                  </a:lnTo>
                  <a:cubicBezTo>
                    <a:pt x="1136176" y="1949450"/>
                    <a:pt x="1139986" y="1949450"/>
                    <a:pt x="1142526" y="1948180"/>
                  </a:cubicBezTo>
                  <a:cubicBezTo>
                    <a:pt x="1143796" y="1945640"/>
                    <a:pt x="1146336" y="1941830"/>
                    <a:pt x="1147606" y="1941830"/>
                  </a:cubicBezTo>
                  <a:cubicBezTo>
                    <a:pt x="1151416" y="1941830"/>
                    <a:pt x="1153956" y="1944370"/>
                    <a:pt x="1157766" y="1945640"/>
                  </a:cubicBezTo>
                  <a:cubicBezTo>
                    <a:pt x="1159036" y="1945640"/>
                    <a:pt x="1159036" y="1946910"/>
                    <a:pt x="1159036" y="1948180"/>
                  </a:cubicBezTo>
                  <a:cubicBezTo>
                    <a:pt x="1164116" y="1953260"/>
                    <a:pt x="1167926" y="1959610"/>
                    <a:pt x="1173006" y="1964690"/>
                  </a:cubicBezTo>
                  <a:cubicBezTo>
                    <a:pt x="1179356" y="1971040"/>
                    <a:pt x="1185706" y="1971040"/>
                    <a:pt x="1189516" y="1967230"/>
                  </a:cubicBezTo>
                  <a:cubicBezTo>
                    <a:pt x="1195866" y="1962150"/>
                    <a:pt x="1200946" y="1958340"/>
                    <a:pt x="1209836" y="1960880"/>
                  </a:cubicBezTo>
                  <a:cubicBezTo>
                    <a:pt x="1211106" y="1960880"/>
                    <a:pt x="1213646" y="1962150"/>
                    <a:pt x="1214916" y="1960880"/>
                  </a:cubicBezTo>
                  <a:cubicBezTo>
                    <a:pt x="1221266" y="1958340"/>
                    <a:pt x="1228886" y="1955800"/>
                    <a:pt x="1235236" y="1951990"/>
                  </a:cubicBezTo>
                  <a:cubicBezTo>
                    <a:pt x="1239046" y="1950720"/>
                    <a:pt x="1244126" y="1950720"/>
                    <a:pt x="1245396" y="1948180"/>
                  </a:cubicBezTo>
                  <a:cubicBezTo>
                    <a:pt x="1249206" y="1940560"/>
                    <a:pt x="1255556" y="1936750"/>
                    <a:pt x="1261906" y="1931670"/>
                  </a:cubicBezTo>
                  <a:cubicBezTo>
                    <a:pt x="1265716" y="1927860"/>
                    <a:pt x="1269526" y="1922780"/>
                    <a:pt x="1273336" y="1921510"/>
                  </a:cubicBezTo>
                  <a:cubicBezTo>
                    <a:pt x="1282226" y="1918970"/>
                    <a:pt x="1288576" y="1911350"/>
                    <a:pt x="1296196" y="1906270"/>
                  </a:cubicBezTo>
                  <a:cubicBezTo>
                    <a:pt x="1302546" y="1902460"/>
                    <a:pt x="1306356" y="1894840"/>
                    <a:pt x="1312706" y="1893570"/>
                  </a:cubicBezTo>
                  <a:cubicBezTo>
                    <a:pt x="1322866" y="1891030"/>
                    <a:pt x="1330486" y="1884680"/>
                    <a:pt x="1339376" y="1878330"/>
                  </a:cubicBezTo>
                  <a:cubicBezTo>
                    <a:pt x="1344456" y="1874520"/>
                    <a:pt x="1350806" y="1871980"/>
                    <a:pt x="1357156" y="1873250"/>
                  </a:cubicBezTo>
                  <a:cubicBezTo>
                    <a:pt x="1360966" y="1874520"/>
                    <a:pt x="1366046" y="1873250"/>
                    <a:pt x="1368586" y="1871980"/>
                  </a:cubicBezTo>
                  <a:cubicBezTo>
                    <a:pt x="1373666" y="1869440"/>
                    <a:pt x="1378746" y="1865630"/>
                    <a:pt x="1383826" y="1863090"/>
                  </a:cubicBezTo>
                  <a:cubicBezTo>
                    <a:pt x="1387636" y="1860550"/>
                    <a:pt x="1391446" y="1858010"/>
                    <a:pt x="1395256" y="1858010"/>
                  </a:cubicBezTo>
                  <a:cubicBezTo>
                    <a:pt x="1407956" y="1856740"/>
                    <a:pt x="1418116" y="1854200"/>
                    <a:pt x="1424466" y="1841500"/>
                  </a:cubicBezTo>
                  <a:cubicBezTo>
                    <a:pt x="1427006" y="1836420"/>
                    <a:pt x="1439706" y="1830070"/>
                    <a:pt x="1444786" y="1832610"/>
                  </a:cubicBezTo>
                  <a:cubicBezTo>
                    <a:pt x="1453676" y="1836420"/>
                    <a:pt x="1460026" y="1833880"/>
                    <a:pt x="1465106" y="1826260"/>
                  </a:cubicBezTo>
                  <a:cubicBezTo>
                    <a:pt x="1468916" y="1822450"/>
                    <a:pt x="1473996" y="1823720"/>
                    <a:pt x="1477806" y="1826260"/>
                  </a:cubicBezTo>
                  <a:cubicBezTo>
                    <a:pt x="1480346" y="1828800"/>
                    <a:pt x="1482886" y="1830070"/>
                    <a:pt x="1485426" y="1830070"/>
                  </a:cubicBezTo>
                  <a:cubicBezTo>
                    <a:pt x="1494316" y="1831340"/>
                    <a:pt x="1504476" y="1830070"/>
                    <a:pt x="1513366" y="1831340"/>
                  </a:cubicBezTo>
                  <a:cubicBezTo>
                    <a:pt x="1520986" y="1832610"/>
                    <a:pt x="1528606" y="1830070"/>
                    <a:pt x="1533686" y="1824990"/>
                  </a:cubicBezTo>
                  <a:cubicBezTo>
                    <a:pt x="1538766" y="1819910"/>
                    <a:pt x="1542576" y="1819910"/>
                    <a:pt x="1550196" y="1822450"/>
                  </a:cubicBezTo>
                  <a:cubicBezTo>
                    <a:pt x="1556546" y="1824990"/>
                    <a:pt x="1561626" y="1831340"/>
                    <a:pt x="1570516" y="1830070"/>
                  </a:cubicBezTo>
                  <a:cubicBezTo>
                    <a:pt x="1578136" y="1828800"/>
                    <a:pt x="1587026" y="1832610"/>
                    <a:pt x="1595916" y="1828800"/>
                  </a:cubicBezTo>
                  <a:lnTo>
                    <a:pt x="1600996" y="1828800"/>
                  </a:lnTo>
                  <a:cubicBezTo>
                    <a:pt x="1608616" y="1831340"/>
                    <a:pt x="1616236" y="1832610"/>
                    <a:pt x="1622586" y="1838960"/>
                  </a:cubicBezTo>
                  <a:cubicBezTo>
                    <a:pt x="1630206" y="1845310"/>
                    <a:pt x="1631476" y="1798320"/>
                    <a:pt x="1639096" y="1803400"/>
                  </a:cubicBezTo>
                  <a:cubicBezTo>
                    <a:pt x="1650526" y="1811020"/>
                    <a:pt x="1647986" y="1803400"/>
                    <a:pt x="1659416" y="1809750"/>
                  </a:cubicBezTo>
                  <a:cubicBezTo>
                    <a:pt x="1668306" y="1813560"/>
                    <a:pt x="1664496" y="1799590"/>
                    <a:pt x="1674656" y="1802130"/>
                  </a:cubicBezTo>
                  <a:cubicBezTo>
                    <a:pt x="1675926" y="1802130"/>
                    <a:pt x="1691166" y="1812290"/>
                    <a:pt x="1691166" y="1811020"/>
                  </a:cubicBezTo>
                  <a:cubicBezTo>
                    <a:pt x="1697516" y="1807210"/>
                    <a:pt x="1703866" y="1769110"/>
                    <a:pt x="1710216" y="1770380"/>
                  </a:cubicBezTo>
                  <a:cubicBezTo>
                    <a:pt x="1722916" y="1774190"/>
                    <a:pt x="1734346" y="1771650"/>
                    <a:pt x="1745776" y="1766570"/>
                  </a:cubicBezTo>
                  <a:cubicBezTo>
                    <a:pt x="1752126" y="1764030"/>
                    <a:pt x="1762286" y="1755140"/>
                    <a:pt x="1767366" y="1758950"/>
                  </a:cubicBezTo>
                  <a:cubicBezTo>
                    <a:pt x="1776256" y="1765300"/>
                    <a:pt x="1785146" y="1767840"/>
                    <a:pt x="1795306" y="1769110"/>
                  </a:cubicBezTo>
                  <a:cubicBezTo>
                    <a:pt x="1796576" y="1769110"/>
                    <a:pt x="1797846" y="1770380"/>
                    <a:pt x="1799116" y="1771650"/>
                  </a:cubicBezTo>
                  <a:cubicBezTo>
                    <a:pt x="1802926" y="1776730"/>
                    <a:pt x="1820706" y="1762760"/>
                    <a:pt x="1824516" y="1767840"/>
                  </a:cubicBezTo>
                  <a:cubicBezTo>
                    <a:pt x="1829596" y="1775460"/>
                    <a:pt x="1834676" y="1783080"/>
                    <a:pt x="1839756" y="1789430"/>
                  </a:cubicBezTo>
                  <a:cubicBezTo>
                    <a:pt x="1842296" y="1791970"/>
                    <a:pt x="1846106" y="1793240"/>
                    <a:pt x="1847376" y="1795780"/>
                  </a:cubicBezTo>
                  <a:cubicBezTo>
                    <a:pt x="1848646" y="1802130"/>
                    <a:pt x="1851186" y="1804670"/>
                    <a:pt x="1857536" y="1804670"/>
                  </a:cubicBezTo>
                  <a:cubicBezTo>
                    <a:pt x="1861346" y="1804670"/>
                    <a:pt x="1865156" y="1805940"/>
                    <a:pt x="1867696" y="1808480"/>
                  </a:cubicBezTo>
                  <a:cubicBezTo>
                    <a:pt x="1874046" y="1812290"/>
                    <a:pt x="1879126" y="1816100"/>
                    <a:pt x="1884206" y="1819910"/>
                  </a:cubicBezTo>
                  <a:cubicBezTo>
                    <a:pt x="1890556" y="1823720"/>
                    <a:pt x="1896906" y="1827530"/>
                    <a:pt x="1899446" y="1833880"/>
                  </a:cubicBezTo>
                  <a:cubicBezTo>
                    <a:pt x="1900716" y="1836420"/>
                    <a:pt x="1901986" y="1837690"/>
                    <a:pt x="1903256" y="1838960"/>
                  </a:cubicBezTo>
                  <a:cubicBezTo>
                    <a:pt x="1908336" y="1844040"/>
                    <a:pt x="1913416" y="1847850"/>
                    <a:pt x="1918496" y="1852930"/>
                  </a:cubicBezTo>
                  <a:cubicBezTo>
                    <a:pt x="1926116" y="1859280"/>
                    <a:pt x="1932466" y="1866900"/>
                    <a:pt x="1940086" y="1873250"/>
                  </a:cubicBezTo>
                  <a:cubicBezTo>
                    <a:pt x="1942626" y="1874520"/>
                    <a:pt x="1945166" y="1877060"/>
                    <a:pt x="1947706" y="1878330"/>
                  </a:cubicBezTo>
                  <a:cubicBezTo>
                    <a:pt x="1952786" y="1880870"/>
                    <a:pt x="1957866" y="1883410"/>
                    <a:pt x="1961676" y="1887220"/>
                  </a:cubicBezTo>
                  <a:cubicBezTo>
                    <a:pt x="1965486" y="1891030"/>
                    <a:pt x="1983266" y="1868170"/>
                    <a:pt x="1985806" y="1873250"/>
                  </a:cubicBezTo>
                  <a:cubicBezTo>
                    <a:pt x="1985806" y="1874520"/>
                    <a:pt x="1987076" y="1874520"/>
                    <a:pt x="1988346" y="1874520"/>
                  </a:cubicBezTo>
                  <a:cubicBezTo>
                    <a:pt x="1995966" y="1880870"/>
                    <a:pt x="2003586" y="1878330"/>
                    <a:pt x="2011206" y="1875790"/>
                  </a:cubicBezTo>
                  <a:cubicBezTo>
                    <a:pt x="2013746" y="1874520"/>
                    <a:pt x="2016286" y="1873250"/>
                    <a:pt x="2017556" y="1874520"/>
                  </a:cubicBezTo>
                  <a:cubicBezTo>
                    <a:pt x="2026446" y="1878330"/>
                    <a:pt x="2032796" y="1887220"/>
                    <a:pt x="2044226" y="1888490"/>
                  </a:cubicBezTo>
                  <a:cubicBezTo>
                    <a:pt x="2044226" y="1888490"/>
                    <a:pt x="2045496" y="1888490"/>
                    <a:pt x="2045496" y="1889760"/>
                  </a:cubicBezTo>
                  <a:cubicBezTo>
                    <a:pt x="2048036" y="1897380"/>
                    <a:pt x="2055656" y="1897380"/>
                    <a:pt x="2062006" y="1898650"/>
                  </a:cubicBezTo>
                  <a:cubicBezTo>
                    <a:pt x="2065816" y="1898650"/>
                    <a:pt x="2069626" y="1899920"/>
                    <a:pt x="2072166" y="1901190"/>
                  </a:cubicBezTo>
                  <a:cubicBezTo>
                    <a:pt x="2079786" y="1905000"/>
                    <a:pt x="2087406" y="1910080"/>
                    <a:pt x="2096296" y="1912620"/>
                  </a:cubicBezTo>
                  <a:cubicBezTo>
                    <a:pt x="2107726" y="1916430"/>
                    <a:pt x="2119156" y="1918970"/>
                    <a:pt x="2128046" y="1925320"/>
                  </a:cubicBezTo>
                  <a:cubicBezTo>
                    <a:pt x="2129316" y="1925320"/>
                    <a:pt x="2130586" y="1925320"/>
                    <a:pt x="2130586" y="1926590"/>
                  </a:cubicBezTo>
                  <a:cubicBezTo>
                    <a:pt x="2134396" y="1929130"/>
                    <a:pt x="2140746" y="1930400"/>
                    <a:pt x="2143286" y="1934210"/>
                  </a:cubicBezTo>
                  <a:cubicBezTo>
                    <a:pt x="2147096" y="1941830"/>
                    <a:pt x="2157256" y="1940560"/>
                    <a:pt x="2162336" y="1946910"/>
                  </a:cubicBezTo>
                  <a:lnTo>
                    <a:pt x="2163606" y="1946910"/>
                  </a:lnTo>
                  <a:cubicBezTo>
                    <a:pt x="2168686" y="1946910"/>
                    <a:pt x="2173766" y="1948180"/>
                    <a:pt x="2180116" y="1948180"/>
                  </a:cubicBezTo>
                  <a:cubicBezTo>
                    <a:pt x="2182656" y="1946910"/>
                    <a:pt x="2186466" y="1944370"/>
                    <a:pt x="2189006" y="1944370"/>
                  </a:cubicBezTo>
                  <a:cubicBezTo>
                    <a:pt x="2200436" y="1948180"/>
                    <a:pt x="2211866" y="1948180"/>
                    <a:pt x="2219486" y="1938020"/>
                  </a:cubicBezTo>
                  <a:cubicBezTo>
                    <a:pt x="2220756" y="1936750"/>
                    <a:pt x="2223296" y="1936750"/>
                    <a:pt x="2225836" y="1936750"/>
                  </a:cubicBezTo>
                  <a:lnTo>
                    <a:pt x="2235996" y="1936750"/>
                  </a:lnTo>
                  <a:cubicBezTo>
                    <a:pt x="2247426" y="1934210"/>
                    <a:pt x="2257586" y="1931670"/>
                    <a:pt x="2269016" y="1930400"/>
                  </a:cubicBezTo>
                  <a:cubicBezTo>
                    <a:pt x="2274096" y="1929130"/>
                    <a:pt x="2280446" y="1931670"/>
                    <a:pt x="2285526" y="1932940"/>
                  </a:cubicBezTo>
                  <a:cubicBezTo>
                    <a:pt x="2290606" y="1934210"/>
                    <a:pt x="2295686" y="1934210"/>
                    <a:pt x="2300766" y="1934210"/>
                  </a:cubicBezTo>
                  <a:cubicBezTo>
                    <a:pt x="2307116" y="1934210"/>
                    <a:pt x="2312196" y="1931670"/>
                    <a:pt x="2318546" y="1931670"/>
                  </a:cubicBezTo>
                  <a:cubicBezTo>
                    <a:pt x="2323626" y="1930400"/>
                    <a:pt x="2329976" y="1930400"/>
                    <a:pt x="2335056" y="1929130"/>
                  </a:cubicBezTo>
                  <a:cubicBezTo>
                    <a:pt x="2346486" y="1926590"/>
                    <a:pt x="2356646" y="1924050"/>
                    <a:pt x="2368076" y="1922780"/>
                  </a:cubicBezTo>
                  <a:cubicBezTo>
                    <a:pt x="2375696" y="1879600"/>
                    <a:pt x="2374426" y="1828800"/>
                    <a:pt x="2374426" y="1776730"/>
                  </a:cubicBezTo>
                  <a:close/>
                </a:path>
              </a:pathLst>
            </a:custGeom>
            <a:blipFill>
              <a:blip r:embed="rId5"/>
              <a:stretch>
                <a:fillRect l="0" t="-28935" r="0" b="-28935"/>
              </a:stretch>
            </a:blipFill>
          </p:spPr>
        </p:sp>
      </p:grpSp>
      <p:sp>
        <p:nvSpPr>
          <p:cNvPr name="TextBox 7" id="7"/>
          <p:cNvSpPr txBox="true"/>
          <p:nvPr/>
        </p:nvSpPr>
        <p:spPr>
          <a:xfrm rot="0">
            <a:off x="687109" y="1749350"/>
            <a:ext cx="9102604" cy="6721624"/>
          </a:xfrm>
          <a:prstGeom prst="rect">
            <a:avLst/>
          </a:prstGeom>
        </p:spPr>
        <p:txBody>
          <a:bodyPr anchor="t" rtlCol="false" tIns="0" lIns="0" bIns="0" rIns="0">
            <a:spAutoFit/>
          </a:bodyPr>
          <a:lstStyle/>
          <a:p>
            <a:pPr algn="l">
              <a:lnSpc>
                <a:spcPts val="4898"/>
              </a:lnSpc>
            </a:pPr>
            <a:r>
              <a:rPr lang="en-US" sz="3498">
                <a:solidFill>
                  <a:srgbClr val="5B4560"/>
                </a:solidFill>
                <a:latin typeface="Pangolin"/>
                <a:ea typeface="Pangolin"/>
                <a:cs typeface="Pangolin"/>
                <a:sym typeface="Pangolin"/>
              </a:rPr>
              <a:t>Науково-дослідницька робота</a:t>
            </a:r>
          </a:p>
          <a:p>
            <a:pPr algn="l">
              <a:lnSpc>
                <a:spcPts val="4898"/>
              </a:lnSpc>
            </a:pPr>
            <a:r>
              <a:rPr lang="en-US" sz="3498">
                <a:solidFill>
                  <a:srgbClr val="5B4560"/>
                </a:solidFill>
                <a:latin typeface="Pangolin"/>
                <a:ea typeface="Pangolin"/>
                <a:cs typeface="Pangolin"/>
                <a:sym typeface="Pangolin"/>
              </a:rPr>
              <a:t>Вірич Ярослави Вячеславівни, Мандзюка Андрія Сергійовича, Матвєєва Нікіти Олександровича</a:t>
            </a:r>
          </a:p>
          <a:p>
            <a:pPr algn="l">
              <a:lnSpc>
                <a:spcPts val="4898"/>
              </a:lnSpc>
            </a:pPr>
            <a:r>
              <a:rPr lang="en-US" sz="3498">
                <a:solidFill>
                  <a:srgbClr val="5B4560"/>
                </a:solidFill>
                <a:latin typeface="Pangolin"/>
                <a:ea typeface="Pangolin"/>
                <a:cs typeface="Pangolin"/>
                <a:sym typeface="Pangolin"/>
              </a:rPr>
              <a:t>Учнів 8А-9А класу Ліцею №144 ім. Г. Ващенка м.Києва</a:t>
            </a:r>
          </a:p>
          <a:p>
            <a:pPr algn="l">
              <a:lnSpc>
                <a:spcPts val="4898"/>
              </a:lnSpc>
            </a:pPr>
            <a:r>
              <a:rPr lang="en-US" sz="3498">
                <a:solidFill>
                  <a:srgbClr val="5B4560"/>
                </a:solidFill>
                <a:latin typeface="Pangolin"/>
                <a:ea typeface="Pangolin"/>
                <a:cs typeface="Pangolin"/>
                <a:sym typeface="Pangolin"/>
              </a:rPr>
              <a:t>за номінацією «Історик-Юніор» </a:t>
            </a:r>
          </a:p>
          <a:p>
            <a:pPr algn="l">
              <a:lnSpc>
                <a:spcPts val="4898"/>
              </a:lnSpc>
            </a:pPr>
            <a:r>
              <a:rPr lang="en-US" sz="3498">
                <a:solidFill>
                  <a:srgbClr val="5B4560"/>
                </a:solidFill>
                <a:latin typeface="Pangolin"/>
                <a:ea typeface="Pangolin"/>
                <a:cs typeface="Pangolin"/>
                <a:sym typeface="Pangolin"/>
              </a:rPr>
              <a:t>Києвська область м.Київ</a:t>
            </a:r>
          </a:p>
          <a:p>
            <a:pPr algn="l">
              <a:lnSpc>
                <a:spcPts val="4898"/>
              </a:lnSpc>
            </a:pPr>
            <a:r>
              <a:rPr lang="en-US" sz="3498">
                <a:solidFill>
                  <a:srgbClr val="5B4560"/>
                </a:solidFill>
                <a:latin typeface="Pangolin"/>
                <a:ea typeface="Pangolin"/>
                <a:cs typeface="Pangolin"/>
                <a:sym typeface="Pangolin"/>
              </a:rPr>
              <a:t>Керівник проєкту:</a:t>
            </a:r>
          </a:p>
          <a:p>
            <a:pPr algn="l">
              <a:lnSpc>
                <a:spcPts val="4898"/>
              </a:lnSpc>
            </a:pPr>
            <a:r>
              <a:rPr lang="en-US" sz="3498">
                <a:solidFill>
                  <a:srgbClr val="5B4560"/>
                </a:solidFill>
                <a:latin typeface="Pangolin"/>
                <a:ea typeface="Pangolin"/>
                <a:cs typeface="Pangolin"/>
                <a:sym typeface="Pangolin"/>
              </a:rPr>
              <a:t>Данилова Оксана Євгенівна</a:t>
            </a:r>
          </a:p>
          <a:p>
            <a:pPr algn="l">
              <a:lnSpc>
                <a:spcPts val="4898"/>
              </a:lnSpc>
            </a:pPr>
            <a:r>
              <a:rPr lang="en-US" sz="3498">
                <a:solidFill>
                  <a:srgbClr val="5B4560"/>
                </a:solidFill>
                <a:latin typeface="Pangolin"/>
                <a:ea typeface="Pangolin"/>
                <a:cs typeface="Pangolin"/>
                <a:sym typeface="Pangolin"/>
              </a:rPr>
              <a:t>вчитель географії.</a:t>
            </a:r>
          </a:p>
          <a:p>
            <a:pPr algn="just">
              <a:lnSpc>
                <a:spcPts val="4898"/>
              </a:lnSpc>
            </a:pPr>
          </a:p>
        </p:txBody>
      </p:sp>
      <p:sp>
        <p:nvSpPr>
          <p:cNvPr name="TextBox 8" id="8"/>
          <p:cNvSpPr txBox="true"/>
          <p:nvPr/>
        </p:nvSpPr>
        <p:spPr>
          <a:xfrm rot="0">
            <a:off x="-1721093" y="418567"/>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9" id="9"/>
          <p:cNvSpPr txBox="true"/>
          <p:nvPr/>
        </p:nvSpPr>
        <p:spPr>
          <a:xfrm rot="0">
            <a:off x="5238411" y="98552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false" flipV="false" rot="387041">
            <a:off x="-6948307" y="7467164"/>
            <a:ext cx="36912684" cy="4101409"/>
          </a:xfrm>
          <a:custGeom>
            <a:avLst/>
            <a:gdLst/>
            <a:ahLst/>
            <a:cxnLst/>
            <a:rect r="r" b="b" t="t" l="l"/>
            <a:pathLst>
              <a:path h="4101409" w="36912684">
                <a:moveTo>
                  <a:pt x="0" y="0"/>
                </a:moveTo>
                <a:lnTo>
                  <a:pt x="36912684" y="0"/>
                </a:lnTo>
                <a:lnTo>
                  <a:pt x="36912684" y="4101409"/>
                </a:lnTo>
                <a:lnTo>
                  <a:pt x="0" y="410140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1790765" y="19761"/>
            <a:ext cx="7125464" cy="10267239"/>
            <a:chOff x="0" y="0"/>
            <a:chExt cx="3172968" cy="4572000"/>
          </a:xfrm>
        </p:grpSpPr>
        <p:sp>
          <p:nvSpPr>
            <p:cNvPr name="Freeform 4" id="4"/>
            <p:cNvSpPr/>
            <p:nvPr/>
          </p:nvSpPr>
          <p:spPr>
            <a:xfrm flipH="false" flipV="false" rot="0">
              <a:off x="2794" y="0"/>
              <a:ext cx="3167380" cy="4572000"/>
            </a:xfrm>
            <a:custGeom>
              <a:avLst/>
              <a:gdLst/>
              <a:ahLst/>
              <a:cxnLst/>
              <a:rect r="r" b="b" t="t" l="l"/>
              <a:pathLst>
                <a:path h="4572000" w="3167380">
                  <a:moveTo>
                    <a:pt x="3167380" y="0"/>
                  </a:moveTo>
                  <a:lnTo>
                    <a:pt x="3167380" y="4572000"/>
                  </a:lnTo>
                  <a:lnTo>
                    <a:pt x="0" y="4572000"/>
                  </a:lnTo>
                  <a:lnTo>
                    <a:pt x="0" y="0"/>
                  </a:lnTo>
                  <a:lnTo>
                    <a:pt x="3167380" y="0"/>
                  </a:lnTo>
                  <a:close/>
                </a:path>
              </a:pathLst>
            </a:custGeom>
            <a:blipFill>
              <a:blip r:embed="rId4"/>
              <a:stretch>
                <a:fillRect l="-46726" t="0" r="-46726" b="0"/>
              </a:stretch>
            </a:blipFill>
          </p:spPr>
        </p:sp>
        <p:sp>
          <p:nvSpPr>
            <p:cNvPr name="Freeform 5" id="5"/>
            <p:cNvSpPr/>
            <p:nvPr/>
          </p:nvSpPr>
          <p:spPr>
            <a:xfrm flipH="false" flipV="false" rot="0">
              <a:off x="2794" y="0"/>
              <a:ext cx="3167380" cy="4572000"/>
            </a:xfrm>
            <a:custGeom>
              <a:avLst/>
              <a:gdLst/>
              <a:ahLst/>
              <a:cxnLst/>
              <a:rect r="r" b="b" t="t" l="l"/>
              <a:pathLst>
                <a:path h="4572000" w="3167380">
                  <a:moveTo>
                    <a:pt x="3167380" y="0"/>
                  </a:moveTo>
                  <a:lnTo>
                    <a:pt x="3167380" y="4572000"/>
                  </a:lnTo>
                  <a:lnTo>
                    <a:pt x="0" y="4572000"/>
                  </a:lnTo>
                  <a:lnTo>
                    <a:pt x="0" y="0"/>
                  </a:lnTo>
                  <a:lnTo>
                    <a:pt x="3167380" y="0"/>
                  </a:lnTo>
                  <a:close/>
                </a:path>
              </a:pathLst>
            </a:custGeom>
            <a:blipFill>
              <a:blip r:embed="rId5"/>
              <a:stretch>
                <a:fillRect l="-160" t="0" r="-160" b="0"/>
              </a:stretch>
            </a:blipFill>
          </p:spPr>
        </p:sp>
      </p:grpSp>
      <p:sp>
        <p:nvSpPr>
          <p:cNvPr name="TextBox 6" id="6"/>
          <p:cNvSpPr txBox="true"/>
          <p:nvPr/>
        </p:nvSpPr>
        <p:spPr>
          <a:xfrm rot="0">
            <a:off x="637228" y="1148674"/>
            <a:ext cx="9316949" cy="8093926"/>
          </a:xfrm>
          <a:prstGeom prst="rect">
            <a:avLst/>
          </a:prstGeom>
        </p:spPr>
        <p:txBody>
          <a:bodyPr anchor="t" rtlCol="false" tIns="0" lIns="0" bIns="0" rIns="0">
            <a:spAutoFit/>
          </a:bodyPr>
          <a:lstStyle/>
          <a:p>
            <a:pPr algn="l">
              <a:lnSpc>
                <a:spcPts val="5378"/>
              </a:lnSpc>
            </a:pPr>
            <a:r>
              <a:rPr lang="en-US" sz="3841">
                <a:solidFill>
                  <a:srgbClr val="5B4560"/>
                </a:solidFill>
                <a:latin typeface="Pangolin"/>
                <a:ea typeface="Pangolin"/>
                <a:cs typeface="Pangolin"/>
                <a:sym typeface="Pangolin"/>
              </a:rPr>
              <a:t>Мета дослідження:</a:t>
            </a:r>
          </a:p>
          <a:p>
            <a:pPr algn="l" marL="829380" indent="-414690" lvl="1">
              <a:lnSpc>
                <a:spcPts val="5378"/>
              </a:lnSpc>
              <a:buAutoNum type="arabicPeriod" startAt="1"/>
            </a:pPr>
            <a:r>
              <a:rPr lang="en-US" sz="3841">
                <a:solidFill>
                  <a:srgbClr val="5B4560"/>
                </a:solidFill>
                <a:latin typeface="Pangolin"/>
                <a:ea typeface="Pangolin"/>
                <a:cs typeface="Pangolin"/>
                <a:sym typeface="Pangolin"/>
              </a:rPr>
              <a:t>Простежити історію Контрактової площі як центру торгівлі та укладання контрактів </a:t>
            </a:r>
          </a:p>
          <a:p>
            <a:pPr algn="l" marL="829380" indent="-414690" lvl="1">
              <a:lnSpc>
                <a:spcPts val="5378"/>
              </a:lnSpc>
              <a:buAutoNum type="arabicPeriod" startAt="1"/>
            </a:pPr>
            <a:r>
              <a:rPr lang="en-US" sz="3841">
                <a:solidFill>
                  <a:srgbClr val="5B4560"/>
                </a:solidFill>
                <a:latin typeface="Pangolin"/>
                <a:ea typeface="Pangolin"/>
                <a:cs typeface="Pangolin"/>
                <a:sym typeface="Pangolin"/>
              </a:rPr>
              <a:t>Виявити культурні та релігійні впливи різних меншин — греків, юдеїв, мусульман</a:t>
            </a:r>
          </a:p>
          <a:p>
            <a:pPr algn="l" marL="829380" indent="-414690" lvl="1">
              <a:lnSpc>
                <a:spcPts val="5378"/>
              </a:lnSpc>
              <a:buAutoNum type="arabicPeriod" startAt="1"/>
            </a:pPr>
            <a:r>
              <a:rPr lang="en-US" sz="3841">
                <a:solidFill>
                  <a:srgbClr val="5B4560"/>
                </a:solidFill>
                <a:latin typeface="Pangolin"/>
                <a:ea typeface="Pangolin"/>
                <a:cs typeface="Pangolin"/>
                <a:sym typeface="Pangolin"/>
              </a:rPr>
              <a:t>Показати архітектурні та духовні пам’ятки як свідчення багатокультурності Подолу</a:t>
            </a:r>
          </a:p>
          <a:p>
            <a:pPr algn="l" marL="829380" indent="-414690" lvl="1">
              <a:lnSpc>
                <a:spcPts val="5378"/>
              </a:lnSpc>
              <a:buAutoNum type="arabicPeriod" startAt="1"/>
            </a:pPr>
            <a:r>
              <a:rPr lang="en-US" sz="3841">
                <a:solidFill>
                  <a:srgbClr val="5B4560"/>
                </a:solidFill>
                <a:latin typeface="Pangolin"/>
                <a:ea typeface="Pangolin"/>
                <a:cs typeface="Pangolin"/>
                <a:sym typeface="Pangolin"/>
              </a:rPr>
              <a:t>Створити міні-маршрут «Перехрестя культур» для пізнання історії</a:t>
            </a:r>
          </a:p>
        </p:txBody>
      </p:sp>
      <p:sp>
        <p:nvSpPr>
          <p:cNvPr name="TextBox 7" id="7"/>
          <p:cNvSpPr txBox="true"/>
          <p:nvPr/>
        </p:nvSpPr>
        <p:spPr>
          <a:xfrm rot="0">
            <a:off x="-1721093" y="418567"/>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8" id="8"/>
          <p:cNvSpPr txBox="true"/>
          <p:nvPr/>
        </p:nvSpPr>
        <p:spPr>
          <a:xfrm rot="0">
            <a:off x="5238411" y="98552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false" flipV="false" rot="0">
            <a:off x="12347603" y="387958"/>
            <a:ext cx="5259579" cy="3278471"/>
          </a:xfrm>
          <a:custGeom>
            <a:avLst/>
            <a:gdLst/>
            <a:ahLst/>
            <a:cxnLst/>
            <a:rect r="r" b="b" t="t" l="l"/>
            <a:pathLst>
              <a:path h="3278471" w="5259579">
                <a:moveTo>
                  <a:pt x="0" y="0"/>
                </a:moveTo>
                <a:lnTo>
                  <a:pt x="5259579" y="0"/>
                </a:lnTo>
                <a:lnTo>
                  <a:pt x="5259579" y="3278471"/>
                </a:lnTo>
                <a:lnTo>
                  <a:pt x="0" y="3278471"/>
                </a:lnTo>
                <a:lnTo>
                  <a:pt x="0" y="0"/>
                </a:lnTo>
                <a:close/>
              </a:path>
            </a:pathLst>
          </a:custGeom>
          <a:blipFill>
            <a:blip r:embed="rId2"/>
            <a:stretch>
              <a:fillRect l="0" t="0" r="0" b="0"/>
            </a:stretch>
          </a:blipFill>
        </p:spPr>
      </p:sp>
      <p:sp>
        <p:nvSpPr>
          <p:cNvPr name="Freeform 3" id="3"/>
          <p:cNvSpPr/>
          <p:nvPr/>
        </p:nvSpPr>
        <p:spPr>
          <a:xfrm flipH="false" flipV="false" rot="0">
            <a:off x="10434467" y="3715929"/>
            <a:ext cx="5008152" cy="3077927"/>
          </a:xfrm>
          <a:custGeom>
            <a:avLst/>
            <a:gdLst/>
            <a:ahLst/>
            <a:cxnLst/>
            <a:rect r="r" b="b" t="t" l="l"/>
            <a:pathLst>
              <a:path h="3077927" w="5008152">
                <a:moveTo>
                  <a:pt x="0" y="0"/>
                </a:moveTo>
                <a:lnTo>
                  <a:pt x="5008152" y="0"/>
                </a:lnTo>
                <a:lnTo>
                  <a:pt x="5008152" y="3077927"/>
                </a:lnTo>
                <a:lnTo>
                  <a:pt x="0" y="3077927"/>
                </a:lnTo>
                <a:lnTo>
                  <a:pt x="0" y="0"/>
                </a:lnTo>
                <a:close/>
              </a:path>
            </a:pathLst>
          </a:custGeom>
          <a:blipFill>
            <a:blip r:embed="rId3"/>
            <a:stretch>
              <a:fillRect l="0" t="0" r="0" b="0"/>
            </a:stretch>
          </a:blipFill>
        </p:spPr>
      </p:sp>
      <p:sp>
        <p:nvSpPr>
          <p:cNvPr name="Freeform 4" id="4"/>
          <p:cNvSpPr/>
          <p:nvPr/>
        </p:nvSpPr>
        <p:spPr>
          <a:xfrm flipH="false" flipV="false" rot="0">
            <a:off x="13380957" y="6843357"/>
            <a:ext cx="4661312" cy="2961876"/>
          </a:xfrm>
          <a:custGeom>
            <a:avLst/>
            <a:gdLst/>
            <a:ahLst/>
            <a:cxnLst/>
            <a:rect r="r" b="b" t="t" l="l"/>
            <a:pathLst>
              <a:path h="2961876" w="4661312">
                <a:moveTo>
                  <a:pt x="0" y="0"/>
                </a:moveTo>
                <a:lnTo>
                  <a:pt x="4661313" y="0"/>
                </a:lnTo>
                <a:lnTo>
                  <a:pt x="4661313" y="2961875"/>
                </a:lnTo>
                <a:lnTo>
                  <a:pt x="0" y="2961875"/>
                </a:lnTo>
                <a:lnTo>
                  <a:pt x="0" y="0"/>
                </a:lnTo>
                <a:close/>
              </a:path>
            </a:pathLst>
          </a:custGeom>
          <a:blipFill>
            <a:blip r:embed="rId4"/>
            <a:stretch>
              <a:fillRect l="0" t="0" r="0" b="0"/>
            </a:stretch>
          </a:blipFill>
        </p:spPr>
      </p:sp>
      <p:sp>
        <p:nvSpPr>
          <p:cNvPr name="TextBox 5" id="5"/>
          <p:cNvSpPr txBox="true"/>
          <p:nvPr/>
        </p:nvSpPr>
        <p:spPr>
          <a:xfrm rot="0">
            <a:off x="539347" y="1979568"/>
            <a:ext cx="9895120" cy="7263140"/>
          </a:xfrm>
          <a:prstGeom prst="rect">
            <a:avLst/>
          </a:prstGeom>
        </p:spPr>
        <p:txBody>
          <a:bodyPr anchor="t" rtlCol="false" tIns="0" lIns="0" bIns="0" rIns="0">
            <a:spAutoFit/>
          </a:bodyPr>
          <a:lstStyle/>
          <a:p>
            <a:pPr algn="l">
              <a:lnSpc>
                <a:spcPts val="3228"/>
              </a:lnSpc>
            </a:pPr>
            <a:r>
              <a:rPr lang="en-US" sz="2306">
                <a:solidFill>
                  <a:srgbClr val="5B4560"/>
                </a:solidFill>
                <a:latin typeface="Pangolin"/>
                <a:ea typeface="Pangolin"/>
                <a:cs typeface="Pangolin"/>
                <a:sym typeface="Pangolin"/>
              </a:rPr>
              <a:t>Поділ - це дуже старий і важливий район Києва. Він з'явився ще за часів Київської Русі. Тут відбувалося все економічне та культурне життя міста. Було це тому, що поруч були Дніпро та торгові шляхи. Через це Поділ став головним торговим центром.</a:t>
            </a:r>
          </a:p>
          <a:p>
            <a:pPr algn="l">
              <a:lnSpc>
                <a:spcPts val="3228"/>
              </a:lnSpc>
            </a:pPr>
            <a:r>
              <a:rPr lang="en-US" sz="2306">
                <a:solidFill>
                  <a:srgbClr val="5B4560"/>
                </a:solidFill>
                <a:latin typeface="Pangolin"/>
                <a:ea typeface="Pangolin"/>
                <a:cs typeface="Pangolin"/>
                <a:sym typeface="Pangolin"/>
              </a:rPr>
              <a:t>Контрактова площа - це серце Подолу. Це місце, де укладали угоди й проводили ярмарки. Багато купців з різних країн збиралися тут разом. Тут був не тільки економічний центр, але й культурний простір. Тут поєднувалися традиції багатьох народів. Тут можна було почути українську, грецьку, польську, єврейську та навіть татарську мови. Кожна культура залишила свій слід у житті району.</a:t>
            </a:r>
          </a:p>
          <a:p>
            <a:pPr algn="l">
              <a:lnSpc>
                <a:spcPts val="3228"/>
              </a:lnSpc>
            </a:pPr>
            <a:r>
              <a:rPr lang="en-US" sz="2306">
                <a:solidFill>
                  <a:srgbClr val="5B4560"/>
                </a:solidFill>
                <a:latin typeface="Pangolin"/>
                <a:ea typeface="Pangolin"/>
                <a:cs typeface="Pangolin"/>
                <a:sym typeface="Pangolin"/>
              </a:rPr>
              <a:t>Поділ уже тисячі років є перехрестям культур. Українці принесли свої звичаї. Греки додали архітектуру та духовність. Євреї пропонували комерційні й освітні ідеї. Мусульмани ділилися своїми релігійними практиками. Через це створилася атмосфера, де різні громади не просто жили разом, а й спілкувалися. Вони формували характер Києва.</a:t>
            </a:r>
          </a:p>
          <a:p>
            <a:pPr algn="l">
              <a:lnSpc>
                <a:spcPts val="3228"/>
              </a:lnSpc>
            </a:pPr>
            <a:r>
              <a:rPr lang="en-US" sz="2306">
                <a:solidFill>
                  <a:srgbClr val="5B4560"/>
                </a:solidFill>
                <a:latin typeface="Pangolin"/>
                <a:ea typeface="Pangolin"/>
                <a:cs typeface="Pangolin"/>
                <a:sym typeface="Pangolin"/>
              </a:rPr>
              <a:t>Контрактова площа та Поділ і досі залишаються символами цієї історії. Це свідчить, що Київ завжди був містом, яке приймало гостей з усього світу. Тут минуле і сьогодення переплітаються в єдине ціле.</a:t>
            </a:r>
          </a:p>
        </p:txBody>
      </p:sp>
      <p:sp>
        <p:nvSpPr>
          <p:cNvPr name="TextBox 6" id="6"/>
          <p:cNvSpPr txBox="true"/>
          <p:nvPr/>
        </p:nvSpPr>
        <p:spPr>
          <a:xfrm rot="0">
            <a:off x="4965364"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TextBox 7" id="7"/>
          <p:cNvSpPr txBox="true"/>
          <p:nvPr/>
        </p:nvSpPr>
        <p:spPr>
          <a:xfrm rot="0">
            <a:off x="-1525357" y="349858"/>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8" id="8"/>
          <p:cNvSpPr txBox="true"/>
          <p:nvPr/>
        </p:nvSpPr>
        <p:spPr>
          <a:xfrm rot="0">
            <a:off x="2725171" y="519688"/>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Вступ</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false" flipV="false" rot="0">
            <a:off x="-3347367" y="7423529"/>
            <a:ext cx="25771239" cy="2863471"/>
          </a:xfrm>
          <a:custGeom>
            <a:avLst/>
            <a:gdLst/>
            <a:ahLst/>
            <a:cxnLst/>
            <a:rect r="r" b="b" t="t" l="l"/>
            <a:pathLst>
              <a:path h="2863471" w="25771239">
                <a:moveTo>
                  <a:pt x="0" y="0"/>
                </a:moveTo>
                <a:lnTo>
                  <a:pt x="25771240" y="0"/>
                </a:lnTo>
                <a:lnTo>
                  <a:pt x="25771240" y="2863471"/>
                </a:lnTo>
                <a:lnTo>
                  <a:pt x="0" y="286347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83666" y="2006605"/>
            <a:ext cx="11551628" cy="7251695"/>
          </a:xfrm>
          <a:prstGeom prst="rect">
            <a:avLst/>
          </a:prstGeom>
        </p:spPr>
        <p:txBody>
          <a:bodyPr anchor="t" rtlCol="false" tIns="0" lIns="0" bIns="0" rIns="0">
            <a:spAutoFit/>
          </a:bodyPr>
          <a:lstStyle/>
          <a:p>
            <a:pPr algn="l">
              <a:lnSpc>
                <a:spcPts val="3410"/>
              </a:lnSpc>
            </a:pPr>
            <a:r>
              <a:rPr lang="en-US" sz="2435">
                <a:solidFill>
                  <a:srgbClr val="5B4560"/>
                </a:solidFill>
                <a:latin typeface="Pangolin"/>
                <a:ea typeface="Pangolin"/>
                <a:cs typeface="Pangolin"/>
                <a:sym typeface="Pangolin"/>
              </a:rPr>
              <a:t>Контрактова площа - це дуже важливе місце в Києві. Воно було центром торгівлі і культури міста протягом багатьох років. У давнину це місце називалося “Торговище". Тут збиралися люди, які робили різні речі, і продавали їх. Вони також укладали угоди і розмовляли про новини. Це місце було серцем міста, де народжувалися традиції торгівлі.</a:t>
            </a:r>
          </a:p>
          <a:p>
            <a:pPr algn="l">
              <a:lnSpc>
                <a:spcPts val="3410"/>
              </a:lnSpc>
            </a:pPr>
            <a:r>
              <a:rPr lang="en-US" sz="2435">
                <a:solidFill>
                  <a:srgbClr val="5B4560"/>
                </a:solidFill>
                <a:latin typeface="Pangolin"/>
                <a:ea typeface="Pangolin"/>
                <a:cs typeface="Pangolin"/>
                <a:sym typeface="Pangolin"/>
              </a:rPr>
              <a:t>Після того, як монголи та татари прийшли до Києва у 1240 році, місто змінилося. Верхнє місто стало менше важливим, а Поділ і Контрактова площа стали центром міста. Тут відбувалося все життя міста: торгівля, ремесла, управління містом. Площа стала головним місцем, де вирішувалися важливі справи.</a:t>
            </a:r>
          </a:p>
          <a:p>
            <a:pPr algn="l">
              <a:lnSpc>
                <a:spcPts val="3410"/>
              </a:lnSpc>
            </a:pPr>
            <a:r>
              <a:rPr lang="en-US" sz="2435">
                <a:solidFill>
                  <a:srgbClr val="5B4560"/>
                </a:solidFill>
                <a:latin typeface="Pangolin"/>
                <a:ea typeface="Pangolin"/>
                <a:cs typeface="Pangolin"/>
                <a:sym typeface="Pangolin"/>
              </a:rPr>
              <a:t>У XVIII і XIX століттях на Контрактовій площі проводилися великі ярмарки. Люди з різних країн приходили сюди. Вони привозили різні товари і показували їх людям. Вони також розповідали про нові речі і технології. Таким чином, площа стала центром культури, де люди з різних країн зустрічалися і ділитися своїми традиціями.</a:t>
            </a:r>
          </a:p>
          <a:p>
            <a:pPr algn="l">
              <a:lnSpc>
                <a:spcPts val="3410"/>
              </a:lnSpc>
            </a:pPr>
            <a:r>
              <a:rPr lang="en-US" sz="2435">
                <a:solidFill>
                  <a:srgbClr val="5B4560"/>
                </a:solidFill>
                <a:latin typeface="Pangolin"/>
                <a:ea typeface="Pangolin"/>
                <a:cs typeface="Pangolin"/>
                <a:sym typeface="Pangolin"/>
              </a:rPr>
              <a:t>Контрактова площа стала символом економічного співробітництва і культурного обміну. Вона була місцем, де люди зустрічалися, укладали угоди і народжувалися нові ідеї. Тут відбувалися різні мистецькі події, і люди з різних країн зустрічалися. Це дуже важливе місце в Києві, яке має велике значення для міста. </a:t>
            </a:r>
          </a:p>
        </p:txBody>
      </p:sp>
      <p:sp>
        <p:nvSpPr>
          <p:cNvPr name="Freeform 4" id="4"/>
          <p:cNvSpPr/>
          <p:nvPr/>
        </p:nvSpPr>
        <p:spPr>
          <a:xfrm flipH="false" flipV="false" rot="0">
            <a:off x="12903914" y="940520"/>
            <a:ext cx="4355386" cy="3179597"/>
          </a:xfrm>
          <a:custGeom>
            <a:avLst/>
            <a:gdLst/>
            <a:ahLst/>
            <a:cxnLst/>
            <a:rect r="r" b="b" t="t" l="l"/>
            <a:pathLst>
              <a:path h="3179597" w="4355386">
                <a:moveTo>
                  <a:pt x="0" y="0"/>
                </a:moveTo>
                <a:lnTo>
                  <a:pt x="4355386" y="0"/>
                </a:lnTo>
                <a:lnTo>
                  <a:pt x="4355386" y="3179597"/>
                </a:lnTo>
                <a:lnTo>
                  <a:pt x="0" y="3179597"/>
                </a:lnTo>
                <a:lnTo>
                  <a:pt x="0" y="0"/>
                </a:lnTo>
                <a:close/>
              </a:path>
            </a:pathLst>
          </a:custGeom>
          <a:blipFill>
            <a:blip r:embed="rId4"/>
            <a:stretch>
              <a:fillRect l="0" t="0" r="0" b="0"/>
            </a:stretch>
          </a:blipFill>
        </p:spPr>
      </p:sp>
      <p:sp>
        <p:nvSpPr>
          <p:cNvPr name="Freeform 5" id="5"/>
          <p:cNvSpPr/>
          <p:nvPr/>
        </p:nvSpPr>
        <p:spPr>
          <a:xfrm flipH="false" flipV="false" rot="0">
            <a:off x="14201128" y="4120117"/>
            <a:ext cx="4503233" cy="3373078"/>
          </a:xfrm>
          <a:custGeom>
            <a:avLst/>
            <a:gdLst/>
            <a:ahLst/>
            <a:cxnLst/>
            <a:rect r="r" b="b" t="t" l="l"/>
            <a:pathLst>
              <a:path h="3373078" w="4503233">
                <a:moveTo>
                  <a:pt x="0" y="0"/>
                </a:moveTo>
                <a:lnTo>
                  <a:pt x="4503232" y="0"/>
                </a:lnTo>
                <a:lnTo>
                  <a:pt x="4503232" y="3373078"/>
                </a:lnTo>
                <a:lnTo>
                  <a:pt x="0" y="3373078"/>
                </a:lnTo>
                <a:lnTo>
                  <a:pt x="0" y="0"/>
                </a:lnTo>
                <a:close/>
              </a:path>
            </a:pathLst>
          </a:custGeom>
          <a:blipFill>
            <a:blip r:embed="rId5"/>
            <a:stretch>
              <a:fillRect l="0" t="0" r="0" b="0"/>
            </a:stretch>
          </a:blipFill>
        </p:spPr>
      </p:sp>
      <p:sp>
        <p:nvSpPr>
          <p:cNvPr name="Freeform 6" id="6"/>
          <p:cNvSpPr/>
          <p:nvPr/>
        </p:nvSpPr>
        <p:spPr>
          <a:xfrm flipH="false" flipV="false" rot="0">
            <a:off x="12435294" y="7493195"/>
            <a:ext cx="4017450" cy="2495048"/>
          </a:xfrm>
          <a:custGeom>
            <a:avLst/>
            <a:gdLst/>
            <a:ahLst/>
            <a:cxnLst/>
            <a:rect r="r" b="b" t="t" l="l"/>
            <a:pathLst>
              <a:path h="2495048" w="4017450">
                <a:moveTo>
                  <a:pt x="0" y="0"/>
                </a:moveTo>
                <a:lnTo>
                  <a:pt x="4017450" y="0"/>
                </a:lnTo>
                <a:lnTo>
                  <a:pt x="4017450" y="2495048"/>
                </a:lnTo>
                <a:lnTo>
                  <a:pt x="0" y="2495048"/>
                </a:lnTo>
                <a:lnTo>
                  <a:pt x="0" y="0"/>
                </a:lnTo>
                <a:close/>
              </a:path>
            </a:pathLst>
          </a:custGeom>
          <a:blipFill>
            <a:blip r:embed="rId6"/>
            <a:stretch>
              <a:fillRect l="0" t="0" r="0" b="0"/>
            </a:stretch>
          </a:blipFill>
        </p:spPr>
      </p:sp>
      <p:sp>
        <p:nvSpPr>
          <p:cNvPr name="TextBox 7" id="7"/>
          <p:cNvSpPr txBox="true"/>
          <p:nvPr/>
        </p:nvSpPr>
        <p:spPr>
          <a:xfrm rot="0">
            <a:off x="3899587" y="600529"/>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Контрактова площа</a:t>
            </a:r>
          </a:p>
        </p:txBody>
      </p:sp>
      <p:sp>
        <p:nvSpPr>
          <p:cNvPr name="TextBox 8" id="8"/>
          <p:cNvSpPr txBox="true"/>
          <p:nvPr/>
        </p:nvSpPr>
        <p:spPr>
          <a:xfrm rot="0">
            <a:off x="5890864"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TextBox 9" id="9"/>
          <p:cNvSpPr txBox="true"/>
          <p:nvPr/>
        </p:nvSpPr>
        <p:spPr>
          <a:xfrm rot="0">
            <a:off x="-1742842" y="222393"/>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true" flipV="false" rot="-585169">
            <a:off x="-4779131" y="7640429"/>
            <a:ext cx="32722476" cy="3635831"/>
          </a:xfrm>
          <a:custGeom>
            <a:avLst/>
            <a:gdLst/>
            <a:ahLst/>
            <a:cxnLst/>
            <a:rect r="r" b="b" t="t" l="l"/>
            <a:pathLst>
              <a:path h="3635831" w="32722476">
                <a:moveTo>
                  <a:pt x="32722475" y="0"/>
                </a:moveTo>
                <a:lnTo>
                  <a:pt x="0" y="0"/>
                </a:lnTo>
                <a:lnTo>
                  <a:pt x="0" y="3635830"/>
                </a:lnTo>
                <a:lnTo>
                  <a:pt x="32722475" y="3635830"/>
                </a:lnTo>
                <a:lnTo>
                  <a:pt x="32722475"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372390" y="833588"/>
            <a:ext cx="6425365" cy="3060080"/>
          </a:xfrm>
          <a:custGeom>
            <a:avLst/>
            <a:gdLst/>
            <a:ahLst/>
            <a:cxnLst/>
            <a:rect r="r" b="b" t="t" l="l"/>
            <a:pathLst>
              <a:path h="3060080" w="6425365">
                <a:moveTo>
                  <a:pt x="0" y="0"/>
                </a:moveTo>
                <a:lnTo>
                  <a:pt x="6425365" y="0"/>
                </a:lnTo>
                <a:lnTo>
                  <a:pt x="6425365" y="3060080"/>
                </a:lnTo>
                <a:lnTo>
                  <a:pt x="0" y="3060080"/>
                </a:lnTo>
                <a:lnTo>
                  <a:pt x="0" y="0"/>
                </a:lnTo>
                <a:close/>
              </a:path>
            </a:pathLst>
          </a:custGeom>
          <a:blipFill>
            <a:blip r:embed="rId4"/>
            <a:stretch>
              <a:fillRect l="0" t="0" r="0" b="0"/>
            </a:stretch>
          </a:blipFill>
        </p:spPr>
      </p:sp>
      <p:sp>
        <p:nvSpPr>
          <p:cNvPr name="Freeform 4" id="4"/>
          <p:cNvSpPr/>
          <p:nvPr/>
        </p:nvSpPr>
        <p:spPr>
          <a:xfrm flipH="false" flipV="false" rot="0">
            <a:off x="13570878" y="3893668"/>
            <a:ext cx="5050972" cy="3314700"/>
          </a:xfrm>
          <a:custGeom>
            <a:avLst/>
            <a:gdLst/>
            <a:ahLst/>
            <a:cxnLst/>
            <a:rect r="r" b="b" t="t" l="l"/>
            <a:pathLst>
              <a:path h="3314700" w="5050972">
                <a:moveTo>
                  <a:pt x="0" y="0"/>
                </a:moveTo>
                <a:lnTo>
                  <a:pt x="5050971" y="0"/>
                </a:lnTo>
                <a:lnTo>
                  <a:pt x="5050971" y="3314700"/>
                </a:lnTo>
                <a:lnTo>
                  <a:pt x="0" y="3314700"/>
                </a:lnTo>
                <a:lnTo>
                  <a:pt x="0" y="0"/>
                </a:lnTo>
                <a:close/>
              </a:path>
            </a:pathLst>
          </a:custGeom>
          <a:blipFill>
            <a:blip r:embed="rId5"/>
            <a:stretch>
              <a:fillRect l="0" t="0" r="0" b="0"/>
            </a:stretch>
          </a:blipFill>
        </p:spPr>
      </p:sp>
      <p:sp>
        <p:nvSpPr>
          <p:cNvPr name="Freeform 5" id="5"/>
          <p:cNvSpPr/>
          <p:nvPr/>
        </p:nvSpPr>
        <p:spPr>
          <a:xfrm flipH="false" flipV="false" rot="0">
            <a:off x="10542915" y="6544582"/>
            <a:ext cx="5406667" cy="3565266"/>
          </a:xfrm>
          <a:custGeom>
            <a:avLst/>
            <a:gdLst/>
            <a:ahLst/>
            <a:cxnLst/>
            <a:rect r="r" b="b" t="t" l="l"/>
            <a:pathLst>
              <a:path h="3565266" w="5406667">
                <a:moveTo>
                  <a:pt x="0" y="0"/>
                </a:moveTo>
                <a:lnTo>
                  <a:pt x="5406667" y="0"/>
                </a:lnTo>
                <a:lnTo>
                  <a:pt x="5406667" y="3565266"/>
                </a:lnTo>
                <a:lnTo>
                  <a:pt x="0" y="3565266"/>
                </a:lnTo>
                <a:lnTo>
                  <a:pt x="0" y="0"/>
                </a:lnTo>
                <a:close/>
              </a:path>
            </a:pathLst>
          </a:custGeom>
          <a:blipFill>
            <a:blip r:embed="rId6"/>
            <a:stretch>
              <a:fillRect l="0" t="0" r="0" b="0"/>
            </a:stretch>
          </a:blipFill>
        </p:spPr>
      </p:sp>
      <p:sp>
        <p:nvSpPr>
          <p:cNvPr name="TextBox 6" id="6"/>
          <p:cNvSpPr txBox="true"/>
          <p:nvPr/>
        </p:nvSpPr>
        <p:spPr>
          <a:xfrm rot="0">
            <a:off x="4096246" y="405417"/>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Контрактовий будинок</a:t>
            </a:r>
          </a:p>
        </p:txBody>
      </p:sp>
      <p:sp>
        <p:nvSpPr>
          <p:cNvPr name="TextBox 7" id="7"/>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8" id="8"/>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TextBox 9" id="9"/>
          <p:cNvSpPr txBox="true"/>
          <p:nvPr/>
        </p:nvSpPr>
        <p:spPr>
          <a:xfrm rot="0">
            <a:off x="543336" y="1612286"/>
            <a:ext cx="9783468" cy="7846058"/>
          </a:xfrm>
          <a:prstGeom prst="rect">
            <a:avLst/>
          </a:prstGeom>
        </p:spPr>
        <p:txBody>
          <a:bodyPr anchor="t" rtlCol="false" tIns="0" lIns="0" bIns="0" rIns="0">
            <a:spAutoFit/>
          </a:bodyPr>
          <a:lstStyle/>
          <a:p>
            <a:pPr algn="l">
              <a:lnSpc>
                <a:spcPts val="3141"/>
              </a:lnSpc>
            </a:pPr>
            <a:r>
              <a:rPr lang="en-US" sz="2244">
                <a:solidFill>
                  <a:srgbClr val="5B4560"/>
                </a:solidFill>
                <a:latin typeface="Pangolin"/>
                <a:ea typeface="Pangolin"/>
                <a:cs typeface="Pangolin"/>
                <a:sym typeface="Pangolin"/>
              </a:rPr>
              <a:t>Ще два століття тому, Контрактовий будинок вважався важливим діловим та культурним центром нашого міста, де час від часу збиралися представники тогочасної «бізнес-еліти». Його зведення у 1817–1819 роках було відповіддю на потребу відновлення Подолу після великої пожежі 1811 року, яка знищила більшість будівель району. Спочатку ділові зустрічі відбувалися в будівлі Київської ратуші, а згодом у новозбудованому дерев’яному будинку на вулиці Спаській. Архітектурно будинок виконаний у стилі класицизму.</a:t>
            </a:r>
          </a:p>
          <a:p>
            <a:pPr algn="l">
              <a:lnSpc>
                <a:spcPts val="3141"/>
              </a:lnSpc>
            </a:pPr>
            <a:r>
              <a:rPr lang="en-US" sz="2244">
                <a:solidFill>
                  <a:srgbClr val="5B4560"/>
                </a:solidFill>
                <a:latin typeface="Pangolin"/>
                <a:ea typeface="Pangolin"/>
                <a:cs typeface="Pangolin"/>
                <a:sym typeface="Pangolin"/>
              </a:rPr>
              <a:t>Саме тут щороку відбувалися контрактові ярмарки, які збирали купців з усієї Європи. У просторих залах будинку укладалися торгові угоди, вирішувалися фінансові питання, обговорювалися нові можливості для розвитку бізнесу, а на другому відбувалися виступи відомих артистів, демонстрували театральні вистави та проводили бали. Контрактовий будинок став місцем, де Київ інтегрувався у міжнародну економіку, адже сюди приїжджали представники Польщі, Німеччини, Франції, Італії та інших країн.</a:t>
            </a:r>
          </a:p>
          <a:p>
            <a:pPr algn="l">
              <a:lnSpc>
                <a:spcPts val="3141"/>
              </a:lnSpc>
            </a:pPr>
            <a:r>
              <a:rPr lang="en-US" sz="2244">
                <a:solidFill>
                  <a:srgbClr val="5B4560"/>
                </a:solidFill>
                <a:latin typeface="Pangolin"/>
                <a:ea typeface="Pangolin"/>
                <a:cs typeface="Pangolin"/>
                <a:sym typeface="Pangolin"/>
              </a:rPr>
              <a:t>Тут бували видатні діячі культури й мистецтва: Тарас Шевченко, Микола Гоголь, Олександр Пушкін, Оноре де Бальзак, Ференц Ліст. </a:t>
            </a:r>
          </a:p>
          <a:p>
            <a:pPr algn="l">
              <a:lnSpc>
                <a:spcPts val="3141"/>
              </a:lnSpc>
            </a:pPr>
            <a:r>
              <a:rPr lang="en-US" sz="2244">
                <a:solidFill>
                  <a:srgbClr val="5B4560"/>
                </a:solidFill>
                <a:latin typeface="Pangolin"/>
                <a:ea typeface="Pangolin"/>
                <a:cs typeface="Pangolin"/>
                <a:sym typeface="Pangolin"/>
              </a:rPr>
              <a:t>На жаль, у липні 1811 року, після пожежі перший Контрактовий будинок згорів. Також були втрачені і крамниці на площі. Згодом, деякі з них переїдуть до новозбудованого Гостинного двору.</a:t>
            </a:r>
          </a:p>
          <a:p>
            <a:pPr algn="l">
              <a:lnSpc>
                <a:spcPts val="3141"/>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TextBox 2" id="2"/>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Freeform 3" id="3"/>
          <p:cNvSpPr/>
          <p:nvPr/>
        </p:nvSpPr>
        <p:spPr>
          <a:xfrm flipH="false" flipV="false" rot="387041">
            <a:off x="-11776302" y="6849322"/>
            <a:ext cx="36912684" cy="4101409"/>
          </a:xfrm>
          <a:custGeom>
            <a:avLst/>
            <a:gdLst/>
            <a:ahLst/>
            <a:cxnLst/>
            <a:rect r="r" b="b" t="t" l="l"/>
            <a:pathLst>
              <a:path h="4101409" w="36912684">
                <a:moveTo>
                  <a:pt x="0" y="0"/>
                </a:moveTo>
                <a:lnTo>
                  <a:pt x="36912684" y="0"/>
                </a:lnTo>
                <a:lnTo>
                  <a:pt x="36912684" y="4101410"/>
                </a:lnTo>
                <a:lnTo>
                  <a:pt x="0" y="41014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1057424" y="366210"/>
            <a:ext cx="5396320" cy="3128036"/>
          </a:xfrm>
          <a:custGeom>
            <a:avLst/>
            <a:gdLst/>
            <a:ahLst/>
            <a:cxnLst/>
            <a:rect r="r" b="b" t="t" l="l"/>
            <a:pathLst>
              <a:path h="3128036" w="5396320">
                <a:moveTo>
                  <a:pt x="0" y="0"/>
                </a:moveTo>
                <a:lnTo>
                  <a:pt x="5396319" y="0"/>
                </a:lnTo>
                <a:lnTo>
                  <a:pt x="5396319" y="3128036"/>
                </a:lnTo>
                <a:lnTo>
                  <a:pt x="0" y="3128036"/>
                </a:lnTo>
                <a:lnTo>
                  <a:pt x="0" y="0"/>
                </a:lnTo>
                <a:close/>
              </a:path>
            </a:pathLst>
          </a:custGeom>
          <a:blipFill>
            <a:blip r:embed="rId4"/>
            <a:stretch>
              <a:fillRect l="0" t="0" r="0" b="0"/>
            </a:stretch>
          </a:blipFill>
        </p:spPr>
      </p:sp>
      <p:sp>
        <p:nvSpPr>
          <p:cNvPr name="Freeform 5" id="5"/>
          <p:cNvSpPr/>
          <p:nvPr/>
        </p:nvSpPr>
        <p:spPr>
          <a:xfrm flipH="false" flipV="false" rot="0">
            <a:off x="13386902" y="3472517"/>
            <a:ext cx="5508599" cy="3665722"/>
          </a:xfrm>
          <a:custGeom>
            <a:avLst/>
            <a:gdLst/>
            <a:ahLst/>
            <a:cxnLst/>
            <a:rect r="r" b="b" t="t" l="l"/>
            <a:pathLst>
              <a:path h="3665722" w="5508599">
                <a:moveTo>
                  <a:pt x="0" y="0"/>
                </a:moveTo>
                <a:lnTo>
                  <a:pt x="5508599" y="0"/>
                </a:lnTo>
                <a:lnTo>
                  <a:pt x="5508599" y="3665723"/>
                </a:lnTo>
                <a:lnTo>
                  <a:pt x="0" y="3665723"/>
                </a:lnTo>
                <a:lnTo>
                  <a:pt x="0" y="0"/>
                </a:lnTo>
                <a:close/>
              </a:path>
            </a:pathLst>
          </a:custGeom>
          <a:blipFill>
            <a:blip r:embed="rId5"/>
            <a:stretch>
              <a:fillRect l="0" t="0" r="0" b="0"/>
            </a:stretch>
          </a:blipFill>
        </p:spPr>
      </p:sp>
      <p:sp>
        <p:nvSpPr>
          <p:cNvPr name="Freeform 6" id="6"/>
          <p:cNvSpPr/>
          <p:nvPr/>
        </p:nvSpPr>
        <p:spPr>
          <a:xfrm flipH="false" flipV="false" rot="0">
            <a:off x="11057424" y="6341690"/>
            <a:ext cx="5396320" cy="3591005"/>
          </a:xfrm>
          <a:custGeom>
            <a:avLst/>
            <a:gdLst/>
            <a:ahLst/>
            <a:cxnLst/>
            <a:rect r="r" b="b" t="t" l="l"/>
            <a:pathLst>
              <a:path h="3591005" w="5396320">
                <a:moveTo>
                  <a:pt x="0" y="0"/>
                </a:moveTo>
                <a:lnTo>
                  <a:pt x="5396319" y="0"/>
                </a:lnTo>
                <a:lnTo>
                  <a:pt x="5396319" y="3591006"/>
                </a:lnTo>
                <a:lnTo>
                  <a:pt x="0" y="3591006"/>
                </a:lnTo>
                <a:lnTo>
                  <a:pt x="0" y="0"/>
                </a:lnTo>
                <a:close/>
              </a:path>
            </a:pathLst>
          </a:custGeom>
          <a:blipFill>
            <a:blip r:embed="rId6"/>
            <a:stretch>
              <a:fillRect l="0" t="0" r="0" b="0"/>
            </a:stretch>
          </a:blipFill>
        </p:spPr>
      </p:sp>
      <p:sp>
        <p:nvSpPr>
          <p:cNvPr name="TextBox 7" id="7"/>
          <p:cNvSpPr txBox="true"/>
          <p:nvPr/>
        </p:nvSpPr>
        <p:spPr>
          <a:xfrm rot="0">
            <a:off x="4096246" y="600529"/>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Гостинний двір</a:t>
            </a:r>
          </a:p>
        </p:txBody>
      </p:sp>
      <p:sp>
        <p:nvSpPr>
          <p:cNvPr name="TextBox 8" id="8"/>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9" id="9"/>
          <p:cNvSpPr txBox="true"/>
          <p:nvPr/>
        </p:nvSpPr>
        <p:spPr>
          <a:xfrm rot="0">
            <a:off x="694714" y="2132928"/>
            <a:ext cx="10362710" cy="5954469"/>
          </a:xfrm>
          <a:prstGeom prst="rect">
            <a:avLst/>
          </a:prstGeom>
        </p:spPr>
        <p:txBody>
          <a:bodyPr anchor="t" rtlCol="false" tIns="0" lIns="0" bIns="0" rIns="0">
            <a:spAutoFit/>
          </a:bodyPr>
          <a:lstStyle/>
          <a:p>
            <a:pPr algn="l">
              <a:lnSpc>
                <a:spcPts val="4328"/>
              </a:lnSpc>
              <a:spcBef>
                <a:spcPct val="0"/>
              </a:spcBef>
            </a:pPr>
            <a:r>
              <a:rPr lang="en-US" sz="3091" spc="-170">
                <a:solidFill>
                  <a:srgbClr val="5B4560"/>
                </a:solidFill>
                <a:latin typeface="Pangolin"/>
                <a:ea typeface="Pangolin"/>
                <a:cs typeface="Pangolin"/>
                <a:sym typeface="Pangolin"/>
              </a:rPr>
              <a:t>Гостинний двір — історична торговельна споруда на Контрактовій площі в Києві, збудована на початку ХІХ століття в стилі класицизму. Її поява була пов’язана з активним розвитком Подолу як головного торгового центру міста. Будівля має форму великого прямокутника з внутрішнім двориком, де розташовувалися крамниці й склади купців. Тут проходили ярмарки, укладалися важливі торговельні угоди, зустрічалися підприємці з різних міст і країн. Упродовж своєї історії Гостинний двір зазнавав перебудов і реставрацій, переживав пожежі та зміни влади, але зберіг своє значення як символ старого Подолу. Сьогодні це пам’ятка архітектури та одна з найвідоміших історичних споруд Києва, що нагадує про торговельне минуле міста.</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true" flipV="false" rot="-449750">
            <a:off x="-1433794" y="8448732"/>
            <a:ext cx="26711350" cy="2967928"/>
          </a:xfrm>
          <a:custGeom>
            <a:avLst/>
            <a:gdLst/>
            <a:ahLst/>
            <a:cxnLst/>
            <a:rect r="r" b="b" t="t" l="l"/>
            <a:pathLst>
              <a:path h="2967928" w="26711350">
                <a:moveTo>
                  <a:pt x="26711350" y="0"/>
                </a:moveTo>
                <a:lnTo>
                  <a:pt x="0" y="0"/>
                </a:lnTo>
                <a:lnTo>
                  <a:pt x="0" y="2967928"/>
                </a:lnTo>
                <a:lnTo>
                  <a:pt x="26711350" y="2967928"/>
                </a:lnTo>
                <a:lnTo>
                  <a:pt x="2671135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98209" y="1969475"/>
            <a:ext cx="9719213" cy="7061487"/>
          </a:xfrm>
          <a:prstGeom prst="rect">
            <a:avLst/>
          </a:prstGeom>
        </p:spPr>
        <p:txBody>
          <a:bodyPr anchor="t" rtlCol="false" tIns="0" lIns="0" bIns="0" rIns="0">
            <a:spAutoFit/>
          </a:bodyPr>
          <a:lstStyle/>
          <a:p>
            <a:pPr algn="l">
              <a:lnSpc>
                <a:spcPts val="4009"/>
              </a:lnSpc>
              <a:spcBef>
                <a:spcPct val="0"/>
              </a:spcBef>
            </a:pPr>
            <a:r>
              <a:rPr lang="en-US" sz="2863" spc="-157">
                <a:solidFill>
                  <a:srgbClr val="5B4560"/>
                </a:solidFill>
                <a:latin typeface="Pangolin"/>
                <a:ea typeface="Pangolin"/>
                <a:cs typeface="Pangolin"/>
                <a:sym typeface="Pangolin"/>
              </a:rPr>
              <a:t>Ще</a:t>
            </a:r>
            <a:r>
              <a:rPr lang="en-US" sz="2863" spc="-157">
                <a:solidFill>
                  <a:srgbClr val="5B4560"/>
                </a:solidFill>
                <a:latin typeface="Pangolin"/>
                <a:ea typeface="Pangolin"/>
                <a:cs typeface="Pangolin"/>
                <a:sym typeface="Pangolin"/>
              </a:rPr>
              <a:t> у ХІІ столітті  була зведена Церква Успіння Богородиці Пирогощі, в період розквіту Київської Русі та стала одним із головних духовних центрів Подолу — району, де мешкали купці, ремісники й мандрівники. Храм розташували неподалік торгової площі, тому він вважався покровителем торгівлі, подорожей і міського життя. У середньовіччі церква відігравала важливу роль у громадському житті: тут відбувалися богослужіння, зустрічі громади та урочисті події. Протягом століть святиня неодноразово зазнавала руйнувань через війни та пожежі, а у ХХ столітті її повністю знищили. Відродження храму почалося лише наприкінці ХХ століття, коли церкву відбудували на історичному місці, намагаючись максимально відтворити її давній вигляд у традиціях архітектури Київської Русі. Сьогодні храм є символом історичної пам’яті, духовного відродження та важливою пам’яткою Подолу, яка нагадує про багатовікову історію Києва.</a:t>
            </a:r>
          </a:p>
        </p:txBody>
      </p:sp>
      <p:sp>
        <p:nvSpPr>
          <p:cNvPr name="Freeform 4" id="4"/>
          <p:cNvSpPr/>
          <p:nvPr/>
        </p:nvSpPr>
        <p:spPr>
          <a:xfrm flipH="false" flipV="false" rot="0">
            <a:off x="12815951" y="1070617"/>
            <a:ext cx="5472049" cy="3265578"/>
          </a:xfrm>
          <a:custGeom>
            <a:avLst/>
            <a:gdLst/>
            <a:ahLst/>
            <a:cxnLst/>
            <a:rect r="r" b="b" t="t" l="l"/>
            <a:pathLst>
              <a:path h="3265578" w="5472049">
                <a:moveTo>
                  <a:pt x="0" y="0"/>
                </a:moveTo>
                <a:lnTo>
                  <a:pt x="5472049" y="0"/>
                </a:lnTo>
                <a:lnTo>
                  <a:pt x="5472049" y="3265577"/>
                </a:lnTo>
                <a:lnTo>
                  <a:pt x="0" y="3265577"/>
                </a:lnTo>
                <a:lnTo>
                  <a:pt x="0" y="0"/>
                </a:lnTo>
                <a:close/>
              </a:path>
            </a:pathLst>
          </a:custGeom>
          <a:blipFill>
            <a:blip r:embed="rId4"/>
            <a:stretch>
              <a:fillRect l="0" t="0" r="0" b="0"/>
            </a:stretch>
          </a:blipFill>
        </p:spPr>
      </p:sp>
      <p:sp>
        <p:nvSpPr>
          <p:cNvPr name="Freeform 5" id="5"/>
          <p:cNvSpPr/>
          <p:nvPr/>
        </p:nvSpPr>
        <p:spPr>
          <a:xfrm flipH="false" flipV="false" rot="0">
            <a:off x="10747913" y="4336194"/>
            <a:ext cx="4136077" cy="4207232"/>
          </a:xfrm>
          <a:custGeom>
            <a:avLst/>
            <a:gdLst/>
            <a:ahLst/>
            <a:cxnLst/>
            <a:rect r="r" b="b" t="t" l="l"/>
            <a:pathLst>
              <a:path h="4207232" w="4136077">
                <a:moveTo>
                  <a:pt x="0" y="0"/>
                </a:moveTo>
                <a:lnTo>
                  <a:pt x="4136077" y="0"/>
                </a:lnTo>
                <a:lnTo>
                  <a:pt x="4136077" y="4207233"/>
                </a:lnTo>
                <a:lnTo>
                  <a:pt x="0" y="4207233"/>
                </a:lnTo>
                <a:lnTo>
                  <a:pt x="0" y="0"/>
                </a:lnTo>
                <a:close/>
              </a:path>
            </a:pathLst>
          </a:custGeom>
          <a:blipFill>
            <a:blip r:embed="rId5"/>
            <a:stretch>
              <a:fillRect l="-1720" t="0" r="0" b="0"/>
            </a:stretch>
          </a:blipFill>
        </p:spPr>
      </p:sp>
      <p:sp>
        <p:nvSpPr>
          <p:cNvPr name="Freeform 6" id="6"/>
          <p:cNvSpPr/>
          <p:nvPr/>
        </p:nvSpPr>
        <p:spPr>
          <a:xfrm flipH="false" flipV="false" rot="0">
            <a:off x="14883990" y="4616999"/>
            <a:ext cx="3404010" cy="5180829"/>
          </a:xfrm>
          <a:custGeom>
            <a:avLst/>
            <a:gdLst/>
            <a:ahLst/>
            <a:cxnLst/>
            <a:rect r="r" b="b" t="t" l="l"/>
            <a:pathLst>
              <a:path h="5180829" w="3404010">
                <a:moveTo>
                  <a:pt x="0" y="0"/>
                </a:moveTo>
                <a:lnTo>
                  <a:pt x="3404010" y="0"/>
                </a:lnTo>
                <a:lnTo>
                  <a:pt x="3404010" y="5180829"/>
                </a:lnTo>
                <a:lnTo>
                  <a:pt x="0" y="5180829"/>
                </a:lnTo>
                <a:lnTo>
                  <a:pt x="0" y="0"/>
                </a:lnTo>
                <a:close/>
              </a:path>
            </a:pathLst>
          </a:custGeom>
          <a:blipFill>
            <a:blip r:embed="rId6"/>
            <a:stretch>
              <a:fillRect l="0" t="0" r="0" b="0"/>
            </a:stretch>
          </a:blipFill>
        </p:spPr>
      </p:sp>
      <p:sp>
        <p:nvSpPr>
          <p:cNvPr name="TextBox 7" id="7"/>
          <p:cNvSpPr txBox="true"/>
          <p:nvPr/>
        </p:nvSpPr>
        <p:spPr>
          <a:xfrm rot="0">
            <a:off x="4096246" y="405417"/>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Церква Успіння Богородиці Пирогощі</a:t>
            </a:r>
          </a:p>
        </p:txBody>
      </p:sp>
      <p:sp>
        <p:nvSpPr>
          <p:cNvPr name="TextBox 8" id="8"/>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9" id="9"/>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true" flipV="false" rot="-442236">
            <a:off x="-2771367" y="8554120"/>
            <a:ext cx="28003108" cy="3111456"/>
          </a:xfrm>
          <a:custGeom>
            <a:avLst/>
            <a:gdLst/>
            <a:ahLst/>
            <a:cxnLst/>
            <a:rect r="r" b="b" t="t" l="l"/>
            <a:pathLst>
              <a:path h="3111456" w="28003108">
                <a:moveTo>
                  <a:pt x="28003107" y="0"/>
                </a:moveTo>
                <a:lnTo>
                  <a:pt x="0" y="0"/>
                </a:lnTo>
                <a:lnTo>
                  <a:pt x="0" y="3111456"/>
                </a:lnTo>
                <a:lnTo>
                  <a:pt x="28003107" y="3111456"/>
                </a:lnTo>
                <a:lnTo>
                  <a:pt x="2800310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725378" y="0"/>
            <a:ext cx="6467082" cy="4398567"/>
          </a:xfrm>
          <a:custGeom>
            <a:avLst/>
            <a:gdLst/>
            <a:ahLst/>
            <a:cxnLst/>
            <a:rect r="r" b="b" t="t" l="l"/>
            <a:pathLst>
              <a:path h="4398567" w="6467082">
                <a:moveTo>
                  <a:pt x="0" y="0"/>
                </a:moveTo>
                <a:lnTo>
                  <a:pt x="6467082" y="0"/>
                </a:lnTo>
                <a:lnTo>
                  <a:pt x="6467082" y="4398567"/>
                </a:lnTo>
                <a:lnTo>
                  <a:pt x="0" y="4398567"/>
                </a:lnTo>
                <a:lnTo>
                  <a:pt x="0" y="0"/>
                </a:lnTo>
                <a:close/>
              </a:path>
            </a:pathLst>
          </a:custGeom>
          <a:blipFill>
            <a:blip r:embed="rId4"/>
            <a:stretch>
              <a:fillRect l="0" t="0" r="0" b="0"/>
            </a:stretch>
          </a:blipFill>
        </p:spPr>
      </p:sp>
      <p:sp>
        <p:nvSpPr>
          <p:cNvPr name="Freeform 4" id="4"/>
          <p:cNvSpPr/>
          <p:nvPr/>
        </p:nvSpPr>
        <p:spPr>
          <a:xfrm flipH="false" flipV="false" rot="0">
            <a:off x="9818228" y="3523380"/>
            <a:ext cx="6856041" cy="4061969"/>
          </a:xfrm>
          <a:custGeom>
            <a:avLst/>
            <a:gdLst/>
            <a:ahLst/>
            <a:cxnLst/>
            <a:rect r="r" b="b" t="t" l="l"/>
            <a:pathLst>
              <a:path h="4061969" w="6856041">
                <a:moveTo>
                  <a:pt x="0" y="0"/>
                </a:moveTo>
                <a:lnTo>
                  <a:pt x="6856041" y="0"/>
                </a:lnTo>
                <a:lnTo>
                  <a:pt x="6856041" y="4061970"/>
                </a:lnTo>
                <a:lnTo>
                  <a:pt x="0" y="4061970"/>
                </a:lnTo>
                <a:lnTo>
                  <a:pt x="0" y="0"/>
                </a:lnTo>
                <a:close/>
              </a:path>
            </a:pathLst>
          </a:custGeom>
          <a:blipFill>
            <a:blip r:embed="rId5"/>
            <a:stretch>
              <a:fillRect l="0" t="0" r="0" b="0"/>
            </a:stretch>
          </a:blipFill>
        </p:spPr>
      </p:sp>
      <p:sp>
        <p:nvSpPr>
          <p:cNvPr name="Freeform 5" id="5"/>
          <p:cNvSpPr/>
          <p:nvPr/>
        </p:nvSpPr>
        <p:spPr>
          <a:xfrm flipH="false" flipV="false" rot="0">
            <a:off x="13055733" y="6244817"/>
            <a:ext cx="5232267" cy="4042183"/>
          </a:xfrm>
          <a:custGeom>
            <a:avLst/>
            <a:gdLst/>
            <a:ahLst/>
            <a:cxnLst/>
            <a:rect r="r" b="b" t="t" l="l"/>
            <a:pathLst>
              <a:path h="4042183" w="5232267">
                <a:moveTo>
                  <a:pt x="0" y="0"/>
                </a:moveTo>
                <a:lnTo>
                  <a:pt x="5232267" y="0"/>
                </a:lnTo>
                <a:lnTo>
                  <a:pt x="5232267" y="4042183"/>
                </a:lnTo>
                <a:lnTo>
                  <a:pt x="0" y="4042183"/>
                </a:lnTo>
                <a:lnTo>
                  <a:pt x="0" y="0"/>
                </a:lnTo>
                <a:close/>
              </a:path>
            </a:pathLst>
          </a:custGeom>
          <a:blipFill>
            <a:blip r:embed="rId6"/>
            <a:stretch>
              <a:fillRect l="0" t="0" r="0" b="0"/>
            </a:stretch>
          </a:blipFill>
        </p:spPr>
      </p:sp>
      <p:sp>
        <p:nvSpPr>
          <p:cNvPr name="TextBox 6" id="6"/>
          <p:cNvSpPr txBox="true"/>
          <p:nvPr/>
        </p:nvSpPr>
        <p:spPr>
          <a:xfrm rot="0">
            <a:off x="4096246" y="405417"/>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Житній ринок</a:t>
            </a:r>
          </a:p>
        </p:txBody>
      </p:sp>
      <p:sp>
        <p:nvSpPr>
          <p:cNvPr name="TextBox 7" id="7"/>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8" id="8"/>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TextBox 9" id="9"/>
          <p:cNvSpPr txBox="true"/>
          <p:nvPr/>
        </p:nvSpPr>
        <p:spPr>
          <a:xfrm rot="0">
            <a:off x="563207" y="1643791"/>
            <a:ext cx="9081930" cy="7403942"/>
          </a:xfrm>
          <a:prstGeom prst="rect">
            <a:avLst/>
          </a:prstGeom>
        </p:spPr>
        <p:txBody>
          <a:bodyPr anchor="t" rtlCol="false" tIns="0" lIns="0" bIns="0" rIns="0">
            <a:spAutoFit/>
          </a:bodyPr>
          <a:lstStyle/>
          <a:p>
            <a:pPr algn="l">
              <a:lnSpc>
                <a:spcPts val="4558"/>
              </a:lnSpc>
              <a:spcBef>
                <a:spcPct val="0"/>
              </a:spcBef>
            </a:pPr>
            <a:r>
              <a:rPr lang="en-US" sz="3256" spc="-179">
                <a:solidFill>
                  <a:srgbClr val="5B4560"/>
                </a:solidFill>
                <a:latin typeface="Pangolin"/>
                <a:ea typeface="Pangolin"/>
                <a:cs typeface="Pangolin"/>
                <a:sym typeface="Pangolin"/>
              </a:rPr>
              <a:t>Н</a:t>
            </a:r>
            <a:r>
              <a:rPr lang="en-US" sz="3256" spc="-179">
                <a:solidFill>
                  <a:srgbClr val="5B4560"/>
                </a:solidFill>
                <a:latin typeface="Pangolin"/>
                <a:ea typeface="Pangolin"/>
                <a:cs typeface="Pangolin"/>
                <a:sym typeface="Pangolin"/>
              </a:rPr>
              <a:t>айдавніший торговельний осередок Києва—  Житній ринок, відомий ще з часів Київської Русі як головна площа для торгівлі зерном на Подолі. Сучасна будівля ринку, відкрита у 1980 році, є визначною пам’яткою радянського модернізму: її унікальний дах-вантове покриття та фасад, прикрашений металевим панно «Із варяг у греки», роблять споруду однією з найбільш впізнаваних у столиці. Протягом століть ринок був не лише місцем обміну товарами, а й центром громадського життя, де проводилися ярмарки та збори, а сьогодні він залишається важливою гастрономічною та культурною локацією, що поєднує автентичну атмосферу старого міста з архітектурною естетикою пізнього модернізму</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true" flipV="false" rot="1220215">
            <a:off x="-13085928" y="7379703"/>
            <a:ext cx="28003108" cy="3111456"/>
          </a:xfrm>
          <a:custGeom>
            <a:avLst/>
            <a:gdLst/>
            <a:ahLst/>
            <a:cxnLst/>
            <a:rect r="r" b="b" t="t" l="l"/>
            <a:pathLst>
              <a:path h="3111456" w="28003108">
                <a:moveTo>
                  <a:pt x="28003107" y="0"/>
                </a:moveTo>
                <a:lnTo>
                  <a:pt x="0" y="0"/>
                </a:lnTo>
                <a:lnTo>
                  <a:pt x="0" y="3111457"/>
                </a:lnTo>
                <a:lnTo>
                  <a:pt x="28003107" y="3111457"/>
                </a:lnTo>
                <a:lnTo>
                  <a:pt x="2800310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505257" y="0"/>
            <a:ext cx="6782743" cy="3548060"/>
          </a:xfrm>
          <a:custGeom>
            <a:avLst/>
            <a:gdLst/>
            <a:ahLst/>
            <a:cxnLst/>
            <a:rect r="r" b="b" t="t" l="l"/>
            <a:pathLst>
              <a:path h="3548060" w="6782743">
                <a:moveTo>
                  <a:pt x="0" y="0"/>
                </a:moveTo>
                <a:lnTo>
                  <a:pt x="6782743" y="0"/>
                </a:lnTo>
                <a:lnTo>
                  <a:pt x="6782743" y="3548060"/>
                </a:lnTo>
                <a:lnTo>
                  <a:pt x="0" y="3548060"/>
                </a:lnTo>
                <a:lnTo>
                  <a:pt x="0" y="0"/>
                </a:lnTo>
                <a:close/>
              </a:path>
            </a:pathLst>
          </a:custGeom>
          <a:blipFill>
            <a:blip r:embed="rId4"/>
            <a:stretch>
              <a:fillRect l="-2985" t="0" r="0" b="0"/>
            </a:stretch>
          </a:blipFill>
        </p:spPr>
      </p:sp>
      <p:sp>
        <p:nvSpPr>
          <p:cNvPr name="Freeform 4" id="4"/>
          <p:cNvSpPr/>
          <p:nvPr/>
        </p:nvSpPr>
        <p:spPr>
          <a:xfrm flipH="false" flipV="false" rot="0">
            <a:off x="9340659" y="3199282"/>
            <a:ext cx="6885871" cy="3442936"/>
          </a:xfrm>
          <a:custGeom>
            <a:avLst/>
            <a:gdLst/>
            <a:ahLst/>
            <a:cxnLst/>
            <a:rect r="r" b="b" t="t" l="l"/>
            <a:pathLst>
              <a:path h="3442936" w="6885871">
                <a:moveTo>
                  <a:pt x="0" y="0"/>
                </a:moveTo>
                <a:lnTo>
                  <a:pt x="6885872" y="0"/>
                </a:lnTo>
                <a:lnTo>
                  <a:pt x="6885872" y="3442935"/>
                </a:lnTo>
                <a:lnTo>
                  <a:pt x="0" y="3442935"/>
                </a:lnTo>
                <a:lnTo>
                  <a:pt x="0" y="0"/>
                </a:lnTo>
                <a:close/>
              </a:path>
            </a:pathLst>
          </a:custGeom>
          <a:blipFill>
            <a:blip r:embed="rId5"/>
            <a:stretch>
              <a:fillRect l="0" t="0" r="0" b="0"/>
            </a:stretch>
          </a:blipFill>
        </p:spPr>
      </p:sp>
      <p:sp>
        <p:nvSpPr>
          <p:cNvPr name="Freeform 5" id="5"/>
          <p:cNvSpPr/>
          <p:nvPr/>
        </p:nvSpPr>
        <p:spPr>
          <a:xfrm flipH="false" flipV="false" rot="0">
            <a:off x="11862782" y="6456454"/>
            <a:ext cx="6425218" cy="3830546"/>
          </a:xfrm>
          <a:custGeom>
            <a:avLst/>
            <a:gdLst/>
            <a:ahLst/>
            <a:cxnLst/>
            <a:rect r="r" b="b" t="t" l="l"/>
            <a:pathLst>
              <a:path h="3830546" w="6425218">
                <a:moveTo>
                  <a:pt x="0" y="0"/>
                </a:moveTo>
                <a:lnTo>
                  <a:pt x="6425218" y="0"/>
                </a:lnTo>
                <a:lnTo>
                  <a:pt x="6425218" y="3830546"/>
                </a:lnTo>
                <a:lnTo>
                  <a:pt x="0" y="3830546"/>
                </a:lnTo>
                <a:lnTo>
                  <a:pt x="0" y="0"/>
                </a:lnTo>
                <a:close/>
              </a:path>
            </a:pathLst>
          </a:custGeom>
          <a:blipFill>
            <a:blip r:embed="rId6"/>
            <a:stretch>
              <a:fillRect l="0" t="-5608" r="0" b="-5608"/>
            </a:stretch>
          </a:blipFill>
        </p:spPr>
      </p:sp>
      <p:sp>
        <p:nvSpPr>
          <p:cNvPr name="TextBox 6" id="6"/>
          <p:cNvSpPr txBox="true"/>
          <p:nvPr/>
        </p:nvSpPr>
        <p:spPr>
          <a:xfrm rot="0">
            <a:off x="4096246" y="405417"/>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Мечеть Ар-Рахма</a:t>
            </a:r>
          </a:p>
        </p:txBody>
      </p:sp>
      <p:sp>
        <p:nvSpPr>
          <p:cNvPr name="TextBox 7" id="7"/>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8" id="8"/>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TextBox 9" id="9"/>
          <p:cNvSpPr txBox="true"/>
          <p:nvPr/>
        </p:nvSpPr>
        <p:spPr>
          <a:xfrm rot="0">
            <a:off x="464283" y="1718697"/>
            <a:ext cx="8876376" cy="6792456"/>
          </a:xfrm>
          <a:prstGeom prst="rect">
            <a:avLst/>
          </a:prstGeom>
        </p:spPr>
        <p:txBody>
          <a:bodyPr anchor="t" rtlCol="false" tIns="0" lIns="0" bIns="0" rIns="0">
            <a:spAutoFit/>
          </a:bodyPr>
          <a:lstStyle/>
          <a:p>
            <a:pPr algn="l">
              <a:lnSpc>
                <a:spcPts val="4137"/>
              </a:lnSpc>
              <a:spcBef>
                <a:spcPct val="0"/>
              </a:spcBef>
            </a:pPr>
            <a:r>
              <a:rPr lang="en-US" sz="2955" spc="-162">
                <a:solidFill>
                  <a:srgbClr val="5B4560"/>
                </a:solidFill>
                <a:latin typeface="Pangolin"/>
                <a:ea typeface="Pangolin"/>
                <a:cs typeface="Pangolin"/>
                <a:sym typeface="Pangolin"/>
              </a:rPr>
              <a:t>Мечеть Ар-Рахма (у перекладі «Милосердя») — перша соборна мечеть у Києві та один із найбільших ісламських центрів Східної Європи. Розташована на історичній горі Щекавиця, вона була зведена протягом 1996–2011 років за проектом архітектора Олександра Комаровського. Архітектурний ансамбль мечеті вражає поєднанням класичного східного стилю та сучасних рішень: споруда має величний купол діаметром 6 метрів та стрункий мінарет заввишки 27 метрів, що височіє над Подолом. Окрім релігійного значення, комплекс є важливим культурно-просвітницьким осередком, де діють освітні курси, бібліотека та видавництво, а сама мечеть відкрита для екскурсій, демонструючи гостинність та багатство ісламської культури в серці української столиці.</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true" flipV="false" rot="-442236">
            <a:off x="-2771367" y="8554120"/>
            <a:ext cx="28003108" cy="3111456"/>
          </a:xfrm>
          <a:custGeom>
            <a:avLst/>
            <a:gdLst/>
            <a:ahLst/>
            <a:cxnLst/>
            <a:rect r="r" b="b" t="t" l="l"/>
            <a:pathLst>
              <a:path h="3111456" w="28003108">
                <a:moveTo>
                  <a:pt x="28003107" y="0"/>
                </a:moveTo>
                <a:lnTo>
                  <a:pt x="0" y="0"/>
                </a:lnTo>
                <a:lnTo>
                  <a:pt x="0" y="3111456"/>
                </a:lnTo>
                <a:lnTo>
                  <a:pt x="28003107" y="3111456"/>
                </a:lnTo>
                <a:lnTo>
                  <a:pt x="2800310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230187" y="-65447"/>
            <a:ext cx="6009754" cy="3597665"/>
          </a:xfrm>
          <a:custGeom>
            <a:avLst/>
            <a:gdLst/>
            <a:ahLst/>
            <a:cxnLst/>
            <a:rect r="r" b="b" t="t" l="l"/>
            <a:pathLst>
              <a:path h="3597665" w="6009754">
                <a:moveTo>
                  <a:pt x="0" y="0"/>
                </a:moveTo>
                <a:lnTo>
                  <a:pt x="6009754" y="0"/>
                </a:lnTo>
                <a:lnTo>
                  <a:pt x="6009754" y="3597666"/>
                </a:lnTo>
                <a:lnTo>
                  <a:pt x="0" y="3597666"/>
                </a:lnTo>
                <a:lnTo>
                  <a:pt x="0" y="0"/>
                </a:lnTo>
                <a:close/>
              </a:path>
            </a:pathLst>
          </a:custGeom>
          <a:blipFill>
            <a:blip r:embed="rId4"/>
            <a:stretch>
              <a:fillRect l="0" t="-7325" r="0" b="-7325"/>
            </a:stretch>
          </a:blipFill>
        </p:spPr>
      </p:sp>
      <p:sp>
        <p:nvSpPr>
          <p:cNvPr name="Freeform 4" id="4"/>
          <p:cNvSpPr/>
          <p:nvPr/>
        </p:nvSpPr>
        <p:spPr>
          <a:xfrm flipH="false" flipV="false" rot="0">
            <a:off x="11230187" y="6608757"/>
            <a:ext cx="6009754" cy="3501091"/>
          </a:xfrm>
          <a:custGeom>
            <a:avLst/>
            <a:gdLst/>
            <a:ahLst/>
            <a:cxnLst/>
            <a:rect r="r" b="b" t="t" l="l"/>
            <a:pathLst>
              <a:path h="3501091" w="6009754">
                <a:moveTo>
                  <a:pt x="0" y="0"/>
                </a:moveTo>
                <a:lnTo>
                  <a:pt x="6009754" y="0"/>
                </a:lnTo>
                <a:lnTo>
                  <a:pt x="6009754" y="3501091"/>
                </a:lnTo>
                <a:lnTo>
                  <a:pt x="0" y="3501091"/>
                </a:lnTo>
                <a:lnTo>
                  <a:pt x="0" y="0"/>
                </a:lnTo>
                <a:close/>
              </a:path>
            </a:pathLst>
          </a:custGeom>
          <a:blipFill>
            <a:blip r:embed="rId5"/>
            <a:stretch>
              <a:fillRect l="0" t="-1496" r="0" b="-1496"/>
            </a:stretch>
          </a:blipFill>
        </p:spPr>
      </p:sp>
      <p:sp>
        <p:nvSpPr>
          <p:cNvPr name="Freeform 5" id="5"/>
          <p:cNvSpPr/>
          <p:nvPr/>
        </p:nvSpPr>
        <p:spPr>
          <a:xfrm flipH="false" flipV="false" rot="0">
            <a:off x="13135783" y="3532219"/>
            <a:ext cx="5915830" cy="3504926"/>
          </a:xfrm>
          <a:custGeom>
            <a:avLst/>
            <a:gdLst/>
            <a:ahLst/>
            <a:cxnLst/>
            <a:rect r="r" b="b" t="t" l="l"/>
            <a:pathLst>
              <a:path h="3504926" w="5915830">
                <a:moveTo>
                  <a:pt x="0" y="0"/>
                </a:moveTo>
                <a:lnTo>
                  <a:pt x="5915830" y="0"/>
                </a:lnTo>
                <a:lnTo>
                  <a:pt x="5915830" y="3504926"/>
                </a:lnTo>
                <a:lnTo>
                  <a:pt x="0" y="3504926"/>
                </a:lnTo>
                <a:lnTo>
                  <a:pt x="0" y="0"/>
                </a:lnTo>
                <a:close/>
              </a:path>
            </a:pathLst>
          </a:custGeom>
          <a:blipFill>
            <a:blip r:embed="rId6"/>
            <a:stretch>
              <a:fillRect l="0" t="0" r="0" b="0"/>
            </a:stretch>
          </a:blipFill>
        </p:spPr>
      </p:sp>
      <p:sp>
        <p:nvSpPr>
          <p:cNvPr name="TextBox 6" id="6"/>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7" id="7"/>
          <p:cNvSpPr txBox="true"/>
          <p:nvPr/>
        </p:nvSpPr>
        <p:spPr>
          <a:xfrm rot="0">
            <a:off x="4096246" y="405417"/>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Фонтан  Самсон</a:t>
            </a:r>
          </a:p>
        </p:txBody>
      </p:sp>
      <p:sp>
        <p:nvSpPr>
          <p:cNvPr name="TextBox 8" id="8"/>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TextBox 9" id="9"/>
          <p:cNvSpPr txBox="true"/>
          <p:nvPr/>
        </p:nvSpPr>
        <p:spPr>
          <a:xfrm rot="0">
            <a:off x="715122" y="1810434"/>
            <a:ext cx="9113669" cy="7447866"/>
          </a:xfrm>
          <a:prstGeom prst="rect">
            <a:avLst/>
          </a:prstGeom>
        </p:spPr>
        <p:txBody>
          <a:bodyPr anchor="t" rtlCol="false" tIns="0" lIns="0" bIns="0" rIns="0">
            <a:spAutoFit/>
          </a:bodyPr>
          <a:lstStyle/>
          <a:p>
            <a:pPr algn="l">
              <a:lnSpc>
                <a:spcPts val="4237"/>
              </a:lnSpc>
            </a:pPr>
            <a:r>
              <a:rPr lang="en-US" sz="3026" spc="-166">
                <a:solidFill>
                  <a:srgbClr val="5B4560"/>
                </a:solidFill>
                <a:latin typeface="Pangolin"/>
                <a:ea typeface="Pangolin"/>
                <a:cs typeface="Pangolin"/>
                <a:sym typeface="Pangolin"/>
              </a:rPr>
              <a:t>Фонтан «Самсон» — один із найстаріших та найбільш знакових символів київського Подолу, зведений у 1748–1749 роках за проєктом видатного архітектора Івана Григоровича-Барського. Ця споруда у стилі українського бароко спочатку була частиною першого міського водогону та являла собою витончену ротонду з куполом, під яким розміщена скульптурна композиція біблійного героя Самсона, що роздирає пащу лева. Хоча оригінальний фонтан був зруйнований у 1934 році, його ретельно відтворили у 1981 році до святкування 1500-річчя Києва, повернувши Контрактовій площі її історичний вигляд. З фонтаном пов’язана відома міська легенда: вважається, що той, хто вип’є води з «Самсона», назавжди залишиться жити в Києві або неодмінно повернеться до нього знову.</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true" flipV="false" rot="-585169">
            <a:off x="-4779131" y="7640429"/>
            <a:ext cx="32722476" cy="3635831"/>
          </a:xfrm>
          <a:custGeom>
            <a:avLst/>
            <a:gdLst/>
            <a:ahLst/>
            <a:cxnLst/>
            <a:rect r="r" b="b" t="t" l="l"/>
            <a:pathLst>
              <a:path h="3635831" w="32722476">
                <a:moveTo>
                  <a:pt x="32722475" y="0"/>
                </a:moveTo>
                <a:lnTo>
                  <a:pt x="0" y="0"/>
                </a:lnTo>
                <a:lnTo>
                  <a:pt x="0" y="3635830"/>
                </a:lnTo>
                <a:lnTo>
                  <a:pt x="32722475" y="3635830"/>
                </a:lnTo>
                <a:lnTo>
                  <a:pt x="32722475"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582107" y="6226338"/>
            <a:ext cx="6705893" cy="4060662"/>
          </a:xfrm>
          <a:custGeom>
            <a:avLst/>
            <a:gdLst/>
            <a:ahLst/>
            <a:cxnLst/>
            <a:rect r="r" b="b" t="t" l="l"/>
            <a:pathLst>
              <a:path h="4060662" w="6705893">
                <a:moveTo>
                  <a:pt x="0" y="0"/>
                </a:moveTo>
                <a:lnTo>
                  <a:pt x="6705893" y="0"/>
                </a:lnTo>
                <a:lnTo>
                  <a:pt x="6705893" y="4060662"/>
                </a:lnTo>
                <a:lnTo>
                  <a:pt x="0" y="4060662"/>
                </a:lnTo>
                <a:lnTo>
                  <a:pt x="0" y="0"/>
                </a:lnTo>
                <a:close/>
              </a:path>
            </a:pathLst>
          </a:custGeom>
          <a:blipFill>
            <a:blip r:embed="rId4"/>
            <a:stretch>
              <a:fillRect l="0" t="0" r="0" b="0"/>
            </a:stretch>
          </a:blipFill>
        </p:spPr>
      </p:sp>
      <p:sp>
        <p:nvSpPr>
          <p:cNvPr name="Freeform 4" id="4"/>
          <p:cNvSpPr/>
          <p:nvPr/>
        </p:nvSpPr>
        <p:spPr>
          <a:xfrm flipH="false" flipV="false" rot="0">
            <a:off x="10328524" y="4016004"/>
            <a:ext cx="6604950" cy="3429493"/>
          </a:xfrm>
          <a:custGeom>
            <a:avLst/>
            <a:gdLst/>
            <a:ahLst/>
            <a:cxnLst/>
            <a:rect r="r" b="b" t="t" l="l"/>
            <a:pathLst>
              <a:path h="3429493" w="6604950">
                <a:moveTo>
                  <a:pt x="0" y="0"/>
                </a:moveTo>
                <a:lnTo>
                  <a:pt x="6604950" y="0"/>
                </a:lnTo>
                <a:lnTo>
                  <a:pt x="6604950" y="3429494"/>
                </a:lnTo>
                <a:lnTo>
                  <a:pt x="0" y="3429494"/>
                </a:lnTo>
                <a:lnTo>
                  <a:pt x="0" y="0"/>
                </a:lnTo>
                <a:close/>
              </a:path>
            </a:pathLst>
          </a:custGeom>
          <a:blipFill>
            <a:blip r:embed="rId5"/>
            <a:stretch>
              <a:fillRect l="0" t="0" r="0" b="0"/>
            </a:stretch>
          </a:blipFill>
        </p:spPr>
      </p:sp>
      <p:sp>
        <p:nvSpPr>
          <p:cNvPr name="Freeform 5" id="5"/>
          <p:cNvSpPr/>
          <p:nvPr/>
        </p:nvSpPr>
        <p:spPr>
          <a:xfrm flipH="false" flipV="false" rot="0">
            <a:off x="11703387" y="0"/>
            <a:ext cx="6584613" cy="4326352"/>
          </a:xfrm>
          <a:custGeom>
            <a:avLst/>
            <a:gdLst/>
            <a:ahLst/>
            <a:cxnLst/>
            <a:rect r="r" b="b" t="t" l="l"/>
            <a:pathLst>
              <a:path h="4326352" w="6584613">
                <a:moveTo>
                  <a:pt x="0" y="0"/>
                </a:moveTo>
                <a:lnTo>
                  <a:pt x="6584613" y="0"/>
                </a:lnTo>
                <a:lnTo>
                  <a:pt x="6584613" y="4326352"/>
                </a:lnTo>
                <a:lnTo>
                  <a:pt x="0" y="4326352"/>
                </a:lnTo>
                <a:lnTo>
                  <a:pt x="0" y="0"/>
                </a:lnTo>
                <a:close/>
              </a:path>
            </a:pathLst>
          </a:custGeom>
          <a:blipFill>
            <a:blip r:embed="rId6"/>
            <a:stretch>
              <a:fillRect l="0" t="0" r="0" b="0"/>
            </a:stretch>
          </a:blipFill>
        </p:spPr>
      </p:sp>
      <p:sp>
        <p:nvSpPr>
          <p:cNvPr name="TextBox 6" id="6"/>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7" id="7"/>
          <p:cNvSpPr txBox="true"/>
          <p:nvPr/>
        </p:nvSpPr>
        <p:spPr>
          <a:xfrm rot="0">
            <a:off x="3554675" y="365493"/>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Києво-Могилянська академія</a:t>
            </a:r>
          </a:p>
        </p:txBody>
      </p:sp>
      <p:sp>
        <p:nvSpPr>
          <p:cNvPr name="TextBox 8" id="8"/>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TextBox 9" id="9"/>
          <p:cNvSpPr txBox="true"/>
          <p:nvPr/>
        </p:nvSpPr>
        <p:spPr>
          <a:xfrm rot="0">
            <a:off x="778259" y="1802860"/>
            <a:ext cx="9313622" cy="7404242"/>
          </a:xfrm>
          <a:prstGeom prst="rect">
            <a:avLst/>
          </a:prstGeom>
        </p:spPr>
        <p:txBody>
          <a:bodyPr anchor="t" rtlCol="false" tIns="0" lIns="0" bIns="0" rIns="0">
            <a:spAutoFit/>
          </a:bodyPr>
          <a:lstStyle/>
          <a:p>
            <a:pPr algn="l">
              <a:lnSpc>
                <a:spcPts val="4542"/>
              </a:lnSpc>
              <a:spcBef>
                <a:spcPct val="0"/>
              </a:spcBef>
            </a:pPr>
            <a:r>
              <a:rPr lang="en-US" sz="3244" spc="-178">
                <a:solidFill>
                  <a:srgbClr val="5B4560"/>
                </a:solidFill>
                <a:latin typeface="Pangolin"/>
                <a:ea typeface="Pangolin"/>
                <a:cs typeface="Pangolin"/>
                <a:sym typeface="Pangolin"/>
              </a:rPr>
              <a:t>Національний університет «Києво-Могилянська академія», заснований у 1615 році як Братська школа, є одним із найстаріших і найпрестижніших вищих навчальних закладів України. Він став центром інтелектуального та духовного життя Східної Європи, виховуючи видатних діячів, таких як філософ Григорій Сковорода та гетьман Іван Мазепа. Університетський архітектурний комплекс на Подолі є унікальною пам'яткою, що поєднує барокові будівлі XVII століття з класичними корпусами пізніших періодів. Після відродження у 1991 році, академія стала символом освітніх реформ та академічної свободи, зберігаючи давні традиції та залишаючись важливим центром формування нової української еліти.</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Freeform 2" id="2"/>
          <p:cNvSpPr/>
          <p:nvPr/>
        </p:nvSpPr>
        <p:spPr>
          <a:xfrm flipH="false" flipV="false" rot="0">
            <a:off x="-3347367" y="7423529"/>
            <a:ext cx="25771239" cy="2863471"/>
          </a:xfrm>
          <a:custGeom>
            <a:avLst/>
            <a:gdLst/>
            <a:ahLst/>
            <a:cxnLst/>
            <a:rect r="r" b="b" t="t" l="l"/>
            <a:pathLst>
              <a:path h="2863471" w="25771239">
                <a:moveTo>
                  <a:pt x="0" y="0"/>
                </a:moveTo>
                <a:lnTo>
                  <a:pt x="25771240" y="0"/>
                </a:lnTo>
                <a:lnTo>
                  <a:pt x="25771240" y="2863471"/>
                </a:lnTo>
                <a:lnTo>
                  <a:pt x="0" y="286347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037033" y="-202500"/>
            <a:ext cx="5325678" cy="4264786"/>
          </a:xfrm>
          <a:custGeom>
            <a:avLst/>
            <a:gdLst/>
            <a:ahLst/>
            <a:cxnLst/>
            <a:rect r="r" b="b" t="t" l="l"/>
            <a:pathLst>
              <a:path h="4264786" w="5325678">
                <a:moveTo>
                  <a:pt x="0" y="0"/>
                </a:moveTo>
                <a:lnTo>
                  <a:pt x="5325678" y="0"/>
                </a:lnTo>
                <a:lnTo>
                  <a:pt x="5325678" y="4264786"/>
                </a:lnTo>
                <a:lnTo>
                  <a:pt x="0" y="4264786"/>
                </a:lnTo>
                <a:lnTo>
                  <a:pt x="0" y="0"/>
                </a:lnTo>
                <a:close/>
              </a:path>
            </a:pathLst>
          </a:custGeom>
          <a:blipFill>
            <a:blip r:embed="rId4"/>
            <a:stretch>
              <a:fillRect l="0" t="0" r="0" b="0"/>
            </a:stretch>
          </a:blipFill>
        </p:spPr>
      </p:sp>
      <p:sp>
        <p:nvSpPr>
          <p:cNvPr name="TextBox 4" id="4"/>
          <p:cNvSpPr txBox="true"/>
          <p:nvPr/>
        </p:nvSpPr>
        <p:spPr>
          <a:xfrm rot="0">
            <a:off x="580639" y="2023714"/>
            <a:ext cx="9240344" cy="6994626"/>
          </a:xfrm>
          <a:prstGeom prst="rect">
            <a:avLst/>
          </a:prstGeom>
        </p:spPr>
        <p:txBody>
          <a:bodyPr anchor="t" rtlCol="false" tIns="0" lIns="0" bIns="0" rIns="0">
            <a:spAutoFit/>
          </a:bodyPr>
          <a:lstStyle/>
          <a:p>
            <a:pPr algn="l">
              <a:lnSpc>
                <a:spcPts val="5069"/>
              </a:lnSpc>
            </a:pPr>
            <a:r>
              <a:rPr lang="en-US" sz="3621" spc="-199">
                <a:solidFill>
                  <a:srgbClr val="5B4560"/>
                </a:solidFill>
                <a:latin typeface="Pangolin"/>
                <a:ea typeface="Pangolin"/>
                <a:cs typeface="Pangolin"/>
                <a:sym typeface="Pangolin"/>
              </a:rPr>
              <a:t>Андріївська церква є помітною спорудою на київських панорамах, що розташована над Подолом. Її автором є Растреллі, а архітектура вирізняється витонченістю. Особливістю церкви є відсутність дзвонів, що пов'язано з легендою про підземне море під церквою, яке може спричинити затоплення Києва у разі їхнього дзвеніння. Зовнішній вигляд будівлі має ніжно-бірюзовий колір, тоді як інтер'єр характеризується яскравим червоним іконостасом. Це місце, де можна зупинитися, відчути атмосферу міста та зробити фотографії.</a:t>
            </a:r>
          </a:p>
        </p:txBody>
      </p:sp>
      <p:sp>
        <p:nvSpPr>
          <p:cNvPr name="Freeform 5" id="5"/>
          <p:cNvSpPr/>
          <p:nvPr/>
        </p:nvSpPr>
        <p:spPr>
          <a:xfrm flipH="false" flipV="false" rot="0">
            <a:off x="10175302" y="3392635"/>
            <a:ext cx="5723461" cy="3808703"/>
          </a:xfrm>
          <a:custGeom>
            <a:avLst/>
            <a:gdLst/>
            <a:ahLst/>
            <a:cxnLst/>
            <a:rect r="r" b="b" t="t" l="l"/>
            <a:pathLst>
              <a:path h="3808703" w="5723461">
                <a:moveTo>
                  <a:pt x="0" y="0"/>
                </a:moveTo>
                <a:lnTo>
                  <a:pt x="5723461" y="0"/>
                </a:lnTo>
                <a:lnTo>
                  <a:pt x="5723461" y="3808704"/>
                </a:lnTo>
                <a:lnTo>
                  <a:pt x="0" y="3808704"/>
                </a:lnTo>
                <a:lnTo>
                  <a:pt x="0" y="0"/>
                </a:lnTo>
                <a:close/>
              </a:path>
            </a:pathLst>
          </a:custGeom>
          <a:blipFill>
            <a:blip r:embed="rId5"/>
            <a:stretch>
              <a:fillRect l="0" t="0" r="0" b="0"/>
            </a:stretch>
          </a:blipFill>
        </p:spPr>
      </p:sp>
      <p:sp>
        <p:nvSpPr>
          <p:cNvPr name="Freeform 6" id="6"/>
          <p:cNvSpPr/>
          <p:nvPr/>
        </p:nvSpPr>
        <p:spPr>
          <a:xfrm flipH="false" flipV="false" rot="0">
            <a:off x="15152073" y="5296987"/>
            <a:ext cx="3443947" cy="5158035"/>
          </a:xfrm>
          <a:custGeom>
            <a:avLst/>
            <a:gdLst/>
            <a:ahLst/>
            <a:cxnLst/>
            <a:rect r="r" b="b" t="t" l="l"/>
            <a:pathLst>
              <a:path h="5158035" w="3443947">
                <a:moveTo>
                  <a:pt x="0" y="0"/>
                </a:moveTo>
                <a:lnTo>
                  <a:pt x="3443947" y="0"/>
                </a:lnTo>
                <a:lnTo>
                  <a:pt x="3443947" y="5158035"/>
                </a:lnTo>
                <a:lnTo>
                  <a:pt x="0" y="5158035"/>
                </a:lnTo>
                <a:lnTo>
                  <a:pt x="0" y="0"/>
                </a:lnTo>
                <a:close/>
              </a:path>
            </a:pathLst>
          </a:custGeom>
          <a:blipFill>
            <a:blip r:embed="rId6"/>
            <a:stretch>
              <a:fillRect l="-4115" t="0" r="0" b="0"/>
            </a:stretch>
          </a:blipFill>
        </p:spPr>
      </p:sp>
      <p:sp>
        <p:nvSpPr>
          <p:cNvPr name="TextBox 7" id="7"/>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TextBox 8" id="8"/>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9" id="9"/>
          <p:cNvSpPr txBox="true"/>
          <p:nvPr/>
        </p:nvSpPr>
        <p:spPr>
          <a:xfrm rot="0">
            <a:off x="4096246" y="405417"/>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Андріївська церква</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TextBox 2" id="2"/>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Freeform 3" id="3"/>
          <p:cNvSpPr/>
          <p:nvPr/>
        </p:nvSpPr>
        <p:spPr>
          <a:xfrm flipH="true" flipV="false" rot="1220215">
            <a:off x="-13085928" y="7379703"/>
            <a:ext cx="28003108" cy="3111456"/>
          </a:xfrm>
          <a:custGeom>
            <a:avLst/>
            <a:gdLst/>
            <a:ahLst/>
            <a:cxnLst/>
            <a:rect r="r" b="b" t="t" l="l"/>
            <a:pathLst>
              <a:path h="3111456" w="28003108">
                <a:moveTo>
                  <a:pt x="28003107" y="0"/>
                </a:moveTo>
                <a:lnTo>
                  <a:pt x="0" y="0"/>
                </a:lnTo>
                <a:lnTo>
                  <a:pt x="0" y="3111457"/>
                </a:lnTo>
                <a:lnTo>
                  <a:pt x="28003107" y="3111457"/>
                </a:lnTo>
                <a:lnTo>
                  <a:pt x="28003107"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441449" y="1732159"/>
            <a:ext cx="11897642" cy="6374197"/>
          </a:xfrm>
          <a:prstGeom prst="rect">
            <a:avLst/>
          </a:prstGeom>
        </p:spPr>
        <p:txBody>
          <a:bodyPr anchor="t" rtlCol="false" tIns="0" lIns="0" bIns="0" rIns="0">
            <a:spAutoFit/>
          </a:bodyPr>
          <a:lstStyle/>
          <a:p>
            <a:pPr algn="l">
              <a:lnSpc>
                <a:spcPts val="4616"/>
              </a:lnSpc>
            </a:pPr>
            <a:r>
              <a:rPr lang="en-US" sz="3297" spc="-181">
                <a:solidFill>
                  <a:srgbClr val="5B4560"/>
                </a:solidFill>
                <a:latin typeface="Pangolin"/>
                <a:ea typeface="Pangolin"/>
                <a:cs typeface="Pangolin"/>
                <a:sym typeface="Pangolin"/>
              </a:rPr>
              <a:t>Контрактова площа є історичним центром Києва, де вже понад тисячу років зберігається активний рух. Вона ніколи не була порожнім місцем: спочатку тут розташовувався торговий центр Київської Русі, згодом — головний бізнес-хаб, куди приїжджали купці з усієї Європи для укладання контрактів. Сьогодні це одна з найжвавіших локацій міста, популярна серед студентів та туристів. Контрактова площа вирізняється унікальним поєднанням барокових храмів і модерністських будівель, що створює неповторний міський простір. Її значення полягає в тому, що це місце, де Київ зберігає свою ідентичність: динамічний, освічений, підприємливий і сучасний, незважаючи на багатовікову історію.</a:t>
            </a:r>
          </a:p>
          <a:p>
            <a:pPr algn="l">
              <a:lnSpc>
                <a:spcPts val="4616"/>
              </a:lnSpc>
            </a:pPr>
          </a:p>
        </p:txBody>
      </p:sp>
      <p:sp>
        <p:nvSpPr>
          <p:cNvPr name="Freeform 5" id="5"/>
          <p:cNvSpPr/>
          <p:nvPr/>
        </p:nvSpPr>
        <p:spPr>
          <a:xfrm flipH="false" flipV="false" rot="0">
            <a:off x="12550009" y="1422877"/>
            <a:ext cx="5591224" cy="6954259"/>
          </a:xfrm>
          <a:custGeom>
            <a:avLst/>
            <a:gdLst/>
            <a:ahLst/>
            <a:cxnLst/>
            <a:rect r="r" b="b" t="t" l="l"/>
            <a:pathLst>
              <a:path h="6954259" w="5591224">
                <a:moveTo>
                  <a:pt x="0" y="0"/>
                </a:moveTo>
                <a:lnTo>
                  <a:pt x="5591224" y="0"/>
                </a:lnTo>
                <a:lnTo>
                  <a:pt x="5591224" y="6954259"/>
                </a:lnTo>
                <a:lnTo>
                  <a:pt x="0" y="6954259"/>
                </a:lnTo>
                <a:lnTo>
                  <a:pt x="0" y="0"/>
                </a:lnTo>
                <a:close/>
              </a:path>
            </a:pathLst>
          </a:custGeom>
          <a:blipFill>
            <a:blip r:embed="rId4"/>
            <a:stretch>
              <a:fillRect l="0" t="0" r="0" b="0"/>
            </a:stretch>
          </a:blipFill>
        </p:spPr>
      </p:sp>
      <p:sp>
        <p:nvSpPr>
          <p:cNvPr name="TextBox 6" id="6"/>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7" id="7"/>
          <p:cNvSpPr txBox="true"/>
          <p:nvPr/>
        </p:nvSpPr>
        <p:spPr>
          <a:xfrm rot="0">
            <a:off x="4096246" y="405417"/>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Чому це місце важливе?</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3E9D0"/>
        </a:solidFill>
      </p:bgPr>
    </p:bg>
    <p:spTree>
      <p:nvGrpSpPr>
        <p:cNvPr id="1" name=""/>
        <p:cNvGrpSpPr/>
        <p:nvPr/>
      </p:nvGrpSpPr>
      <p:grpSpPr>
        <a:xfrm>
          <a:off x="0" y="0"/>
          <a:ext cx="0" cy="0"/>
          <a:chOff x="0" y="0"/>
          <a:chExt cx="0" cy="0"/>
        </a:xfrm>
      </p:grpSpPr>
      <p:sp>
        <p:nvSpPr>
          <p:cNvPr name="TextBox 2" id="2"/>
          <p:cNvSpPr txBox="true"/>
          <p:nvPr/>
        </p:nvSpPr>
        <p:spPr>
          <a:xfrm rot="0">
            <a:off x="5435070" y="9885071"/>
            <a:ext cx="7811178" cy="401929"/>
          </a:xfrm>
          <a:prstGeom prst="rect">
            <a:avLst/>
          </a:prstGeom>
        </p:spPr>
        <p:txBody>
          <a:bodyPr anchor="t" rtlCol="false" tIns="0" lIns="0" bIns="0" rIns="0">
            <a:spAutoFit/>
          </a:bodyPr>
          <a:lstStyle/>
          <a:p>
            <a:pPr algn="ctr">
              <a:lnSpc>
                <a:spcPts val="3284"/>
              </a:lnSpc>
            </a:pPr>
            <a:r>
              <a:rPr lang="en-US" sz="2346" spc="-129">
                <a:solidFill>
                  <a:srgbClr val="5B4560"/>
                </a:solidFill>
                <a:latin typeface="Pangolin"/>
                <a:ea typeface="Pangolin"/>
                <a:cs typeface="Pangolin"/>
                <a:sym typeface="Pangolin"/>
              </a:rPr>
              <a:t>2026</a:t>
            </a:r>
          </a:p>
        </p:txBody>
      </p:sp>
      <p:sp>
        <p:nvSpPr>
          <p:cNvPr name="TextBox 3" id="3"/>
          <p:cNvSpPr txBox="true"/>
          <p:nvPr/>
        </p:nvSpPr>
        <p:spPr>
          <a:xfrm rot="0">
            <a:off x="-1715090" y="328110"/>
            <a:ext cx="7811178" cy="797652"/>
          </a:xfrm>
          <a:prstGeom prst="rect">
            <a:avLst/>
          </a:prstGeom>
        </p:spPr>
        <p:txBody>
          <a:bodyPr anchor="t" rtlCol="false" tIns="0" lIns="0" bIns="0" rIns="0">
            <a:spAutoFit/>
          </a:bodyPr>
          <a:lstStyle/>
          <a:p>
            <a:pPr algn="ctr">
              <a:lnSpc>
                <a:spcPts val="3284"/>
              </a:lnSpc>
            </a:pPr>
            <a:r>
              <a:rPr lang="en-US" sz="2346" spc="-129">
                <a:solidFill>
                  <a:srgbClr val="5B4560"/>
                </a:solidFill>
                <a:latin typeface="Didact Gothic"/>
                <a:ea typeface="Didact Gothic"/>
                <a:cs typeface="Didact Gothic"/>
                <a:sym typeface="Didact Gothic"/>
              </a:rPr>
              <a:t>МАН-Юніор Дослідник</a:t>
            </a:r>
          </a:p>
          <a:p>
            <a:pPr algn="ctr">
              <a:lnSpc>
                <a:spcPts val="3284"/>
              </a:lnSpc>
            </a:pPr>
          </a:p>
        </p:txBody>
      </p:sp>
      <p:sp>
        <p:nvSpPr>
          <p:cNvPr name="TextBox 4" id="4"/>
          <p:cNvSpPr txBox="true"/>
          <p:nvPr/>
        </p:nvSpPr>
        <p:spPr>
          <a:xfrm rot="0">
            <a:off x="4096246" y="405417"/>
            <a:ext cx="10488826" cy="770617"/>
          </a:xfrm>
          <a:prstGeom prst="rect">
            <a:avLst/>
          </a:prstGeom>
        </p:spPr>
        <p:txBody>
          <a:bodyPr anchor="t" rtlCol="false" tIns="0" lIns="0" bIns="0" rIns="0">
            <a:spAutoFit/>
          </a:bodyPr>
          <a:lstStyle/>
          <a:p>
            <a:pPr algn="ctr">
              <a:lnSpc>
                <a:spcPts val="6350"/>
              </a:lnSpc>
            </a:pPr>
            <a:r>
              <a:rPr lang="en-US" sz="4535" spc="-249">
                <a:solidFill>
                  <a:srgbClr val="5B4560"/>
                </a:solidFill>
                <a:latin typeface="Pangolin"/>
                <a:ea typeface="Pangolin"/>
                <a:cs typeface="Pangolin"/>
                <a:sym typeface="Pangolin"/>
              </a:rPr>
              <a:t>Список використаних джерел</a:t>
            </a:r>
          </a:p>
        </p:txBody>
      </p:sp>
      <p:sp>
        <p:nvSpPr>
          <p:cNvPr name="Freeform 5" id="5"/>
          <p:cNvSpPr/>
          <p:nvPr/>
        </p:nvSpPr>
        <p:spPr>
          <a:xfrm flipH="false" flipV="false" rot="0">
            <a:off x="-3347367" y="7423529"/>
            <a:ext cx="25771239" cy="2863471"/>
          </a:xfrm>
          <a:custGeom>
            <a:avLst/>
            <a:gdLst/>
            <a:ahLst/>
            <a:cxnLst/>
            <a:rect r="r" b="b" t="t" l="l"/>
            <a:pathLst>
              <a:path h="2863471" w="25771239">
                <a:moveTo>
                  <a:pt x="0" y="0"/>
                </a:moveTo>
                <a:lnTo>
                  <a:pt x="25771240" y="0"/>
                </a:lnTo>
                <a:lnTo>
                  <a:pt x="25771240" y="2863471"/>
                </a:lnTo>
                <a:lnTo>
                  <a:pt x="0" y="286347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304517" y="1596195"/>
            <a:ext cx="17678966" cy="7037459"/>
          </a:xfrm>
          <a:prstGeom prst="rect">
            <a:avLst/>
          </a:prstGeom>
        </p:spPr>
        <p:txBody>
          <a:bodyPr anchor="t" rtlCol="false" tIns="0" lIns="0" bIns="0" rIns="0">
            <a:spAutoFit/>
          </a:bodyPr>
          <a:lstStyle/>
          <a:p>
            <a:pPr algn="just">
              <a:lnSpc>
                <a:spcPts val="4283"/>
              </a:lnSpc>
              <a:spcBef>
                <a:spcPct val="0"/>
              </a:spcBef>
            </a:pPr>
            <a:r>
              <a:rPr lang="en-US" sz="3059" spc="-168">
                <a:solidFill>
                  <a:srgbClr val="5B4560"/>
                </a:solidFill>
                <a:latin typeface="Pangolin"/>
                <a:ea typeface="Pangolin"/>
                <a:cs typeface="Pangolin"/>
                <a:sym typeface="Pangolin"/>
              </a:rPr>
              <a:t>Енциклопедія історії України / редкол.: В. А. Смолій та ін. — Київ: Наукова думка.</a:t>
            </a:r>
          </a:p>
          <a:p>
            <a:pPr algn="just">
              <a:lnSpc>
                <a:spcPts val="4283"/>
              </a:lnSpc>
              <a:spcBef>
                <a:spcPct val="0"/>
              </a:spcBef>
            </a:pPr>
            <a:r>
              <a:rPr lang="en-US" sz="3059" spc="-168">
                <a:solidFill>
                  <a:srgbClr val="5B4560"/>
                </a:solidFill>
                <a:latin typeface="Pangolin"/>
                <a:ea typeface="Pangolin"/>
                <a:cs typeface="Pangolin"/>
                <a:sym typeface="Pangolin"/>
              </a:rPr>
              <a:t>Історія Києва: у 3 т. — Київ: Наукова думка.</a:t>
            </a:r>
          </a:p>
          <a:p>
            <a:pPr algn="just">
              <a:lnSpc>
                <a:spcPts val="4283"/>
              </a:lnSpc>
              <a:spcBef>
                <a:spcPct val="0"/>
              </a:spcBef>
            </a:pPr>
            <a:r>
              <a:rPr lang="en-US" sz="3059" spc="-168">
                <a:solidFill>
                  <a:srgbClr val="5B4560"/>
                </a:solidFill>
                <a:latin typeface="Pangolin"/>
                <a:ea typeface="Pangolin"/>
                <a:cs typeface="Pangolin"/>
                <a:sym typeface="Pangolin"/>
              </a:rPr>
              <a:t>Київ: енциклопедичний довідник / за ред. А. В. Кудрицького. — Київ: Головна редакція УРЕ.</a:t>
            </a:r>
          </a:p>
          <a:p>
            <a:pPr algn="just">
              <a:lnSpc>
                <a:spcPts val="4283"/>
              </a:lnSpc>
              <a:spcBef>
                <a:spcPct val="0"/>
              </a:spcBef>
            </a:pPr>
            <a:r>
              <a:rPr lang="en-US" sz="3059" spc="-168">
                <a:solidFill>
                  <a:srgbClr val="5B4560"/>
                </a:solidFill>
                <a:latin typeface="Pangolin"/>
                <a:ea typeface="Pangolin"/>
                <a:cs typeface="Pangolin"/>
                <a:sym typeface="Pangolin"/>
              </a:rPr>
              <a:t>Вечерський В. В. Київські пам’ятки архітектури та історії. — Київ.</a:t>
            </a:r>
          </a:p>
          <a:p>
            <a:pPr algn="just">
              <a:lnSpc>
                <a:spcPts val="4283"/>
              </a:lnSpc>
              <a:spcBef>
                <a:spcPct val="0"/>
              </a:spcBef>
            </a:pPr>
            <a:r>
              <a:rPr lang="en-US" sz="3059" spc="-168">
                <a:solidFill>
                  <a:srgbClr val="5B4560"/>
                </a:solidFill>
                <a:latin typeface="Pangolin"/>
                <a:ea typeface="Pangolin"/>
                <a:cs typeface="Pangolin"/>
                <a:sym typeface="Pangolin"/>
              </a:rPr>
              <a:t>Толочко П. П. Давній Київ. — Київ: Наукова думка.</a:t>
            </a:r>
          </a:p>
          <a:p>
            <a:pPr algn="just">
              <a:lnSpc>
                <a:spcPts val="4283"/>
              </a:lnSpc>
              <a:spcBef>
                <a:spcPct val="0"/>
              </a:spcBef>
            </a:pPr>
            <a:r>
              <a:rPr lang="en-US" sz="3059" spc="-168">
                <a:solidFill>
                  <a:srgbClr val="5B4560"/>
                </a:solidFill>
                <a:latin typeface="Pangolin"/>
                <a:ea typeface="Pangolin"/>
                <a:cs typeface="Pangolin"/>
                <a:sym typeface="Pangolin"/>
              </a:rPr>
              <a:t>Офіційний портал Києва. Матеріали про Поділ, Контрактову площу та пам’ятки міста.</a:t>
            </a:r>
          </a:p>
          <a:p>
            <a:pPr algn="just">
              <a:lnSpc>
                <a:spcPts val="4283"/>
              </a:lnSpc>
              <a:spcBef>
                <a:spcPct val="0"/>
              </a:spcBef>
            </a:pPr>
            <a:r>
              <a:rPr lang="en-US" sz="3059" spc="-168">
                <a:solidFill>
                  <a:srgbClr val="5B4560"/>
                </a:solidFill>
                <a:latin typeface="Pangolin"/>
                <a:ea typeface="Pangolin"/>
                <a:cs typeface="Pangolin"/>
                <a:sym typeface="Pangolin"/>
              </a:rPr>
              <a:t>Офіційний сайт Національного університету “Києво-Могилянська академія”. Матеріали з історії академії.</a:t>
            </a:r>
          </a:p>
          <a:p>
            <a:pPr algn="just">
              <a:lnSpc>
                <a:spcPts val="4283"/>
              </a:lnSpc>
              <a:spcBef>
                <a:spcPct val="0"/>
              </a:spcBef>
            </a:pPr>
            <a:r>
              <a:rPr lang="en-US" sz="3059" spc="-168">
                <a:solidFill>
                  <a:srgbClr val="5B4560"/>
                </a:solidFill>
                <a:latin typeface="Pangolin"/>
                <a:ea typeface="Pangolin"/>
                <a:cs typeface="Pangolin"/>
                <a:sym typeface="Pangolin"/>
              </a:rPr>
              <a:t>Електронний ресурс Вікіпедія: статті «Контрактова площа», «Поділ», «Гостинний двір», «Церква Успіння Богородиці Пирогощі», «Житній ринок», «Фонтан Самсон», «Андріївська церква», «Мечеть Ар-Рахма».</a:t>
            </a:r>
          </a:p>
          <a:p>
            <a:pPr algn="just">
              <a:lnSpc>
                <a:spcPts val="4283"/>
              </a:lnSpc>
              <a:spcBef>
                <a:spcPct val="0"/>
              </a:spcBef>
            </a:pPr>
            <a:r>
              <a:rPr lang="en-US" sz="3059" spc="-168">
                <a:solidFill>
                  <a:srgbClr val="5B4560"/>
                </a:solidFill>
                <a:latin typeface="Pangolin"/>
                <a:ea typeface="Pangolin"/>
                <a:cs typeface="Pangolin"/>
                <a:sym typeface="Pangolin"/>
              </a:rPr>
              <a:t>Офіційні та краєзнавчі інтернет-ресурси, присвячені історії Подолу та архітектурним пам’яткам Києва.</a:t>
            </a:r>
          </a:p>
          <a:p>
            <a:pPr algn="just">
              <a:lnSpc>
                <a:spcPts val="4283"/>
              </a:lnSpc>
              <a:spcBef>
                <a:spcPct val="0"/>
              </a:spcBef>
            </a:pPr>
            <a:r>
              <a:rPr lang="en-US" sz="3059" spc="-168">
                <a:solidFill>
                  <a:srgbClr val="5B4560"/>
                </a:solidFill>
                <a:latin typeface="Pangolin"/>
                <a:ea typeface="Pangolin"/>
                <a:cs typeface="Pangolin"/>
                <a:sym typeface="Pangolin"/>
              </a:rPr>
              <a:t>Фотоархіви та відкриті електронні колекції старого Києва.</a:t>
            </a:r>
          </a:p>
          <a:p>
            <a:pPr algn="just">
              <a:lnSpc>
                <a:spcPts val="4283"/>
              </a:lnSpc>
              <a:spcBef>
                <a:spcPct val="0"/>
              </a:spcBef>
            </a:pPr>
            <a:r>
              <a:rPr lang="en-US" sz="3059" spc="-168">
                <a:solidFill>
                  <a:srgbClr val="5B4560"/>
                </a:solidFill>
                <a:latin typeface="Pangolin"/>
                <a:ea typeface="Pangolin"/>
                <a:cs typeface="Pangolin"/>
                <a:sym typeface="Pangolin"/>
              </a:rPr>
              <a:t>Власні фотоматеріали авторів дослідницької роботи.</a:t>
            </a:r>
          </a:p>
          <a:p>
            <a:pPr algn="just">
              <a:lnSpc>
                <a:spcPts val="4283"/>
              </a:lnSpc>
              <a:spcBef>
                <a:spcPct val="0"/>
              </a:spcBef>
            </a:pPr>
            <a:r>
              <a:rPr lang="en-US" sz="3059" spc="-168">
                <a:solidFill>
                  <a:srgbClr val="5B4560"/>
                </a:solidFill>
                <a:latin typeface="Pangolin"/>
                <a:ea typeface="Pangolin"/>
                <a:cs typeface="Pangolin"/>
                <a:sym typeface="Pangolin"/>
              </a:rPr>
              <a:t>Матеріали екскурсій, картографічні джерела та візуальні матеріали про Контрактову площу.</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DAHHUZwOlzY</dc:identifier>
  <dcterms:modified xsi:type="dcterms:W3CDTF">2011-08-01T06:04:30Z</dcterms:modified>
  <cp:revision>1</cp:revision>
  <dc:title>Контрактова площа та Поділ:</dc:title>
</cp:coreProperties>
</file>