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Keraleeyam" charset="1" panose="020B0803000000000000"/>
      <p:regular r:id="rId18"/>
    </p:embeddedFont>
    <p:embeddedFont>
      <p:font typeface="Inter Bold" charset="1" panose="020B0802030000000004"/>
      <p:regular r:id="rId19"/>
    </p:embeddedFont>
    <p:embeddedFont>
      <p:font typeface="Inter" charset="1" panose="020B0502030000000004"/>
      <p:regular r:id="rId20"/>
    </p:embeddedFont>
    <p:embeddedFont>
      <p:font typeface="Glacial Indifference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21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https://uk.wikipedia.org/wiki/%D0%A8%D1%83%D0%BC%D0%BE%D0%B2%D0%B5_%D0%B7%D0%B0%D0%B1%D1%80%D1%83%D0%B4%D0%BD%D0%B5%D0%BD%D0%BD%D1%8F" TargetMode="External" Type="http://schemas.openxmlformats.org/officeDocument/2006/relationships/hyperlink"/><Relationship Id="rId4" Target="https://g.co/gemini/share/e08c288c400a" TargetMode="External" Type="http://schemas.openxmlformats.org/officeDocument/2006/relationships/hyperlink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483" r="0" b="-11071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3817810" y="8669448"/>
            <a:ext cx="1204383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4" id="4"/>
          <p:cNvSpPr/>
          <p:nvPr/>
        </p:nvSpPr>
        <p:spPr>
          <a:xfrm>
            <a:off x="13332068" y="8678973"/>
            <a:ext cx="1204383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2088249" y="1135656"/>
            <a:ext cx="14185908" cy="2605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1"/>
              </a:lnSpc>
            </a:pPr>
            <a:r>
              <a:rPr lang="en-US" sz="5066">
                <a:solidFill>
                  <a:srgbClr val="25433C"/>
                </a:solidFill>
                <a:latin typeface="Keraleeyam"/>
                <a:ea typeface="Keraleeyam"/>
                <a:cs typeface="Keraleeyam"/>
                <a:sym typeface="Keraleeyam"/>
              </a:rPr>
              <a:t>КАРТУВАННЯ ШУМОВОГО ЗАБРУДНЕННЯ ЯК ФАКТОР ТРАНСФОРМАЦІЇ СІЛЬСЬКОГО СЕРЕДОВИЩА (НА ПРИКЛАДІ РАЙОНУ Х)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5437523" y="6630586"/>
            <a:ext cx="7487361" cy="3392883"/>
            <a:chOff x="0" y="0"/>
            <a:chExt cx="1971980" cy="89359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71980" cy="893599"/>
            </a:xfrm>
            <a:custGeom>
              <a:avLst/>
              <a:gdLst/>
              <a:ahLst/>
              <a:cxnLst/>
              <a:rect r="r" b="b" t="t" l="l"/>
              <a:pathLst>
                <a:path h="893599" w="1971980">
                  <a:moveTo>
                    <a:pt x="31020" y="0"/>
                  </a:moveTo>
                  <a:lnTo>
                    <a:pt x="1940960" y="0"/>
                  </a:lnTo>
                  <a:cubicBezTo>
                    <a:pt x="1958092" y="0"/>
                    <a:pt x="1971980" y="13888"/>
                    <a:pt x="1971980" y="31020"/>
                  </a:cubicBezTo>
                  <a:lnTo>
                    <a:pt x="1971980" y="862579"/>
                  </a:lnTo>
                  <a:cubicBezTo>
                    <a:pt x="1971980" y="879711"/>
                    <a:pt x="1958092" y="893599"/>
                    <a:pt x="1940960" y="893599"/>
                  </a:cubicBezTo>
                  <a:lnTo>
                    <a:pt x="31020" y="893599"/>
                  </a:lnTo>
                  <a:cubicBezTo>
                    <a:pt x="13888" y="893599"/>
                    <a:pt x="0" y="879711"/>
                    <a:pt x="0" y="862579"/>
                  </a:cubicBezTo>
                  <a:lnTo>
                    <a:pt x="0" y="31020"/>
                  </a:lnTo>
                  <a:cubicBezTo>
                    <a:pt x="0" y="13888"/>
                    <a:pt x="13888" y="0"/>
                    <a:pt x="31020" y="0"/>
                  </a:cubicBezTo>
                  <a:close/>
                </a:path>
              </a:pathLst>
            </a:custGeom>
            <a:solidFill>
              <a:srgbClr val="406246">
                <a:alpha val="31765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971980" cy="94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757308" y="7162593"/>
            <a:ext cx="6773383" cy="296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Автор: </a:t>
            </a:r>
            <a:r>
              <a:rPr lang="en-US" sz="2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Вігінська Дар’я Віталіївна.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Запорізька гімназія №12 Запорізької міської ради 9-Б клас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Керівник:</a:t>
            </a:r>
            <a:r>
              <a:rPr lang="en-US" sz="2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Музика Лілія Станіславівна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вчитель біології Запорізької гімназії №12 Запорізької міської ради</a:t>
            </a:r>
          </a:p>
          <a:p>
            <a:pPr algn="ctr">
              <a:lnSpc>
                <a:spcPts val="2940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1886075" y="1028700"/>
            <a:ext cx="10253753" cy="4734665"/>
            <a:chOff x="0" y="0"/>
            <a:chExt cx="2700577" cy="12469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00577" cy="1246990"/>
            </a:xfrm>
            <a:custGeom>
              <a:avLst/>
              <a:gdLst/>
              <a:ahLst/>
              <a:cxnLst/>
              <a:rect r="r" b="b" t="t" l="l"/>
              <a:pathLst>
                <a:path h="1246990" w="2700577">
                  <a:moveTo>
                    <a:pt x="22651" y="0"/>
                  </a:moveTo>
                  <a:lnTo>
                    <a:pt x="2677926" y="0"/>
                  </a:lnTo>
                  <a:cubicBezTo>
                    <a:pt x="2690436" y="0"/>
                    <a:pt x="2700577" y="10141"/>
                    <a:pt x="2700577" y="22651"/>
                  </a:cubicBezTo>
                  <a:lnTo>
                    <a:pt x="2700577" y="1224339"/>
                  </a:lnTo>
                  <a:cubicBezTo>
                    <a:pt x="2700577" y="1236849"/>
                    <a:pt x="2690436" y="1246990"/>
                    <a:pt x="2677926" y="1246990"/>
                  </a:cubicBezTo>
                  <a:lnTo>
                    <a:pt x="22651" y="1246990"/>
                  </a:lnTo>
                  <a:cubicBezTo>
                    <a:pt x="10141" y="1246990"/>
                    <a:pt x="0" y="1236849"/>
                    <a:pt x="0" y="1224339"/>
                  </a:cubicBezTo>
                  <a:lnTo>
                    <a:pt x="0" y="22651"/>
                  </a:lnTo>
                  <a:cubicBezTo>
                    <a:pt x="0" y="10141"/>
                    <a:pt x="10141" y="0"/>
                    <a:pt x="22651" y="0"/>
                  </a:cubicBezTo>
                  <a:close/>
                </a:path>
              </a:pathLst>
            </a:custGeom>
            <a:solidFill>
              <a:srgbClr val="406246">
                <a:alpha val="31765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700577" cy="12946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5400000">
            <a:off x="-1199374" y="105821"/>
            <a:ext cx="8449641" cy="3993493"/>
            <a:chOff x="0" y="0"/>
            <a:chExt cx="2225420" cy="105178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25420" cy="1051784"/>
            </a:xfrm>
            <a:custGeom>
              <a:avLst/>
              <a:gdLst/>
              <a:ahLst/>
              <a:cxnLst/>
              <a:rect r="r" b="b" t="t" l="l"/>
              <a:pathLst>
                <a:path h="1051784" w="2225420">
                  <a:moveTo>
                    <a:pt x="27487" y="0"/>
                  </a:moveTo>
                  <a:lnTo>
                    <a:pt x="2197933" y="0"/>
                  </a:lnTo>
                  <a:cubicBezTo>
                    <a:pt x="2213114" y="0"/>
                    <a:pt x="2225420" y="12306"/>
                    <a:pt x="2225420" y="27487"/>
                  </a:cubicBezTo>
                  <a:lnTo>
                    <a:pt x="2225420" y="1024297"/>
                  </a:lnTo>
                  <a:cubicBezTo>
                    <a:pt x="2225420" y="1031587"/>
                    <a:pt x="2222524" y="1038578"/>
                    <a:pt x="2217369" y="1043733"/>
                  </a:cubicBezTo>
                  <a:cubicBezTo>
                    <a:pt x="2212214" y="1048888"/>
                    <a:pt x="2205223" y="1051784"/>
                    <a:pt x="2197933" y="1051784"/>
                  </a:cubicBezTo>
                  <a:lnTo>
                    <a:pt x="27487" y="1051784"/>
                  </a:lnTo>
                  <a:cubicBezTo>
                    <a:pt x="20197" y="1051784"/>
                    <a:pt x="13206" y="1048888"/>
                    <a:pt x="8051" y="1043733"/>
                  </a:cubicBezTo>
                  <a:cubicBezTo>
                    <a:pt x="2896" y="1038578"/>
                    <a:pt x="0" y="1031587"/>
                    <a:pt x="0" y="1024297"/>
                  </a:cubicBezTo>
                  <a:lnTo>
                    <a:pt x="0" y="27487"/>
                  </a:lnTo>
                  <a:cubicBezTo>
                    <a:pt x="0" y="12306"/>
                    <a:pt x="12306" y="0"/>
                    <a:pt x="27487" y="0"/>
                  </a:cubicBezTo>
                  <a:close/>
                </a:path>
              </a:pathLst>
            </a:custGeom>
            <a:solidFill>
              <a:srgbClr val="406246">
                <a:alpha val="31765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2225420" cy="10994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121541" y="1704273"/>
            <a:ext cx="6424878" cy="3439227"/>
            <a:chOff x="0" y="0"/>
            <a:chExt cx="1357830" cy="7268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7830" cy="726844"/>
            </a:xfrm>
            <a:custGeom>
              <a:avLst/>
              <a:gdLst/>
              <a:ahLst/>
              <a:cxnLst/>
              <a:rect r="r" b="b" t="t" l="l"/>
              <a:pathLst>
                <a:path h="726844" w="1357830">
                  <a:moveTo>
                    <a:pt x="34945" y="0"/>
                  </a:moveTo>
                  <a:lnTo>
                    <a:pt x="1322885" y="0"/>
                  </a:lnTo>
                  <a:cubicBezTo>
                    <a:pt x="1332153" y="0"/>
                    <a:pt x="1341041" y="3682"/>
                    <a:pt x="1347595" y="10235"/>
                  </a:cubicBezTo>
                  <a:cubicBezTo>
                    <a:pt x="1354148" y="16788"/>
                    <a:pt x="1357830" y="25677"/>
                    <a:pt x="1357830" y="34945"/>
                  </a:cubicBezTo>
                  <a:lnTo>
                    <a:pt x="1357830" y="691900"/>
                  </a:lnTo>
                  <a:cubicBezTo>
                    <a:pt x="1357830" y="701168"/>
                    <a:pt x="1354148" y="710056"/>
                    <a:pt x="1347595" y="716609"/>
                  </a:cubicBezTo>
                  <a:cubicBezTo>
                    <a:pt x="1341041" y="723163"/>
                    <a:pt x="1332153" y="726844"/>
                    <a:pt x="1322885" y="726844"/>
                  </a:cubicBezTo>
                  <a:lnTo>
                    <a:pt x="34945" y="726844"/>
                  </a:lnTo>
                  <a:cubicBezTo>
                    <a:pt x="15645" y="726844"/>
                    <a:pt x="0" y="711199"/>
                    <a:pt x="0" y="691900"/>
                  </a:cubicBezTo>
                  <a:lnTo>
                    <a:pt x="0" y="34945"/>
                  </a:lnTo>
                  <a:cubicBezTo>
                    <a:pt x="0" y="15645"/>
                    <a:pt x="15645" y="0"/>
                    <a:pt x="34945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2270" r="0" b="-1227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121541" y="5336920"/>
            <a:ext cx="6424878" cy="3245807"/>
            <a:chOff x="0" y="0"/>
            <a:chExt cx="1357830" cy="6859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57830" cy="685967"/>
            </a:xfrm>
            <a:custGeom>
              <a:avLst/>
              <a:gdLst/>
              <a:ahLst/>
              <a:cxnLst/>
              <a:rect r="r" b="b" t="t" l="l"/>
              <a:pathLst>
                <a:path h="685967" w="1357830">
                  <a:moveTo>
                    <a:pt x="34945" y="0"/>
                  </a:moveTo>
                  <a:lnTo>
                    <a:pt x="1322885" y="0"/>
                  </a:lnTo>
                  <a:cubicBezTo>
                    <a:pt x="1332153" y="0"/>
                    <a:pt x="1341041" y="3682"/>
                    <a:pt x="1347595" y="10235"/>
                  </a:cubicBezTo>
                  <a:cubicBezTo>
                    <a:pt x="1354148" y="16788"/>
                    <a:pt x="1357830" y="25677"/>
                    <a:pt x="1357830" y="34945"/>
                  </a:cubicBezTo>
                  <a:lnTo>
                    <a:pt x="1357830" y="651022"/>
                  </a:lnTo>
                  <a:cubicBezTo>
                    <a:pt x="1357830" y="670322"/>
                    <a:pt x="1342185" y="685967"/>
                    <a:pt x="1322885" y="685967"/>
                  </a:cubicBezTo>
                  <a:lnTo>
                    <a:pt x="34945" y="685967"/>
                  </a:lnTo>
                  <a:cubicBezTo>
                    <a:pt x="25677" y="685967"/>
                    <a:pt x="16788" y="682285"/>
                    <a:pt x="10235" y="675732"/>
                  </a:cubicBezTo>
                  <a:cubicBezTo>
                    <a:pt x="3682" y="669179"/>
                    <a:pt x="0" y="660290"/>
                    <a:pt x="0" y="651022"/>
                  </a:cubicBezTo>
                  <a:lnTo>
                    <a:pt x="0" y="34945"/>
                  </a:lnTo>
                  <a:cubicBezTo>
                    <a:pt x="0" y="15645"/>
                    <a:pt x="15645" y="0"/>
                    <a:pt x="34945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8331" r="0" b="-8331"/>
              </a:stretch>
            </a:blipFill>
          </p:spPr>
        </p:sp>
      </p:grpSp>
      <p:sp>
        <p:nvSpPr>
          <p:cNvPr name="AutoShape 9" id="9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10" id="10"/>
          <p:cNvSpPr/>
          <p:nvPr/>
        </p:nvSpPr>
        <p:spPr>
          <a:xfrm>
            <a:off x="458696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11" id="11"/>
          <p:cNvGrpSpPr/>
          <p:nvPr/>
        </p:nvGrpSpPr>
        <p:grpSpPr>
          <a:xfrm rot="0">
            <a:off x="5039293" y="9001442"/>
            <a:ext cx="7631447" cy="252095"/>
            <a:chOff x="0" y="0"/>
            <a:chExt cx="10175263" cy="33612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373762" y="0"/>
              <a:ext cx="364161" cy="299067"/>
            </a:xfrm>
            <a:custGeom>
              <a:avLst/>
              <a:gdLst/>
              <a:ahLst/>
              <a:cxnLst/>
              <a:rect r="r" b="b" t="t" l="l"/>
              <a:pathLst>
                <a:path h="299067" w="364161">
                  <a:moveTo>
                    <a:pt x="0" y="0"/>
                  </a:moveTo>
                  <a:lnTo>
                    <a:pt x="364161" y="0"/>
                  </a:lnTo>
                  <a:lnTo>
                    <a:pt x="364161" y="299067"/>
                  </a:lnTo>
                  <a:lnTo>
                    <a:pt x="0" y="299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0" y="-28575"/>
              <a:ext cx="10175263" cy="3647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79"/>
                </a:lnSpc>
              </a:pPr>
              <a:r>
                <a:rPr lang="en-US" sz="1700" spc="51">
                  <a:solidFill>
                    <a:srgbClr val="FEF3EA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Вігінська Дар’я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892475" y="1542348"/>
            <a:ext cx="6629642" cy="3370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16"/>
              </a:lnSpc>
            </a:pPr>
            <a:r>
              <a:rPr lang="en-US" sz="2400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Сільські території традиційно вважаються екологічно чистішими просторами, однак сучасні зміни інфраструктури, транспорту та туризму призводять до появи прихованих форм забруднення.</a:t>
            </a:r>
          </a:p>
          <a:p>
            <a:pPr algn="l">
              <a:lnSpc>
                <a:spcPts val="3528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199469" y="6446894"/>
            <a:ext cx="6015654" cy="156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Одним із таких є шумове забруднення, яке часто недооцінюється, але може суттєво впливати на якість життя населення та стан природних екосистем.</a:t>
            </a:r>
          </a:p>
          <a:p>
            <a:pPr algn="l">
              <a:lnSpc>
                <a:spcPts val="251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6" id="6"/>
          <p:cNvSpPr/>
          <p:nvPr/>
        </p:nvSpPr>
        <p:spPr>
          <a:xfrm>
            <a:off x="458696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7" id="7"/>
          <p:cNvGrpSpPr/>
          <p:nvPr/>
        </p:nvGrpSpPr>
        <p:grpSpPr>
          <a:xfrm rot="0">
            <a:off x="2681856" y="5143500"/>
            <a:ext cx="12924287" cy="5143500"/>
            <a:chOff x="0" y="0"/>
            <a:chExt cx="3403927" cy="13546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03927" cy="1354667"/>
            </a:xfrm>
            <a:custGeom>
              <a:avLst/>
              <a:gdLst/>
              <a:ahLst/>
              <a:cxnLst/>
              <a:rect r="r" b="b" t="t" l="l"/>
              <a:pathLst>
                <a:path h="1354667" w="3403927">
                  <a:moveTo>
                    <a:pt x="17971" y="0"/>
                  </a:moveTo>
                  <a:lnTo>
                    <a:pt x="3385957" y="0"/>
                  </a:lnTo>
                  <a:cubicBezTo>
                    <a:pt x="3390723" y="0"/>
                    <a:pt x="3395294" y="1893"/>
                    <a:pt x="3398664" y="5263"/>
                  </a:cubicBezTo>
                  <a:cubicBezTo>
                    <a:pt x="3402034" y="8634"/>
                    <a:pt x="3403927" y="13205"/>
                    <a:pt x="3403927" y="17971"/>
                  </a:cubicBezTo>
                  <a:lnTo>
                    <a:pt x="3403927" y="1336696"/>
                  </a:lnTo>
                  <a:cubicBezTo>
                    <a:pt x="3403927" y="1341462"/>
                    <a:pt x="3402034" y="1346033"/>
                    <a:pt x="3398664" y="1349403"/>
                  </a:cubicBezTo>
                  <a:cubicBezTo>
                    <a:pt x="3395294" y="1352773"/>
                    <a:pt x="3390723" y="1354667"/>
                    <a:pt x="3385957" y="1354667"/>
                  </a:cubicBezTo>
                  <a:lnTo>
                    <a:pt x="17971" y="1354667"/>
                  </a:lnTo>
                  <a:cubicBezTo>
                    <a:pt x="13205" y="1354667"/>
                    <a:pt x="8634" y="1352773"/>
                    <a:pt x="5263" y="1349403"/>
                  </a:cubicBezTo>
                  <a:cubicBezTo>
                    <a:pt x="1893" y="1346033"/>
                    <a:pt x="0" y="1341462"/>
                    <a:pt x="0" y="1336696"/>
                  </a:cubicBezTo>
                  <a:lnTo>
                    <a:pt x="0" y="17971"/>
                  </a:lnTo>
                  <a:cubicBezTo>
                    <a:pt x="0" y="13205"/>
                    <a:pt x="1893" y="8634"/>
                    <a:pt x="5263" y="5263"/>
                  </a:cubicBezTo>
                  <a:cubicBezTo>
                    <a:pt x="8634" y="1893"/>
                    <a:pt x="13205" y="0"/>
                    <a:pt x="1797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3403927" cy="1402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909503" y="5386778"/>
            <a:ext cx="3995842" cy="2328472"/>
            <a:chOff x="0" y="0"/>
            <a:chExt cx="1394829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94829" cy="812800"/>
            </a:xfrm>
            <a:custGeom>
              <a:avLst/>
              <a:gdLst/>
              <a:ahLst/>
              <a:cxnLst/>
              <a:rect r="r" b="b" t="t" l="l"/>
              <a:pathLst>
                <a:path h="812800" w="1394829">
                  <a:moveTo>
                    <a:pt x="44562" y="0"/>
                  </a:moveTo>
                  <a:lnTo>
                    <a:pt x="1350267" y="0"/>
                  </a:lnTo>
                  <a:cubicBezTo>
                    <a:pt x="1362085" y="0"/>
                    <a:pt x="1373420" y="4695"/>
                    <a:pt x="1381777" y="13052"/>
                  </a:cubicBezTo>
                  <a:cubicBezTo>
                    <a:pt x="1390134" y="21409"/>
                    <a:pt x="1394829" y="32744"/>
                    <a:pt x="1394829" y="44562"/>
                  </a:cubicBezTo>
                  <a:lnTo>
                    <a:pt x="1394829" y="768238"/>
                  </a:lnTo>
                  <a:cubicBezTo>
                    <a:pt x="1394829" y="792849"/>
                    <a:pt x="1374878" y="812800"/>
                    <a:pt x="1350267" y="812800"/>
                  </a:cubicBezTo>
                  <a:lnTo>
                    <a:pt x="44562" y="812800"/>
                  </a:lnTo>
                  <a:cubicBezTo>
                    <a:pt x="32744" y="812800"/>
                    <a:pt x="21409" y="808105"/>
                    <a:pt x="13052" y="799748"/>
                  </a:cubicBezTo>
                  <a:cubicBezTo>
                    <a:pt x="4695" y="791391"/>
                    <a:pt x="0" y="780056"/>
                    <a:pt x="0" y="768238"/>
                  </a:cubicBezTo>
                  <a:lnTo>
                    <a:pt x="0" y="44562"/>
                  </a:lnTo>
                  <a:cubicBezTo>
                    <a:pt x="0" y="32744"/>
                    <a:pt x="4695" y="21409"/>
                    <a:pt x="13052" y="13052"/>
                  </a:cubicBezTo>
                  <a:cubicBezTo>
                    <a:pt x="21409" y="4695"/>
                    <a:pt x="32744" y="0"/>
                    <a:pt x="44562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64405" r="0" b="-6440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7146079" y="5386778"/>
            <a:ext cx="3995842" cy="2328472"/>
            <a:chOff x="0" y="0"/>
            <a:chExt cx="1394829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94829" cy="812800"/>
            </a:xfrm>
            <a:custGeom>
              <a:avLst/>
              <a:gdLst/>
              <a:ahLst/>
              <a:cxnLst/>
              <a:rect r="r" b="b" t="t" l="l"/>
              <a:pathLst>
                <a:path h="812800" w="1394829">
                  <a:moveTo>
                    <a:pt x="44562" y="0"/>
                  </a:moveTo>
                  <a:lnTo>
                    <a:pt x="1350267" y="0"/>
                  </a:lnTo>
                  <a:cubicBezTo>
                    <a:pt x="1362085" y="0"/>
                    <a:pt x="1373420" y="4695"/>
                    <a:pt x="1381777" y="13052"/>
                  </a:cubicBezTo>
                  <a:cubicBezTo>
                    <a:pt x="1390134" y="21409"/>
                    <a:pt x="1394829" y="32744"/>
                    <a:pt x="1394829" y="44562"/>
                  </a:cubicBezTo>
                  <a:lnTo>
                    <a:pt x="1394829" y="768238"/>
                  </a:lnTo>
                  <a:cubicBezTo>
                    <a:pt x="1394829" y="792849"/>
                    <a:pt x="1374878" y="812800"/>
                    <a:pt x="1350267" y="812800"/>
                  </a:cubicBezTo>
                  <a:lnTo>
                    <a:pt x="44562" y="812800"/>
                  </a:lnTo>
                  <a:cubicBezTo>
                    <a:pt x="32744" y="812800"/>
                    <a:pt x="21409" y="808105"/>
                    <a:pt x="13052" y="799748"/>
                  </a:cubicBezTo>
                  <a:cubicBezTo>
                    <a:pt x="4695" y="791391"/>
                    <a:pt x="0" y="780056"/>
                    <a:pt x="0" y="768238"/>
                  </a:cubicBezTo>
                  <a:lnTo>
                    <a:pt x="0" y="44562"/>
                  </a:lnTo>
                  <a:cubicBezTo>
                    <a:pt x="0" y="32744"/>
                    <a:pt x="4695" y="21409"/>
                    <a:pt x="13052" y="13052"/>
                  </a:cubicBezTo>
                  <a:cubicBezTo>
                    <a:pt x="21409" y="4695"/>
                    <a:pt x="32744" y="0"/>
                    <a:pt x="44562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2881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380046" y="5386778"/>
            <a:ext cx="3995842" cy="2328472"/>
            <a:chOff x="0" y="0"/>
            <a:chExt cx="1394829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94829" cy="812800"/>
            </a:xfrm>
            <a:custGeom>
              <a:avLst/>
              <a:gdLst/>
              <a:ahLst/>
              <a:cxnLst/>
              <a:rect r="r" b="b" t="t" l="l"/>
              <a:pathLst>
                <a:path h="812800" w="1394829">
                  <a:moveTo>
                    <a:pt x="44562" y="0"/>
                  </a:moveTo>
                  <a:lnTo>
                    <a:pt x="1350267" y="0"/>
                  </a:lnTo>
                  <a:cubicBezTo>
                    <a:pt x="1362085" y="0"/>
                    <a:pt x="1373420" y="4695"/>
                    <a:pt x="1381777" y="13052"/>
                  </a:cubicBezTo>
                  <a:cubicBezTo>
                    <a:pt x="1390134" y="21409"/>
                    <a:pt x="1394829" y="32744"/>
                    <a:pt x="1394829" y="44562"/>
                  </a:cubicBezTo>
                  <a:lnTo>
                    <a:pt x="1394829" y="768238"/>
                  </a:lnTo>
                  <a:cubicBezTo>
                    <a:pt x="1394829" y="792849"/>
                    <a:pt x="1374878" y="812800"/>
                    <a:pt x="1350267" y="812800"/>
                  </a:cubicBezTo>
                  <a:lnTo>
                    <a:pt x="44562" y="812800"/>
                  </a:lnTo>
                  <a:cubicBezTo>
                    <a:pt x="32744" y="812800"/>
                    <a:pt x="21409" y="808105"/>
                    <a:pt x="13052" y="799748"/>
                  </a:cubicBezTo>
                  <a:cubicBezTo>
                    <a:pt x="4695" y="791391"/>
                    <a:pt x="0" y="780056"/>
                    <a:pt x="0" y="768238"/>
                  </a:cubicBezTo>
                  <a:lnTo>
                    <a:pt x="0" y="44562"/>
                  </a:lnTo>
                  <a:cubicBezTo>
                    <a:pt x="0" y="32744"/>
                    <a:pt x="4695" y="21409"/>
                    <a:pt x="13052" y="13052"/>
                  </a:cubicBezTo>
                  <a:cubicBezTo>
                    <a:pt x="21409" y="4695"/>
                    <a:pt x="32744" y="0"/>
                    <a:pt x="44562" y="0"/>
                  </a:cubicBezTo>
                  <a:close/>
                </a:path>
              </a:pathLst>
            </a:custGeom>
            <a:blipFill>
              <a:blip r:embed="rId3"/>
              <a:stretch>
                <a:fillRect l="-1797" t="0" r="-1797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52120" y="7962900"/>
            <a:ext cx="12323768" cy="1544287"/>
            <a:chOff x="0" y="0"/>
            <a:chExt cx="3245766" cy="4067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245766" cy="406726"/>
            </a:xfrm>
            <a:custGeom>
              <a:avLst/>
              <a:gdLst/>
              <a:ahLst/>
              <a:cxnLst/>
              <a:rect r="r" b="b" t="t" l="l"/>
              <a:pathLst>
                <a:path h="406726" w="3245766">
                  <a:moveTo>
                    <a:pt x="15705" y="0"/>
                  </a:moveTo>
                  <a:lnTo>
                    <a:pt x="3230061" y="0"/>
                  </a:lnTo>
                  <a:cubicBezTo>
                    <a:pt x="3238735" y="0"/>
                    <a:pt x="3245766" y="7031"/>
                    <a:pt x="3245766" y="15705"/>
                  </a:cubicBezTo>
                  <a:lnTo>
                    <a:pt x="3245766" y="391020"/>
                  </a:lnTo>
                  <a:cubicBezTo>
                    <a:pt x="3245766" y="395186"/>
                    <a:pt x="3244111" y="399180"/>
                    <a:pt x="3241166" y="402126"/>
                  </a:cubicBezTo>
                  <a:cubicBezTo>
                    <a:pt x="3238221" y="405071"/>
                    <a:pt x="3234226" y="406726"/>
                    <a:pt x="3230061" y="406726"/>
                  </a:cubicBezTo>
                  <a:lnTo>
                    <a:pt x="15705" y="406726"/>
                  </a:lnTo>
                  <a:cubicBezTo>
                    <a:pt x="11540" y="406726"/>
                    <a:pt x="7545" y="405071"/>
                    <a:pt x="4600" y="402126"/>
                  </a:cubicBezTo>
                  <a:cubicBezTo>
                    <a:pt x="1655" y="399180"/>
                    <a:pt x="0" y="395186"/>
                    <a:pt x="0" y="391020"/>
                  </a:cubicBezTo>
                  <a:lnTo>
                    <a:pt x="0" y="15705"/>
                  </a:lnTo>
                  <a:cubicBezTo>
                    <a:pt x="0" y="11540"/>
                    <a:pt x="1655" y="7545"/>
                    <a:pt x="4600" y="4600"/>
                  </a:cubicBezTo>
                  <a:cubicBezTo>
                    <a:pt x="7545" y="1655"/>
                    <a:pt x="11540" y="0"/>
                    <a:pt x="15705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3245766" cy="454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5527166" y="1535926"/>
            <a:ext cx="9155233" cy="1757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1"/>
              </a:lnSpc>
            </a:pPr>
            <a:r>
              <a:rPr lang="en-US" sz="7822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Мета та завдання</a:t>
            </a:r>
          </a:p>
          <a:p>
            <a:pPr algn="ctr">
              <a:lnSpc>
                <a:spcPts val="6571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3403539" y="3474102"/>
            <a:ext cx="11480922" cy="986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дослідити рівень шумового забруднення та створити його карту.</a:t>
            </a:r>
          </a:p>
          <a:p>
            <a:pPr algn="ctr">
              <a:lnSpc>
                <a:spcPts val="3919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3403539" y="8207596"/>
            <a:ext cx="3296962" cy="1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5"/>
              </a:lnSpc>
            </a:pPr>
            <a:r>
              <a:rPr lang="en-US" sz="2799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Виміряти рівень шуму в різних точках.</a:t>
            </a:r>
          </a:p>
          <a:p>
            <a:pPr algn="l">
              <a:lnSpc>
                <a:spcPts val="3135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2152400" y="8207596"/>
            <a:ext cx="2529999" cy="1584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07"/>
              </a:lnSpc>
            </a:pPr>
            <a:r>
              <a:rPr lang="en-US" sz="2799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Оцінити вплив на середовище</a:t>
            </a:r>
          </a:p>
          <a:p>
            <a:pPr algn="r">
              <a:lnSpc>
                <a:spcPts val="3107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7539969" y="8207596"/>
            <a:ext cx="3208062" cy="1194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</a:pPr>
            <a:r>
              <a:rPr lang="en-US" sz="2799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Побудувати карту. Проаналізувати джерела шуму. 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9627853" y="4707907"/>
            <a:ext cx="7631447" cy="252095"/>
            <a:chOff x="0" y="0"/>
            <a:chExt cx="10175263" cy="33612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7373762" y="0"/>
              <a:ext cx="364161" cy="299067"/>
            </a:xfrm>
            <a:custGeom>
              <a:avLst/>
              <a:gdLst/>
              <a:ahLst/>
              <a:cxnLst/>
              <a:rect r="r" b="b" t="t" l="l"/>
              <a:pathLst>
                <a:path h="299067" w="364161">
                  <a:moveTo>
                    <a:pt x="0" y="0"/>
                  </a:moveTo>
                  <a:lnTo>
                    <a:pt x="364161" y="0"/>
                  </a:lnTo>
                  <a:lnTo>
                    <a:pt x="364161" y="299067"/>
                  </a:lnTo>
                  <a:lnTo>
                    <a:pt x="0" y="299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0" y="-28575"/>
              <a:ext cx="10175263" cy="3647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79"/>
                </a:lnSpc>
              </a:pPr>
              <a:r>
                <a:rPr lang="en-US" sz="1700" spc="51">
                  <a:solidFill>
                    <a:srgbClr val="FEF3EA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Вігінська Дар’я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6" id="6"/>
          <p:cNvSpPr/>
          <p:nvPr/>
        </p:nvSpPr>
        <p:spPr>
          <a:xfrm>
            <a:off x="458696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7" id="7"/>
          <p:cNvGrpSpPr/>
          <p:nvPr/>
        </p:nvGrpSpPr>
        <p:grpSpPr>
          <a:xfrm rot="0">
            <a:off x="9144000" y="1704705"/>
            <a:ext cx="12924287" cy="6877590"/>
            <a:chOff x="0" y="0"/>
            <a:chExt cx="3403927" cy="181138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03927" cy="1811382"/>
            </a:xfrm>
            <a:custGeom>
              <a:avLst/>
              <a:gdLst/>
              <a:ahLst/>
              <a:cxnLst/>
              <a:rect r="r" b="b" t="t" l="l"/>
              <a:pathLst>
                <a:path h="1811382" w="3403927">
                  <a:moveTo>
                    <a:pt x="17971" y="0"/>
                  </a:moveTo>
                  <a:lnTo>
                    <a:pt x="3385957" y="0"/>
                  </a:lnTo>
                  <a:cubicBezTo>
                    <a:pt x="3390723" y="0"/>
                    <a:pt x="3395294" y="1893"/>
                    <a:pt x="3398664" y="5263"/>
                  </a:cubicBezTo>
                  <a:cubicBezTo>
                    <a:pt x="3402034" y="8634"/>
                    <a:pt x="3403927" y="13205"/>
                    <a:pt x="3403927" y="17971"/>
                  </a:cubicBezTo>
                  <a:lnTo>
                    <a:pt x="3403927" y="1793411"/>
                  </a:lnTo>
                  <a:cubicBezTo>
                    <a:pt x="3403927" y="1798177"/>
                    <a:pt x="3402034" y="1802748"/>
                    <a:pt x="3398664" y="1806118"/>
                  </a:cubicBezTo>
                  <a:cubicBezTo>
                    <a:pt x="3395294" y="1809488"/>
                    <a:pt x="3390723" y="1811382"/>
                    <a:pt x="3385957" y="1811382"/>
                  </a:cubicBezTo>
                  <a:lnTo>
                    <a:pt x="17971" y="1811382"/>
                  </a:lnTo>
                  <a:cubicBezTo>
                    <a:pt x="13205" y="1811382"/>
                    <a:pt x="8634" y="1809488"/>
                    <a:pt x="5263" y="1806118"/>
                  </a:cubicBezTo>
                  <a:cubicBezTo>
                    <a:pt x="1893" y="1802748"/>
                    <a:pt x="0" y="1798177"/>
                    <a:pt x="0" y="1793411"/>
                  </a:cubicBezTo>
                  <a:lnTo>
                    <a:pt x="0" y="17971"/>
                  </a:lnTo>
                  <a:cubicBezTo>
                    <a:pt x="0" y="13205"/>
                    <a:pt x="1893" y="8634"/>
                    <a:pt x="5263" y="5263"/>
                  </a:cubicBezTo>
                  <a:cubicBezTo>
                    <a:pt x="8634" y="1893"/>
                    <a:pt x="13205" y="0"/>
                    <a:pt x="1797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3403927" cy="1859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675776" y="2187285"/>
            <a:ext cx="9382657" cy="5912430"/>
            <a:chOff x="0" y="0"/>
            <a:chExt cx="3275205" cy="206385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75205" cy="2063852"/>
            </a:xfrm>
            <a:custGeom>
              <a:avLst/>
              <a:gdLst/>
              <a:ahLst/>
              <a:cxnLst/>
              <a:rect r="r" b="b" t="t" l="l"/>
              <a:pathLst>
                <a:path h="2063852" w="3275205">
                  <a:moveTo>
                    <a:pt x="16503" y="0"/>
                  </a:moveTo>
                  <a:lnTo>
                    <a:pt x="3258702" y="0"/>
                  </a:lnTo>
                  <a:cubicBezTo>
                    <a:pt x="3267816" y="0"/>
                    <a:pt x="3275205" y="7388"/>
                    <a:pt x="3275205" y="16503"/>
                  </a:cubicBezTo>
                  <a:lnTo>
                    <a:pt x="3275205" y="2047350"/>
                  </a:lnTo>
                  <a:cubicBezTo>
                    <a:pt x="3275205" y="2056464"/>
                    <a:pt x="3267816" y="2063852"/>
                    <a:pt x="3258702" y="2063852"/>
                  </a:cubicBezTo>
                  <a:lnTo>
                    <a:pt x="16503" y="2063852"/>
                  </a:lnTo>
                  <a:cubicBezTo>
                    <a:pt x="7388" y="2063852"/>
                    <a:pt x="0" y="2056464"/>
                    <a:pt x="0" y="2047350"/>
                  </a:cubicBezTo>
                  <a:lnTo>
                    <a:pt x="0" y="16503"/>
                  </a:lnTo>
                  <a:cubicBezTo>
                    <a:pt x="0" y="7388"/>
                    <a:pt x="7388" y="0"/>
                    <a:pt x="16503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897" r="0" b="-2897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7829304" y="977727"/>
            <a:ext cx="4961387" cy="8275811"/>
            <a:chOff x="0" y="0"/>
            <a:chExt cx="1306703" cy="21796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06703" cy="2179638"/>
            </a:xfrm>
            <a:custGeom>
              <a:avLst/>
              <a:gdLst/>
              <a:ahLst/>
              <a:cxnLst/>
              <a:rect r="r" b="b" t="t" l="l"/>
              <a:pathLst>
                <a:path h="2179638" w="1306703">
                  <a:moveTo>
                    <a:pt x="46813" y="0"/>
                  </a:moveTo>
                  <a:lnTo>
                    <a:pt x="1259890" y="0"/>
                  </a:lnTo>
                  <a:cubicBezTo>
                    <a:pt x="1285744" y="0"/>
                    <a:pt x="1306703" y="20959"/>
                    <a:pt x="1306703" y="46813"/>
                  </a:cubicBezTo>
                  <a:lnTo>
                    <a:pt x="1306703" y="2132824"/>
                  </a:lnTo>
                  <a:cubicBezTo>
                    <a:pt x="1306703" y="2158679"/>
                    <a:pt x="1285744" y="2179638"/>
                    <a:pt x="1259890" y="2179638"/>
                  </a:cubicBezTo>
                  <a:lnTo>
                    <a:pt x="46813" y="2179638"/>
                  </a:lnTo>
                  <a:cubicBezTo>
                    <a:pt x="20959" y="2179638"/>
                    <a:pt x="0" y="2158679"/>
                    <a:pt x="0" y="2132824"/>
                  </a:cubicBezTo>
                  <a:lnTo>
                    <a:pt x="0" y="46813"/>
                  </a:lnTo>
                  <a:cubicBezTo>
                    <a:pt x="0" y="20959"/>
                    <a:pt x="20959" y="0"/>
                    <a:pt x="4681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306703" cy="22272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638459" y="2691643"/>
            <a:ext cx="6629642" cy="2586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71"/>
              </a:lnSpc>
            </a:pPr>
            <a:r>
              <a:rPr lang="en-US" sz="7822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Шумове́ забру́днення</a:t>
            </a:r>
          </a:p>
          <a:p>
            <a:pPr algn="l">
              <a:lnSpc>
                <a:spcPts val="6571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638459" y="5713778"/>
            <a:ext cx="6088237" cy="156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різновид фізичного забруднення, яке виникає в результаті перевищення звичайного рівня шуму й аномальних змін характеристик звуку у населених пунктах </a:t>
            </a:r>
          </a:p>
          <a:p>
            <a:pPr algn="l">
              <a:lnSpc>
                <a:spcPts val="251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6" id="6"/>
          <p:cNvSpPr/>
          <p:nvPr/>
        </p:nvSpPr>
        <p:spPr>
          <a:xfrm>
            <a:off x="458696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7" id="7"/>
          <p:cNvGrpSpPr/>
          <p:nvPr/>
        </p:nvGrpSpPr>
        <p:grpSpPr>
          <a:xfrm rot="0">
            <a:off x="17829304" y="977727"/>
            <a:ext cx="4961387" cy="8275811"/>
            <a:chOff x="0" y="0"/>
            <a:chExt cx="1306703" cy="217963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06703" cy="2179638"/>
            </a:xfrm>
            <a:custGeom>
              <a:avLst/>
              <a:gdLst/>
              <a:ahLst/>
              <a:cxnLst/>
              <a:rect r="r" b="b" t="t" l="l"/>
              <a:pathLst>
                <a:path h="2179638" w="1306703">
                  <a:moveTo>
                    <a:pt x="46813" y="0"/>
                  </a:moveTo>
                  <a:lnTo>
                    <a:pt x="1259890" y="0"/>
                  </a:lnTo>
                  <a:cubicBezTo>
                    <a:pt x="1285744" y="0"/>
                    <a:pt x="1306703" y="20959"/>
                    <a:pt x="1306703" y="46813"/>
                  </a:cubicBezTo>
                  <a:lnTo>
                    <a:pt x="1306703" y="2132824"/>
                  </a:lnTo>
                  <a:cubicBezTo>
                    <a:pt x="1306703" y="2158679"/>
                    <a:pt x="1285744" y="2179638"/>
                    <a:pt x="1259890" y="2179638"/>
                  </a:cubicBezTo>
                  <a:lnTo>
                    <a:pt x="46813" y="2179638"/>
                  </a:lnTo>
                  <a:cubicBezTo>
                    <a:pt x="20959" y="2179638"/>
                    <a:pt x="0" y="2158679"/>
                    <a:pt x="0" y="2132824"/>
                  </a:cubicBezTo>
                  <a:lnTo>
                    <a:pt x="0" y="46813"/>
                  </a:lnTo>
                  <a:cubicBezTo>
                    <a:pt x="0" y="20959"/>
                    <a:pt x="20959" y="0"/>
                    <a:pt x="4681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306703" cy="22272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001000" y="2437230"/>
            <a:ext cx="2691618" cy="5724342"/>
            <a:chOff x="0" y="0"/>
            <a:chExt cx="939563" cy="199819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39563" cy="1998196"/>
            </a:xfrm>
            <a:custGeom>
              <a:avLst/>
              <a:gdLst/>
              <a:ahLst/>
              <a:cxnLst/>
              <a:rect r="r" b="b" t="t" l="l"/>
              <a:pathLst>
                <a:path h="1998196" w="939563">
                  <a:moveTo>
                    <a:pt x="66155" y="0"/>
                  </a:moveTo>
                  <a:lnTo>
                    <a:pt x="873408" y="0"/>
                  </a:lnTo>
                  <a:cubicBezTo>
                    <a:pt x="909945" y="0"/>
                    <a:pt x="939563" y="29619"/>
                    <a:pt x="939563" y="66155"/>
                  </a:cubicBezTo>
                  <a:lnTo>
                    <a:pt x="939563" y="1932041"/>
                  </a:lnTo>
                  <a:cubicBezTo>
                    <a:pt x="939563" y="1968578"/>
                    <a:pt x="909945" y="1998196"/>
                    <a:pt x="873408" y="1998196"/>
                  </a:cubicBezTo>
                  <a:lnTo>
                    <a:pt x="66155" y="1998196"/>
                  </a:lnTo>
                  <a:cubicBezTo>
                    <a:pt x="48610" y="1998196"/>
                    <a:pt x="31783" y="1991227"/>
                    <a:pt x="19376" y="1978820"/>
                  </a:cubicBezTo>
                  <a:cubicBezTo>
                    <a:pt x="6970" y="1966413"/>
                    <a:pt x="0" y="1949587"/>
                    <a:pt x="0" y="1932041"/>
                  </a:cubicBezTo>
                  <a:lnTo>
                    <a:pt x="0" y="66155"/>
                  </a:lnTo>
                  <a:cubicBezTo>
                    <a:pt x="0" y="29619"/>
                    <a:pt x="29619" y="0"/>
                    <a:pt x="66155" y="0"/>
                  </a:cubicBezTo>
                  <a:close/>
                </a:path>
              </a:pathLst>
            </a:custGeom>
            <a:blipFill>
              <a:blip r:embed="rId2"/>
              <a:stretch>
                <a:fillRect l="-29752" t="0" r="-29752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0245357" y="977727"/>
            <a:ext cx="6374935" cy="8643349"/>
          </a:xfrm>
          <a:custGeom>
            <a:avLst/>
            <a:gdLst/>
            <a:ahLst/>
            <a:cxnLst/>
            <a:rect r="r" b="b" t="t" l="l"/>
            <a:pathLst>
              <a:path h="8643349" w="6374935">
                <a:moveTo>
                  <a:pt x="0" y="0"/>
                </a:moveTo>
                <a:lnTo>
                  <a:pt x="6374934" y="0"/>
                </a:lnTo>
                <a:lnTo>
                  <a:pt x="6374934" y="8643348"/>
                </a:lnTo>
                <a:lnTo>
                  <a:pt x="0" y="864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123219" y="2700309"/>
            <a:ext cx="5573640" cy="3221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8"/>
              </a:lnSpc>
            </a:pPr>
            <a:r>
              <a:rPr lang="en-US" sz="5600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Згідно з державними санітарними нормами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23219" y="6382103"/>
            <a:ext cx="6088237" cy="124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 допустимий рівень шуму для прибудинкових територій у житловій забудові становить 55 дБ у денний час та 45 дБ у нічний.</a:t>
            </a:r>
          </a:p>
          <a:p>
            <a:pPr algn="l">
              <a:lnSpc>
                <a:spcPts val="251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6734184" cy="8224838"/>
            <a:chOff x="0" y="0"/>
            <a:chExt cx="2505684" cy="30603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05683" cy="3060332"/>
            </a:xfrm>
            <a:custGeom>
              <a:avLst/>
              <a:gdLst/>
              <a:ahLst/>
              <a:cxnLst/>
              <a:rect r="r" b="b" t="t" l="l"/>
              <a:pathLst>
                <a:path h="3060332" w="2505683">
                  <a:moveTo>
                    <a:pt x="22993" y="0"/>
                  </a:moveTo>
                  <a:lnTo>
                    <a:pt x="2482691" y="0"/>
                  </a:lnTo>
                  <a:cubicBezTo>
                    <a:pt x="2488789" y="0"/>
                    <a:pt x="2494637" y="2422"/>
                    <a:pt x="2498949" y="6734"/>
                  </a:cubicBezTo>
                  <a:cubicBezTo>
                    <a:pt x="2503261" y="11046"/>
                    <a:pt x="2505683" y="16895"/>
                    <a:pt x="2505683" y="22993"/>
                  </a:cubicBezTo>
                  <a:lnTo>
                    <a:pt x="2505683" y="3037339"/>
                  </a:lnTo>
                  <a:cubicBezTo>
                    <a:pt x="2505683" y="3043437"/>
                    <a:pt x="2503261" y="3049286"/>
                    <a:pt x="2498949" y="3053598"/>
                  </a:cubicBezTo>
                  <a:cubicBezTo>
                    <a:pt x="2494637" y="3057910"/>
                    <a:pt x="2488789" y="3060332"/>
                    <a:pt x="2482691" y="3060332"/>
                  </a:cubicBezTo>
                  <a:lnTo>
                    <a:pt x="22993" y="3060332"/>
                  </a:lnTo>
                  <a:cubicBezTo>
                    <a:pt x="10294" y="3060332"/>
                    <a:pt x="0" y="3050038"/>
                    <a:pt x="0" y="3037339"/>
                  </a:cubicBezTo>
                  <a:lnTo>
                    <a:pt x="0" y="22993"/>
                  </a:lnTo>
                  <a:cubicBezTo>
                    <a:pt x="0" y="16895"/>
                    <a:pt x="2422" y="11046"/>
                    <a:pt x="6734" y="6734"/>
                  </a:cubicBezTo>
                  <a:cubicBezTo>
                    <a:pt x="11046" y="2422"/>
                    <a:pt x="16895" y="0"/>
                    <a:pt x="22993" y="0"/>
                  </a:cubicBezTo>
                  <a:close/>
                </a:path>
              </a:pathLst>
            </a:custGeom>
            <a:blipFill>
              <a:blip r:embed="rId2"/>
              <a:stretch>
                <a:fillRect l="-22158" t="0" r="-22158" b="0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8" id="8"/>
          <p:cNvSpPr txBox="true"/>
          <p:nvPr/>
        </p:nvSpPr>
        <p:spPr>
          <a:xfrm rot="0">
            <a:off x="8934036" y="2397113"/>
            <a:ext cx="8895267" cy="1748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26"/>
              </a:lnSpc>
            </a:pPr>
            <a:r>
              <a:rPr lang="en-US" sz="5018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Використовуючи методику «Трьох вимірів»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34036" y="5902019"/>
            <a:ext cx="8045193" cy="250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7" indent="-194308" lvl="1">
              <a:lnSpc>
                <a:spcPts val="2519"/>
              </a:lnSpc>
              <a:buFont typeface="Arial"/>
              <a:buChar char="•"/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  вимірювання зранку, вдень і ввечері, приблизно о 11:00 15:00 та 19:00). </a:t>
            </a:r>
          </a:p>
          <a:p>
            <a:pPr algn="l" marL="388617" indent="-194308" lvl="1">
              <a:lnSpc>
                <a:spcPts val="2519"/>
              </a:lnSpc>
              <a:buFont typeface="Arial"/>
              <a:buChar char="•"/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Вимірювання проводилися за допомогою смартфона та верифікованого програмного забезпечення Phyphox. </a:t>
            </a:r>
          </a:p>
          <a:p>
            <a:pPr algn="l" marL="388617" indent="-194308" lvl="1">
              <a:lnSpc>
                <a:spcPts val="2519"/>
              </a:lnSpc>
              <a:buFont typeface="Arial"/>
              <a:buChar char="•"/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Перед початком основної серії замірів прилад було відкалібровано шляхом порівняння з еталонними джерелами звуку. </a:t>
            </a:r>
          </a:p>
          <a:p>
            <a:pPr algn="l" marL="388617" indent="-194308" lvl="1">
              <a:lnSpc>
                <a:spcPts val="2519"/>
              </a:lnSpc>
              <a:buFont typeface="Arial"/>
              <a:buChar char="•"/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Самі вимірювання проходять в регіоні x ( фото 1)</a:t>
            </a:r>
          </a:p>
          <a:p>
            <a:pPr algn="l">
              <a:lnSpc>
                <a:spcPts val="2519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2670461" y="8898907"/>
            <a:ext cx="7631447" cy="252095"/>
            <a:chOff x="0" y="0"/>
            <a:chExt cx="10175263" cy="33612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373762" y="0"/>
              <a:ext cx="364161" cy="299067"/>
            </a:xfrm>
            <a:custGeom>
              <a:avLst/>
              <a:gdLst/>
              <a:ahLst/>
              <a:cxnLst/>
              <a:rect r="r" b="b" t="t" l="l"/>
              <a:pathLst>
                <a:path h="299067" w="364161">
                  <a:moveTo>
                    <a:pt x="0" y="0"/>
                  </a:moveTo>
                  <a:lnTo>
                    <a:pt x="364161" y="0"/>
                  </a:lnTo>
                  <a:lnTo>
                    <a:pt x="364161" y="299067"/>
                  </a:lnTo>
                  <a:lnTo>
                    <a:pt x="0" y="299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0" y="-28575"/>
              <a:ext cx="10175263" cy="3647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79"/>
                </a:lnSpc>
              </a:pPr>
              <a:r>
                <a:rPr lang="en-US" sz="1700" spc="51">
                  <a:solidFill>
                    <a:srgbClr val="FEF3EA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Вігінська Дар’я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6" id="6"/>
          <p:cNvSpPr/>
          <p:nvPr/>
        </p:nvSpPr>
        <p:spPr>
          <a:xfrm>
            <a:off x="458696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308771" y="3194997"/>
            <a:ext cx="9328542" cy="5498009"/>
          </a:xfrm>
          <a:custGeom>
            <a:avLst/>
            <a:gdLst/>
            <a:ahLst/>
            <a:cxnLst/>
            <a:rect r="r" b="b" t="t" l="l"/>
            <a:pathLst>
              <a:path h="5498009" w="9328542">
                <a:moveTo>
                  <a:pt x="0" y="0"/>
                </a:moveTo>
                <a:lnTo>
                  <a:pt x="9328542" y="0"/>
                </a:lnTo>
                <a:lnTo>
                  <a:pt x="9328542" y="5498010"/>
                </a:lnTo>
                <a:lnTo>
                  <a:pt x="0" y="5498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28884" y="1268643"/>
            <a:ext cx="6173141" cy="3009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Ранкове вимірювання при середній кількості машин. 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З різницею в 2 с :</a:t>
            </a:r>
          </a:p>
          <a:p>
            <a:pPr algn="l">
              <a:lnSpc>
                <a:spcPts val="8464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2031905" y="1512783"/>
            <a:ext cx="5582050" cy="782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9"/>
              </a:lnSpc>
            </a:pPr>
            <a:r>
              <a:rPr lang="en-US" sz="2999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Під час першого спостереження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031905" y="2319804"/>
            <a:ext cx="4470952" cy="935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було зафіксовано різку зміну акустичного фону.</a:t>
            </a:r>
          </a:p>
          <a:p>
            <a:pPr algn="l">
              <a:lnSpc>
                <a:spcPts val="251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2031905" y="3528770"/>
            <a:ext cx="5797398" cy="782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9"/>
              </a:lnSpc>
            </a:pPr>
            <a:r>
              <a:rPr lang="en-US" sz="2999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При базовому рівні у 37 дБ (стан спокою)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031905" y="4499610"/>
            <a:ext cx="4470952" cy="124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поява транспортного засобу спричинила зростання шуму до 60 дБ, з піковими значеннями до 70 дБ.</a:t>
            </a:r>
          </a:p>
          <a:p>
            <a:pPr algn="l">
              <a:lnSpc>
                <a:spcPts val="251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031905" y="5991627"/>
            <a:ext cx="4834226" cy="782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9"/>
              </a:lnSpc>
            </a:pPr>
            <a:r>
              <a:rPr lang="en-US" sz="2999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Частотний аналіз зафіксував показник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031905" y="6965082"/>
            <a:ext cx="4470952" cy="156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 169 Гц, що свідчить про домінування низькочастотного техногенного шуму, який є характерним для двигунів внутрішнього згоряння.</a:t>
            </a:r>
          </a:p>
          <a:p>
            <a:pPr algn="l">
              <a:lnSpc>
                <a:spcPts val="2519"/>
              </a:lnSpc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2670461" y="8898907"/>
            <a:ext cx="7631447" cy="252095"/>
            <a:chOff x="0" y="0"/>
            <a:chExt cx="10175263" cy="33612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7373762" y="0"/>
              <a:ext cx="364161" cy="299067"/>
            </a:xfrm>
            <a:custGeom>
              <a:avLst/>
              <a:gdLst/>
              <a:ahLst/>
              <a:cxnLst/>
              <a:rect r="r" b="b" t="t" l="l"/>
              <a:pathLst>
                <a:path h="299067" w="364161">
                  <a:moveTo>
                    <a:pt x="0" y="0"/>
                  </a:moveTo>
                  <a:lnTo>
                    <a:pt x="364161" y="0"/>
                  </a:lnTo>
                  <a:lnTo>
                    <a:pt x="364161" y="299067"/>
                  </a:lnTo>
                  <a:lnTo>
                    <a:pt x="0" y="299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0" y="-28575"/>
              <a:ext cx="10175263" cy="3647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79"/>
                </a:lnSpc>
              </a:pPr>
              <a:r>
                <a:rPr lang="en-US" sz="1700" spc="51">
                  <a:solidFill>
                    <a:srgbClr val="FEF3EA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Вігінська Дар’я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6" id="6"/>
          <p:cNvSpPr/>
          <p:nvPr/>
        </p:nvSpPr>
        <p:spPr>
          <a:xfrm>
            <a:off x="458696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7" id="7"/>
          <p:cNvGrpSpPr/>
          <p:nvPr/>
        </p:nvGrpSpPr>
        <p:grpSpPr>
          <a:xfrm rot="0">
            <a:off x="2331628" y="3695286"/>
            <a:ext cx="6569000" cy="2956215"/>
            <a:chOff x="0" y="0"/>
            <a:chExt cx="2293041" cy="10319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93041" cy="1031926"/>
            </a:xfrm>
            <a:custGeom>
              <a:avLst/>
              <a:gdLst/>
              <a:ahLst/>
              <a:cxnLst/>
              <a:rect r="r" b="b" t="t" l="l"/>
              <a:pathLst>
                <a:path h="1031926" w="2293041">
                  <a:moveTo>
                    <a:pt x="23571" y="0"/>
                  </a:moveTo>
                  <a:lnTo>
                    <a:pt x="2269470" y="0"/>
                  </a:lnTo>
                  <a:cubicBezTo>
                    <a:pt x="2275722" y="0"/>
                    <a:pt x="2281717" y="2483"/>
                    <a:pt x="2286138" y="6904"/>
                  </a:cubicBezTo>
                  <a:cubicBezTo>
                    <a:pt x="2290558" y="11324"/>
                    <a:pt x="2293041" y="17320"/>
                    <a:pt x="2293041" y="23571"/>
                  </a:cubicBezTo>
                  <a:lnTo>
                    <a:pt x="2293041" y="1008355"/>
                  </a:lnTo>
                  <a:cubicBezTo>
                    <a:pt x="2293041" y="1014606"/>
                    <a:pt x="2290558" y="1020602"/>
                    <a:pt x="2286138" y="1025022"/>
                  </a:cubicBezTo>
                  <a:cubicBezTo>
                    <a:pt x="2281717" y="1029443"/>
                    <a:pt x="2275722" y="1031926"/>
                    <a:pt x="2269470" y="1031926"/>
                  </a:cubicBezTo>
                  <a:lnTo>
                    <a:pt x="23571" y="1031926"/>
                  </a:lnTo>
                  <a:cubicBezTo>
                    <a:pt x="17320" y="1031926"/>
                    <a:pt x="11324" y="1029443"/>
                    <a:pt x="6904" y="1025022"/>
                  </a:cubicBezTo>
                  <a:cubicBezTo>
                    <a:pt x="2483" y="1020602"/>
                    <a:pt x="0" y="1014606"/>
                    <a:pt x="0" y="1008355"/>
                  </a:cubicBezTo>
                  <a:lnTo>
                    <a:pt x="0" y="23571"/>
                  </a:lnTo>
                  <a:cubicBezTo>
                    <a:pt x="0" y="17320"/>
                    <a:pt x="2483" y="11324"/>
                    <a:pt x="6904" y="6904"/>
                  </a:cubicBezTo>
                  <a:cubicBezTo>
                    <a:pt x="11324" y="2483"/>
                    <a:pt x="17320" y="0"/>
                    <a:pt x="2357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33328" r="0" b="-33328"/>
              </a:stretch>
            </a:blipFill>
            <a:ln w="19050" cap="sq">
              <a:solidFill>
                <a:srgbClr val="E4FFC9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9387372" y="3695286"/>
            <a:ext cx="6569000" cy="2956215"/>
            <a:chOff x="0" y="0"/>
            <a:chExt cx="2293041" cy="10319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93041" cy="1031926"/>
            </a:xfrm>
            <a:custGeom>
              <a:avLst/>
              <a:gdLst/>
              <a:ahLst/>
              <a:cxnLst/>
              <a:rect r="r" b="b" t="t" l="l"/>
              <a:pathLst>
                <a:path h="1031926" w="2293041">
                  <a:moveTo>
                    <a:pt x="23571" y="0"/>
                  </a:moveTo>
                  <a:lnTo>
                    <a:pt x="2269470" y="0"/>
                  </a:lnTo>
                  <a:cubicBezTo>
                    <a:pt x="2275722" y="0"/>
                    <a:pt x="2281717" y="2483"/>
                    <a:pt x="2286138" y="6904"/>
                  </a:cubicBezTo>
                  <a:cubicBezTo>
                    <a:pt x="2290558" y="11324"/>
                    <a:pt x="2293041" y="17320"/>
                    <a:pt x="2293041" y="23571"/>
                  </a:cubicBezTo>
                  <a:lnTo>
                    <a:pt x="2293041" y="1008355"/>
                  </a:lnTo>
                  <a:cubicBezTo>
                    <a:pt x="2293041" y="1014606"/>
                    <a:pt x="2290558" y="1020602"/>
                    <a:pt x="2286138" y="1025022"/>
                  </a:cubicBezTo>
                  <a:cubicBezTo>
                    <a:pt x="2281717" y="1029443"/>
                    <a:pt x="2275722" y="1031926"/>
                    <a:pt x="2269470" y="1031926"/>
                  </a:cubicBezTo>
                  <a:lnTo>
                    <a:pt x="23571" y="1031926"/>
                  </a:lnTo>
                  <a:cubicBezTo>
                    <a:pt x="17320" y="1031926"/>
                    <a:pt x="11324" y="1029443"/>
                    <a:pt x="6904" y="1025022"/>
                  </a:cubicBezTo>
                  <a:cubicBezTo>
                    <a:pt x="2483" y="1020602"/>
                    <a:pt x="0" y="1014606"/>
                    <a:pt x="0" y="1008355"/>
                  </a:cubicBezTo>
                  <a:lnTo>
                    <a:pt x="0" y="23571"/>
                  </a:lnTo>
                  <a:cubicBezTo>
                    <a:pt x="0" y="17320"/>
                    <a:pt x="2483" y="11324"/>
                    <a:pt x="6904" y="6904"/>
                  </a:cubicBezTo>
                  <a:cubicBezTo>
                    <a:pt x="11324" y="2483"/>
                    <a:pt x="17320" y="0"/>
                    <a:pt x="23571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98139" r="0" b="-98139"/>
              </a:stretch>
            </a:blipFill>
            <a:ln w="19050" cap="sq">
              <a:solidFill>
                <a:srgbClr val="E4FFC9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2633988" y="6786023"/>
            <a:ext cx="7631447" cy="252095"/>
            <a:chOff x="0" y="0"/>
            <a:chExt cx="10175263" cy="33612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373762" y="0"/>
              <a:ext cx="364161" cy="299067"/>
            </a:xfrm>
            <a:custGeom>
              <a:avLst/>
              <a:gdLst/>
              <a:ahLst/>
              <a:cxnLst/>
              <a:rect r="r" b="b" t="t" l="l"/>
              <a:pathLst>
                <a:path h="299067" w="364161">
                  <a:moveTo>
                    <a:pt x="0" y="0"/>
                  </a:moveTo>
                  <a:lnTo>
                    <a:pt x="364161" y="0"/>
                  </a:lnTo>
                  <a:lnTo>
                    <a:pt x="364161" y="299067"/>
                  </a:lnTo>
                  <a:lnTo>
                    <a:pt x="0" y="299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0" y="-28575"/>
              <a:ext cx="10175263" cy="3647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79"/>
                </a:lnSpc>
              </a:pPr>
              <a:r>
                <a:rPr lang="en-US" sz="1700" spc="51">
                  <a:solidFill>
                    <a:srgbClr val="FEF3EA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Вігінська Дар’я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4694383" y="1581610"/>
            <a:ext cx="8899234" cy="2586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1"/>
              </a:lnSpc>
            </a:pPr>
            <a:r>
              <a:rPr lang="en-US" sz="7822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Денна серія замірів </a:t>
            </a:r>
          </a:p>
          <a:p>
            <a:pPr algn="ctr">
              <a:lnSpc>
                <a:spcPts val="6571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13005" y="7375207"/>
            <a:ext cx="11261989" cy="1878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зафіксувала значну амплітуду звукових коливань. При середньому показнику 30 дБ, що відповідає природному акустичному фону, пікові навантаження сягали 74 дБ. Це свідчить про те, що джерела шуму в даному районі мають дискретний (переривчастий), але інтенсивний характер. Середня частота звуку 145.1 Гц вказує на домінування низькочастотного техногенного шуму, який має високу проникну здатність</a:t>
            </a:r>
          </a:p>
          <a:p>
            <a:pPr algn="ctr">
              <a:lnSpc>
                <a:spcPts val="2519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6" id="6"/>
          <p:cNvSpPr/>
          <p:nvPr/>
        </p:nvSpPr>
        <p:spPr>
          <a:xfrm>
            <a:off x="458696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3188135" y="3573656"/>
            <a:ext cx="3374641" cy="5057364"/>
          </a:xfrm>
          <a:custGeom>
            <a:avLst/>
            <a:gdLst/>
            <a:ahLst/>
            <a:cxnLst/>
            <a:rect r="r" b="b" t="t" l="l"/>
            <a:pathLst>
              <a:path h="5057364" w="3374641">
                <a:moveTo>
                  <a:pt x="0" y="0"/>
                </a:moveTo>
                <a:lnTo>
                  <a:pt x="3374641" y="0"/>
                </a:lnTo>
                <a:lnTo>
                  <a:pt x="3374641" y="5057364"/>
                </a:lnTo>
                <a:lnTo>
                  <a:pt x="0" y="50573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458126" y="3573656"/>
            <a:ext cx="3374641" cy="5057364"/>
          </a:xfrm>
          <a:custGeom>
            <a:avLst/>
            <a:gdLst/>
            <a:ahLst/>
            <a:cxnLst/>
            <a:rect r="r" b="b" t="t" l="l"/>
            <a:pathLst>
              <a:path h="5057364" w="3374641">
                <a:moveTo>
                  <a:pt x="0" y="0"/>
                </a:moveTo>
                <a:lnTo>
                  <a:pt x="3374641" y="0"/>
                </a:lnTo>
                <a:lnTo>
                  <a:pt x="3374641" y="5057364"/>
                </a:lnTo>
                <a:lnTo>
                  <a:pt x="0" y="50573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725224" y="3573656"/>
            <a:ext cx="3374641" cy="5057364"/>
          </a:xfrm>
          <a:custGeom>
            <a:avLst/>
            <a:gdLst/>
            <a:ahLst/>
            <a:cxnLst/>
            <a:rect r="r" b="b" t="t" l="l"/>
            <a:pathLst>
              <a:path h="5057364" w="3374641">
                <a:moveTo>
                  <a:pt x="0" y="0"/>
                </a:moveTo>
                <a:lnTo>
                  <a:pt x="3374641" y="0"/>
                </a:lnTo>
                <a:lnTo>
                  <a:pt x="3374641" y="5057364"/>
                </a:lnTo>
                <a:lnTo>
                  <a:pt x="0" y="50573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875899" y="4291738"/>
            <a:ext cx="539096" cy="786480"/>
          </a:xfrm>
          <a:custGeom>
            <a:avLst/>
            <a:gdLst/>
            <a:ahLst/>
            <a:cxnLst/>
            <a:rect r="r" b="b" t="t" l="l"/>
            <a:pathLst>
              <a:path h="786480" w="539096">
                <a:moveTo>
                  <a:pt x="0" y="0"/>
                </a:moveTo>
                <a:lnTo>
                  <a:pt x="539096" y="0"/>
                </a:lnTo>
                <a:lnTo>
                  <a:pt x="539096" y="786479"/>
                </a:lnTo>
                <a:lnTo>
                  <a:pt x="0" y="7864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092804" y="4333698"/>
            <a:ext cx="639481" cy="702560"/>
          </a:xfrm>
          <a:custGeom>
            <a:avLst/>
            <a:gdLst/>
            <a:ahLst/>
            <a:cxnLst/>
            <a:rect r="r" b="b" t="t" l="l"/>
            <a:pathLst>
              <a:path h="702560" w="639481">
                <a:moveTo>
                  <a:pt x="0" y="0"/>
                </a:moveTo>
                <a:lnTo>
                  <a:pt x="639481" y="0"/>
                </a:lnTo>
                <a:lnTo>
                  <a:pt x="639481" y="702560"/>
                </a:lnTo>
                <a:lnTo>
                  <a:pt x="0" y="7025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369532" y="4334023"/>
            <a:ext cx="1011847" cy="809477"/>
          </a:xfrm>
          <a:custGeom>
            <a:avLst/>
            <a:gdLst/>
            <a:ahLst/>
            <a:cxnLst/>
            <a:rect r="r" b="b" t="t" l="l"/>
            <a:pathLst>
              <a:path h="809477" w="1011847">
                <a:moveTo>
                  <a:pt x="0" y="0"/>
                </a:moveTo>
                <a:lnTo>
                  <a:pt x="1011847" y="0"/>
                </a:lnTo>
                <a:lnTo>
                  <a:pt x="1011847" y="809477"/>
                </a:lnTo>
                <a:lnTo>
                  <a:pt x="0" y="8094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792594" y="1600614"/>
            <a:ext cx="10702812" cy="929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1"/>
              </a:lnSpc>
            </a:pPr>
            <a:r>
              <a:rPr lang="en-US" sz="7822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Вечірні заміри о 19:00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277814" y="6646495"/>
            <a:ext cx="3284962" cy="78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2"/>
              </a:lnSpc>
            </a:pPr>
            <a:r>
              <a:rPr lang="en-US" sz="2022">
                <a:solidFill>
                  <a:srgbClr val="25433C"/>
                </a:solidFill>
                <a:latin typeface="Keraleeyam"/>
                <a:ea typeface="Keraleeyam"/>
                <a:cs typeface="Keraleeyam"/>
                <a:sym typeface="Keraleeyam"/>
              </a:rPr>
              <a:t>продемонстрували стабілізацію </a:t>
            </a:r>
          </a:p>
          <a:p>
            <a:pPr algn="ctr">
              <a:lnSpc>
                <a:spcPts val="2062"/>
              </a:lnSpc>
            </a:pPr>
            <a:r>
              <a:rPr lang="en-US" sz="2022">
                <a:solidFill>
                  <a:srgbClr val="25433C"/>
                </a:solidFill>
                <a:latin typeface="Keraleeyam"/>
                <a:ea typeface="Keraleeyam"/>
                <a:cs typeface="Keraleeyam"/>
                <a:sym typeface="Keraleeyam"/>
              </a:rPr>
              <a:t>акустичної ситуації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71538" y="6382391"/>
            <a:ext cx="2547817" cy="124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>
                <a:solidFill>
                  <a:srgbClr val="25433C"/>
                </a:solidFill>
                <a:latin typeface="Inter"/>
                <a:ea typeface="Inter"/>
                <a:cs typeface="Inter"/>
                <a:sym typeface="Inter"/>
              </a:rPr>
              <a:t>при середньому рівні шуму 30 дБ, максимальні піки не перевищували 50 дБ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38636" y="6382391"/>
            <a:ext cx="2547817" cy="124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>
                <a:solidFill>
                  <a:srgbClr val="25433C"/>
                </a:solidFill>
                <a:latin typeface="Inter"/>
                <a:ea typeface="Inter"/>
                <a:cs typeface="Inter"/>
                <a:sym typeface="Inter"/>
              </a:rPr>
              <a:t>повністю відповідає санітарним нормам для житлових зон у вечірній час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6" id="6"/>
          <p:cNvSpPr/>
          <p:nvPr/>
        </p:nvSpPr>
        <p:spPr>
          <a:xfrm>
            <a:off x="458696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7" id="7"/>
          <p:cNvGrpSpPr/>
          <p:nvPr/>
        </p:nvGrpSpPr>
        <p:grpSpPr>
          <a:xfrm rot="0">
            <a:off x="2653249" y="3002219"/>
            <a:ext cx="3230078" cy="323007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5127" y="0"/>
                  </a:moveTo>
                  <a:lnTo>
                    <a:pt x="757673" y="0"/>
                  </a:lnTo>
                  <a:cubicBezTo>
                    <a:pt x="772294" y="0"/>
                    <a:pt x="786315" y="5808"/>
                    <a:pt x="796654" y="16146"/>
                  </a:cubicBezTo>
                  <a:cubicBezTo>
                    <a:pt x="806992" y="26485"/>
                    <a:pt x="812800" y="40506"/>
                    <a:pt x="812800" y="55127"/>
                  </a:cubicBezTo>
                  <a:lnTo>
                    <a:pt x="812800" y="757673"/>
                  </a:lnTo>
                  <a:cubicBezTo>
                    <a:pt x="812800" y="772294"/>
                    <a:pt x="806992" y="786315"/>
                    <a:pt x="796654" y="796654"/>
                  </a:cubicBezTo>
                  <a:cubicBezTo>
                    <a:pt x="786315" y="806992"/>
                    <a:pt x="772294" y="812800"/>
                    <a:pt x="757673" y="812800"/>
                  </a:cubicBezTo>
                  <a:lnTo>
                    <a:pt x="55127" y="812800"/>
                  </a:lnTo>
                  <a:cubicBezTo>
                    <a:pt x="40506" y="812800"/>
                    <a:pt x="26485" y="806992"/>
                    <a:pt x="16146" y="796654"/>
                  </a:cubicBezTo>
                  <a:cubicBezTo>
                    <a:pt x="5808" y="786315"/>
                    <a:pt x="0" y="772294"/>
                    <a:pt x="0" y="757673"/>
                  </a:cubicBezTo>
                  <a:lnTo>
                    <a:pt x="0" y="55127"/>
                  </a:lnTo>
                  <a:cubicBezTo>
                    <a:pt x="0" y="40506"/>
                    <a:pt x="5808" y="26485"/>
                    <a:pt x="16146" y="16146"/>
                  </a:cubicBezTo>
                  <a:cubicBezTo>
                    <a:pt x="26485" y="5808"/>
                    <a:pt x="40506" y="0"/>
                    <a:pt x="55127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  <a:ln w="19050" cap="rnd">
              <a:solidFill>
                <a:srgbClr val="E4FFC9"/>
              </a:solidFill>
              <a:prstDash val="solid"/>
              <a:round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7528961" y="3742608"/>
            <a:ext cx="3230078" cy="3230078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5127" y="0"/>
                  </a:moveTo>
                  <a:lnTo>
                    <a:pt x="757673" y="0"/>
                  </a:lnTo>
                  <a:cubicBezTo>
                    <a:pt x="772294" y="0"/>
                    <a:pt x="786315" y="5808"/>
                    <a:pt x="796654" y="16146"/>
                  </a:cubicBezTo>
                  <a:cubicBezTo>
                    <a:pt x="806992" y="26485"/>
                    <a:pt x="812800" y="40506"/>
                    <a:pt x="812800" y="55127"/>
                  </a:cubicBezTo>
                  <a:lnTo>
                    <a:pt x="812800" y="757673"/>
                  </a:lnTo>
                  <a:cubicBezTo>
                    <a:pt x="812800" y="772294"/>
                    <a:pt x="806992" y="786315"/>
                    <a:pt x="796654" y="796654"/>
                  </a:cubicBezTo>
                  <a:cubicBezTo>
                    <a:pt x="786315" y="806992"/>
                    <a:pt x="772294" y="812800"/>
                    <a:pt x="757673" y="812800"/>
                  </a:cubicBezTo>
                  <a:lnTo>
                    <a:pt x="55127" y="812800"/>
                  </a:lnTo>
                  <a:cubicBezTo>
                    <a:pt x="40506" y="812800"/>
                    <a:pt x="26485" y="806992"/>
                    <a:pt x="16146" y="796654"/>
                  </a:cubicBezTo>
                  <a:cubicBezTo>
                    <a:pt x="5808" y="786315"/>
                    <a:pt x="0" y="772294"/>
                    <a:pt x="0" y="757673"/>
                  </a:cubicBezTo>
                  <a:lnTo>
                    <a:pt x="0" y="55127"/>
                  </a:lnTo>
                  <a:cubicBezTo>
                    <a:pt x="0" y="40506"/>
                    <a:pt x="5808" y="26485"/>
                    <a:pt x="16146" y="16146"/>
                  </a:cubicBezTo>
                  <a:cubicBezTo>
                    <a:pt x="26485" y="5808"/>
                    <a:pt x="40506" y="0"/>
                    <a:pt x="55127" y="0"/>
                  </a:cubicBezTo>
                  <a:close/>
                </a:path>
              </a:pathLst>
            </a:custGeom>
            <a:blipFill>
              <a:blip r:embed="rId3"/>
              <a:stretch>
                <a:fillRect l="-5190" t="0" r="-5190" b="0"/>
              </a:stretch>
            </a:blipFill>
            <a:ln w="19050" cap="rnd">
              <a:solidFill>
                <a:srgbClr val="E4FFC9"/>
              </a:solidFill>
              <a:prstDash val="solid"/>
              <a:round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2404674" y="3002219"/>
            <a:ext cx="3230078" cy="3230078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5127" y="0"/>
                  </a:moveTo>
                  <a:lnTo>
                    <a:pt x="757673" y="0"/>
                  </a:lnTo>
                  <a:cubicBezTo>
                    <a:pt x="772294" y="0"/>
                    <a:pt x="786315" y="5808"/>
                    <a:pt x="796654" y="16146"/>
                  </a:cubicBezTo>
                  <a:cubicBezTo>
                    <a:pt x="806992" y="26485"/>
                    <a:pt x="812800" y="40506"/>
                    <a:pt x="812800" y="55127"/>
                  </a:cubicBezTo>
                  <a:lnTo>
                    <a:pt x="812800" y="757673"/>
                  </a:lnTo>
                  <a:cubicBezTo>
                    <a:pt x="812800" y="772294"/>
                    <a:pt x="806992" y="786315"/>
                    <a:pt x="796654" y="796654"/>
                  </a:cubicBezTo>
                  <a:cubicBezTo>
                    <a:pt x="786315" y="806992"/>
                    <a:pt x="772294" y="812800"/>
                    <a:pt x="757673" y="812800"/>
                  </a:cubicBezTo>
                  <a:lnTo>
                    <a:pt x="55127" y="812800"/>
                  </a:lnTo>
                  <a:cubicBezTo>
                    <a:pt x="40506" y="812800"/>
                    <a:pt x="26485" y="806992"/>
                    <a:pt x="16146" y="796654"/>
                  </a:cubicBezTo>
                  <a:cubicBezTo>
                    <a:pt x="5808" y="786315"/>
                    <a:pt x="0" y="772294"/>
                    <a:pt x="0" y="757673"/>
                  </a:cubicBezTo>
                  <a:lnTo>
                    <a:pt x="0" y="55127"/>
                  </a:lnTo>
                  <a:cubicBezTo>
                    <a:pt x="0" y="40506"/>
                    <a:pt x="5808" y="26485"/>
                    <a:pt x="16146" y="16146"/>
                  </a:cubicBezTo>
                  <a:cubicBezTo>
                    <a:pt x="26485" y="5808"/>
                    <a:pt x="40506" y="0"/>
                    <a:pt x="55127" y="0"/>
                  </a:cubicBezTo>
                  <a:close/>
                </a:path>
              </a:pathLst>
            </a:custGeom>
            <a:blipFill>
              <a:blip r:embed="rId2"/>
              <a:stretch>
                <a:fillRect l="-29478" t="0" r="0" b="-72637"/>
              </a:stretch>
            </a:blipFill>
            <a:ln w="19050" cap="rnd">
              <a:solidFill>
                <a:srgbClr val="E4FFC9"/>
              </a:solidFill>
              <a:prstDash val="solid"/>
              <a:round/>
            </a:ln>
          </p:spPr>
        </p:sp>
      </p:grpSp>
      <p:sp>
        <p:nvSpPr>
          <p:cNvPr name="AutoShape 13" id="13"/>
          <p:cNvSpPr/>
          <p:nvPr/>
        </p:nvSpPr>
        <p:spPr>
          <a:xfrm>
            <a:off x="6281107" y="4980634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14" id="14"/>
          <p:cNvSpPr/>
          <p:nvPr/>
        </p:nvSpPr>
        <p:spPr>
          <a:xfrm>
            <a:off x="11159089" y="4990159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TextBox 15" id="15"/>
          <p:cNvSpPr txBox="true"/>
          <p:nvPr/>
        </p:nvSpPr>
        <p:spPr>
          <a:xfrm rot="0">
            <a:off x="4268288" y="1478399"/>
            <a:ext cx="9751425" cy="929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1"/>
              </a:lnSpc>
            </a:pPr>
            <a:r>
              <a:rPr lang="en-US" sz="7822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Висновки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662092" y="7401137"/>
            <a:ext cx="11261989" cy="124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У сільській гірській місцевості шум не є постійним фоном (як у місті), він є вторгненням. Тобто середовище трансформується миттєво: від повної тиші до агресивного шуму, що іноді перевищує санітарну норму (55 дБ).</a:t>
            </a:r>
          </a:p>
          <a:p>
            <a:pPr algn="ctr">
              <a:lnSpc>
                <a:spcPts val="2519"/>
              </a:lnSpc>
            </a:pPr>
          </a:p>
        </p:txBody>
      </p:sp>
      <p:grpSp>
        <p:nvGrpSpPr>
          <p:cNvPr name="Group 17" id="17"/>
          <p:cNvGrpSpPr/>
          <p:nvPr/>
        </p:nvGrpSpPr>
        <p:grpSpPr>
          <a:xfrm rot="0">
            <a:off x="2653249" y="3191371"/>
            <a:ext cx="7631447" cy="252095"/>
            <a:chOff x="0" y="0"/>
            <a:chExt cx="10175263" cy="33612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7373762" y="0"/>
              <a:ext cx="364161" cy="299067"/>
            </a:xfrm>
            <a:custGeom>
              <a:avLst/>
              <a:gdLst/>
              <a:ahLst/>
              <a:cxnLst/>
              <a:rect r="r" b="b" t="t" l="l"/>
              <a:pathLst>
                <a:path h="299067" w="364161">
                  <a:moveTo>
                    <a:pt x="0" y="0"/>
                  </a:moveTo>
                  <a:lnTo>
                    <a:pt x="364161" y="0"/>
                  </a:lnTo>
                  <a:lnTo>
                    <a:pt x="364161" y="299067"/>
                  </a:lnTo>
                  <a:lnTo>
                    <a:pt x="0" y="299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0" y="-28575"/>
              <a:ext cx="10175263" cy="3647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79"/>
                </a:lnSpc>
              </a:pPr>
              <a:r>
                <a:rPr lang="en-US" sz="1700" spc="51">
                  <a:solidFill>
                    <a:srgbClr val="FEF3EA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Вігінська Дар’я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8696" y="458884"/>
            <a:ext cx="17370607" cy="9369232"/>
            <a:chOff x="0" y="0"/>
            <a:chExt cx="4574975" cy="24676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4975" cy="2467617"/>
            </a:xfrm>
            <a:custGeom>
              <a:avLst/>
              <a:gdLst/>
              <a:ahLst/>
              <a:cxnLst/>
              <a:rect r="r" b="b" t="t" l="l"/>
              <a:pathLst>
                <a:path h="2467617" w="4574975">
                  <a:moveTo>
                    <a:pt x="13371" y="0"/>
                  </a:moveTo>
                  <a:lnTo>
                    <a:pt x="4561604" y="0"/>
                  </a:lnTo>
                  <a:cubicBezTo>
                    <a:pt x="4568988" y="0"/>
                    <a:pt x="4574975" y="5986"/>
                    <a:pt x="4574975" y="13371"/>
                  </a:cubicBezTo>
                  <a:lnTo>
                    <a:pt x="4574975" y="2454246"/>
                  </a:lnTo>
                  <a:cubicBezTo>
                    <a:pt x="4574975" y="2461630"/>
                    <a:pt x="4568988" y="2467617"/>
                    <a:pt x="4561604" y="2467617"/>
                  </a:cubicBezTo>
                  <a:lnTo>
                    <a:pt x="13371" y="2467617"/>
                  </a:lnTo>
                  <a:cubicBezTo>
                    <a:pt x="5986" y="2467617"/>
                    <a:pt x="0" y="2461630"/>
                    <a:pt x="0" y="2454246"/>
                  </a:cubicBezTo>
                  <a:lnTo>
                    <a:pt x="0" y="13371"/>
                  </a:lnTo>
                  <a:cubicBezTo>
                    <a:pt x="0" y="5986"/>
                    <a:pt x="5986" y="0"/>
                    <a:pt x="13371" y="0"/>
                  </a:cubicBezTo>
                  <a:close/>
                </a:path>
              </a:pathLst>
            </a:custGeom>
            <a:solidFill>
              <a:srgbClr val="25433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574975" cy="2515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>
            <a:off x="16979229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6" id="6"/>
          <p:cNvSpPr/>
          <p:nvPr/>
        </p:nvSpPr>
        <p:spPr>
          <a:xfrm>
            <a:off x="458696" y="9253538"/>
            <a:ext cx="850074" cy="0"/>
          </a:xfrm>
          <a:prstGeom prst="line">
            <a:avLst/>
          </a:prstGeom>
          <a:ln cap="flat" w="19050">
            <a:solidFill>
              <a:srgbClr val="E4FFC9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867952" y="811237"/>
            <a:ext cx="14324158" cy="8442301"/>
          </a:xfrm>
          <a:custGeom>
            <a:avLst/>
            <a:gdLst/>
            <a:ahLst/>
            <a:cxnLst/>
            <a:rect r="r" b="b" t="t" l="l"/>
            <a:pathLst>
              <a:path h="8442301" w="14324158">
                <a:moveTo>
                  <a:pt x="0" y="0"/>
                </a:moveTo>
                <a:lnTo>
                  <a:pt x="14324158" y="0"/>
                </a:lnTo>
                <a:lnTo>
                  <a:pt x="14324158" y="8442301"/>
                </a:lnTo>
                <a:lnTo>
                  <a:pt x="0" y="84423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697234" y="1371505"/>
            <a:ext cx="12935695" cy="1430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sz="6328">
                <a:solidFill>
                  <a:srgbClr val="E4FFC9"/>
                </a:solidFill>
                <a:latin typeface="Keraleeyam"/>
                <a:ea typeface="Keraleeyam"/>
                <a:cs typeface="Keraleeyam"/>
                <a:sym typeface="Keraleeyam"/>
              </a:rPr>
              <a:t>Список використаних джерел:</a:t>
            </a:r>
          </a:p>
          <a:p>
            <a:pPr algn="ctr">
              <a:lnSpc>
                <a:spcPts val="5315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2427134" y="2325472"/>
            <a:ext cx="13205795" cy="6788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1"/>
              </a:lnSpc>
            </a:pPr>
          </a:p>
          <a:p>
            <a:pPr algn="l" marL="421967" indent="-210983" lvl="1">
              <a:lnSpc>
                <a:spcPts val="4651"/>
              </a:lnSpc>
              <a:buAutoNum type="arabicPeriod" startAt="1"/>
            </a:pPr>
            <a:r>
              <a:rPr lang="en-US" sz="1954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Стаття з “Вікіпедія” [Електронний ресурс] URL: </a:t>
            </a:r>
            <a:r>
              <a:rPr lang="en-US" sz="1954" u="sng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  <a:hlinkClick r:id="rId3" tooltip="https://uk.wikipedia.org/wiki/%D0%A8%D1%83%D0%BC%D0%BE%D0%B2%D0%B5_%D0%B7%D0%B0%D0%B1%D1%80%D1%83%D0%B4%D0%BD%D0%B5%D0%BD%D0%BD%D1%8F"/>
              </a:rPr>
              <a:t>https://uk.wikipedia.org/wiki</a:t>
            </a:r>
            <a:r>
              <a:rPr lang="en-US" sz="1954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( дата звернення: 12.04.26)</a:t>
            </a:r>
          </a:p>
          <a:p>
            <a:pPr algn="l" marL="421967" indent="-210983" lvl="1">
              <a:lnSpc>
                <a:spcPts val="4651"/>
              </a:lnSpc>
              <a:buAutoNum type="arabicPeriod" startAt="1"/>
            </a:pPr>
            <a:r>
              <a:rPr lang="en-US" sz="1954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Стаття з “Gemini”[Електронний ресурс] URL:</a:t>
            </a:r>
            <a:r>
              <a:rPr lang="en-US" sz="1954" u="sng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  <a:hlinkClick r:id="rId4" tooltip="https://g.co/gemini/share/e08c288c400a"/>
              </a:rPr>
              <a:t>https://g.co/gemini/share/e08c288c400a</a:t>
            </a:r>
            <a:r>
              <a:rPr lang="en-US" sz="1954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 (дата звернення: 13.04.26) </a:t>
            </a:r>
          </a:p>
          <a:p>
            <a:pPr algn="l" marL="421967" indent="-210983" lvl="1">
              <a:lnSpc>
                <a:spcPts val="4651"/>
              </a:lnSpc>
              <a:buAutoNum type="arabicPeriod" startAt="1"/>
            </a:pPr>
            <a:r>
              <a:rPr lang="en-US" sz="1954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ДБН В.1.1-31:2013. Захист територій, будинків і споруд від шуму. — К. : Мінрегіон України, 2014. — 82 с.</a:t>
            </a:r>
          </a:p>
          <a:p>
            <a:pPr algn="l" marL="421967" indent="-210983" lvl="1">
              <a:lnSpc>
                <a:spcPts val="4651"/>
              </a:lnSpc>
              <a:buAutoNum type="arabicPeriod" startAt="1"/>
            </a:pPr>
            <a:r>
              <a:rPr lang="en-US" sz="1954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Чи шкідливий шум? [Електронний ресурс] : https://ua.mozaweb.com/uk/Microcurriculum-358393?mode=directlink (дата звернення: 07.04.2026).</a:t>
            </a:r>
          </a:p>
          <a:p>
            <a:pPr algn="l" marL="421967" indent="-210983" lvl="1">
              <a:lnSpc>
                <a:spcPts val="4651"/>
              </a:lnSpc>
              <a:buAutoNum type="arabicPeriod" startAt="1"/>
            </a:pPr>
            <a:r>
              <a:rPr lang="en-US" sz="1954">
                <a:solidFill>
                  <a:srgbClr val="E4FFC9"/>
                </a:solidFill>
                <a:latin typeface="Inter"/>
                <a:ea typeface="Inter"/>
                <a:cs typeface="Inter"/>
                <a:sym typeface="Inter"/>
              </a:rPr>
              <a:t> Забруднення - це згубний вплив діяльності людини на природне середовище. [Електронний ресурс] https://ua.mozaweb.com/uk/Extra-3D_sceni-Zabrudnennya-211545?mode=directlink (дата звернення: 07.04.2026)</a:t>
            </a:r>
          </a:p>
          <a:p>
            <a:pPr algn="ctr">
              <a:lnSpc>
                <a:spcPts val="2736"/>
              </a:lnSpc>
            </a:pPr>
          </a:p>
          <a:p>
            <a:pPr algn="ctr">
              <a:lnSpc>
                <a:spcPts val="4886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483" r="0" b="-11071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3817810" y="8669448"/>
            <a:ext cx="1204383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4" id="4"/>
          <p:cNvSpPr/>
          <p:nvPr/>
        </p:nvSpPr>
        <p:spPr>
          <a:xfrm>
            <a:off x="13116720" y="8678973"/>
            <a:ext cx="1204383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5400319" y="6746543"/>
            <a:ext cx="7487361" cy="3392883"/>
            <a:chOff x="0" y="0"/>
            <a:chExt cx="1971980" cy="8935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71980" cy="893599"/>
            </a:xfrm>
            <a:custGeom>
              <a:avLst/>
              <a:gdLst/>
              <a:ahLst/>
              <a:cxnLst/>
              <a:rect r="r" b="b" t="t" l="l"/>
              <a:pathLst>
                <a:path h="893599" w="1971980">
                  <a:moveTo>
                    <a:pt x="31020" y="0"/>
                  </a:moveTo>
                  <a:lnTo>
                    <a:pt x="1940960" y="0"/>
                  </a:lnTo>
                  <a:cubicBezTo>
                    <a:pt x="1958092" y="0"/>
                    <a:pt x="1971980" y="13888"/>
                    <a:pt x="1971980" y="31020"/>
                  </a:cubicBezTo>
                  <a:lnTo>
                    <a:pt x="1971980" y="862579"/>
                  </a:lnTo>
                  <a:cubicBezTo>
                    <a:pt x="1971980" y="879711"/>
                    <a:pt x="1958092" y="893599"/>
                    <a:pt x="1940960" y="893599"/>
                  </a:cubicBezTo>
                  <a:lnTo>
                    <a:pt x="31020" y="893599"/>
                  </a:lnTo>
                  <a:cubicBezTo>
                    <a:pt x="13888" y="893599"/>
                    <a:pt x="0" y="879711"/>
                    <a:pt x="0" y="862579"/>
                  </a:cubicBezTo>
                  <a:lnTo>
                    <a:pt x="0" y="31020"/>
                  </a:lnTo>
                  <a:cubicBezTo>
                    <a:pt x="0" y="13888"/>
                    <a:pt x="13888" y="0"/>
                    <a:pt x="31020" y="0"/>
                  </a:cubicBezTo>
                  <a:close/>
                </a:path>
              </a:pathLst>
            </a:custGeom>
            <a:solidFill>
              <a:srgbClr val="406246">
                <a:alpha val="3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971980" cy="94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5823569" y="8149590"/>
            <a:ext cx="6491774" cy="1108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Запорізька гімназія №12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Запорізької міської ради</a:t>
            </a:r>
          </a:p>
          <a:p>
            <a:pPr algn="ctr">
              <a:lnSpc>
                <a:spcPts val="2940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11886075" y="1028700"/>
            <a:ext cx="10253753" cy="4734665"/>
            <a:chOff x="0" y="0"/>
            <a:chExt cx="2700577" cy="12469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00577" cy="1246990"/>
            </a:xfrm>
            <a:custGeom>
              <a:avLst/>
              <a:gdLst/>
              <a:ahLst/>
              <a:cxnLst/>
              <a:rect r="r" b="b" t="t" l="l"/>
              <a:pathLst>
                <a:path h="1246990" w="2700577">
                  <a:moveTo>
                    <a:pt x="22651" y="0"/>
                  </a:moveTo>
                  <a:lnTo>
                    <a:pt x="2677926" y="0"/>
                  </a:lnTo>
                  <a:cubicBezTo>
                    <a:pt x="2690436" y="0"/>
                    <a:pt x="2700577" y="10141"/>
                    <a:pt x="2700577" y="22651"/>
                  </a:cubicBezTo>
                  <a:lnTo>
                    <a:pt x="2700577" y="1224339"/>
                  </a:lnTo>
                  <a:cubicBezTo>
                    <a:pt x="2700577" y="1236849"/>
                    <a:pt x="2690436" y="1246990"/>
                    <a:pt x="2677926" y="1246990"/>
                  </a:cubicBezTo>
                  <a:lnTo>
                    <a:pt x="22651" y="1246990"/>
                  </a:lnTo>
                  <a:cubicBezTo>
                    <a:pt x="10141" y="1246990"/>
                    <a:pt x="0" y="1236849"/>
                    <a:pt x="0" y="1224339"/>
                  </a:cubicBezTo>
                  <a:lnTo>
                    <a:pt x="0" y="22651"/>
                  </a:lnTo>
                  <a:cubicBezTo>
                    <a:pt x="0" y="10141"/>
                    <a:pt x="10141" y="0"/>
                    <a:pt x="22651" y="0"/>
                  </a:cubicBezTo>
                  <a:close/>
                </a:path>
              </a:pathLst>
            </a:custGeom>
            <a:solidFill>
              <a:srgbClr val="406246">
                <a:alpha val="31765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2700577" cy="12946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-5400000">
            <a:off x="-1199374" y="105821"/>
            <a:ext cx="8449641" cy="3993493"/>
            <a:chOff x="0" y="0"/>
            <a:chExt cx="2225420" cy="105178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25420" cy="1051784"/>
            </a:xfrm>
            <a:custGeom>
              <a:avLst/>
              <a:gdLst/>
              <a:ahLst/>
              <a:cxnLst/>
              <a:rect r="r" b="b" t="t" l="l"/>
              <a:pathLst>
                <a:path h="1051784" w="2225420">
                  <a:moveTo>
                    <a:pt x="27487" y="0"/>
                  </a:moveTo>
                  <a:lnTo>
                    <a:pt x="2197933" y="0"/>
                  </a:lnTo>
                  <a:cubicBezTo>
                    <a:pt x="2213114" y="0"/>
                    <a:pt x="2225420" y="12306"/>
                    <a:pt x="2225420" y="27487"/>
                  </a:cubicBezTo>
                  <a:lnTo>
                    <a:pt x="2225420" y="1024297"/>
                  </a:lnTo>
                  <a:cubicBezTo>
                    <a:pt x="2225420" y="1031587"/>
                    <a:pt x="2222524" y="1038578"/>
                    <a:pt x="2217369" y="1043733"/>
                  </a:cubicBezTo>
                  <a:cubicBezTo>
                    <a:pt x="2212214" y="1048888"/>
                    <a:pt x="2205223" y="1051784"/>
                    <a:pt x="2197933" y="1051784"/>
                  </a:cubicBezTo>
                  <a:lnTo>
                    <a:pt x="27487" y="1051784"/>
                  </a:lnTo>
                  <a:cubicBezTo>
                    <a:pt x="20197" y="1051784"/>
                    <a:pt x="13206" y="1048888"/>
                    <a:pt x="8051" y="1043733"/>
                  </a:cubicBezTo>
                  <a:cubicBezTo>
                    <a:pt x="2896" y="1038578"/>
                    <a:pt x="0" y="1031587"/>
                    <a:pt x="0" y="1024297"/>
                  </a:cubicBezTo>
                  <a:lnTo>
                    <a:pt x="0" y="27487"/>
                  </a:lnTo>
                  <a:cubicBezTo>
                    <a:pt x="0" y="12306"/>
                    <a:pt x="12306" y="0"/>
                    <a:pt x="27487" y="0"/>
                  </a:cubicBezTo>
                  <a:close/>
                </a:path>
              </a:pathLst>
            </a:custGeom>
            <a:solidFill>
              <a:srgbClr val="406246">
                <a:alpha val="31765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2225420" cy="10994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264177" y="2502618"/>
            <a:ext cx="13610559" cy="1398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71"/>
              </a:lnSpc>
            </a:pPr>
            <a:r>
              <a:rPr lang="en-US" sz="11870">
                <a:solidFill>
                  <a:srgbClr val="25433C"/>
                </a:solidFill>
                <a:latin typeface="Keraleeyam"/>
                <a:ea typeface="Keraleeyam"/>
                <a:cs typeface="Keraleeyam"/>
                <a:sym typeface="Keraleeyam"/>
              </a:rPr>
              <a:t>Дякуємо за увагу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DAHG9ZPcBAQ</dc:identifier>
  <dcterms:modified xsi:type="dcterms:W3CDTF">2011-08-01T06:04:30Z</dcterms:modified>
  <cp:revision>1</cp:revision>
  <dc:title>КАРТУВАННЯ ШУМОВОГО ЗАБРУДНЕННЯ ЯК ФАКТОР ТРАНСФОРМАЦІЇ СІЛЬСЬКОГО СЕРЕДОВИЩА (НА ПРИКЛАДІ РАЙОНУ Х)</dc:title>
</cp:coreProperties>
</file>