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h8uOuC8QXa12N1BvaGLFe0PfZZ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83cb18fd7_1_166:notes"/>
          <p:cNvSpPr txBox="1"/>
          <p:nvPr>
            <p:ph idx="1" type="body"/>
          </p:nvPr>
        </p:nvSpPr>
        <p:spPr>
          <a:xfrm>
            <a:off x="2286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Times New Roman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рівняння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3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3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та вміст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 слайд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розділу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Times New Roman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’єкти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міст і підпис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Times New Roman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і підпис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Times New Roman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2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та підпис">
  <p:cSld name="Назва та підпис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Times New Roman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з підписом">
  <p:cSld name="Цитата з підписом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Times New Roman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Arial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Arial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ка назви">
  <p:cSld name="Картка назви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Times New Roman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ка назви цитати">
  <p:cSld name="Картка назви цитати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Times New Roman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Arial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Arial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Arial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2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6" name="Google Shape;136;p2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2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Істина/хибність">
  <p:cSld name="Істина/хибність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Times New Roman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Arial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Arial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Arial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вертикальний текст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ий заголовок і текст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d83cb18fd7_14_0)">
  <p:cSld name="Generated (g3d83cb18fd7_14_0)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рівняння 1">
  <p:cSld name="Порівняння (g3d84308e6bc_6_0)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83cb18fd7_1_715"/>
          <p:cNvSpPr txBox="1"/>
          <p:nvPr>
            <p:ph type="title"/>
          </p:nvPr>
        </p:nvSpPr>
        <p:spPr>
          <a:xfrm>
            <a:off x="2592924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g3d83cb18fd7_1_715"/>
          <p:cNvSpPr txBox="1"/>
          <p:nvPr>
            <p:ph idx="1" type="body"/>
          </p:nvPr>
        </p:nvSpPr>
        <p:spPr>
          <a:xfrm>
            <a:off x="2939373" y="1972703"/>
            <a:ext cx="39927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64" name="Google Shape;164;g3d83cb18fd7_1_715"/>
          <p:cNvSpPr txBox="1"/>
          <p:nvPr>
            <p:ph idx="2" type="body"/>
          </p:nvPr>
        </p:nvSpPr>
        <p:spPr>
          <a:xfrm>
            <a:off x="2589212" y="2548966"/>
            <a:ext cx="43428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5" name="Google Shape;165;g3d83cb18fd7_1_715"/>
          <p:cNvSpPr txBox="1"/>
          <p:nvPr>
            <p:ph idx="3" type="body"/>
          </p:nvPr>
        </p:nvSpPr>
        <p:spPr>
          <a:xfrm>
            <a:off x="7506629" y="1969475"/>
            <a:ext cx="39990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g3d83cb18fd7_1_715"/>
          <p:cNvSpPr txBox="1"/>
          <p:nvPr>
            <p:ph idx="4" type="body"/>
          </p:nvPr>
        </p:nvSpPr>
        <p:spPr>
          <a:xfrm>
            <a:off x="7166957" y="2545738"/>
            <a:ext cx="4338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67" name="Google Shape;167;g3d83cb18fd7_1_715"/>
          <p:cNvSpPr txBox="1"/>
          <p:nvPr>
            <p:ph idx="10" type="dt"/>
          </p:nvPr>
        </p:nvSpPr>
        <p:spPr>
          <a:xfrm>
            <a:off x="10361612" y="6130437"/>
            <a:ext cx="11463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g3d83cb18fd7_1_715"/>
          <p:cNvSpPr txBox="1"/>
          <p:nvPr>
            <p:ph idx="11" type="ftr"/>
          </p:nvPr>
        </p:nvSpPr>
        <p:spPr>
          <a:xfrm>
            <a:off x="2589212" y="6135808"/>
            <a:ext cx="7620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g3d83cb18fd7_1_715"/>
          <p:cNvSpPr txBox="1"/>
          <p:nvPr>
            <p:ph idx="12" type="sldNum"/>
          </p:nvPr>
        </p:nvSpPr>
        <p:spPr>
          <a:xfrm>
            <a:off x="531812" y="787782"/>
            <a:ext cx="779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ED9C1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1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1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Times New Roman"/>
              <a:buNone/>
              <a:defRPr b="0" i="0" sz="36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2.jpg"/><Relationship Id="rId6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i.pinimg.com/736x/cf/b1/30/cfb130fa815e52b92613d30c00c35271.jpg" TargetMode="External"/><Relationship Id="rId4" Type="http://schemas.openxmlformats.org/officeDocument/2006/relationships/hyperlink" Target="https://www.rbc.ua/rus/styler/gorod-zemli-ki-divo-vrozhayi-minimumi-ploshchi-1738065224.html" TargetMode="External"/><Relationship Id="rId5" Type="http://schemas.openxmlformats.org/officeDocument/2006/relationships/hyperlink" Target="https://vegetable.com.ua/viroshuvannya-rozsadi-u-teplitsi-poradi-ta-rekomendatsii/" TargetMode="External"/><Relationship Id="rId6" Type="http://schemas.openxmlformats.org/officeDocument/2006/relationships/hyperlink" Target="https://vbud.in.ua/wp-content/uploads/2017/06/hydroponic3-800x50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inematic, high-resolution view of the Moon's surface with the Earth visible in the distant black sky. The lighting is dramatic, highlighting lunar craters. Dark and atmospheric, suitable for a presentation background." id="173" name="Google Shape;173;g3d83cb18fd7_1_1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3d83cb18fd7_1_166"/>
          <p:cNvSpPr/>
          <p:nvPr/>
        </p:nvSpPr>
        <p:spPr>
          <a:xfrm>
            <a:off x="1333500" y="3048000"/>
            <a:ext cx="9525000" cy="381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d83cb18fd7_1_166"/>
          <p:cNvSpPr txBox="1"/>
          <p:nvPr/>
        </p:nvSpPr>
        <p:spPr>
          <a:xfrm>
            <a:off x="1333500" y="609600"/>
            <a:ext cx="95250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«Автономний агробіологічний модуль на базі ESP32 для вирощування рослин у закритих екосистемах місячних баз»</a:t>
            </a:r>
            <a:endParaRPr b="1" sz="32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6" name="Google Shape;176;g3d83cb18fd7_1_166"/>
          <p:cNvGrpSpPr/>
          <p:nvPr/>
        </p:nvGrpSpPr>
        <p:grpSpPr>
          <a:xfrm>
            <a:off x="1333500" y="3429000"/>
            <a:ext cx="5715000" cy="2667000"/>
            <a:chOff x="0" y="0"/>
            <a:chExt cx="5715000" cy="2667000"/>
          </a:xfrm>
        </p:grpSpPr>
        <p:sp>
          <p:nvSpPr>
            <p:cNvPr id="177" name="Google Shape;177;g3d83cb18fd7_1_166"/>
            <p:cNvSpPr/>
            <p:nvPr/>
          </p:nvSpPr>
          <p:spPr>
            <a:xfrm>
              <a:off x="0" y="0"/>
              <a:ext cx="5715000" cy="2667000"/>
            </a:xfrm>
            <a:prstGeom prst="roundRect">
              <a:avLst>
                <a:gd fmla="val 5357" name="adj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g3d83cb18fd7_1_166"/>
            <p:cNvSpPr txBox="1"/>
            <p:nvPr/>
          </p:nvSpPr>
          <p:spPr>
            <a:xfrm>
              <a:off x="190500" y="190500"/>
              <a:ext cx="53340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rgbClr val="92D05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Підготували учні 9-А і 9-Б Оженинського ліцею №2:</a:t>
              </a:r>
              <a:endParaRPr b="1" sz="1800">
                <a:solidFill>
                  <a:srgbClr val="92D05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Тимков Володимир Григорович</a:t>
              </a:r>
              <a:endParaRPr b="0" sz="1800">
                <a:solidFill>
                  <a:srgbClr val="E0E0E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</a:t>
              </a:r>
              <a:r>
                <a:rPr b="0"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Спічак Андрій Олександрович</a:t>
              </a:r>
              <a:endParaRPr b="0" sz="1800">
                <a:solidFill>
                  <a:srgbClr val="E0E0E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Врублевський Станіслав Андрійович</a:t>
              </a:r>
              <a:endParaRPr b="0" sz="1800">
                <a:solidFill>
                  <a:srgbClr val="E0E0E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Кіртош Тарас Віталійович</a:t>
              </a:r>
              <a:endParaRPr b="0" sz="1800">
                <a:solidFill>
                  <a:srgbClr val="E0E0E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79" name="Google Shape;179;g3d83cb18fd7_1_166"/>
          <p:cNvGrpSpPr/>
          <p:nvPr/>
        </p:nvGrpSpPr>
        <p:grpSpPr>
          <a:xfrm>
            <a:off x="7239000" y="3429000"/>
            <a:ext cx="3619500" cy="2667000"/>
            <a:chOff x="0" y="0"/>
            <a:chExt cx="3619500" cy="2667000"/>
          </a:xfrm>
        </p:grpSpPr>
        <p:sp>
          <p:nvSpPr>
            <p:cNvPr id="180" name="Google Shape;180;g3d83cb18fd7_1_166"/>
            <p:cNvSpPr/>
            <p:nvPr/>
          </p:nvSpPr>
          <p:spPr>
            <a:xfrm>
              <a:off x="0" y="0"/>
              <a:ext cx="3619500" cy="2667000"/>
            </a:xfrm>
            <a:prstGeom prst="roundRect">
              <a:avLst>
                <a:gd fmla="val 5357" name="adj"/>
              </a:avLst>
            </a:prstGeom>
            <a:solidFill>
              <a:srgbClr val="92D050">
                <a:alpha val="10000"/>
              </a:srgbClr>
            </a:solidFill>
            <a:ln cap="flat" cmpd="sng" w="952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g3d83cb18fd7_1_166"/>
            <p:cNvSpPr txBox="1"/>
            <p:nvPr/>
          </p:nvSpPr>
          <p:spPr>
            <a:xfrm>
              <a:off x="190500" y="190500"/>
              <a:ext cx="32385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rgbClr val="92D05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Керівник:</a:t>
              </a:r>
              <a:endParaRPr b="1" sz="1800">
                <a:solidFill>
                  <a:srgbClr val="92D05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rgbClr val="E0E0E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Алєксєєнко Сергій Дмитрович</a:t>
              </a:r>
              <a:endParaRPr b="0" sz="1800">
                <a:solidFill>
                  <a:srgbClr val="E0E0E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ru-RU" sz="1400">
                  <a:solidFill>
                    <a:srgbClr val="BBBBB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Вчитель фізики Оженинського ліцею №2 Острозької міської ради Рівненської області</a:t>
              </a:r>
              <a:endParaRPr b="0" sz="1400">
                <a:solidFill>
                  <a:srgbClr val="BBBBBB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400">
                  <a:solidFill>
                    <a:srgbClr val="92D05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село Оженин, 2026</a:t>
              </a:r>
              <a:endParaRPr b="0" sz="1400">
                <a:solidFill>
                  <a:srgbClr val="92D05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FFFFF"/>
            </a:gs>
            <a:gs pos="100000">
              <a:srgbClr val="DED9C1">
                <a:alpha val="0"/>
              </a:srgbClr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"/>
          <p:cNvSpPr txBox="1"/>
          <p:nvPr>
            <p:ph idx="1" type="body"/>
          </p:nvPr>
        </p:nvSpPr>
        <p:spPr>
          <a:xfrm>
            <a:off x="934444" y="188832"/>
            <a:ext cx="3294600" cy="576300"/>
          </a:xfrm>
          <a:prstGeom prst="rect">
            <a:avLst/>
          </a:prstGeom>
          <a:gradFill>
            <a:gsLst>
              <a:gs pos="0">
                <a:srgbClr val="92D050">
                  <a:alpha val="21176"/>
                </a:srgbClr>
              </a:gs>
              <a:gs pos="100000">
                <a:srgbClr val="92D050">
                  <a:alpha val="21176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Мета проєкту</a:t>
            </a:r>
            <a:endParaRPr b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2"/>
          <p:cNvSpPr txBox="1"/>
          <p:nvPr>
            <p:ph idx="4" type="body"/>
          </p:nvPr>
        </p:nvSpPr>
        <p:spPr>
          <a:xfrm>
            <a:off x="761650" y="2911025"/>
            <a:ext cx="10566900" cy="3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🔍 </a:t>
            </a: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Дослідити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специфіку агротехнічних вимог для закритих місячних екосистем та роль автоматизації у підтримці життєдіяльності колоністів.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🛠️ </a:t>
            </a: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Розробити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вдосконалену модель «Розумної грядки» на базі мікроконтролера </a:t>
            </a: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ESP32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забезпечивши повну автономність циклів освітлення та поливу.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🌱 </a:t>
            </a: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Провести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експериментальне тестування системи в режимах, що імітують місячну добу (регулювання фотоперіоду та інтенсивності фітовипромінювання).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📊 </a:t>
            </a: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Оцінити</a:t>
            </a: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стабільність мікроклімату всередині модуля та проаналізувати енергоефективність системи для роботи від обмежених джерел живлення (сонячних панелей).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"/>
          <p:cNvSpPr txBox="1"/>
          <p:nvPr>
            <p:ph idx="2" type="body"/>
          </p:nvPr>
        </p:nvSpPr>
        <p:spPr>
          <a:xfrm>
            <a:off x="934450" y="765120"/>
            <a:ext cx="103941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400"/>
              <a:buChar char="🠶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Модернізація автономної системи вирощування рослин та створення агротехнічного модуля, адаптованого до умов тривалих космічних місій на Місяці.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"/>
          <p:cNvSpPr txBox="1"/>
          <p:nvPr/>
        </p:nvSpPr>
        <p:spPr>
          <a:xfrm>
            <a:off x="761650" y="2104316"/>
            <a:ext cx="3294600" cy="435600"/>
          </a:xfrm>
          <a:prstGeom prst="rect">
            <a:avLst/>
          </a:prstGeom>
          <a:gradFill>
            <a:gsLst>
              <a:gs pos="0">
                <a:srgbClr val="92D050">
                  <a:alpha val="16862"/>
                </a:srgbClr>
              </a:gs>
              <a:gs pos="100000">
                <a:srgbClr val="92D050">
                  <a:alpha val="16862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i="0" lang="ru-RU" sz="2800" u="none" cap="none" strike="noStrike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p3"/>
          <p:cNvGrpSpPr/>
          <p:nvPr/>
        </p:nvGrpSpPr>
        <p:grpSpPr>
          <a:xfrm>
            <a:off x="2286000" y="381000"/>
            <a:ext cx="7620000" cy="762000"/>
            <a:chOff x="2286000" y="381000"/>
            <a:chExt cx="7620000" cy="762000"/>
          </a:xfrm>
        </p:grpSpPr>
        <p:sp>
          <p:nvSpPr>
            <p:cNvPr id="196" name="Google Shape;196;p3"/>
            <p:cNvSpPr/>
            <p:nvPr/>
          </p:nvSpPr>
          <p:spPr>
            <a:xfrm>
              <a:off x="2286000" y="381000"/>
              <a:ext cx="7620000" cy="762000"/>
            </a:xfrm>
            <a:prstGeom prst="roundRect">
              <a:avLst>
                <a:gd fmla="val 12500" name="adj"/>
              </a:avLst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2286000" y="381000"/>
              <a:ext cx="7620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3600">
                  <a:solidFill>
                    <a:srgbClr val="1E293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Що таке гідропоніка?</a:t>
              </a:r>
              <a:endParaRPr b="1" sz="3600">
                <a:solidFill>
                  <a:srgbClr val="1E293B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descr="plant, seedling, greens" id="198" name="Google Shape;198;p3"/>
          <p:cNvPicPr preferRelativeResize="0"/>
          <p:nvPr>
            <p:ph idx="2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7500" y="1088848"/>
            <a:ext cx="2745000" cy="1971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" name="Google Shape;199;p3"/>
          <p:cNvGrpSpPr/>
          <p:nvPr/>
        </p:nvGrpSpPr>
        <p:grpSpPr>
          <a:xfrm>
            <a:off x="762000" y="1333500"/>
            <a:ext cx="10668000" cy="1143000"/>
            <a:chOff x="762000" y="1333500"/>
            <a:chExt cx="10668000" cy="1143000"/>
          </a:xfrm>
        </p:grpSpPr>
        <p:sp>
          <p:nvSpPr>
            <p:cNvPr id="200" name="Google Shape;200;p3"/>
            <p:cNvSpPr/>
            <p:nvPr/>
          </p:nvSpPr>
          <p:spPr>
            <a:xfrm>
              <a:off x="762000" y="1333500"/>
              <a:ext cx="10668000" cy="1143000"/>
            </a:xfrm>
            <a:prstGeom prst="roundRect">
              <a:avLst>
                <a:gd fmla="val 12500" name="adj"/>
              </a:avLst>
            </a:prstGeom>
            <a:solidFill>
              <a:srgbClr val="FFFFFF">
                <a:alpha val="80000"/>
              </a:srgbClr>
            </a:solidFill>
            <a:ln cap="flat" cmpd="sng" w="19050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 txBox="1"/>
            <p:nvPr/>
          </p:nvSpPr>
          <p:spPr>
            <a:xfrm>
              <a:off x="952500" y="1333500"/>
              <a:ext cx="10287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33415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Гідропоніка — це сучасний метод вирощування рослин без ґрунту. Живлення коріння здійснюється за допомогою </a:t>
              </a:r>
              <a:r>
                <a:rPr b="1" lang="ru-RU" sz="2000">
                  <a:solidFill>
                    <a:srgbClr val="65A30D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водного розчину</a:t>
              </a:r>
              <a:r>
                <a:rPr lang="ru-RU" sz="2000">
                  <a:solidFill>
                    <a:srgbClr val="33415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насиченого всіма необхідними мінералами.</a:t>
              </a:r>
              <a:endParaRPr sz="2000">
                <a:solidFill>
                  <a:srgbClr val="33415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02" name="Google Shape;202;p3"/>
          <p:cNvPicPr preferRelativeResize="0"/>
          <p:nvPr>
            <p:ph idx="4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78800" y="3289300"/>
            <a:ext cx="3111600" cy="222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3"/>
          <p:cNvGrpSpPr/>
          <p:nvPr/>
        </p:nvGrpSpPr>
        <p:grpSpPr>
          <a:xfrm>
            <a:off x="762000" y="2667000"/>
            <a:ext cx="5048400" cy="3619500"/>
            <a:chOff x="762000" y="2667000"/>
            <a:chExt cx="5048400" cy="3619500"/>
          </a:xfrm>
        </p:grpSpPr>
        <p:sp>
          <p:nvSpPr>
            <p:cNvPr id="204" name="Google Shape;204;p3"/>
            <p:cNvSpPr/>
            <p:nvPr/>
          </p:nvSpPr>
          <p:spPr>
            <a:xfrm>
              <a:off x="762000" y="2667000"/>
              <a:ext cx="5048400" cy="3619500"/>
            </a:xfrm>
            <a:prstGeom prst="roundRect">
              <a:avLst>
                <a:gd fmla="val 39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762000" y="2667000"/>
              <a:ext cx="5048400" cy="476400"/>
            </a:xfrm>
            <a:prstGeom prst="roundRect">
              <a:avLst>
                <a:gd fmla="val 30000" name="adj"/>
              </a:avLst>
            </a:prstGeom>
            <a:solidFill>
              <a:srgbClr val="CBD5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762000" y="2905125"/>
              <a:ext cx="5048400" cy="238200"/>
            </a:xfrm>
            <a:prstGeom prst="rect">
              <a:avLst/>
            </a:prstGeom>
            <a:solidFill>
              <a:srgbClr val="CBD5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 txBox="1"/>
            <p:nvPr/>
          </p:nvSpPr>
          <p:spPr>
            <a:xfrm>
              <a:off x="762000" y="2667000"/>
              <a:ext cx="5048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rgbClr val="1E293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Традиційне вирощування</a:t>
              </a:r>
              <a:endParaRPr b="1" sz="1800">
                <a:solidFill>
                  <a:srgbClr val="1E293B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208" name="Google Shape;208;p3"/>
            <p:cNvPicPr preferRelativeResize="0"/>
            <p:nvPr/>
          </p:nvPicPr>
          <p:blipFill rotWithShape="1">
            <a:blip r:embed="rId5">
              <a:alphaModFix/>
            </a:blip>
            <a:srcRect b="2589" l="0" r="0" t="2579"/>
            <a:stretch/>
          </p:blipFill>
          <p:spPr>
            <a:xfrm>
              <a:off x="952500" y="3333750"/>
              <a:ext cx="4667400" cy="2667000"/>
            </a:xfrm>
            <a:prstGeom prst="roundRect">
              <a:avLst>
                <a:gd fmla="val 3571" name="adj"/>
              </a:avLst>
            </a:prstGeom>
            <a:noFill/>
            <a:ln>
              <a:noFill/>
            </a:ln>
          </p:spPr>
        </p:pic>
      </p:grpSp>
      <p:grpSp>
        <p:nvGrpSpPr>
          <p:cNvPr id="209" name="Google Shape;209;p3"/>
          <p:cNvGrpSpPr/>
          <p:nvPr/>
        </p:nvGrpSpPr>
        <p:grpSpPr>
          <a:xfrm>
            <a:off x="6381750" y="2667000"/>
            <a:ext cx="5048400" cy="3619500"/>
            <a:chOff x="6381750" y="2667000"/>
            <a:chExt cx="5048400" cy="3619500"/>
          </a:xfrm>
        </p:grpSpPr>
        <p:sp>
          <p:nvSpPr>
            <p:cNvPr id="210" name="Google Shape;210;p3"/>
            <p:cNvSpPr/>
            <p:nvPr/>
          </p:nvSpPr>
          <p:spPr>
            <a:xfrm>
              <a:off x="6381750" y="2667000"/>
              <a:ext cx="5048400" cy="3619500"/>
            </a:xfrm>
            <a:prstGeom prst="roundRect">
              <a:avLst>
                <a:gd fmla="val 3947" name="adj"/>
              </a:avLst>
            </a:prstGeom>
            <a:solidFill>
              <a:srgbClr val="FFFFFF"/>
            </a:solidFill>
            <a:ln cap="flat" cmpd="sng" w="19050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381750" y="2667000"/>
              <a:ext cx="5048400" cy="476400"/>
            </a:xfrm>
            <a:prstGeom prst="roundRect">
              <a:avLst>
                <a:gd fmla="val 30000" name="adj"/>
              </a:avLst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6381750" y="2905125"/>
              <a:ext cx="5048400" cy="2382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 txBox="1"/>
            <p:nvPr/>
          </p:nvSpPr>
          <p:spPr>
            <a:xfrm>
              <a:off x="6381750" y="2667000"/>
              <a:ext cx="5048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rgbClr val="1E293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Система гідропоніки</a:t>
              </a:r>
              <a:endParaRPr b="1" sz="1800">
                <a:solidFill>
                  <a:srgbClr val="1E293B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214" name="Google Shape;214;p3"/>
            <p:cNvPicPr preferRelativeResize="0"/>
            <p:nvPr/>
          </p:nvPicPr>
          <p:blipFill rotWithShape="1">
            <a:blip r:embed="rId6">
              <a:alphaModFix/>
            </a:blip>
            <a:srcRect b="4288" l="0" r="0" t="4288"/>
            <a:stretch/>
          </p:blipFill>
          <p:spPr>
            <a:xfrm>
              <a:off x="6572250" y="3333750"/>
              <a:ext cx="4667400" cy="2667000"/>
            </a:xfrm>
            <a:prstGeom prst="roundRect">
              <a:avLst>
                <a:gd fmla="val 3571" name="adj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92D050">
                <a:alpha val="0"/>
              </a:srgbClr>
            </a:gs>
            <a:gs pos="100000">
              <a:schemeClr val="lt1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"/>
          <p:cNvSpPr txBox="1"/>
          <p:nvPr>
            <p:ph type="title"/>
          </p:nvPr>
        </p:nvSpPr>
        <p:spPr>
          <a:xfrm>
            <a:off x="196875" y="1265200"/>
            <a:ext cx="8261400" cy="51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941"/>
              <a:buFont typeface="Arial"/>
              <a:buNone/>
            </a:pPr>
            <a:r>
              <a:t/>
            </a:r>
            <a:endParaRPr b="1" sz="2078">
              <a:solidFill>
                <a:schemeClr val="dk1"/>
              </a:solidFill>
            </a:endParaRPr>
          </a:p>
          <a:p>
            <a:pPr indent="-34734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ru-RU" sz="2078">
                <a:solidFill>
                  <a:schemeClr val="dk1"/>
                </a:solidFill>
              </a:rPr>
              <a:t>📉 </a:t>
            </a:r>
            <a:r>
              <a:rPr b="1" lang="ru-RU" sz="2078">
                <a:solidFill>
                  <a:schemeClr val="dk1"/>
                </a:solidFill>
              </a:rPr>
              <a:t>Економічна доцільність:</a:t>
            </a:r>
            <a:r>
              <a:rPr lang="ru-RU" sz="2078">
                <a:solidFill>
                  <a:schemeClr val="dk1"/>
                </a:solidFill>
              </a:rPr>
              <a:t> Постійне зростання цін на свіжі овочі та зелень робить домашнє вирощування вигідною інвестицією.</a:t>
            </a:r>
            <a:endParaRPr sz="2078">
              <a:solidFill>
                <a:schemeClr val="dk1"/>
              </a:solidFill>
            </a:endParaRPr>
          </a:p>
          <a:p>
            <a:pPr indent="-34734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ru-RU" sz="2078">
                <a:solidFill>
                  <a:schemeClr val="dk1"/>
                </a:solidFill>
              </a:rPr>
              <a:t>🛡️ </a:t>
            </a:r>
            <a:r>
              <a:rPr b="1" lang="ru-RU" sz="2078">
                <a:solidFill>
                  <a:schemeClr val="dk1"/>
                </a:solidFill>
              </a:rPr>
              <a:t>Екологічна безпека:</a:t>
            </a:r>
            <a:r>
              <a:rPr lang="ru-RU" sz="2078">
                <a:solidFill>
                  <a:schemeClr val="dk1"/>
                </a:solidFill>
              </a:rPr>
              <a:t> Магазинна продукція часто містить нітрати та пестициди; власна система гарантує 100% органічність.</a:t>
            </a:r>
            <a:endParaRPr sz="2078">
              <a:solidFill>
                <a:schemeClr val="dk1"/>
              </a:solidFill>
            </a:endParaRPr>
          </a:p>
          <a:p>
            <a:pPr indent="-34734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ru-RU" sz="2078">
                <a:solidFill>
                  <a:schemeClr val="dk1"/>
                </a:solidFill>
              </a:rPr>
              <a:t>🚀 </a:t>
            </a:r>
            <a:r>
              <a:rPr b="1" lang="ru-RU" sz="2078">
                <a:solidFill>
                  <a:schemeClr val="dk1"/>
                </a:solidFill>
              </a:rPr>
              <a:t>Космічна перспектива:</a:t>
            </a:r>
            <a:r>
              <a:rPr lang="ru-RU" sz="2078">
                <a:solidFill>
                  <a:schemeClr val="dk1"/>
                </a:solidFill>
              </a:rPr>
              <a:t> Для майбутньої місячної бази доставка їжі з Землі коштує мільйони доларів, тому створення автономних «грядок» — єдиний шлях до виживання колоністів.</a:t>
            </a:r>
            <a:endParaRPr sz="2078">
              <a:solidFill>
                <a:schemeClr val="dk1"/>
              </a:solidFill>
            </a:endParaRPr>
          </a:p>
          <a:p>
            <a:pPr indent="-34734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ru-RU" sz="2078">
                <a:solidFill>
                  <a:schemeClr val="dk1"/>
                </a:solidFill>
              </a:rPr>
              <a:t>🏘️ </a:t>
            </a:r>
            <a:r>
              <a:rPr b="1" lang="ru-RU" sz="2078">
                <a:solidFill>
                  <a:schemeClr val="dk1"/>
                </a:solidFill>
              </a:rPr>
              <a:t>Ефективність простору:</a:t>
            </a:r>
            <a:r>
              <a:rPr lang="ru-RU" sz="2078">
                <a:solidFill>
                  <a:schemeClr val="dk1"/>
                </a:solidFill>
              </a:rPr>
              <a:t> Кухонний простір або місячний модуль мають обмежену площу, що потребує малогабаритних, вертикальних рішень.</a:t>
            </a:r>
            <a:endParaRPr sz="2078">
              <a:solidFill>
                <a:schemeClr val="dk1"/>
              </a:solidFill>
            </a:endParaRPr>
          </a:p>
          <a:p>
            <a:pPr indent="-34734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ru-RU" sz="2078">
                <a:solidFill>
                  <a:schemeClr val="dk1"/>
                </a:solidFill>
              </a:rPr>
              <a:t>🤖 </a:t>
            </a:r>
            <a:r>
              <a:rPr b="1" lang="ru-RU" sz="2078">
                <a:solidFill>
                  <a:schemeClr val="dk1"/>
                </a:solidFill>
              </a:rPr>
              <a:t>Технологічний прорив:</a:t>
            </a:r>
            <a:r>
              <a:rPr lang="ru-RU" sz="2078">
                <a:solidFill>
                  <a:schemeClr val="dk1"/>
                </a:solidFill>
              </a:rPr>
              <a:t> Використання </a:t>
            </a:r>
            <a:r>
              <a:rPr b="1" lang="ru-RU" sz="2078">
                <a:solidFill>
                  <a:schemeClr val="dk1"/>
                </a:solidFill>
              </a:rPr>
              <a:t>ESP32</a:t>
            </a:r>
            <a:r>
              <a:rPr lang="ru-RU" sz="2078">
                <a:solidFill>
                  <a:schemeClr val="dk1"/>
                </a:solidFill>
              </a:rPr>
              <a:t> та автоматизації робить процес вирощування легким і зручним, мінімізуючи людський фактор (як на кухні, так і в космосі).</a:t>
            </a:r>
            <a:endParaRPr sz="2078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Times New Roman"/>
              <a:buNone/>
            </a:pPr>
            <a:r>
              <a:t/>
            </a:r>
            <a:endParaRPr b="1" sz="2400"/>
          </a:p>
        </p:txBody>
      </p:sp>
      <p:pic>
        <p:nvPicPr>
          <p:cNvPr descr="Зображення піна-розповіді" id="220" name="Google Shape;220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8201" y="1108389"/>
            <a:ext cx="3048000" cy="456851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"/>
          <p:cNvSpPr txBox="1"/>
          <p:nvPr/>
        </p:nvSpPr>
        <p:spPr>
          <a:xfrm>
            <a:off x="603275" y="140200"/>
            <a:ext cx="7339200" cy="1125000"/>
          </a:xfrm>
          <a:prstGeom prst="rect">
            <a:avLst/>
          </a:prstGeom>
          <a:gradFill>
            <a:gsLst>
              <a:gs pos="0">
                <a:srgbClr val="92D050">
                  <a:alpha val="16862"/>
                </a:srgbClr>
              </a:gs>
              <a:gs pos="100000">
                <a:srgbClr val="92D050">
                  <a:alpha val="16862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300">
                <a:solidFill>
                  <a:schemeClr val="dk1"/>
                </a:solidFill>
              </a:rPr>
              <a:t>Чому домашня та космічна агропоніка — це вимога часу?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"/>
          <p:cNvSpPr txBox="1"/>
          <p:nvPr/>
        </p:nvSpPr>
        <p:spPr>
          <a:xfrm>
            <a:off x="677725" y="213000"/>
            <a:ext cx="5915400" cy="65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 системи — циклічний автоматизований контроль мікроклімату.</a:t>
            </a:r>
            <a:endParaRPr b="1"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це працює (алгоритм):</a:t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Збір даних (Input):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Сенсори в реальному часі вимірюють вологість субстрату, температуру повітря та рівень природного освітлення.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Обробка (Brain):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Мікроконтролер </a:t>
            </a: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ESP32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порівнює отримані дані із заданими «ідеальними» параметрами для конкретної рослини.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Керування (Output):</a:t>
            </a:r>
            <a:endParaRPr b="1"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○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ґрунт сухий — вмикається помпа (точковий полив).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○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Якщо світла замало — активується фітопанель (корекція фотоперіоду).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Зворотний зв'язок та IoT: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Дані передаються через Wi-Fi на смартфон або термінал, дозволяючи власнику (або оператору місячної бази) контролювати процес дистанційно.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7" name="Google Shape;22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2850" y="292125"/>
            <a:ext cx="5341299" cy="656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FFFFF"/>
            </a:gs>
            <a:gs pos="100000">
              <a:srgbClr val="FFFFFF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 txBox="1"/>
          <p:nvPr/>
        </p:nvSpPr>
        <p:spPr>
          <a:xfrm>
            <a:off x="2839510" y="720548"/>
            <a:ext cx="6512975" cy="651052"/>
          </a:xfrm>
          <a:prstGeom prst="rect">
            <a:avLst/>
          </a:prstGeom>
          <a:gradFill>
            <a:gsLst>
              <a:gs pos="0">
                <a:srgbClr val="92D050">
                  <a:alpha val="16862"/>
                </a:srgbClr>
              </a:gs>
              <a:gs pos="100000">
                <a:srgbClr val="92D050">
                  <a:alpha val="16862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lang="ru-RU" sz="28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Підготовка та збирання системи</a:t>
            </a:r>
            <a:endParaRPr/>
          </a:p>
        </p:txBody>
      </p:sp>
      <p:sp>
        <p:nvSpPr>
          <p:cNvPr id="233" name="Google Shape;233;p6"/>
          <p:cNvSpPr txBox="1"/>
          <p:nvPr/>
        </p:nvSpPr>
        <p:spPr>
          <a:xfrm>
            <a:off x="1009647" y="1661948"/>
            <a:ext cx="101727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📦 Підготовка необхідних компонентів (ємність, трубки, помпа, лотки для рослин, живильний розчин, світильник)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🔧 Складання конструкції каркасу та резервуару для води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🧪 Приготування живильного розчину відповідно до інструкцій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💡 Встановлення освітлення та підключення таймера для регуляції світлового режиму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🔌 Монтаж насосу та тестування його роботи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🌱 Розміщення посадкових місць із пророщеним насінням (губки або сітчасті стаканчики)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✅ Тестовий запуск системи з перевіркою циркуляції води, освітлення та таймера</a:t>
            </a:r>
            <a:endParaRPr/>
          </a:p>
        </p:txBody>
      </p:sp>
      <p:cxnSp>
        <p:nvCxnSpPr>
          <p:cNvPr id="234" name="Google Shape;234;p6"/>
          <p:cNvCxnSpPr/>
          <p:nvPr/>
        </p:nvCxnSpPr>
        <p:spPr>
          <a:xfrm>
            <a:off x="5791200" y="2232848"/>
            <a:ext cx="0" cy="403672"/>
          </a:xfrm>
          <a:prstGeom prst="straightConnector1">
            <a:avLst/>
          </a:prstGeom>
          <a:noFill/>
          <a:ln cap="rnd" cmpd="sng" w="9525">
            <a:solidFill>
              <a:srgbClr val="91C135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5" name="Google Shape;235;p6"/>
          <p:cNvCxnSpPr/>
          <p:nvPr/>
        </p:nvCxnSpPr>
        <p:spPr>
          <a:xfrm>
            <a:off x="5800489" y="2989446"/>
            <a:ext cx="0" cy="304800"/>
          </a:xfrm>
          <a:prstGeom prst="straightConnector1">
            <a:avLst/>
          </a:prstGeom>
          <a:noFill/>
          <a:ln cap="rnd" cmpd="sng" w="9525">
            <a:solidFill>
              <a:srgbClr val="91C135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6" name="Google Shape;236;p6"/>
          <p:cNvCxnSpPr/>
          <p:nvPr/>
        </p:nvCxnSpPr>
        <p:spPr>
          <a:xfrm>
            <a:off x="5791200" y="3554248"/>
            <a:ext cx="0" cy="308302"/>
          </a:xfrm>
          <a:prstGeom prst="straightConnector1">
            <a:avLst/>
          </a:prstGeom>
          <a:noFill/>
          <a:ln cap="rnd" cmpd="sng" w="9525">
            <a:solidFill>
              <a:srgbClr val="91C135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7" name="Google Shape;237;p6"/>
          <p:cNvCxnSpPr/>
          <p:nvPr/>
        </p:nvCxnSpPr>
        <p:spPr>
          <a:xfrm>
            <a:off x="5816600" y="4209047"/>
            <a:ext cx="0" cy="308302"/>
          </a:xfrm>
          <a:prstGeom prst="straightConnector1">
            <a:avLst/>
          </a:prstGeom>
          <a:noFill/>
          <a:ln cap="rnd" cmpd="sng" w="9525">
            <a:solidFill>
              <a:srgbClr val="91C135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8" name="Google Shape;238;p6"/>
          <p:cNvCxnSpPr/>
          <p:nvPr/>
        </p:nvCxnSpPr>
        <p:spPr>
          <a:xfrm>
            <a:off x="5816600" y="4786696"/>
            <a:ext cx="0" cy="308302"/>
          </a:xfrm>
          <a:prstGeom prst="straightConnector1">
            <a:avLst/>
          </a:prstGeom>
          <a:noFill/>
          <a:ln cap="rnd" cmpd="sng" w="9525">
            <a:solidFill>
              <a:srgbClr val="91C135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9" name="Google Shape;239;p6"/>
          <p:cNvCxnSpPr/>
          <p:nvPr/>
        </p:nvCxnSpPr>
        <p:spPr>
          <a:xfrm>
            <a:off x="5816600" y="5392821"/>
            <a:ext cx="0" cy="308302"/>
          </a:xfrm>
          <a:prstGeom prst="straightConnector1">
            <a:avLst/>
          </a:prstGeom>
          <a:noFill/>
          <a:ln cap="rnd" cmpd="sng" w="9525">
            <a:solidFill>
              <a:srgbClr val="91C135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FFFFF"/>
            </a:gs>
            <a:gs pos="100000">
              <a:srgbClr val="FFFFFF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"/>
          <p:cNvSpPr txBox="1"/>
          <p:nvPr/>
        </p:nvSpPr>
        <p:spPr>
          <a:xfrm>
            <a:off x="3615770" y="139212"/>
            <a:ext cx="4831500" cy="651000"/>
          </a:xfrm>
          <a:prstGeom prst="rect">
            <a:avLst/>
          </a:prstGeom>
          <a:gradFill>
            <a:gsLst>
              <a:gs pos="0">
                <a:srgbClr val="92D050">
                  <a:alpha val="16862"/>
                </a:srgbClr>
              </a:gs>
              <a:gs pos="100000">
                <a:srgbClr val="92D050">
                  <a:alpha val="16862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lang="ru-RU" sz="28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Висновки</a:t>
            </a:r>
            <a:endParaRPr/>
          </a:p>
        </p:txBody>
      </p:sp>
      <p:sp>
        <p:nvSpPr>
          <p:cNvPr id="245" name="Google Shape;245;p9"/>
          <p:cNvSpPr/>
          <p:nvPr/>
        </p:nvSpPr>
        <p:spPr>
          <a:xfrm>
            <a:off x="568000" y="877825"/>
            <a:ext cx="114729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Практична цінність</a:t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Розроблена система (або пристрій) довела свою ефективність у вирішенні поставленого завдання, залишаючись при цьому </a:t>
            </a: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простою у використанні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обслуговуванні.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Використання доступних компонентів дозволяє масштабувати проєкт без значних витрат.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Технічна реалізація</a:t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Оптимізація алгоритмів роботи (порівняно з минулим роком) дозволила зробити систему стабільнішою та зрозумілішою для кінцевого користувача.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Інтеграція сучасних технологій (наприклад, датчиків чи автоматики) підтвердила можливість створення «розумних» рішень у домашніх чи навчальних умовах.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Результативність</a:t>
            </a:r>
            <a:endParaRPr b="1" sz="2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Вдалося досягти балансу між </a:t>
            </a: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функціональністю та простотою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що було головною метою модернізації роботи.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Отримані результати відповідають запланованим показникам і мають потенціал для подальшого вдосконалення.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FFFFFF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"/>
          <p:cNvSpPr txBox="1"/>
          <p:nvPr/>
        </p:nvSpPr>
        <p:spPr>
          <a:xfrm>
            <a:off x="1721845" y="698499"/>
            <a:ext cx="6512975" cy="651052"/>
          </a:xfrm>
          <a:prstGeom prst="rect">
            <a:avLst/>
          </a:prstGeom>
          <a:gradFill>
            <a:gsLst>
              <a:gs pos="0">
                <a:srgbClr val="92D050">
                  <a:alpha val="0"/>
                </a:srgbClr>
              </a:gs>
              <a:gs pos="100000">
                <a:srgbClr val="92D050">
                  <a:alpha val="0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lang="ru-RU" sz="28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Використані джерела</a:t>
            </a: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1721845" y="1614033"/>
            <a:ext cx="9337582" cy="4401205"/>
          </a:xfrm>
          <a:prstGeom prst="rect">
            <a:avLst/>
          </a:prstGeom>
          <a:solidFill>
            <a:srgbClr val="C1DF87">
              <a:alpha val="4588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"Hydroponic system" [Електронний ресурс]. – Режим доступу: </a:t>
            </a:r>
            <a:r>
              <a:rPr b="0" i="0" lang="ru-RU" sz="20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https://i.pinimg.com/736x/cf/b1/30/cfb130fa815e52b92613d30c00c35271.jpg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РБК-Україна. «Місто землі Київ: диво-врожай та мінімум площі" [Електронний ресурс]. – Режим доступу: </a:t>
            </a:r>
            <a:r>
              <a:rPr b="0" i="0" lang="ru-RU" sz="20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https://www.rbc.ua/rus/styler/gorod-zemli-ki-divo-vrozhayi-minimumi-ploshchi-1738065224.html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Vegetable.com.ua. "Вирощування розсади у теплиці: поради та рекомендації" [Електронний ресурс]. – Режим доступу: </a:t>
            </a:r>
            <a:r>
              <a:rPr b="0" i="0" lang="ru-RU" sz="20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https://vegetable.com.ua/viroshuvannya-rozsadi-u-teplitsi-poradi-ta-rekomendatsii/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"Гідропоніка" [Електронний ресурс]. – Режим доступу: </a:t>
            </a:r>
            <a:r>
              <a:rPr b="0" i="0" lang="ru-RU" sz="20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https://vbud.in.ua/wp-content/uploads/2017/06/hydroponic3-800x500.jpg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Власні спостереження та експерименти.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Навчальні матеріали з біології та основ технічного моделювання.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Віхоть">
  <a:themeElements>
    <a:clrScheme name="Зелено-жовтий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2025-04-14T07:15:09Z</dcterms:created>
  <dc:creator>Даша Рудюк</dc:creator>
</cp:coreProperties>
</file>