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Ubuntu Bold" charset="1" panose="020B0804030602030204"/>
      <p:regular r:id="rId15"/>
    </p:embeddedFont>
    <p:embeddedFont>
      <p:font typeface="Doublebass" charset="1" panose="02000506000000020004"/>
      <p:regular r:id="rId16"/>
    </p:embeddedFont>
    <p:embeddedFont>
      <p:font typeface="Arimo" charset="1" panose="020B0604020202020204"/>
      <p:regular r:id="rId17"/>
    </p:embeddedFont>
    <p:embeddedFont>
      <p:font typeface="Poppins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uk.wikipedia.org/wiki/%D0%9A%D0%B8%D1%97%D0%B2%D1%81%D1%8C%D0%BA%D0%B8%D0%B9_%D0%BD%D0%B0%D1%86%D1%96%D0%BE%D0%BD%D0%B0%D0%BB%D1%8C%D0%BD%D0%B8%D0%B9_%D0%B0%D0%BA%D0%B0%D0%B4%D0%B5%D0%BC%D1%96%D1%87%D0%BD%D0%B8%D0%B9_%D1%82%D0%B5%D0%B0%D1%82%D1%80_%D0%BE%D0%BF%D0%B5%D1%80%D0%B5%D1%82%D0%B8#/media/%D0%A4%D0%B0%D0%B9%D0%BB:%D0%A7%D0%B5%D1%80%D0%B2%D0%BE%D0%BD%D0%BE%D0%B0%D1%80%D0%BC%D1%96%D0%B9%D1%81%D1%8C%D0%BA%D0%B0_%D0%B2%D1%83%D0%BB.,_53_DSC_5268.JPG" TargetMode="External" Type="http://schemas.openxmlformats.org/officeDocument/2006/relationships/hyperlink"/><Relationship Id="rId11" Target="https://maps.app.goo.gl/HkpHHrvUYG1BLpLH9" TargetMode="External" Type="http://schemas.openxmlformats.org/officeDocument/2006/relationships/hyperlink"/><Relationship Id="rId2" Target="https://travels.in.ua/ru/object/189/central-synagogue-brodsky-synagogue" TargetMode="External" Type="http://schemas.openxmlformats.org/officeDocument/2006/relationships/hyperlink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Relationship Id="rId8" Target="../media/image13.png" Type="http://schemas.openxmlformats.org/officeDocument/2006/relationships/image"/><Relationship Id="rId9" Target="https://travels.in.ua/ru/object/189/central-synagogue-brodsky-synagogue#google_vignette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ln w="19050" cap="sq">
              <a:solidFill>
                <a:srgbClr val="344653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274726" cy="2224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856605"/>
            <a:ext cx="7868548" cy="6391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true">
                <a:solidFill>
                  <a:srgbClr val="344653"/>
                </a:solidFill>
                <a:latin typeface="Ubuntu Bold"/>
                <a:ea typeface="Ubuntu Bold"/>
                <a:cs typeface="Ubuntu Bold"/>
                <a:sym typeface="Ubuntu Bold"/>
              </a:rPr>
              <a:t>Меценатство в камені: а</a:t>
            </a:r>
            <a:r>
              <a:rPr lang="en-US" sz="6000" b="true">
                <a:solidFill>
                  <a:srgbClr val="344653"/>
                </a:solidFill>
                <a:latin typeface="Ubuntu Bold"/>
                <a:ea typeface="Ubuntu Bold"/>
                <a:cs typeface="Ubuntu Bold"/>
                <a:sym typeface="Ubuntu Bold"/>
              </a:rPr>
              <a:t>рхітектурні споруди Києва ХХ століття, збудовані за кошти єврейської громади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9144000" y="1154175"/>
            <a:ext cx="7978649" cy="797864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2318" y="0"/>
                  </a:moveTo>
                  <a:lnTo>
                    <a:pt x="790482" y="0"/>
                  </a:lnTo>
                  <a:cubicBezTo>
                    <a:pt x="802808" y="0"/>
                    <a:pt x="812800" y="9992"/>
                    <a:pt x="812800" y="22318"/>
                  </a:cubicBezTo>
                  <a:lnTo>
                    <a:pt x="812800" y="790482"/>
                  </a:lnTo>
                  <a:cubicBezTo>
                    <a:pt x="812800" y="802808"/>
                    <a:pt x="802808" y="812800"/>
                    <a:pt x="790482" y="812800"/>
                  </a:cubicBezTo>
                  <a:lnTo>
                    <a:pt x="22318" y="812800"/>
                  </a:lnTo>
                  <a:cubicBezTo>
                    <a:pt x="9992" y="812800"/>
                    <a:pt x="0" y="802808"/>
                    <a:pt x="0" y="790482"/>
                  </a:cubicBezTo>
                  <a:lnTo>
                    <a:pt x="0" y="22318"/>
                  </a:lnTo>
                  <a:cubicBezTo>
                    <a:pt x="0" y="9992"/>
                    <a:pt x="9992" y="0"/>
                    <a:pt x="22318" y="0"/>
                  </a:cubicBezTo>
                  <a:close/>
                </a:path>
              </a:pathLst>
            </a:custGeom>
            <a:blipFill>
              <a:blip r:embed="rId2"/>
              <a:stretch>
                <a:fillRect l="-1556" t="0" r="-31777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146640" y="7190730"/>
            <a:ext cx="7581658" cy="1897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233241"/>
                </a:solidFill>
                <a:latin typeface="Ubuntu Bold"/>
                <a:ea typeface="Ubuntu Bold"/>
                <a:cs typeface="Ubuntu Bold"/>
                <a:sym typeface="Ubuntu Bold"/>
              </a:rPr>
              <a:t>Виконали Волощук Софія Юріївна та Новік Євгенія Вікторівна, учениці в Київському ліцеї “Школа сучасної освіти АСЕ”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</a:p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233241"/>
                </a:solidFill>
                <a:latin typeface="Ubuntu Bold"/>
                <a:ea typeface="Ubuntu Bold"/>
                <a:cs typeface="Ubuntu Bold"/>
                <a:sym typeface="Ubuntu Bold"/>
              </a:rPr>
              <a:t>Науковий керівник: Погосян Ірина Сергіївна, вчителька мовно-літературного курсу в Київському ліцеї “Школа сучасної освіти АСЕ”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9730245" y="135345"/>
            <a:ext cx="492984" cy="2279693"/>
          </a:xfrm>
          <a:custGeom>
            <a:avLst/>
            <a:gdLst/>
            <a:ahLst/>
            <a:cxnLst/>
            <a:rect r="r" b="b" t="t" l="l"/>
            <a:pathLst>
              <a:path h="2279693" w="492984">
                <a:moveTo>
                  <a:pt x="0" y="0"/>
                </a:moveTo>
                <a:lnTo>
                  <a:pt x="492984" y="0"/>
                </a:lnTo>
                <a:lnTo>
                  <a:pt x="492984" y="2279693"/>
                </a:lnTo>
                <a:lnTo>
                  <a:pt x="0" y="22796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332569">
            <a:off x="10638204" y="8779207"/>
            <a:ext cx="438102" cy="510163"/>
          </a:xfrm>
          <a:custGeom>
            <a:avLst/>
            <a:gdLst/>
            <a:ahLst/>
            <a:cxnLst/>
            <a:rect r="r" b="b" t="t" l="l"/>
            <a:pathLst>
              <a:path h="510163" w="438102">
                <a:moveTo>
                  <a:pt x="0" y="0"/>
                </a:moveTo>
                <a:lnTo>
                  <a:pt x="438102" y="0"/>
                </a:lnTo>
                <a:lnTo>
                  <a:pt x="438102" y="510162"/>
                </a:lnTo>
                <a:lnTo>
                  <a:pt x="0" y="5101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582798" y="0"/>
            <a:ext cx="10791521" cy="10791521"/>
            <a:chOff x="0" y="0"/>
            <a:chExt cx="2842211" cy="28422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842211" cy="2842211"/>
            </a:xfrm>
            <a:custGeom>
              <a:avLst/>
              <a:gdLst/>
              <a:ahLst/>
              <a:cxnLst/>
              <a:rect r="r" b="b" t="t" l="l"/>
              <a:pathLst>
                <a:path h="2842211" w="2842211">
                  <a:moveTo>
                    <a:pt x="0" y="0"/>
                  </a:moveTo>
                  <a:lnTo>
                    <a:pt x="2842211" y="0"/>
                  </a:lnTo>
                  <a:lnTo>
                    <a:pt x="2842211" y="2842211"/>
                  </a:lnTo>
                  <a:lnTo>
                    <a:pt x="0" y="2842211"/>
                  </a:ln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842211" cy="2880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95499" y="3746286"/>
            <a:ext cx="5579900" cy="2613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5"/>
              </a:lnSpc>
            </a:pPr>
            <a:r>
              <a:rPr lang="en-US" sz="7375" b="true">
                <a:solidFill>
                  <a:srgbClr val="344653"/>
                </a:solidFill>
                <a:latin typeface="Ubuntu Bold"/>
                <a:ea typeface="Ubuntu Bold"/>
                <a:cs typeface="Ubuntu Bold"/>
                <a:sym typeface="Ubuntu Bold"/>
              </a:rPr>
              <a:t>Про що наш проект: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321185" y="1360197"/>
            <a:ext cx="1704044" cy="566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42"/>
              </a:lnSpc>
            </a:pPr>
            <a:r>
              <a:rPr lang="en-US" sz="3173" b="true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МЕТА: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551420" y="1179942"/>
            <a:ext cx="665403" cy="917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97"/>
              </a:lnSpc>
            </a:pPr>
            <a:r>
              <a:rPr lang="en-US" sz="5426">
                <a:solidFill>
                  <a:srgbClr val="FFFFFF">
                    <a:alpha val="84706"/>
                  </a:srgbClr>
                </a:solidFill>
                <a:latin typeface="Doublebass"/>
                <a:ea typeface="Doublebass"/>
                <a:cs typeface="Doublebass"/>
                <a:sym typeface="Doublebass"/>
              </a:rPr>
              <a:t>01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430982" y="5080235"/>
            <a:ext cx="4333889" cy="822177"/>
            <a:chOff x="0" y="0"/>
            <a:chExt cx="5778518" cy="1096237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95250"/>
              <a:ext cx="1131821" cy="11914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597"/>
                </a:lnSpc>
              </a:pPr>
              <a:r>
                <a:rPr lang="en-US" sz="5426">
                  <a:solidFill>
                    <a:srgbClr val="FFFFFF">
                      <a:alpha val="84706"/>
                    </a:srgbClr>
                  </a:solidFill>
                  <a:latin typeface="Doublebass"/>
                  <a:ea typeface="Doublebass"/>
                  <a:cs typeface="Doublebass"/>
                  <a:sym typeface="Doublebass"/>
                </a:rPr>
                <a:t>02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271975" y="142198"/>
              <a:ext cx="4506544" cy="7261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38"/>
                </a:lnSpc>
              </a:pPr>
              <a:r>
                <a:rPr lang="en-US" sz="3170" b="true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АКТУАЛЬНІСТЬ: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7259300" y="9163050"/>
            <a:ext cx="665403" cy="917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97"/>
              </a:lnSpc>
            </a:pPr>
            <a:r>
              <a:rPr lang="en-US" sz="5426">
                <a:solidFill>
                  <a:srgbClr val="FFFFFF">
                    <a:alpha val="84706"/>
                  </a:srgbClr>
                </a:solidFill>
                <a:latin typeface="Doublebass"/>
                <a:ea typeface="Doublebass"/>
                <a:cs typeface="Doublebass"/>
                <a:sym typeface="Doublebass"/>
              </a:rPr>
              <a:t>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551420" y="2119406"/>
            <a:ext cx="7916773" cy="2265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9"/>
              </a:lnSpc>
              <a:spcBef>
                <a:spcPct val="0"/>
              </a:spcBef>
            </a:pPr>
            <a:r>
              <a:rPr lang="en-US" b="true" sz="4285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Дослідити в</a:t>
            </a:r>
            <a:r>
              <a:rPr lang="en-US" b="true" sz="4285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плив єврейської громади 20 ст. на вигляд сучасного Києва.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30982" y="5921462"/>
            <a:ext cx="9243360" cy="3566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44"/>
              </a:lnSpc>
              <a:spcBef>
                <a:spcPct val="0"/>
              </a:spcBef>
            </a:pPr>
            <a:r>
              <a:rPr lang="en-US" b="true" sz="4031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Єврейські будівлі часто руйнуються або зникають, тому важливо їх досліджувати, щоб зберегти пам’ять про історію та культуру.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7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86889" y="-252261"/>
            <a:ext cx="13648293" cy="10791521"/>
            <a:chOff x="0" y="0"/>
            <a:chExt cx="3594612" cy="28422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594612" cy="2842211"/>
            </a:xfrm>
            <a:custGeom>
              <a:avLst/>
              <a:gdLst/>
              <a:ahLst/>
              <a:cxnLst/>
              <a:rect r="r" b="b" t="t" l="l"/>
              <a:pathLst>
                <a:path h="2842211" w="3594612">
                  <a:moveTo>
                    <a:pt x="0" y="0"/>
                  </a:moveTo>
                  <a:lnTo>
                    <a:pt x="3594612" y="0"/>
                  </a:lnTo>
                  <a:lnTo>
                    <a:pt x="3594612" y="2842211"/>
                  </a:lnTo>
                  <a:lnTo>
                    <a:pt x="0" y="2842211"/>
                  </a:ln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594612" cy="2880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522484" y="1994173"/>
            <a:ext cx="2109049" cy="601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5"/>
              </a:lnSpc>
            </a:pPr>
            <a:r>
              <a:rPr lang="en-US" sz="3403" b="true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  ЗАДАЧІ: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16175" y="1831389"/>
            <a:ext cx="901283" cy="917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97"/>
              </a:lnSpc>
            </a:pPr>
            <a:r>
              <a:rPr lang="en-US" sz="5426">
                <a:solidFill>
                  <a:srgbClr val="FFFFFF">
                    <a:alpha val="84706"/>
                  </a:srgbClr>
                </a:solidFill>
                <a:latin typeface="Doublebass"/>
                <a:ea typeface="Doublebass"/>
                <a:cs typeface="Doublebass"/>
                <a:sym typeface="Doublebass"/>
              </a:rPr>
              <a:t>03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259300" y="9163050"/>
            <a:ext cx="665403" cy="917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97"/>
              </a:lnSpc>
            </a:pPr>
            <a:r>
              <a:rPr lang="en-US" sz="5426">
                <a:solidFill>
                  <a:srgbClr val="344653">
                    <a:alpha val="84706"/>
                  </a:srgbClr>
                </a:solidFill>
                <a:latin typeface="Doublebass"/>
                <a:ea typeface="Doublebass"/>
                <a:cs typeface="Doublebass"/>
                <a:sym typeface="Doublebass"/>
              </a:rPr>
              <a:t>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74651" y="3261454"/>
            <a:ext cx="8557122" cy="3678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7880" indent="-373940" lvl="1">
              <a:lnSpc>
                <a:spcPts val="4849"/>
              </a:lnSpc>
              <a:buFont typeface="Arial"/>
              <a:buChar char="•"/>
            </a:pPr>
            <a:r>
              <a:rPr lang="en-US" b="true" sz="3464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Дослідити інформацію про єврейську архітектуру 20 століття</a:t>
            </a:r>
          </a:p>
          <a:p>
            <a:pPr algn="l" marL="747880" indent="-373940" lvl="1">
              <a:lnSpc>
                <a:spcPts val="4849"/>
              </a:lnSpc>
              <a:buFont typeface="Arial"/>
              <a:buChar char="•"/>
            </a:pPr>
            <a:r>
              <a:rPr lang="en-US" b="true" sz="3464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Відвідати місця побудовані за кошти єврейської громади, які збереглися до нині</a:t>
            </a:r>
          </a:p>
          <a:p>
            <a:pPr algn="l" marL="747880" indent="-373940" lvl="1">
              <a:lnSpc>
                <a:spcPts val="4849"/>
              </a:lnSpc>
              <a:buFont typeface="Arial"/>
              <a:buChar char="•"/>
            </a:pPr>
            <a:r>
              <a:rPr lang="en-US" b="true" sz="3464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Створити екскурсійний  маршрут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7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86889" y="-252261"/>
            <a:ext cx="21642012" cy="10791521"/>
            <a:chOff x="0" y="0"/>
            <a:chExt cx="5699954" cy="28422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699954" cy="2842211"/>
            </a:xfrm>
            <a:custGeom>
              <a:avLst/>
              <a:gdLst/>
              <a:ahLst/>
              <a:cxnLst/>
              <a:rect r="r" b="b" t="t" l="l"/>
              <a:pathLst>
                <a:path h="2842211" w="5699954">
                  <a:moveTo>
                    <a:pt x="0" y="0"/>
                  </a:moveTo>
                  <a:lnTo>
                    <a:pt x="5699954" y="0"/>
                  </a:lnTo>
                  <a:lnTo>
                    <a:pt x="5699954" y="2842211"/>
                  </a:lnTo>
                  <a:lnTo>
                    <a:pt x="0" y="2842211"/>
                  </a:ln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699954" cy="2880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2035507"/>
            <a:ext cx="7195632" cy="756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82"/>
              </a:lnSpc>
            </a:pPr>
            <a:r>
              <a:rPr lang="en-US" sz="4344" b="true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Матеріали та методи: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3137654"/>
            <a:ext cx="13858032" cy="4370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8"/>
              </a:lnSpc>
            </a:pPr>
            <a:r>
              <a:rPr lang="en-US" b="true" sz="2477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Що використовували:</a:t>
            </a:r>
          </a:p>
          <a:p>
            <a:pPr algn="l" marL="534872" indent="-267436" lvl="1">
              <a:lnSpc>
                <a:spcPts val="3468"/>
              </a:lnSpc>
              <a:buFont typeface="Arial"/>
              <a:buChar char="•"/>
            </a:pPr>
            <a:r>
              <a:rPr lang="en-US" b="true" sz="2477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Сервіс Power Point, для створення презентації</a:t>
            </a:r>
          </a:p>
          <a:p>
            <a:pPr algn="l" marL="534872" indent="-267436" lvl="1">
              <a:lnSpc>
                <a:spcPts val="3468"/>
              </a:lnSpc>
              <a:buFont typeface="Arial"/>
              <a:buChar char="•"/>
            </a:pPr>
            <a:r>
              <a:rPr lang="en-US" b="true" sz="2477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Інформаційні джерела</a:t>
            </a:r>
          </a:p>
          <a:p>
            <a:pPr algn="l" marL="534872" indent="-267436" lvl="1">
              <a:lnSpc>
                <a:spcPts val="3468"/>
              </a:lnSpc>
              <a:buFont typeface="Arial"/>
              <a:buChar char="•"/>
            </a:pPr>
            <a:r>
              <a:rPr lang="en-US" b="true" sz="2477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Використовували Google Maps для створення ескурсійної мапи</a:t>
            </a:r>
          </a:p>
          <a:p>
            <a:pPr algn="l">
              <a:lnSpc>
                <a:spcPts val="3468"/>
              </a:lnSpc>
              <a:spcBef>
                <a:spcPct val="0"/>
              </a:spcBef>
            </a:pPr>
          </a:p>
          <a:p>
            <a:pPr algn="l">
              <a:lnSpc>
                <a:spcPts val="3468"/>
              </a:lnSpc>
              <a:spcBef>
                <a:spcPct val="0"/>
              </a:spcBef>
            </a:pPr>
            <a:r>
              <a:rPr lang="en-US" b="true" sz="2477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Що робили:</a:t>
            </a:r>
          </a:p>
          <a:p>
            <a:pPr algn="l" marL="534872" indent="-267436" lvl="1">
              <a:lnSpc>
                <a:spcPts val="3468"/>
              </a:lnSpc>
              <a:buFont typeface="Arial"/>
              <a:buChar char="•"/>
            </a:pPr>
            <a:r>
              <a:rPr lang="en-US" b="true" sz="2477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За допомогою готових шаблонів Канви підібрали візуальний вигляд презентацї</a:t>
            </a:r>
          </a:p>
          <a:p>
            <a:pPr algn="l" marL="534872" indent="-267436" lvl="1">
              <a:lnSpc>
                <a:spcPts val="3468"/>
              </a:lnSpc>
              <a:buFont typeface="Arial"/>
              <a:buChar char="•"/>
            </a:pPr>
            <a:r>
              <a:rPr lang="en-US" b="true" sz="2477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Підібрали доречний, візуально привабливий та доступний до читання шрифт</a:t>
            </a:r>
          </a:p>
          <a:p>
            <a:pPr algn="l" marL="534872" indent="-267436" lvl="1">
              <a:lnSpc>
                <a:spcPts val="3468"/>
              </a:lnSpc>
              <a:buFont typeface="Arial"/>
              <a:buChar char="•"/>
            </a:pPr>
            <a:r>
              <a:rPr lang="en-US" b="true" sz="2477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Ознайомилися із вимогами цьогорічного конкурсу та виділили основні елементи, про які доцільно розповісти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259300" y="9163050"/>
            <a:ext cx="665403" cy="917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97"/>
              </a:lnSpc>
            </a:pPr>
            <a:r>
              <a:rPr lang="en-US" sz="5426">
                <a:solidFill>
                  <a:srgbClr val="FFFFFF">
                    <a:alpha val="84706"/>
                  </a:srgbClr>
                </a:solidFill>
                <a:latin typeface="Doublebass"/>
                <a:ea typeface="Doublebass"/>
                <a:cs typeface="Doublebass"/>
                <a:sym typeface="Doublebas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86889" y="-252261"/>
            <a:ext cx="13739648" cy="10791521"/>
            <a:chOff x="0" y="0"/>
            <a:chExt cx="3618673" cy="28422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18673" cy="2842211"/>
            </a:xfrm>
            <a:custGeom>
              <a:avLst/>
              <a:gdLst/>
              <a:ahLst/>
              <a:cxnLst/>
              <a:rect r="r" b="b" t="t" l="l"/>
              <a:pathLst>
                <a:path h="2842211" w="3618673">
                  <a:moveTo>
                    <a:pt x="0" y="0"/>
                  </a:moveTo>
                  <a:lnTo>
                    <a:pt x="3618673" y="0"/>
                  </a:lnTo>
                  <a:lnTo>
                    <a:pt x="3618673" y="2842211"/>
                  </a:lnTo>
                  <a:lnTo>
                    <a:pt x="0" y="2842211"/>
                  </a:ln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18673" cy="2880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157985" y="2520315"/>
            <a:ext cx="6007856" cy="5246370"/>
            <a:chOff x="0" y="0"/>
            <a:chExt cx="930774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30774" cy="812800"/>
            </a:xfrm>
            <a:custGeom>
              <a:avLst/>
              <a:gdLst/>
              <a:ahLst/>
              <a:cxnLst/>
              <a:rect r="r" b="b" t="t" l="l"/>
              <a:pathLst>
                <a:path h="812800" w="930774">
                  <a:moveTo>
                    <a:pt x="930774" y="406400"/>
                  </a:moveTo>
                  <a:lnTo>
                    <a:pt x="524374" y="0"/>
                  </a:lnTo>
                  <a:lnTo>
                    <a:pt x="524374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524374" y="609600"/>
                  </a:lnTo>
                  <a:lnTo>
                    <a:pt x="524374" y="812800"/>
                  </a:lnTo>
                  <a:lnTo>
                    <a:pt x="930774" y="406400"/>
                  </a:lnTo>
                  <a:close/>
                </a:path>
              </a:pathLst>
            </a:custGeom>
            <a:blipFill>
              <a:blip r:embed="rId2"/>
              <a:stretch>
                <a:fillRect l="-16433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400261" y="4183107"/>
            <a:ext cx="6964468" cy="139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02"/>
              </a:lnSpc>
            </a:pPr>
            <a:r>
              <a:rPr lang="en-US" sz="7930" b="true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РЕЗУЛЬТАТИ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259300" y="9163050"/>
            <a:ext cx="665403" cy="917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97"/>
              </a:lnSpc>
            </a:pPr>
            <a:r>
              <a:rPr lang="en-US" sz="5426">
                <a:solidFill>
                  <a:srgbClr val="344653">
                    <a:alpha val="84706"/>
                  </a:srgbClr>
                </a:solidFill>
                <a:latin typeface="Doublebass"/>
                <a:ea typeface="Doublebass"/>
                <a:cs typeface="Doublebass"/>
                <a:sym typeface="Doublebas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6348" y="1180907"/>
            <a:ext cx="16575305" cy="9106093"/>
            <a:chOff x="0" y="0"/>
            <a:chExt cx="22100406" cy="1214145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283141"/>
              <a:ext cx="13067016" cy="11858317"/>
            </a:xfrm>
            <a:custGeom>
              <a:avLst/>
              <a:gdLst/>
              <a:ahLst/>
              <a:cxnLst/>
              <a:rect r="r" b="b" t="t" l="l"/>
              <a:pathLst>
                <a:path h="11858317" w="13067016">
                  <a:moveTo>
                    <a:pt x="0" y="0"/>
                  </a:moveTo>
                  <a:lnTo>
                    <a:pt x="13067016" y="0"/>
                  </a:lnTo>
                  <a:lnTo>
                    <a:pt x="13067016" y="11858317"/>
                  </a:lnTo>
                  <a:lnTo>
                    <a:pt x="0" y="11858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-10800000">
              <a:off x="3946103" y="0"/>
              <a:ext cx="504839" cy="865438"/>
              <a:chOff x="0" y="0"/>
              <a:chExt cx="355600" cy="6096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3556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355600">
                    <a:moveTo>
                      <a:pt x="355600" y="432391"/>
                    </a:moveTo>
                    <a:cubicBezTo>
                      <a:pt x="355600" y="530261"/>
                      <a:pt x="275996" y="609600"/>
                      <a:pt x="177800" y="609600"/>
                    </a:cubicBezTo>
                    <a:cubicBezTo>
                      <a:pt x="79604" y="609600"/>
                      <a:pt x="0" y="530261"/>
                      <a:pt x="0" y="432391"/>
                    </a:cubicBezTo>
                    <a:cubicBezTo>
                      <a:pt x="0" y="155945"/>
                      <a:pt x="177800" y="0"/>
                      <a:pt x="177800" y="0"/>
                    </a:cubicBezTo>
                    <a:cubicBezTo>
                      <a:pt x="177800" y="0"/>
                      <a:pt x="355600" y="163032"/>
                      <a:pt x="355600" y="432391"/>
                    </a:cubicBezTo>
                    <a:close/>
                  </a:path>
                </a:pathLst>
              </a:custGeom>
              <a:solidFill>
                <a:srgbClr val="CC0000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152400"/>
                <a:ext cx="355600" cy="4572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-10800000">
              <a:off x="2734022" y="4431572"/>
              <a:ext cx="504839" cy="865438"/>
              <a:chOff x="0" y="0"/>
              <a:chExt cx="355600" cy="6096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3556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355600">
                    <a:moveTo>
                      <a:pt x="355600" y="432391"/>
                    </a:moveTo>
                    <a:cubicBezTo>
                      <a:pt x="355600" y="530261"/>
                      <a:pt x="275996" y="609600"/>
                      <a:pt x="177800" y="609600"/>
                    </a:cubicBezTo>
                    <a:cubicBezTo>
                      <a:pt x="79604" y="609600"/>
                      <a:pt x="0" y="530261"/>
                      <a:pt x="0" y="432391"/>
                    </a:cubicBezTo>
                    <a:cubicBezTo>
                      <a:pt x="0" y="155945"/>
                      <a:pt x="177800" y="0"/>
                      <a:pt x="177800" y="0"/>
                    </a:cubicBezTo>
                    <a:cubicBezTo>
                      <a:pt x="177800" y="0"/>
                      <a:pt x="355600" y="163032"/>
                      <a:pt x="355600" y="432391"/>
                    </a:cubicBezTo>
                    <a:close/>
                  </a:path>
                </a:pathLst>
              </a:custGeom>
              <a:solidFill>
                <a:srgbClr val="CC000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152400"/>
                <a:ext cx="355600" cy="4572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10800000">
              <a:off x="8336258" y="6714012"/>
              <a:ext cx="504839" cy="865438"/>
              <a:chOff x="0" y="0"/>
              <a:chExt cx="355600" cy="609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3556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355600">
                    <a:moveTo>
                      <a:pt x="355600" y="432391"/>
                    </a:moveTo>
                    <a:cubicBezTo>
                      <a:pt x="355600" y="530261"/>
                      <a:pt x="275996" y="609600"/>
                      <a:pt x="177800" y="609600"/>
                    </a:cubicBezTo>
                    <a:cubicBezTo>
                      <a:pt x="79604" y="609600"/>
                      <a:pt x="0" y="530261"/>
                      <a:pt x="0" y="432391"/>
                    </a:cubicBezTo>
                    <a:cubicBezTo>
                      <a:pt x="0" y="155945"/>
                      <a:pt x="177800" y="0"/>
                      <a:pt x="177800" y="0"/>
                    </a:cubicBezTo>
                    <a:cubicBezTo>
                      <a:pt x="177800" y="0"/>
                      <a:pt x="355600" y="163032"/>
                      <a:pt x="355600" y="432391"/>
                    </a:cubicBezTo>
                    <a:close/>
                  </a:path>
                </a:pathLst>
              </a:custGeom>
              <a:solidFill>
                <a:srgbClr val="CC0000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152400"/>
                <a:ext cx="355600" cy="4572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0007157" y="10534043"/>
              <a:ext cx="504839" cy="865438"/>
              <a:chOff x="0" y="0"/>
              <a:chExt cx="355600" cy="6096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3556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355600">
                    <a:moveTo>
                      <a:pt x="355600" y="432391"/>
                    </a:moveTo>
                    <a:cubicBezTo>
                      <a:pt x="355600" y="530261"/>
                      <a:pt x="275996" y="609600"/>
                      <a:pt x="177800" y="609600"/>
                    </a:cubicBezTo>
                    <a:cubicBezTo>
                      <a:pt x="79604" y="609600"/>
                      <a:pt x="0" y="530261"/>
                      <a:pt x="0" y="432391"/>
                    </a:cubicBezTo>
                    <a:cubicBezTo>
                      <a:pt x="0" y="155945"/>
                      <a:pt x="177800" y="0"/>
                      <a:pt x="177800" y="0"/>
                    </a:cubicBezTo>
                    <a:cubicBezTo>
                      <a:pt x="177800" y="0"/>
                      <a:pt x="355600" y="163032"/>
                      <a:pt x="355600" y="432391"/>
                    </a:cubicBezTo>
                    <a:close/>
                  </a:path>
                </a:pathLst>
              </a:custGeom>
              <a:solidFill>
                <a:srgbClr val="CC0000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152400"/>
                <a:ext cx="355600" cy="4572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-10800000">
              <a:off x="10259577" y="6281293"/>
              <a:ext cx="504839" cy="865438"/>
              <a:chOff x="0" y="0"/>
              <a:chExt cx="355600" cy="6096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3556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355600">
                    <a:moveTo>
                      <a:pt x="355600" y="432391"/>
                    </a:moveTo>
                    <a:cubicBezTo>
                      <a:pt x="355600" y="530261"/>
                      <a:pt x="275996" y="609600"/>
                      <a:pt x="177800" y="609600"/>
                    </a:cubicBezTo>
                    <a:cubicBezTo>
                      <a:pt x="79604" y="609600"/>
                      <a:pt x="0" y="530261"/>
                      <a:pt x="0" y="432391"/>
                    </a:cubicBezTo>
                    <a:cubicBezTo>
                      <a:pt x="0" y="155945"/>
                      <a:pt x="177800" y="0"/>
                      <a:pt x="177800" y="0"/>
                    </a:cubicBezTo>
                    <a:cubicBezTo>
                      <a:pt x="177800" y="0"/>
                      <a:pt x="355600" y="163032"/>
                      <a:pt x="355600" y="432391"/>
                    </a:cubicBezTo>
                    <a:close/>
                  </a:path>
                </a:pathLst>
              </a:custGeom>
              <a:solidFill>
                <a:srgbClr val="CC0000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152400"/>
                <a:ext cx="355600" cy="4572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-10800000">
              <a:off x="9754738" y="7253288"/>
              <a:ext cx="504839" cy="865438"/>
              <a:chOff x="0" y="0"/>
              <a:chExt cx="355600" cy="6096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3556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355600">
                    <a:moveTo>
                      <a:pt x="355600" y="432391"/>
                    </a:moveTo>
                    <a:cubicBezTo>
                      <a:pt x="355600" y="530261"/>
                      <a:pt x="275996" y="609600"/>
                      <a:pt x="177800" y="609600"/>
                    </a:cubicBezTo>
                    <a:cubicBezTo>
                      <a:pt x="79604" y="609600"/>
                      <a:pt x="0" y="530261"/>
                      <a:pt x="0" y="432391"/>
                    </a:cubicBezTo>
                    <a:cubicBezTo>
                      <a:pt x="0" y="155945"/>
                      <a:pt x="177800" y="0"/>
                      <a:pt x="177800" y="0"/>
                    </a:cubicBezTo>
                    <a:cubicBezTo>
                      <a:pt x="177800" y="0"/>
                      <a:pt x="355600" y="163032"/>
                      <a:pt x="355600" y="432391"/>
                    </a:cubicBezTo>
                    <a:close/>
                  </a:path>
                </a:pathLst>
              </a:custGeom>
              <a:solidFill>
                <a:srgbClr val="CC0000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152400"/>
                <a:ext cx="355600" cy="4572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8452548" y="6874473"/>
              <a:ext cx="272258" cy="272258"/>
              <a:chOff x="0" y="0"/>
              <a:chExt cx="812800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4" id="24"/>
            <p:cNvGrpSpPr/>
            <p:nvPr/>
          </p:nvGrpSpPr>
          <p:grpSpPr>
            <a:xfrm rot="0">
              <a:off x="10375867" y="6441754"/>
              <a:ext cx="272258" cy="272258"/>
              <a:chOff x="0" y="0"/>
              <a:chExt cx="812800" cy="81280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6" id="26"/>
            <p:cNvGrpSpPr/>
            <p:nvPr/>
          </p:nvGrpSpPr>
          <p:grpSpPr>
            <a:xfrm rot="0">
              <a:off x="9871028" y="7443321"/>
              <a:ext cx="272258" cy="272258"/>
              <a:chOff x="0" y="0"/>
              <a:chExt cx="812800" cy="81280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2850312" y="4592032"/>
              <a:ext cx="272258" cy="272258"/>
              <a:chOff x="0" y="0"/>
              <a:chExt cx="812800" cy="81280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0" id="30"/>
            <p:cNvGrpSpPr/>
            <p:nvPr/>
          </p:nvGrpSpPr>
          <p:grpSpPr>
            <a:xfrm rot="0">
              <a:off x="4062393" y="147011"/>
              <a:ext cx="272258" cy="272258"/>
              <a:chOff x="0" y="0"/>
              <a:chExt cx="812800" cy="81280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2" id="32"/>
            <p:cNvGrpSpPr/>
            <p:nvPr/>
          </p:nvGrpSpPr>
          <p:grpSpPr>
            <a:xfrm rot="0">
              <a:off x="10143287" y="10694503"/>
              <a:ext cx="272258" cy="272258"/>
              <a:chOff x="0" y="0"/>
              <a:chExt cx="812800" cy="812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4" id="34"/>
            <p:cNvGrpSpPr/>
            <p:nvPr/>
          </p:nvGrpSpPr>
          <p:grpSpPr>
            <a:xfrm rot="0">
              <a:off x="13879535" y="283141"/>
              <a:ext cx="8220871" cy="1753276"/>
              <a:chOff x="0" y="0"/>
              <a:chExt cx="1390112" cy="296471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390112" cy="296471"/>
              </a:xfrm>
              <a:custGeom>
                <a:avLst/>
                <a:gdLst/>
                <a:ahLst/>
                <a:cxnLst/>
                <a:rect r="r" b="b" t="t" l="l"/>
                <a:pathLst>
                  <a:path h="296471" w="1390112">
                    <a:moveTo>
                      <a:pt x="24524" y="0"/>
                    </a:moveTo>
                    <a:lnTo>
                      <a:pt x="1365587" y="0"/>
                    </a:lnTo>
                    <a:cubicBezTo>
                      <a:pt x="1379132" y="0"/>
                      <a:pt x="1390112" y="10980"/>
                      <a:pt x="1390112" y="24524"/>
                    </a:cubicBezTo>
                    <a:lnTo>
                      <a:pt x="1390112" y="271946"/>
                    </a:lnTo>
                    <a:cubicBezTo>
                      <a:pt x="1390112" y="285491"/>
                      <a:pt x="1379132" y="296471"/>
                      <a:pt x="1365587" y="296471"/>
                    </a:cubicBezTo>
                    <a:lnTo>
                      <a:pt x="24524" y="296471"/>
                    </a:lnTo>
                    <a:cubicBezTo>
                      <a:pt x="10980" y="296471"/>
                      <a:pt x="0" y="285491"/>
                      <a:pt x="0" y="271946"/>
                    </a:cubicBezTo>
                    <a:lnTo>
                      <a:pt x="0" y="24524"/>
                    </a:lnTo>
                    <a:cubicBezTo>
                      <a:pt x="0" y="10980"/>
                      <a:pt x="10980" y="0"/>
                      <a:pt x="24524" y="0"/>
                    </a:cubicBezTo>
                    <a:close/>
                  </a:path>
                </a:pathLst>
              </a:custGeom>
              <a:solidFill>
                <a:srgbClr val="344653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-38100"/>
                <a:ext cx="1390112" cy="3345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13879535" y="2304918"/>
              <a:ext cx="8220871" cy="1753276"/>
              <a:chOff x="0" y="0"/>
              <a:chExt cx="1390112" cy="296471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390112" cy="296471"/>
              </a:xfrm>
              <a:custGeom>
                <a:avLst/>
                <a:gdLst/>
                <a:ahLst/>
                <a:cxnLst/>
                <a:rect r="r" b="b" t="t" l="l"/>
                <a:pathLst>
                  <a:path h="296471" w="1390112">
                    <a:moveTo>
                      <a:pt x="24524" y="0"/>
                    </a:moveTo>
                    <a:lnTo>
                      <a:pt x="1365587" y="0"/>
                    </a:lnTo>
                    <a:cubicBezTo>
                      <a:pt x="1379132" y="0"/>
                      <a:pt x="1390112" y="10980"/>
                      <a:pt x="1390112" y="24524"/>
                    </a:cubicBezTo>
                    <a:lnTo>
                      <a:pt x="1390112" y="271946"/>
                    </a:lnTo>
                    <a:cubicBezTo>
                      <a:pt x="1390112" y="285491"/>
                      <a:pt x="1379132" y="296471"/>
                      <a:pt x="1365587" y="296471"/>
                    </a:cubicBezTo>
                    <a:lnTo>
                      <a:pt x="24524" y="296471"/>
                    </a:lnTo>
                    <a:cubicBezTo>
                      <a:pt x="10980" y="296471"/>
                      <a:pt x="0" y="285491"/>
                      <a:pt x="0" y="271946"/>
                    </a:cubicBezTo>
                    <a:lnTo>
                      <a:pt x="0" y="24524"/>
                    </a:lnTo>
                    <a:cubicBezTo>
                      <a:pt x="0" y="10980"/>
                      <a:pt x="10980" y="0"/>
                      <a:pt x="24524" y="0"/>
                    </a:cubicBezTo>
                    <a:close/>
                  </a:path>
                </a:pathLst>
              </a:custGeom>
              <a:solidFill>
                <a:srgbClr val="344653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38100"/>
                <a:ext cx="1390112" cy="3345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13879535" y="4326696"/>
              <a:ext cx="8220871" cy="1753276"/>
              <a:chOff x="0" y="0"/>
              <a:chExt cx="1390112" cy="296471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390112" cy="296471"/>
              </a:xfrm>
              <a:custGeom>
                <a:avLst/>
                <a:gdLst/>
                <a:ahLst/>
                <a:cxnLst/>
                <a:rect r="r" b="b" t="t" l="l"/>
                <a:pathLst>
                  <a:path h="296471" w="1390112">
                    <a:moveTo>
                      <a:pt x="24524" y="0"/>
                    </a:moveTo>
                    <a:lnTo>
                      <a:pt x="1365587" y="0"/>
                    </a:lnTo>
                    <a:cubicBezTo>
                      <a:pt x="1379132" y="0"/>
                      <a:pt x="1390112" y="10980"/>
                      <a:pt x="1390112" y="24524"/>
                    </a:cubicBezTo>
                    <a:lnTo>
                      <a:pt x="1390112" y="271946"/>
                    </a:lnTo>
                    <a:cubicBezTo>
                      <a:pt x="1390112" y="285491"/>
                      <a:pt x="1379132" y="296471"/>
                      <a:pt x="1365587" y="296471"/>
                    </a:cubicBezTo>
                    <a:lnTo>
                      <a:pt x="24524" y="296471"/>
                    </a:lnTo>
                    <a:cubicBezTo>
                      <a:pt x="10980" y="296471"/>
                      <a:pt x="0" y="285491"/>
                      <a:pt x="0" y="271946"/>
                    </a:cubicBezTo>
                    <a:lnTo>
                      <a:pt x="0" y="24524"/>
                    </a:lnTo>
                    <a:cubicBezTo>
                      <a:pt x="0" y="10980"/>
                      <a:pt x="10980" y="0"/>
                      <a:pt x="24524" y="0"/>
                    </a:cubicBezTo>
                    <a:close/>
                  </a:path>
                </a:pathLst>
              </a:custGeom>
              <a:solidFill>
                <a:srgbClr val="344653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38100"/>
                <a:ext cx="1390112" cy="3345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43" id="43"/>
            <p:cNvGrpSpPr/>
            <p:nvPr/>
          </p:nvGrpSpPr>
          <p:grpSpPr>
            <a:xfrm rot="0">
              <a:off x="13879535" y="6348474"/>
              <a:ext cx="8220871" cy="1753276"/>
              <a:chOff x="0" y="0"/>
              <a:chExt cx="1390112" cy="296471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1390112" cy="296471"/>
              </a:xfrm>
              <a:custGeom>
                <a:avLst/>
                <a:gdLst/>
                <a:ahLst/>
                <a:cxnLst/>
                <a:rect r="r" b="b" t="t" l="l"/>
                <a:pathLst>
                  <a:path h="296471" w="1390112">
                    <a:moveTo>
                      <a:pt x="24524" y="0"/>
                    </a:moveTo>
                    <a:lnTo>
                      <a:pt x="1365587" y="0"/>
                    </a:lnTo>
                    <a:cubicBezTo>
                      <a:pt x="1379132" y="0"/>
                      <a:pt x="1390112" y="10980"/>
                      <a:pt x="1390112" y="24524"/>
                    </a:cubicBezTo>
                    <a:lnTo>
                      <a:pt x="1390112" y="271946"/>
                    </a:lnTo>
                    <a:cubicBezTo>
                      <a:pt x="1390112" y="285491"/>
                      <a:pt x="1379132" y="296471"/>
                      <a:pt x="1365587" y="296471"/>
                    </a:cubicBezTo>
                    <a:lnTo>
                      <a:pt x="24524" y="296471"/>
                    </a:lnTo>
                    <a:cubicBezTo>
                      <a:pt x="10980" y="296471"/>
                      <a:pt x="0" y="285491"/>
                      <a:pt x="0" y="271946"/>
                    </a:cubicBezTo>
                    <a:lnTo>
                      <a:pt x="0" y="24524"/>
                    </a:lnTo>
                    <a:cubicBezTo>
                      <a:pt x="0" y="10980"/>
                      <a:pt x="10980" y="0"/>
                      <a:pt x="24524" y="0"/>
                    </a:cubicBezTo>
                    <a:close/>
                  </a:path>
                </a:pathLst>
              </a:custGeom>
              <a:solidFill>
                <a:srgbClr val="344653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38100"/>
                <a:ext cx="1390112" cy="3345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46" id="46"/>
            <p:cNvGrpSpPr/>
            <p:nvPr/>
          </p:nvGrpSpPr>
          <p:grpSpPr>
            <a:xfrm rot="0">
              <a:off x="13879535" y="8368328"/>
              <a:ext cx="8220871" cy="1753276"/>
              <a:chOff x="0" y="0"/>
              <a:chExt cx="1390112" cy="296471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1390112" cy="296471"/>
              </a:xfrm>
              <a:custGeom>
                <a:avLst/>
                <a:gdLst/>
                <a:ahLst/>
                <a:cxnLst/>
                <a:rect r="r" b="b" t="t" l="l"/>
                <a:pathLst>
                  <a:path h="296471" w="1390112">
                    <a:moveTo>
                      <a:pt x="24524" y="0"/>
                    </a:moveTo>
                    <a:lnTo>
                      <a:pt x="1365587" y="0"/>
                    </a:lnTo>
                    <a:cubicBezTo>
                      <a:pt x="1379132" y="0"/>
                      <a:pt x="1390112" y="10980"/>
                      <a:pt x="1390112" y="24524"/>
                    </a:cubicBezTo>
                    <a:lnTo>
                      <a:pt x="1390112" y="271946"/>
                    </a:lnTo>
                    <a:cubicBezTo>
                      <a:pt x="1390112" y="285491"/>
                      <a:pt x="1379132" y="296471"/>
                      <a:pt x="1365587" y="296471"/>
                    </a:cubicBezTo>
                    <a:lnTo>
                      <a:pt x="24524" y="296471"/>
                    </a:lnTo>
                    <a:cubicBezTo>
                      <a:pt x="10980" y="296471"/>
                      <a:pt x="0" y="285491"/>
                      <a:pt x="0" y="271946"/>
                    </a:cubicBezTo>
                    <a:lnTo>
                      <a:pt x="0" y="24524"/>
                    </a:lnTo>
                    <a:cubicBezTo>
                      <a:pt x="0" y="10980"/>
                      <a:pt x="10980" y="0"/>
                      <a:pt x="24524" y="0"/>
                    </a:cubicBezTo>
                    <a:close/>
                  </a:path>
                </a:pathLst>
              </a:custGeom>
              <a:solidFill>
                <a:srgbClr val="344653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0" y="-38100"/>
                <a:ext cx="1390112" cy="3345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13879535" y="10388182"/>
              <a:ext cx="8220871" cy="1753276"/>
              <a:chOff x="0" y="0"/>
              <a:chExt cx="1390112" cy="296471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1390112" cy="296471"/>
              </a:xfrm>
              <a:custGeom>
                <a:avLst/>
                <a:gdLst/>
                <a:ahLst/>
                <a:cxnLst/>
                <a:rect r="r" b="b" t="t" l="l"/>
                <a:pathLst>
                  <a:path h="296471" w="1390112">
                    <a:moveTo>
                      <a:pt x="24524" y="0"/>
                    </a:moveTo>
                    <a:lnTo>
                      <a:pt x="1365587" y="0"/>
                    </a:lnTo>
                    <a:cubicBezTo>
                      <a:pt x="1379132" y="0"/>
                      <a:pt x="1390112" y="10980"/>
                      <a:pt x="1390112" y="24524"/>
                    </a:cubicBezTo>
                    <a:lnTo>
                      <a:pt x="1390112" y="271946"/>
                    </a:lnTo>
                    <a:cubicBezTo>
                      <a:pt x="1390112" y="285491"/>
                      <a:pt x="1379132" y="296471"/>
                      <a:pt x="1365587" y="296471"/>
                    </a:cubicBezTo>
                    <a:lnTo>
                      <a:pt x="24524" y="296471"/>
                    </a:lnTo>
                    <a:cubicBezTo>
                      <a:pt x="10980" y="296471"/>
                      <a:pt x="0" y="285491"/>
                      <a:pt x="0" y="271946"/>
                    </a:cubicBezTo>
                    <a:lnTo>
                      <a:pt x="0" y="24524"/>
                    </a:lnTo>
                    <a:cubicBezTo>
                      <a:pt x="0" y="10980"/>
                      <a:pt x="10980" y="0"/>
                      <a:pt x="24524" y="0"/>
                    </a:cubicBezTo>
                    <a:close/>
                  </a:path>
                </a:pathLst>
              </a:custGeom>
              <a:solidFill>
                <a:srgbClr val="344653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38100"/>
                <a:ext cx="1390112" cy="3345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77"/>
                  </a:lnSpc>
                </a:pPr>
              </a:p>
            </p:txBody>
          </p:sp>
        </p:grpSp>
        <p:sp>
          <p:nvSpPr>
            <p:cNvPr name="TextBox 52" id="52"/>
            <p:cNvSpPr txBox="true"/>
            <p:nvPr/>
          </p:nvSpPr>
          <p:spPr>
            <a:xfrm rot="0">
              <a:off x="10413108" y="6640987"/>
              <a:ext cx="197776" cy="4606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6"/>
                </a:lnSpc>
              </a:pPr>
              <a:r>
                <a:rPr lang="en-US" b="true" sz="2054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1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9908269" y="7612982"/>
              <a:ext cx="197776" cy="4606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6"/>
                </a:lnSpc>
              </a:pPr>
              <a:r>
                <a:rPr lang="en-US" b="true" sz="2054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2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10160689" y="10881036"/>
              <a:ext cx="197776" cy="4606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6"/>
                </a:lnSpc>
              </a:pPr>
              <a:r>
                <a:rPr lang="en-US" b="true" sz="2054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3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8489790" y="7056973"/>
              <a:ext cx="197776" cy="4606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6"/>
                </a:lnSpc>
              </a:pPr>
              <a:r>
                <a:rPr lang="en-US" b="true" sz="2054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4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2887553" y="4791266"/>
              <a:ext cx="197776" cy="4606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6"/>
                </a:lnSpc>
              </a:pPr>
              <a:r>
                <a:rPr lang="en-US" b="true" sz="2054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5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4099634" y="371645"/>
              <a:ext cx="197776" cy="4606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6"/>
                </a:lnSpc>
              </a:pPr>
              <a:r>
                <a:rPr lang="en-US" b="true" sz="2054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6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14082451" y="369671"/>
              <a:ext cx="615597" cy="1437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9"/>
                </a:lnSpc>
              </a:pPr>
              <a:r>
                <a:rPr lang="en-US" b="true" sz="6399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1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14163149" y="2391449"/>
              <a:ext cx="615597" cy="1437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9"/>
                </a:lnSpc>
              </a:pPr>
              <a:r>
                <a:rPr lang="en-US" b="true" sz="6399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2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14205416" y="4410619"/>
              <a:ext cx="615597" cy="1437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9"/>
                </a:lnSpc>
              </a:pPr>
              <a:r>
                <a:rPr lang="en-US" b="true" sz="6399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3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14205416" y="6463181"/>
              <a:ext cx="615597" cy="1437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9"/>
                </a:lnSpc>
              </a:pPr>
              <a:r>
                <a:rPr lang="en-US" b="true" sz="6399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4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14190534" y="8454175"/>
              <a:ext cx="615597" cy="1437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9"/>
                </a:lnSpc>
              </a:pPr>
              <a:r>
                <a:rPr lang="en-US" b="true" sz="6399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5</a:t>
              </a:r>
            </a:p>
          </p:txBody>
        </p:sp>
        <p:sp>
          <p:nvSpPr>
            <p:cNvPr name="TextBox 63" id="63"/>
            <p:cNvSpPr txBox="true"/>
            <p:nvPr/>
          </p:nvSpPr>
          <p:spPr>
            <a:xfrm rot="0">
              <a:off x="14163149" y="10448629"/>
              <a:ext cx="615597" cy="1437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9"/>
                </a:lnSpc>
              </a:pPr>
              <a:r>
                <a:rPr lang="en-US" b="true" sz="6399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6</a:t>
              </a:r>
            </a:p>
          </p:txBody>
        </p:sp>
        <p:sp>
          <p:nvSpPr>
            <p:cNvPr name="TextBox 64" id="64"/>
            <p:cNvSpPr txBox="true"/>
            <p:nvPr/>
          </p:nvSpPr>
          <p:spPr>
            <a:xfrm rot="0">
              <a:off x="15028474" y="1050013"/>
              <a:ext cx="4449851" cy="8951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72"/>
                </a:lnSpc>
              </a:pPr>
              <a:r>
                <a:rPr lang="en-US" b="true" sz="1980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вулиця Шота Руставелі, 13</a:t>
              </a:r>
            </a:p>
            <a:p>
              <a:pPr algn="ctr">
                <a:lnSpc>
                  <a:spcPts val="2772"/>
                </a:lnSpc>
              </a:pP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15028474" y="2533082"/>
              <a:ext cx="6090823" cy="12957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40"/>
                </a:lnSpc>
              </a:pPr>
              <a:r>
                <a:rPr lang="en-US" sz="2352" b="true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Київський національний академічний театр оперети</a:t>
              </a:r>
            </a:p>
            <a:p>
              <a:pPr algn="l">
                <a:lnSpc>
                  <a:spcPts val="2540"/>
                </a:lnSpc>
              </a:pP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14024497" y="3368823"/>
              <a:ext cx="7448935" cy="4371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65"/>
                </a:lnSpc>
              </a:pPr>
              <a:r>
                <a:rPr lang="en-US" sz="1903" b="true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вулиця Велика Васильківська, 53/3</a:t>
              </a:r>
            </a:p>
          </p:txBody>
        </p:sp>
        <p:sp>
          <p:nvSpPr>
            <p:cNvPr name="TextBox 67" id="67"/>
            <p:cNvSpPr txBox="true"/>
            <p:nvPr/>
          </p:nvSpPr>
          <p:spPr>
            <a:xfrm rot="0">
              <a:off x="14980271" y="620608"/>
              <a:ext cx="5062911" cy="973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87"/>
                </a:lnSpc>
              </a:pPr>
              <a:r>
                <a:rPr lang="en-US" sz="2581" b="true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Синагога Бродського</a:t>
              </a:r>
            </a:p>
            <a:p>
              <a:pPr algn="l">
                <a:lnSpc>
                  <a:spcPts val="2787"/>
                </a:lnSpc>
              </a:pP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13787259" y="5369733"/>
              <a:ext cx="7448935" cy="8816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65"/>
                </a:lnSpc>
              </a:pPr>
              <a:r>
                <a:rPr lang="en-US" b="true" sz="1903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вулиця Казимира Малевича, 86</a:t>
              </a:r>
            </a:p>
            <a:p>
              <a:pPr algn="ctr">
                <a:lnSpc>
                  <a:spcPts val="2665"/>
                </a:lnSpc>
              </a:pPr>
            </a:p>
          </p:txBody>
        </p:sp>
        <p:sp>
          <p:nvSpPr>
            <p:cNvPr name="TextBox 69" id="69"/>
            <p:cNvSpPr txBox="true"/>
            <p:nvPr/>
          </p:nvSpPr>
          <p:spPr>
            <a:xfrm rot="0">
              <a:off x="15028474" y="4550319"/>
              <a:ext cx="5487478" cy="8765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40"/>
                </a:lnSpc>
              </a:pPr>
              <a:r>
                <a:rPr lang="en-US" sz="2352" b="true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Єврейський громадський центр "Халом"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15068646" y="6819769"/>
              <a:ext cx="5407135" cy="8765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40"/>
                </a:lnSpc>
              </a:pPr>
              <a:r>
                <a:rPr lang="en-US" sz="2352" b="true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Хабад-Любавич у Києві</a:t>
              </a:r>
            </a:p>
            <a:p>
              <a:pPr algn="l">
                <a:lnSpc>
                  <a:spcPts val="2540"/>
                </a:lnSpc>
              </a:pP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13528932" y="7167962"/>
              <a:ext cx="7448935" cy="8816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65"/>
                </a:lnSpc>
              </a:pPr>
              <a:r>
                <a:rPr lang="en-US" b="true" sz="1903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вулиця Саксаганського, 67</a:t>
              </a:r>
            </a:p>
            <a:p>
              <a:pPr algn="ctr">
                <a:lnSpc>
                  <a:spcPts val="2665"/>
                </a:lnSpc>
              </a:pPr>
            </a:p>
          </p:txBody>
        </p:sp>
        <p:sp>
          <p:nvSpPr>
            <p:cNvPr name="TextBox 72" id="72"/>
            <p:cNvSpPr txBox="true"/>
            <p:nvPr/>
          </p:nvSpPr>
          <p:spPr>
            <a:xfrm rot="0">
              <a:off x="13358657" y="9465109"/>
              <a:ext cx="7448935" cy="4371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65"/>
                </a:lnSpc>
              </a:pPr>
              <a:r>
                <a:rPr lang="en-US" b="true" sz="1903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Берестейський просп., 37</a:t>
              </a:r>
            </a:p>
          </p:txBody>
        </p:sp>
        <p:sp>
          <p:nvSpPr>
            <p:cNvPr name="TextBox 73" id="73"/>
            <p:cNvSpPr txBox="true"/>
            <p:nvPr/>
          </p:nvSpPr>
          <p:spPr>
            <a:xfrm rot="0">
              <a:off x="14980271" y="8606575"/>
              <a:ext cx="7120135" cy="12957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40"/>
                </a:lnSpc>
              </a:pPr>
              <a:r>
                <a:rPr lang="en-US" sz="2352" b="true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Київський політехнічний інститут імені Ігоря Сікорського</a:t>
              </a:r>
            </a:p>
            <a:p>
              <a:pPr algn="l">
                <a:lnSpc>
                  <a:spcPts val="2540"/>
                </a:lnSpc>
              </a:pPr>
            </a:p>
          </p:txBody>
        </p:sp>
        <p:sp>
          <p:nvSpPr>
            <p:cNvPr name="TextBox 74" id="74"/>
            <p:cNvSpPr txBox="true"/>
            <p:nvPr/>
          </p:nvSpPr>
          <p:spPr>
            <a:xfrm rot="0">
              <a:off x="13067016" y="11229898"/>
              <a:ext cx="7448935" cy="8816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65"/>
                </a:lnSpc>
              </a:pPr>
              <a:r>
                <a:rPr lang="en-US" b="true" sz="1903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вулиця Загорівська, 1</a:t>
              </a:r>
            </a:p>
            <a:p>
              <a:pPr algn="ctr">
                <a:lnSpc>
                  <a:spcPts val="2665"/>
                </a:lnSpc>
              </a:pPr>
            </a:p>
          </p:txBody>
        </p:sp>
        <p:sp>
          <p:nvSpPr>
            <p:cNvPr name="TextBox 75" id="75"/>
            <p:cNvSpPr txBox="true"/>
            <p:nvPr/>
          </p:nvSpPr>
          <p:spPr>
            <a:xfrm rot="0">
              <a:off x="14980271" y="10829629"/>
              <a:ext cx="7120135" cy="4574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40"/>
                </a:lnSpc>
              </a:pPr>
              <a:r>
                <a:rPr lang="en-US" sz="2352" b="true">
                  <a:solidFill>
                    <a:srgbClr val="FFFFFF"/>
                  </a:solidFill>
                  <a:latin typeface="Ubuntu Bold"/>
                  <a:ea typeface="Ubuntu Bold"/>
                  <a:cs typeface="Ubuntu Bold"/>
                  <a:sym typeface="Ubuntu Bold"/>
                </a:rPr>
                <a:t>Київська обласна клінічна лікарня</a:t>
              </a:r>
            </a:p>
          </p:txBody>
        </p:sp>
      </p:grpSp>
      <p:sp>
        <p:nvSpPr>
          <p:cNvPr name="TextBox 76" id="76"/>
          <p:cNvSpPr txBox="true"/>
          <p:nvPr/>
        </p:nvSpPr>
        <p:spPr>
          <a:xfrm rot="0">
            <a:off x="4292350" y="-106904"/>
            <a:ext cx="9703300" cy="1398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01"/>
              </a:lnSpc>
            </a:pPr>
            <a:r>
              <a:rPr lang="en-US" sz="7929" b="true">
                <a:solidFill>
                  <a:srgbClr val="344653"/>
                </a:solidFill>
                <a:latin typeface="Ubuntu Bold"/>
                <a:ea typeface="Ubuntu Bold"/>
                <a:cs typeface="Ubuntu Bold"/>
                <a:sym typeface="Ubuntu Bold"/>
              </a:rPr>
              <a:t>Екскурсійна мапа: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9698" y="2401344"/>
            <a:ext cx="5906211" cy="3803987"/>
            <a:chOff x="0" y="0"/>
            <a:chExt cx="1330091" cy="8566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190156" y="2401344"/>
            <a:ext cx="5906211" cy="3803987"/>
            <a:chOff x="0" y="0"/>
            <a:chExt cx="1330091" cy="8566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82092" y="2401344"/>
            <a:ext cx="5906211" cy="3803987"/>
            <a:chOff x="0" y="0"/>
            <a:chExt cx="1330091" cy="8566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99698" y="6323099"/>
            <a:ext cx="5906211" cy="3803987"/>
            <a:chOff x="0" y="0"/>
            <a:chExt cx="1330091" cy="8566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190156" y="6323099"/>
            <a:ext cx="5906211" cy="3803987"/>
            <a:chOff x="0" y="0"/>
            <a:chExt cx="1330091" cy="85666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182092" y="6323099"/>
            <a:ext cx="5906211" cy="3803987"/>
            <a:chOff x="0" y="0"/>
            <a:chExt cx="1330091" cy="85666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390854" y="2602426"/>
            <a:ext cx="5531927" cy="3374384"/>
            <a:chOff x="0" y="0"/>
            <a:chExt cx="1226404" cy="748086"/>
          </a:xfrm>
        </p:grpSpPr>
        <p:sp>
          <p:nvSpPr>
            <p:cNvPr name="Freeform 21" id="21">
              <a:hlinkClick r:id="rId2" tooltip="https://travels.in.ua/ru/object/189/central-synagogue-brodsky-synagogue"/>
            </p:cNvPr>
            <p:cNvSpPr/>
            <p:nvPr/>
          </p:nvSpPr>
          <p:spPr>
            <a:xfrm flipH="false" flipV="false" rot="0">
              <a:off x="0" y="0"/>
              <a:ext cx="1226404" cy="748086"/>
            </a:xfrm>
            <a:custGeom>
              <a:avLst/>
              <a:gdLst/>
              <a:ahLst/>
              <a:cxnLst/>
              <a:rect r="r" b="b" t="t" l="l"/>
              <a:pathLst>
                <a:path h="748086" w="1226404">
                  <a:moveTo>
                    <a:pt x="32188" y="0"/>
                  </a:moveTo>
                  <a:lnTo>
                    <a:pt x="1194216" y="0"/>
                  </a:lnTo>
                  <a:cubicBezTo>
                    <a:pt x="1211993" y="0"/>
                    <a:pt x="1226404" y="14411"/>
                    <a:pt x="1226404" y="32188"/>
                  </a:cubicBezTo>
                  <a:lnTo>
                    <a:pt x="1226404" y="715898"/>
                  </a:lnTo>
                  <a:cubicBezTo>
                    <a:pt x="1226404" y="733675"/>
                    <a:pt x="1211993" y="748086"/>
                    <a:pt x="1194216" y="748086"/>
                  </a:cubicBezTo>
                  <a:lnTo>
                    <a:pt x="32188" y="748086"/>
                  </a:lnTo>
                  <a:cubicBezTo>
                    <a:pt x="14411" y="748086"/>
                    <a:pt x="0" y="733675"/>
                    <a:pt x="0" y="715898"/>
                  </a:cubicBezTo>
                  <a:lnTo>
                    <a:pt x="0" y="32188"/>
                  </a:lnTo>
                  <a:cubicBezTo>
                    <a:pt x="0" y="14411"/>
                    <a:pt x="14411" y="0"/>
                    <a:pt x="32188" y="0"/>
                  </a:cubicBezTo>
                  <a:close/>
                </a:path>
              </a:pathLst>
            </a:custGeom>
            <a:blipFill>
              <a:blip r:embed="rId3"/>
              <a:stretch>
                <a:fillRect l="-4549" t="0" r="-4133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6378036" y="2602426"/>
            <a:ext cx="5531927" cy="3374384"/>
            <a:chOff x="0" y="0"/>
            <a:chExt cx="1226404" cy="74808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26404" cy="748086"/>
            </a:xfrm>
            <a:custGeom>
              <a:avLst/>
              <a:gdLst/>
              <a:ahLst/>
              <a:cxnLst/>
              <a:rect r="r" b="b" t="t" l="l"/>
              <a:pathLst>
                <a:path h="748086" w="1226404">
                  <a:moveTo>
                    <a:pt x="32188" y="0"/>
                  </a:moveTo>
                  <a:lnTo>
                    <a:pt x="1194216" y="0"/>
                  </a:lnTo>
                  <a:cubicBezTo>
                    <a:pt x="1211993" y="0"/>
                    <a:pt x="1226404" y="14411"/>
                    <a:pt x="1226404" y="32188"/>
                  </a:cubicBezTo>
                  <a:lnTo>
                    <a:pt x="1226404" y="715898"/>
                  </a:lnTo>
                  <a:cubicBezTo>
                    <a:pt x="1226404" y="733675"/>
                    <a:pt x="1211993" y="748086"/>
                    <a:pt x="1194216" y="748086"/>
                  </a:cubicBezTo>
                  <a:lnTo>
                    <a:pt x="32188" y="748086"/>
                  </a:lnTo>
                  <a:cubicBezTo>
                    <a:pt x="14411" y="748086"/>
                    <a:pt x="0" y="733675"/>
                    <a:pt x="0" y="715898"/>
                  </a:cubicBezTo>
                  <a:lnTo>
                    <a:pt x="0" y="32188"/>
                  </a:lnTo>
                  <a:cubicBezTo>
                    <a:pt x="0" y="14411"/>
                    <a:pt x="14411" y="0"/>
                    <a:pt x="32188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3382" r="0" b="-3382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2365219" y="2602426"/>
            <a:ext cx="5531927" cy="3374384"/>
            <a:chOff x="0" y="0"/>
            <a:chExt cx="1226404" cy="74808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226404" cy="748086"/>
            </a:xfrm>
            <a:custGeom>
              <a:avLst/>
              <a:gdLst/>
              <a:ahLst/>
              <a:cxnLst/>
              <a:rect r="r" b="b" t="t" l="l"/>
              <a:pathLst>
                <a:path h="748086" w="1226404">
                  <a:moveTo>
                    <a:pt x="32188" y="0"/>
                  </a:moveTo>
                  <a:lnTo>
                    <a:pt x="1194216" y="0"/>
                  </a:lnTo>
                  <a:cubicBezTo>
                    <a:pt x="1211993" y="0"/>
                    <a:pt x="1226404" y="14411"/>
                    <a:pt x="1226404" y="32188"/>
                  </a:cubicBezTo>
                  <a:lnTo>
                    <a:pt x="1226404" y="715898"/>
                  </a:lnTo>
                  <a:cubicBezTo>
                    <a:pt x="1226404" y="733675"/>
                    <a:pt x="1211993" y="748086"/>
                    <a:pt x="1194216" y="748086"/>
                  </a:cubicBezTo>
                  <a:lnTo>
                    <a:pt x="32188" y="748086"/>
                  </a:lnTo>
                  <a:cubicBezTo>
                    <a:pt x="14411" y="748086"/>
                    <a:pt x="0" y="733675"/>
                    <a:pt x="0" y="715898"/>
                  </a:cubicBezTo>
                  <a:lnTo>
                    <a:pt x="0" y="32188"/>
                  </a:lnTo>
                  <a:cubicBezTo>
                    <a:pt x="0" y="14411"/>
                    <a:pt x="14411" y="0"/>
                    <a:pt x="32188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33418" r="0" b="-33418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2369233" y="6537901"/>
            <a:ext cx="5531927" cy="3374384"/>
            <a:chOff x="0" y="0"/>
            <a:chExt cx="1226404" cy="74808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26404" cy="748086"/>
            </a:xfrm>
            <a:custGeom>
              <a:avLst/>
              <a:gdLst/>
              <a:ahLst/>
              <a:cxnLst/>
              <a:rect r="r" b="b" t="t" l="l"/>
              <a:pathLst>
                <a:path h="748086" w="1226404">
                  <a:moveTo>
                    <a:pt x="32188" y="0"/>
                  </a:moveTo>
                  <a:lnTo>
                    <a:pt x="1194216" y="0"/>
                  </a:lnTo>
                  <a:cubicBezTo>
                    <a:pt x="1211993" y="0"/>
                    <a:pt x="1226404" y="14411"/>
                    <a:pt x="1226404" y="32188"/>
                  </a:cubicBezTo>
                  <a:lnTo>
                    <a:pt x="1226404" y="715898"/>
                  </a:lnTo>
                  <a:cubicBezTo>
                    <a:pt x="1226404" y="733675"/>
                    <a:pt x="1211993" y="748086"/>
                    <a:pt x="1194216" y="748086"/>
                  </a:cubicBezTo>
                  <a:lnTo>
                    <a:pt x="32188" y="748086"/>
                  </a:lnTo>
                  <a:cubicBezTo>
                    <a:pt x="14411" y="748086"/>
                    <a:pt x="0" y="733675"/>
                    <a:pt x="0" y="715898"/>
                  </a:cubicBezTo>
                  <a:lnTo>
                    <a:pt x="0" y="32188"/>
                  </a:lnTo>
                  <a:cubicBezTo>
                    <a:pt x="0" y="14411"/>
                    <a:pt x="14411" y="0"/>
                    <a:pt x="32188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4612" r="0" b="-4612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377298" y="6537901"/>
            <a:ext cx="5531927" cy="3374384"/>
            <a:chOff x="0" y="0"/>
            <a:chExt cx="1226404" cy="74808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26404" cy="748086"/>
            </a:xfrm>
            <a:custGeom>
              <a:avLst/>
              <a:gdLst/>
              <a:ahLst/>
              <a:cxnLst/>
              <a:rect r="r" b="b" t="t" l="l"/>
              <a:pathLst>
                <a:path h="748086" w="1226404">
                  <a:moveTo>
                    <a:pt x="32188" y="0"/>
                  </a:moveTo>
                  <a:lnTo>
                    <a:pt x="1194216" y="0"/>
                  </a:lnTo>
                  <a:cubicBezTo>
                    <a:pt x="1211993" y="0"/>
                    <a:pt x="1226404" y="14411"/>
                    <a:pt x="1226404" y="32188"/>
                  </a:cubicBezTo>
                  <a:lnTo>
                    <a:pt x="1226404" y="715898"/>
                  </a:lnTo>
                  <a:cubicBezTo>
                    <a:pt x="1226404" y="733675"/>
                    <a:pt x="1211993" y="748086"/>
                    <a:pt x="1194216" y="748086"/>
                  </a:cubicBezTo>
                  <a:lnTo>
                    <a:pt x="32188" y="748086"/>
                  </a:lnTo>
                  <a:cubicBezTo>
                    <a:pt x="14411" y="748086"/>
                    <a:pt x="0" y="733675"/>
                    <a:pt x="0" y="715898"/>
                  </a:cubicBezTo>
                  <a:lnTo>
                    <a:pt x="0" y="32188"/>
                  </a:lnTo>
                  <a:cubicBezTo>
                    <a:pt x="0" y="14411"/>
                    <a:pt x="14411" y="0"/>
                    <a:pt x="32188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3587" r="0" b="-3587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385362" y="6537901"/>
            <a:ext cx="5531927" cy="3374384"/>
            <a:chOff x="0" y="0"/>
            <a:chExt cx="1226404" cy="74808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26404" cy="748086"/>
            </a:xfrm>
            <a:custGeom>
              <a:avLst/>
              <a:gdLst/>
              <a:ahLst/>
              <a:cxnLst/>
              <a:rect r="r" b="b" t="t" l="l"/>
              <a:pathLst>
                <a:path h="748086" w="1226404">
                  <a:moveTo>
                    <a:pt x="32188" y="0"/>
                  </a:moveTo>
                  <a:lnTo>
                    <a:pt x="1194216" y="0"/>
                  </a:lnTo>
                  <a:cubicBezTo>
                    <a:pt x="1211993" y="0"/>
                    <a:pt x="1226404" y="14411"/>
                    <a:pt x="1226404" y="32188"/>
                  </a:cubicBezTo>
                  <a:lnTo>
                    <a:pt x="1226404" y="715898"/>
                  </a:lnTo>
                  <a:cubicBezTo>
                    <a:pt x="1226404" y="733675"/>
                    <a:pt x="1211993" y="748086"/>
                    <a:pt x="1194216" y="748086"/>
                  </a:cubicBezTo>
                  <a:lnTo>
                    <a:pt x="32188" y="748086"/>
                  </a:lnTo>
                  <a:cubicBezTo>
                    <a:pt x="14411" y="748086"/>
                    <a:pt x="0" y="733675"/>
                    <a:pt x="0" y="715898"/>
                  </a:cubicBezTo>
                  <a:lnTo>
                    <a:pt x="0" y="32188"/>
                  </a:lnTo>
                  <a:cubicBezTo>
                    <a:pt x="0" y="14411"/>
                    <a:pt x="14411" y="0"/>
                    <a:pt x="32188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4646" r="0" b="-4646"/>
              </a:stretch>
            </a:blip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6199049" y="440558"/>
            <a:ext cx="5889902" cy="1398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01"/>
              </a:lnSpc>
            </a:pPr>
            <a:r>
              <a:rPr lang="en-US" sz="7929" b="true">
                <a:solidFill>
                  <a:srgbClr val="344653"/>
                </a:solidFill>
                <a:latin typeface="Ubuntu Bold"/>
                <a:ea typeface="Ubuntu Bold"/>
                <a:cs typeface="Ubuntu Bold"/>
                <a:sym typeface="Ubuntu Bold"/>
              </a:rPr>
              <a:t>Фотографії: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90854" y="5000625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378036" y="5000625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363067" y="5000625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90854" y="8913103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4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380044" y="8913103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372592" y="8913103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6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852552" y="5550090"/>
            <a:ext cx="4880404" cy="42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u="sng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  <a:hlinkClick r:id="rId9" tooltip="https://travels.in.ua/ru/object/189/central-synagogue-brodsky-synagogue#google_vignette"/>
              </a:rPr>
              <a:t>https://travels.in.ua/ru/object/189/central-synagogue-brodsky-synagogue#google_vignette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841742" y="5753925"/>
            <a:ext cx="938986" cy="207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0" tooltip="https://uk.wikipedia.org/wiki/%D0%9A%D0%B8%D1%97%D0%B2%D1%81%D1%8C%D0%BA%D0%B8%D0%B9_%D0%BD%D0%B0%D1%86%D1%96%D0%BE%D0%BD%D0%B0%D0%BB%D1%8C%D0%BD%D0%B8%D0%B9_%D0%B0%D0%BA%D0%B0%D0%B4%D0%B5%D0%BC%D1%96%D1%87%D0%BD%D0%B8%D0%B9_%D1%82%D0%B5%D0%B0%D1%82%D1%80_%D0%BE%D0%BF%D0%B5%D1%80%D0%B5%D1%82%D0%B8#/media/%D0%A4%D0%B0%D0%B9%D0%BB:%D0%A7%D0%B5%D1%80%D0%B2%D0%BE%D0%BD%D0%BE%D0%B0%D1%80%D0%BC%D1%96%D0%B9%D1%81%D1%8C%D0%BA%D0%B0_%D0%B2%D1%83%D0%BB.,_53_DSC_5268.JPG"/>
              </a:rPr>
              <a:t>Фото 2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000560" y="5509504"/>
            <a:ext cx="506968" cy="207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1" tooltip="https://maps.app.goo.gl/HkpHHrvUYG1BLpLH9"/>
              </a:rPr>
              <a:t>Фото 3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7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9698" y="2401344"/>
            <a:ext cx="5906211" cy="3803987"/>
            <a:chOff x="0" y="0"/>
            <a:chExt cx="1330091" cy="8566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190156" y="2401344"/>
            <a:ext cx="5906211" cy="3803987"/>
            <a:chOff x="0" y="0"/>
            <a:chExt cx="1330091" cy="8566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82092" y="2401344"/>
            <a:ext cx="5906211" cy="3803987"/>
            <a:chOff x="0" y="0"/>
            <a:chExt cx="1330091" cy="8566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99698" y="6323099"/>
            <a:ext cx="5906211" cy="3803987"/>
            <a:chOff x="0" y="0"/>
            <a:chExt cx="1330091" cy="8566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190156" y="6323099"/>
            <a:ext cx="5906211" cy="3803987"/>
            <a:chOff x="0" y="0"/>
            <a:chExt cx="1330091" cy="85666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182092" y="6323099"/>
            <a:ext cx="5906211" cy="3803987"/>
            <a:chOff x="0" y="0"/>
            <a:chExt cx="1330091" cy="85666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30091" cy="856666"/>
            </a:xfrm>
            <a:custGeom>
              <a:avLst/>
              <a:gdLst/>
              <a:ahLst/>
              <a:cxnLst/>
              <a:rect r="r" b="b" t="t" l="l"/>
              <a:pathLst>
                <a:path h="856666" w="1330091">
                  <a:moveTo>
                    <a:pt x="25602" y="0"/>
                  </a:moveTo>
                  <a:lnTo>
                    <a:pt x="1304489" y="0"/>
                  </a:lnTo>
                  <a:cubicBezTo>
                    <a:pt x="1318629" y="0"/>
                    <a:pt x="1330091" y="11462"/>
                    <a:pt x="1330091" y="25602"/>
                  </a:cubicBezTo>
                  <a:lnTo>
                    <a:pt x="1330091" y="831064"/>
                  </a:lnTo>
                  <a:cubicBezTo>
                    <a:pt x="1330091" y="837854"/>
                    <a:pt x="1327394" y="844366"/>
                    <a:pt x="1322592" y="849167"/>
                  </a:cubicBezTo>
                  <a:cubicBezTo>
                    <a:pt x="1317791" y="853968"/>
                    <a:pt x="1311279" y="856666"/>
                    <a:pt x="1304489" y="856666"/>
                  </a:cubicBezTo>
                  <a:lnTo>
                    <a:pt x="25602" y="856666"/>
                  </a:lnTo>
                  <a:cubicBezTo>
                    <a:pt x="18812" y="856666"/>
                    <a:pt x="12300" y="853968"/>
                    <a:pt x="7499" y="849167"/>
                  </a:cubicBezTo>
                  <a:cubicBezTo>
                    <a:pt x="2697" y="844366"/>
                    <a:pt x="0" y="837854"/>
                    <a:pt x="0" y="831064"/>
                  </a:cubicBezTo>
                  <a:lnTo>
                    <a:pt x="0" y="25602"/>
                  </a:lnTo>
                  <a:cubicBezTo>
                    <a:pt x="0" y="18812"/>
                    <a:pt x="2697" y="12300"/>
                    <a:pt x="7499" y="7499"/>
                  </a:cubicBezTo>
                  <a:cubicBezTo>
                    <a:pt x="12300" y="2697"/>
                    <a:pt x="18812" y="0"/>
                    <a:pt x="25602" y="0"/>
                  </a:cubicBezTo>
                  <a:close/>
                </a:path>
              </a:pathLst>
            </a:custGeom>
            <a:solidFill>
              <a:srgbClr val="344653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330091" cy="894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77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5899159" y="522394"/>
            <a:ext cx="6489683" cy="1398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01"/>
              </a:lnSpc>
            </a:pPr>
            <a:r>
              <a:rPr lang="en-US" sz="7929" b="true">
                <a:solidFill>
                  <a:srgbClr val="344653"/>
                </a:solidFill>
                <a:latin typeface="Ubuntu Bold"/>
                <a:ea typeface="Ubuntu Bold"/>
                <a:cs typeface="Ubuntu Bold"/>
                <a:sym typeface="Ubuntu Bold"/>
              </a:rPr>
              <a:t>Про ці місця: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90854" y="5000625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378036" y="5000625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363067" y="5000625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3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90854" y="8913103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4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380044" y="8913103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372592" y="8913103"/>
            <a:ext cx="461698" cy="111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6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97942" y="7031468"/>
            <a:ext cx="5615989" cy="2226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0"/>
              </a:lnSpc>
              <a:spcBef>
                <a:spcPct val="0"/>
              </a:spcBef>
            </a:pPr>
            <a:r>
              <a:rPr lang="en-US" b="true" sz="2352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Єврейська громада «Бейт Менахем Київ Хабад Любавич», яку очолює головний рабин Києва Йонатан Маркович, займається розвитком єврейського життя, освітніми проєктами, благодійністю та кошерним харчуванням.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335267" y="7031468"/>
            <a:ext cx="5615989" cy="2226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0"/>
              </a:lnSpc>
              <a:spcBef>
                <a:spcPct val="0"/>
              </a:spcBef>
            </a:pPr>
            <a:r>
              <a:rPr lang="en-US" b="true" sz="2352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Національний технічний університет України «Київський політехнічний інститут імені Ігоря Сікорського» — один із найбільших і найпрестижніших технічних університетів України та Європи, заснований у 1898 році.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324967" y="7345826"/>
            <a:ext cx="5615989" cy="159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0"/>
              </a:lnSpc>
              <a:spcBef>
                <a:spcPct val="0"/>
              </a:spcBef>
            </a:pPr>
            <a:r>
              <a:rPr lang="en-US" b="true" sz="2352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Київська обласна клінічна лікарня (КОКЛ) — це багатопрофільний державний медичний заклад, що надає спеціалізовану допомогу за понад 25 напрямками.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44808" y="2880326"/>
            <a:ext cx="5615989" cy="2855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0"/>
              </a:lnSpc>
              <a:spcBef>
                <a:spcPct val="0"/>
              </a:spcBef>
            </a:pPr>
            <a:r>
              <a:rPr lang="en-US" b="true" sz="2352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Синагога Бродського (або Центральна синагога Києва) — це діючий релігійний і культурний центр, зведений у 1897–1898 роках за кошти мецената Лазаря Бродського. Будівля є визначною пам'яткою архітектури в неомавританському стилі та розташована в самому центрі столиці.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335267" y="3194684"/>
            <a:ext cx="5615989" cy="2226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0"/>
              </a:lnSpc>
              <a:spcBef>
                <a:spcPct val="0"/>
              </a:spcBef>
            </a:pPr>
            <a:r>
              <a:rPr lang="en-US" b="true" sz="2352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Київський національний академічний театр оперети — це єдиний в Україні театр у своєму жанрі та один із найстаріших осередків музично-театрального мистецтва, розташований у будівлі колишнього Троїцького народного дому.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324967" y="3509042"/>
            <a:ext cx="5615989" cy="1597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0"/>
              </a:lnSpc>
              <a:spcBef>
                <a:spcPct val="0"/>
              </a:spcBef>
            </a:pPr>
            <a:r>
              <a:rPr lang="en-US" b="true" sz="2352">
                <a:solidFill>
                  <a:srgbClr val="FFFFFF"/>
                </a:solidFill>
                <a:latin typeface="Ubuntu Bold"/>
                <a:ea typeface="Ubuntu Bold"/>
                <a:cs typeface="Ubuntu Bold"/>
                <a:sym typeface="Ubuntu Bold"/>
              </a:rPr>
              <a:t>Єврейський громадський центр "Халом" — це культурно-освітній простір у Києві, створений для підтримки єврейської громади та збереження традицій.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7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ln w="19050" cap="sq">
              <a:solidFill>
                <a:srgbClr val="344653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274726" cy="2224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2770561"/>
            <a:ext cx="11253320" cy="2104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</a:pPr>
            <a:r>
              <a:rPr lang="en-US" sz="12000" b="true">
                <a:solidFill>
                  <a:srgbClr val="344653"/>
                </a:solidFill>
                <a:latin typeface="Ubuntu Bold"/>
                <a:ea typeface="Ubuntu Bold"/>
                <a:cs typeface="Ubuntu Bold"/>
                <a:sym typeface="Ubuntu Bold"/>
              </a:rPr>
              <a:t>Висновок: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82313" y="5086350"/>
            <a:ext cx="11339458" cy="2108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0"/>
              </a:lnSpc>
            </a:pPr>
            <a:r>
              <a:rPr lang="en-US" sz="2021" b="true">
                <a:solidFill>
                  <a:srgbClr val="233241"/>
                </a:solidFill>
                <a:latin typeface="Ubuntu Bold"/>
                <a:ea typeface="Ubuntu Bold"/>
                <a:cs typeface="Ubuntu Bold"/>
                <a:sym typeface="Ubuntu Bold"/>
              </a:rPr>
              <a:t>У нашій роботі ми дослідили архітектурні споруди Києва, які були збудовані за кошти єврейської громади у 20 столітті. А також єврейські громадські центри. Ми прочитали багато інформації, знайшли цікаві факти та відвідали деякі з цих місць.</a:t>
            </a:r>
          </a:p>
          <a:p>
            <a:pPr algn="l">
              <a:lnSpc>
                <a:spcPts val="2830"/>
              </a:lnSpc>
            </a:pPr>
          </a:p>
          <a:p>
            <a:pPr algn="l">
              <a:lnSpc>
                <a:spcPts val="2830"/>
              </a:lnSpc>
              <a:spcBef>
                <a:spcPct val="0"/>
              </a:spcBef>
            </a:pPr>
            <a:r>
              <a:rPr lang="en-US" b="true" sz="2021">
                <a:solidFill>
                  <a:srgbClr val="233241"/>
                </a:solidFill>
                <a:latin typeface="Ubuntu Bold"/>
                <a:ea typeface="Ubuntu Bold"/>
                <a:cs typeface="Ubuntu Bold"/>
                <a:sym typeface="Ubuntu Bold"/>
              </a:rPr>
              <a:t>Також ми опрацювали матеріал і зробили екскурсійну мапу. У результаті ми дізналися більше про історію міста і внесок євреїв у його розвиток.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DAHHf3P9YJk</dc:identifier>
  <dcterms:modified xsi:type="dcterms:W3CDTF">2011-08-01T06:04:30Z</dcterms:modified>
  <cp:revision>1</cp:revision>
  <dc:title>Проект МАН Юніор (Влощук Софія, Новік Євгенія)</dc:title>
</cp:coreProperties>
</file>