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3" r:id="rId2"/>
    <p:sldId id="290" r:id="rId3"/>
    <p:sldId id="299" r:id="rId4"/>
    <p:sldId id="291" r:id="rId5"/>
    <p:sldId id="292" r:id="rId6"/>
    <p:sldId id="293" r:id="rId7"/>
    <p:sldId id="297" r:id="rId8"/>
    <p:sldId id="279" r:id="rId9"/>
    <p:sldId id="302" r:id="rId10"/>
    <p:sldId id="301" r:id="rId11"/>
    <p:sldId id="300" r:id="rId12"/>
    <p:sldId id="303" r:id="rId13"/>
    <p:sldId id="271" r:id="rId14"/>
    <p:sldId id="2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6D0E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leoni\OneDrive\Documents\new%20papka\&#1052;&#1040;N%202025_2026\&#1050;&#1085;&#1080;&#1075;&#1072;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leoni\OneDrive\Documents\new%20papka\&#1052;&#1040;N%202025_2026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leoni\OneDrive\Documents\new%20papka\&#1052;&#1040;N%202025_2026\&#1050;&#1085;&#1080;&#1075;&#1072;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leoni\OneDrive\Documents\new%20papka\&#1052;&#1040;N%202025_2026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leoni\OneDrive\Documents\new%20papka\&#1052;&#1040;N%202025_2026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[Книга1.xlsx]Лист1!$E$799</c:f>
              <c:strCache>
                <c:ptCount val="1"/>
                <c:pt idx="0">
                  <c:v>Сонечко семикрапкове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[Книга1.xlsx]Лист1!$F$797:$J$798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[Книга1.xlsx]Лист1!$F$799:$J$799</c:f>
              <c:numCache>
                <c:formatCode>General</c:formatCode>
                <c:ptCount val="5"/>
                <c:pt idx="0">
                  <c:v>20</c:v>
                </c:pt>
                <c:pt idx="1">
                  <c:v>35</c:v>
                </c:pt>
                <c:pt idx="2">
                  <c:v>24</c:v>
                </c:pt>
                <c:pt idx="3">
                  <c:v>14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C7-498B-81B4-6C918C3C28ED}"/>
            </c:ext>
          </c:extLst>
        </c:ser>
        <c:ser>
          <c:idx val="1"/>
          <c:order val="1"/>
          <c:tx>
            <c:strRef>
              <c:f>[Книга1.xlsx]Лист1!$E$800</c:f>
              <c:strCache>
                <c:ptCount val="1"/>
                <c:pt idx="0">
                  <c:v>Гармонія азійська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[Книга1.xlsx]Лист1!$F$797:$J$798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[Книга1.xlsx]Лист1!$F$800:$J$800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8</c:v>
                </c:pt>
                <c:pt idx="3">
                  <c:v>6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C7-498B-81B4-6C918C3C28ED}"/>
            </c:ext>
          </c:extLst>
        </c:ser>
        <c:ser>
          <c:idx val="2"/>
          <c:order val="2"/>
          <c:tx>
            <c:strRef>
              <c:f>[Книга1.xlsx]Лист1!$E$801</c:f>
              <c:strCache>
                <c:ptCount val="1"/>
                <c:pt idx="0">
                  <c:v>Турун шкірястий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[Книга1.xlsx]Лист1!$F$797:$J$798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[Книга1.xlsx]Лист1!$F$801:$J$801</c:f>
              <c:numCache>
                <c:formatCode>General</c:formatCode>
                <c:ptCount val="5"/>
                <c:pt idx="0">
                  <c:v>5</c:v>
                </c:pt>
                <c:pt idx="1">
                  <c:v>8</c:v>
                </c:pt>
                <c:pt idx="2">
                  <c:v>4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C7-498B-81B4-6C918C3C28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6"/>
        <c:overlap val="-32"/>
        <c:axId val="237230954"/>
        <c:axId val="766362514"/>
      </c:barChart>
      <c:catAx>
        <c:axId val="2372309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766362514"/>
        <c:crosses val="autoZero"/>
        <c:auto val="1"/>
        <c:lblAlgn val="ctr"/>
        <c:lblOffset val="100"/>
        <c:noMultiLvlLbl val="0"/>
      </c:catAx>
      <c:valAx>
        <c:axId val="76636251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  <a:alpha val="3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 forceAA="0"/>
              <a:lstStyle/>
              <a:p>
                <a:pPr defTabSz="914400"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r>
                  <a:rPr lang="uk-UA" altLang="zh-CN" sz="900" b="1" u="none" strike="noStrike" cap="none" normalizeH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</a:rPr>
                  <a:t>Кількість особин</a:t>
                </a:r>
                <a:endParaRPr lang="uk-UA" sz="900" b="1" u="none" strike="noStrike" cap="none" normalizeH="0">
                  <a:solidFill>
                    <a:schemeClr val="tx1"/>
                  </a:solidFill>
                  <a:uFill>
                    <a:solidFill>
                      <a:schemeClr val="tx1"/>
                    </a:solidFill>
                  </a:uFill>
                  <a:latin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 forceAA="0"/>
            <a:lstStyle/>
            <a:p>
              <a:pPr defTabSz="914400">
                <a:defRPr lang="zh-CN" sz="900" b="1" i="0" u="none" strike="noStrike" kern="1200" cap="none" spc="0" normalizeH="0" baseline="0">
                  <a:solidFill>
                    <a:schemeClr val="tx1"/>
                  </a:solidFill>
                  <a:uFill>
                    <a:solidFill>
                      <a:schemeClr val="tx1"/>
                    </a:solidFill>
                  </a:uFill>
                  <a:latin typeface="Times New Roman" panose="02020603050405020304" pitchFamily="18" charset="0"/>
                  <a:ea typeface="Microsoft YaHei" panose="020B0503020204020204" charset="-122"/>
                  <a:cs typeface="Microsoft YaHei" panose="020B0503020204020204" charset="-122"/>
                  <a:sym typeface="Microsoft YaHei" panose="020B0503020204020204" charset="-122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23723095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 forceAA="0"/>
          <a:lstStyle/>
          <a:p>
            <a:pPr rtl="0"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32a731f-0334-4c69-9fe6-ff6dfbb0e811}"/>
      </c:ext>
    </c:extLst>
  </c:chart>
  <c:spPr>
    <a:solidFill>
      <a:srgbClr val="6AAC91">
        <a:lumMod val="20000"/>
        <a:lumOff val="80000"/>
      </a:srgbClr>
    </a:solidFill>
    <a:ln w="9525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 sz="900" b="1" u="none" strike="noStrike" kern="1200" cap="none" spc="0" normalizeH="0">
          <a:solidFill>
            <a:schemeClr val="tx1"/>
          </a:solidFill>
          <a:uFill>
            <a:solidFill>
              <a:schemeClr val="tx1"/>
            </a:solidFill>
          </a:uFill>
          <a:latin typeface="Times New Roman" panose="02020603050405020304" pitchFamily="18" charset="0"/>
          <a:ea typeface="Microsoft YaHei" panose="020B0503020204020204" charset="-122"/>
          <a:cs typeface="Microsoft YaHei" panose="020B0503020204020204" charset="-122"/>
          <a:sym typeface="Microsoft YaHei" panose="020B0503020204020204" charset="-122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[Книга1.xlsx]Лист1!$D$669</c:f>
              <c:strCache>
                <c:ptCount val="1"/>
                <c:pt idx="0">
                  <c:v>Шпанська мушка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[Книга1.xlsx]Лист1!$E$667:$I$668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[Книга1.xlsx]Лист1!$E$669:$I$669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6-4CC2-B003-DD950A30AE60}"/>
            </c:ext>
          </c:extLst>
        </c:ser>
        <c:ser>
          <c:idx val="1"/>
          <c:order val="1"/>
          <c:tx>
            <c:strRef>
              <c:f>[Книга1.xlsx]Лист1!$D$670</c:f>
              <c:strCache>
                <c:ptCount val="1"/>
                <c:pt idx="0">
                  <c:v>Наривник мінливий (гробарик)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[Книга1.xlsx]Лист1!$E$667:$I$668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[Книга1.xlsx]Лист1!$E$670:$I$670</c:f>
              <c:numCache>
                <c:formatCode>General</c:formatCode>
                <c:ptCount val="5"/>
                <c:pt idx="0">
                  <c:v>8</c:v>
                </c:pt>
                <c:pt idx="1">
                  <c:v>11</c:v>
                </c:pt>
                <c:pt idx="2">
                  <c:v>6</c:v>
                </c:pt>
                <c:pt idx="3">
                  <c:v>4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6-4CC2-B003-DD950A30AE60}"/>
            </c:ext>
          </c:extLst>
        </c:ser>
        <c:ser>
          <c:idx val="2"/>
          <c:order val="2"/>
          <c:tx>
            <c:strRef>
              <c:f>[Книга1.xlsx]Лист1!$D$671</c:f>
              <c:strCache>
                <c:ptCount val="1"/>
                <c:pt idx="0">
                  <c:v>Звичайний буряковий довгоносик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[Книга1.xlsx]Лист1!$E$667:$I$668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[Книга1.xlsx]Лист1!$E$671:$I$671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5</c:v>
                </c:pt>
                <c:pt idx="3">
                  <c:v>10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E6-4CC2-B003-DD950A30AE60}"/>
            </c:ext>
          </c:extLst>
        </c:ser>
        <c:ser>
          <c:idx val="3"/>
          <c:order val="3"/>
          <c:tx>
            <c:strRef>
              <c:f>[Книга1.xlsx]Лист1!$D$672</c:f>
              <c:strCache>
                <c:ptCount val="1"/>
                <c:pt idx="0">
                  <c:v>Коник cправжній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[Книга1.xlsx]Лист1!$E$667:$I$668</c:f>
              <c:multiLvlStrCache>
                <c:ptCount val="5"/>
                <c:lvl>
                  <c:pt idx="0">
                    <c:v> №1 (0,9 км)</c:v>
                  </c:pt>
                  <c:pt idx="1">
                    <c:v> №2 (1,2 км)</c:v>
                  </c:pt>
                  <c:pt idx="2">
                    <c:v>№3 (1,1 км)</c:v>
                  </c:pt>
                  <c:pt idx="3">
                    <c:v> №4 (0,7 км)</c:v>
                  </c:pt>
                  <c:pt idx="4">
                    <c:v>Усього особин</c:v>
                  </c:pt>
                </c:lvl>
                <c:lvl>
                  <c:pt idx="0">
                    <c:v>Маршрут</c:v>
                  </c:pt>
                </c:lvl>
              </c:multiLvlStrCache>
            </c:multiLvlStrRef>
          </c:cat>
          <c:val>
            <c:numRef>
              <c:f>[Книга1.xlsx]Лист1!$E$672:$I$672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E6-4CC2-B003-DD950A30AE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6"/>
        <c:overlap val="-32"/>
        <c:axId val="637961268"/>
        <c:axId val="724374590"/>
      </c:barChart>
      <c:catAx>
        <c:axId val="6379612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724374590"/>
        <c:crosses val="autoZero"/>
        <c:auto val="1"/>
        <c:lblAlgn val="ctr"/>
        <c:lblOffset val="100"/>
        <c:noMultiLvlLbl val="0"/>
      </c:catAx>
      <c:valAx>
        <c:axId val="72437459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  <a:alpha val="3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 forceAA="0"/>
              <a:lstStyle/>
              <a:p>
                <a:pPr defTabSz="914400"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r>
                  <a:rPr lang="uk-UA" altLang="zh-CN" sz="900" b="1" u="none" strike="noStrike" cap="none" normalizeH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</a:rPr>
                  <a:t>Кількість особин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 forceAA="0"/>
            <a:lstStyle/>
            <a:p>
              <a:pPr defTabSz="914400">
                <a:defRPr lang="zh-CN" sz="900" b="1" i="0" u="none" strike="noStrike" kern="1200" cap="none" spc="0" normalizeH="0" baseline="0">
                  <a:solidFill>
                    <a:schemeClr val="tx1"/>
                  </a:solidFill>
                  <a:uFill>
                    <a:solidFill>
                      <a:schemeClr val="tx1"/>
                    </a:solidFill>
                  </a:uFill>
                  <a:latin typeface="Times New Roman" panose="02020603050405020304" pitchFamily="18" charset="0"/>
                  <a:ea typeface="Microsoft YaHei" panose="020B0503020204020204" charset="-122"/>
                  <a:cs typeface="Microsoft YaHei" panose="020B0503020204020204" charset="-122"/>
                  <a:sym typeface="Microsoft YaHei" panose="020B0503020204020204" charset="-122"/>
                </a:defRPr>
              </a:pPr>
              <a:endParaRPr lang="uk-UA" alt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6379612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 forceAA="0"/>
          <a:lstStyle/>
          <a:p>
            <a:pPr rtl="0"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329ce66-cda9-4b86-8a18-5d481355530d}"/>
      </c:ext>
    </c:extLst>
  </c:chart>
  <c:spPr>
    <a:solidFill>
      <a:srgbClr val="6AAC91">
        <a:lumMod val="20000"/>
        <a:lumOff val="80000"/>
      </a:srgbClr>
    </a:solidFill>
    <a:ln w="9525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 sz="900" b="1" u="none" strike="noStrike" kern="1200" cap="none" spc="0" normalizeH="0">
          <a:solidFill>
            <a:schemeClr val="tx1"/>
          </a:solidFill>
          <a:uFill>
            <a:solidFill>
              <a:schemeClr val="tx1"/>
            </a:solidFill>
          </a:uFill>
          <a:latin typeface="Times New Roman" panose="02020603050405020304" pitchFamily="18" charset="0"/>
          <a:ea typeface="Microsoft YaHei" panose="020B0503020204020204" charset="-122"/>
          <a:cs typeface="Microsoft YaHei" panose="020B0503020204020204" charset="-122"/>
          <a:sym typeface="Microsoft YaHei" panose="020B0503020204020204" charset="-122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[Книга1.xlsx]Лист1!$F$588:$F$589</c:f>
              <c:strCache>
                <c:ptCount val="1"/>
                <c:pt idx="0">
                  <c:v>Маршрут  №1 (0,9 км)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[Книга1.xlsx]Лист1!$E$590:$E$596</c:f>
              <c:strCache>
                <c:ptCount val="7"/>
                <c:pt idx="0">
                  <c:v>Мідляк піщаний</c:v>
                </c:pt>
                <c:pt idx="1">
                  <c:v>Мідляк підвальний</c:v>
                </c:pt>
                <c:pt idx="2">
                  <c:v>Червоноклоп безкрилий</c:v>
                </c:pt>
                <c:pt idx="3">
                  <c:v>Жук-носоріг звичайний</c:v>
                </c:pt>
                <c:pt idx="4">
                  <c:v>Жук-олень</c:v>
                </c:pt>
                <c:pt idx="5">
                  <c:v>Бронзівка</c:v>
                </c:pt>
                <c:pt idx="6">
                  <c:v>Вусач коротковусий </c:v>
                </c:pt>
              </c:strCache>
            </c:strRef>
          </c:cat>
          <c:val>
            <c:numRef>
              <c:f>[Книга1.xlsx]Лист1!$F$590:$F$596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25</c:v>
                </c:pt>
                <c:pt idx="3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9-423D-9AF2-EF4C25BAFD99}"/>
            </c:ext>
          </c:extLst>
        </c:ser>
        <c:ser>
          <c:idx val="1"/>
          <c:order val="1"/>
          <c:tx>
            <c:strRef>
              <c:f>[Книга1.xlsx]Лист1!$G$588:$G$589</c:f>
              <c:strCache>
                <c:ptCount val="1"/>
                <c:pt idx="0">
                  <c:v>Маршрут  №2 (1,2 км)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[Книга1.xlsx]Лист1!$E$590:$E$596</c:f>
              <c:strCache>
                <c:ptCount val="7"/>
                <c:pt idx="0">
                  <c:v>Мідляк піщаний</c:v>
                </c:pt>
                <c:pt idx="1">
                  <c:v>Мідляк підвальний</c:v>
                </c:pt>
                <c:pt idx="2">
                  <c:v>Червоноклоп безкрилий</c:v>
                </c:pt>
                <c:pt idx="3">
                  <c:v>Жук-носоріг звичайний</c:v>
                </c:pt>
                <c:pt idx="4">
                  <c:v>Жук-олень</c:v>
                </c:pt>
                <c:pt idx="5">
                  <c:v>Бронзівка</c:v>
                </c:pt>
                <c:pt idx="6">
                  <c:v>Вусач коротковусий </c:v>
                </c:pt>
              </c:strCache>
            </c:strRef>
          </c:cat>
          <c:val>
            <c:numRef>
              <c:f>[Книга1.xlsx]Лист1!$G$590:$G$596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55</c:v>
                </c:pt>
                <c:pt idx="3">
                  <c:v>4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9-423D-9AF2-EF4C25BAFD99}"/>
            </c:ext>
          </c:extLst>
        </c:ser>
        <c:ser>
          <c:idx val="2"/>
          <c:order val="2"/>
          <c:tx>
            <c:strRef>
              <c:f>[Книга1.xlsx]Лист1!$H$588:$H$589</c:f>
              <c:strCache>
                <c:ptCount val="1"/>
                <c:pt idx="0">
                  <c:v>Маршрут №3 (1,1 км)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[Книга1.xlsx]Лист1!$E$590:$E$596</c:f>
              <c:strCache>
                <c:ptCount val="7"/>
                <c:pt idx="0">
                  <c:v>Мідляк піщаний</c:v>
                </c:pt>
                <c:pt idx="1">
                  <c:v>Мідляк підвальний</c:v>
                </c:pt>
                <c:pt idx="2">
                  <c:v>Червоноклоп безкрилий</c:v>
                </c:pt>
                <c:pt idx="3">
                  <c:v>Жук-носоріг звичайний</c:v>
                </c:pt>
                <c:pt idx="4">
                  <c:v>Жук-олень</c:v>
                </c:pt>
                <c:pt idx="5">
                  <c:v>Бронзівка</c:v>
                </c:pt>
                <c:pt idx="6">
                  <c:v>Вусач коротковусий </c:v>
                </c:pt>
              </c:strCache>
            </c:strRef>
          </c:cat>
          <c:val>
            <c:numRef>
              <c:f>[Книга1.xlsx]Лист1!$H$590:$H$596</c:f>
              <c:numCache>
                <c:formatCode>General</c:formatCode>
                <c:ptCount val="7"/>
                <c:pt idx="0">
                  <c:v>2</c:v>
                </c:pt>
                <c:pt idx="2">
                  <c:v>15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9-423D-9AF2-EF4C25BAFD99}"/>
            </c:ext>
          </c:extLst>
        </c:ser>
        <c:ser>
          <c:idx val="3"/>
          <c:order val="3"/>
          <c:tx>
            <c:strRef>
              <c:f>[Книга1.xlsx]Лист1!$I$588:$I$589</c:f>
              <c:strCache>
                <c:ptCount val="1"/>
                <c:pt idx="0">
                  <c:v>Маршрут  №4 (0,7 км)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[Книга1.xlsx]Лист1!$E$590:$E$596</c:f>
              <c:strCache>
                <c:ptCount val="7"/>
                <c:pt idx="0">
                  <c:v>Мідляк піщаний</c:v>
                </c:pt>
                <c:pt idx="1">
                  <c:v>Мідляк підвальний</c:v>
                </c:pt>
                <c:pt idx="2">
                  <c:v>Червоноклоп безкрилий</c:v>
                </c:pt>
                <c:pt idx="3">
                  <c:v>Жук-носоріг звичайний</c:v>
                </c:pt>
                <c:pt idx="4">
                  <c:v>Жук-олень</c:v>
                </c:pt>
                <c:pt idx="5">
                  <c:v>Бронзівка</c:v>
                </c:pt>
                <c:pt idx="6">
                  <c:v>Вусач коротковусий </c:v>
                </c:pt>
              </c:strCache>
            </c:strRef>
          </c:cat>
          <c:val>
            <c:numRef>
              <c:f>[Книга1.xlsx]Лист1!$I$590:$I$596</c:f>
              <c:numCache>
                <c:formatCode>General</c:formatCode>
                <c:ptCount val="7"/>
                <c:pt idx="0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9-423D-9AF2-EF4C25BAFD99}"/>
            </c:ext>
          </c:extLst>
        </c:ser>
        <c:ser>
          <c:idx val="4"/>
          <c:order val="4"/>
          <c:tx>
            <c:strRef>
              <c:f>[Книга1.xlsx]Лист1!$J$588:$J$589</c:f>
              <c:strCache>
                <c:ptCount val="1"/>
                <c:pt idx="0">
                  <c:v>Маршрут Усього осіб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[Книга1.xlsx]Лист1!$E$590:$E$596</c:f>
              <c:strCache>
                <c:ptCount val="7"/>
                <c:pt idx="0">
                  <c:v>Мідляк піщаний</c:v>
                </c:pt>
                <c:pt idx="1">
                  <c:v>Мідляк підвальний</c:v>
                </c:pt>
                <c:pt idx="2">
                  <c:v>Червоноклоп безкрилий</c:v>
                </c:pt>
                <c:pt idx="3">
                  <c:v>Жук-носоріг звичайний</c:v>
                </c:pt>
                <c:pt idx="4">
                  <c:v>Жук-олень</c:v>
                </c:pt>
                <c:pt idx="5">
                  <c:v>Бронзівка</c:v>
                </c:pt>
                <c:pt idx="6">
                  <c:v>Вусач коротковусий </c:v>
                </c:pt>
              </c:strCache>
            </c:strRef>
          </c:cat>
          <c:val>
            <c:numRef>
              <c:f>[Книга1.xlsx]Лист1!$J$590:$J$596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95</c:v>
                </c:pt>
                <c:pt idx="3">
                  <c:v>7</c:v>
                </c:pt>
                <c:pt idx="4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9-423D-9AF2-EF4C25BAFD9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6"/>
        <c:overlap val="-32"/>
        <c:axId val="813276596"/>
        <c:axId val="57743577"/>
      </c:barChart>
      <c:catAx>
        <c:axId val="8132765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57743577"/>
        <c:crosses val="autoZero"/>
        <c:auto val="1"/>
        <c:lblAlgn val="ctr"/>
        <c:lblOffset val="100"/>
        <c:noMultiLvlLbl val="0"/>
      </c:catAx>
      <c:valAx>
        <c:axId val="5774357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  <a:alpha val="3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 forceAA="0"/>
              <a:lstStyle/>
              <a:p>
                <a:pPr defTabSz="914400">
                  <a:defRPr lang="zh-CN" sz="10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r>
                  <a:rPr lang="uk-UA" b="1" u="none" strike="noStrike" cap="none" normalizeH="0">
                    <a:solidFill>
                      <a:schemeClr val="tx1"/>
                    </a:solidFill>
                    <a:uFill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u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 особин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 forceAA="0"/>
            <a:lstStyle/>
            <a:p>
              <a:pPr defTabSz="914400">
                <a:defRPr lang="zh-CN" sz="1000" b="1" i="0" u="none" strike="noStrike" kern="1200" cap="none" spc="0" normalizeH="0" baseline="0">
                  <a:solidFill>
                    <a:schemeClr val="tx1"/>
                  </a:solidFill>
                  <a:uFill>
                    <a:solidFill>
                      <a:schemeClr val="tx1">
                        <a:lumMod val="65000"/>
                        <a:lumOff val="35000"/>
                      </a:schemeClr>
                    </a:solidFill>
                  </a:uFill>
                  <a:latin typeface="Times New Roman" panose="02020603050405020304" pitchFamily="18" charset="0"/>
                  <a:ea typeface="Microsoft YaHei" panose="020B0503020204020204" charset="-122"/>
                  <a:cs typeface="Microsoft YaHei" panose="020B0503020204020204" charset="-122"/>
                  <a:sym typeface="Microsoft YaHei" panose="020B0503020204020204" charset="-122"/>
                </a:defRPr>
              </a:pPr>
              <a:endParaRPr lang="uk-UA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8132765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 forceAA="0"/>
          <a:lstStyle/>
          <a:p>
            <a:pPr rtl="0">
              <a:defRPr lang="zh-CN" sz="8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7c0c972-c4bc-4f80-ba48-a02da7c4a247}"/>
      </c:ext>
    </c:extLst>
  </c:chart>
  <c:spPr>
    <a:solidFill>
      <a:srgbClr val="6AAC91">
        <a:lumMod val="20000"/>
        <a:lumOff val="80000"/>
      </a:srgbClr>
    </a:solidFill>
    <a:ln w="9525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 b="0"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  <a:sym typeface="Microsoft YaHei" panose="020B0503020204020204" charset="-122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[Книга1.xlsx]Лист1!$E$846:$E$847</c:f>
              <c:strCache>
                <c:ptCount val="1"/>
                <c:pt idx="0">
                  <c:v>Маршрут  №1 (0,9 км)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[Книга1.xlsx]Лист1!$D$848:$D$852</c:f>
              <c:strCache>
                <c:ptCount val="5"/>
                <c:pt idx="0">
                  <c:v>Джміль</c:v>
                </c:pt>
                <c:pt idx="1">
                  <c:v>Руда осмія (дика бджола)</c:v>
                </c:pt>
                <c:pt idx="2">
                  <c:v>Оса лісова (Dolichovespula sylvestris)</c:v>
                </c:pt>
                <c:pt idx="3">
                  <c:v>Комар-довгоніжка</c:v>
                </c:pt>
                <c:pt idx="4">
                  <c:v>Муха-дзюрчалка</c:v>
                </c:pt>
              </c:strCache>
            </c:strRef>
          </c:cat>
          <c:val>
            <c:numRef>
              <c:f>[Книга1.xlsx]Лист1!$E$848:$E$852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7</c:v>
                </c:pt>
                <c:pt idx="3">
                  <c:v>10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8-4C86-A85B-83DFEA7EB1ED}"/>
            </c:ext>
          </c:extLst>
        </c:ser>
        <c:ser>
          <c:idx val="1"/>
          <c:order val="1"/>
          <c:tx>
            <c:strRef>
              <c:f>[Книга1.xlsx]Лист1!$F$846:$F$847</c:f>
              <c:strCache>
                <c:ptCount val="1"/>
                <c:pt idx="0">
                  <c:v>Маршрут  №2 (1,2 км)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[Книга1.xlsx]Лист1!$D$848:$D$852</c:f>
              <c:strCache>
                <c:ptCount val="5"/>
                <c:pt idx="0">
                  <c:v>Джміль</c:v>
                </c:pt>
                <c:pt idx="1">
                  <c:v>Руда осмія (дика бджола)</c:v>
                </c:pt>
                <c:pt idx="2">
                  <c:v>Оса лісова (Dolichovespula sylvestris)</c:v>
                </c:pt>
                <c:pt idx="3">
                  <c:v>Комар-довгоніжка</c:v>
                </c:pt>
                <c:pt idx="4">
                  <c:v>Муха-дзюрчалка</c:v>
                </c:pt>
              </c:strCache>
            </c:strRef>
          </c:cat>
          <c:val>
            <c:numRef>
              <c:f>[Книга1.xlsx]Лист1!$F$848:$F$852</c:f>
              <c:numCache>
                <c:formatCode>General</c:formatCode>
                <c:ptCount val="5"/>
                <c:pt idx="0">
                  <c:v>6</c:v>
                </c:pt>
                <c:pt idx="1">
                  <c:v>17</c:v>
                </c:pt>
                <c:pt idx="2">
                  <c:v>11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48-4C86-A85B-83DFEA7EB1ED}"/>
            </c:ext>
          </c:extLst>
        </c:ser>
        <c:ser>
          <c:idx val="2"/>
          <c:order val="2"/>
          <c:tx>
            <c:strRef>
              <c:f>[Книга1.xlsx]Лист1!$G$846:$G$847</c:f>
              <c:strCache>
                <c:ptCount val="1"/>
                <c:pt idx="0">
                  <c:v>Маршрут №3 (1,1 км)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[Книга1.xlsx]Лист1!$D$848:$D$852</c:f>
              <c:strCache>
                <c:ptCount val="5"/>
                <c:pt idx="0">
                  <c:v>Джміль</c:v>
                </c:pt>
                <c:pt idx="1">
                  <c:v>Руда осмія (дика бджола)</c:v>
                </c:pt>
                <c:pt idx="2">
                  <c:v>Оса лісова (Dolichovespula sylvestris)</c:v>
                </c:pt>
                <c:pt idx="3">
                  <c:v>Комар-довгоніжка</c:v>
                </c:pt>
                <c:pt idx="4">
                  <c:v>Муха-дзюрчалка</c:v>
                </c:pt>
              </c:strCache>
            </c:strRef>
          </c:cat>
          <c:val>
            <c:numRef>
              <c:f>[Книга1.xlsx]Лист1!$G$848:$G$852</c:f>
              <c:numCache>
                <c:formatCode>General</c:formatCode>
                <c:ptCount val="5"/>
                <c:pt idx="0">
                  <c:v>10</c:v>
                </c:pt>
                <c:pt idx="1">
                  <c:v>12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48-4C86-A85B-83DFEA7EB1ED}"/>
            </c:ext>
          </c:extLst>
        </c:ser>
        <c:ser>
          <c:idx val="3"/>
          <c:order val="3"/>
          <c:tx>
            <c:strRef>
              <c:f>[Книга1.xlsx]Лист1!$H$846:$H$847</c:f>
              <c:strCache>
                <c:ptCount val="1"/>
                <c:pt idx="0">
                  <c:v>Маршрут  №4 (0,7 км)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[Книга1.xlsx]Лист1!$D$848:$D$852</c:f>
              <c:strCache>
                <c:ptCount val="5"/>
                <c:pt idx="0">
                  <c:v>Джміль</c:v>
                </c:pt>
                <c:pt idx="1">
                  <c:v>Руда осмія (дика бджола)</c:v>
                </c:pt>
                <c:pt idx="2">
                  <c:v>Оса лісова (Dolichovespula sylvestris)</c:v>
                </c:pt>
                <c:pt idx="3">
                  <c:v>Комар-довгоніжка</c:v>
                </c:pt>
                <c:pt idx="4">
                  <c:v>Муха-дзюрчалка</c:v>
                </c:pt>
              </c:strCache>
            </c:strRef>
          </c:cat>
          <c:val>
            <c:numRef>
              <c:f>[Книга1.xlsx]Лист1!$H$848:$H$852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48-4C86-A85B-83DFEA7EB1ED}"/>
            </c:ext>
          </c:extLst>
        </c:ser>
        <c:ser>
          <c:idx val="4"/>
          <c:order val="4"/>
          <c:tx>
            <c:strRef>
              <c:f>[Книга1.xlsx]Лист1!$I$846:$I$847</c:f>
              <c:strCache>
                <c:ptCount val="1"/>
                <c:pt idx="0">
                  <c:v>Маршрут Усього осіб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[Книга1.xlsx]Лист1!$D$848:$D$852</c:f>
              <c:strCache>
                <c:ptCount val="5"/>
                <c:pt idx="0">
                  <c:v>Джміль</c:v>
                </c:pt>
                <c:pt idx="1">
                  <c:v>Руда осмія (дика бджола)</c:v>
                </c:pt>
                <c:pt idx="2">
                  <c:v>Оса лісова (Dolichovespula sylvestris)</c:v>
                </c:pt>
                <c:pt idx="3">
                  <c:v>Комар-довгоніжка</c:v>
                </c:pt>
                <c:pt idx="4">
                  <c:v>Муха-дзюрчалка</c:v>
                </c:pt>
              </c:strCache>
            </c:strRef>
          </c:cat>
          <c:val>
            <c:numRef>
              <c:f>[Книга1.xlsx]Лист1!$I$848:$I$852</c:f>
              <c:numCache>
                <c:formatCode>General</c:formatCode>
                <c:ptCount val="5"/>
                <c:pt idx="0">
                  <c:v>32</c:v>
                </c:pt>
                <c:pt idx="1">
                  <c:v>37</c:v>
                </c:pt>
                <c:pt idx="2">
                  <c:v>31</c:v>
                </c:pt>
                <c:pt idx="3">
                  <c:v>22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48-4C86-A85B-83DFEA7EB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6"/>
        <c:overlap val="-32"/>
        <c:axId val="911157727"/>
        <c:axId val="844767552"/>
      </c:barChart>
      <c:catAx>
        <c:axId val="91115772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844767552"/>
        <c:crosses val="autoZero"/>
        <c:auto val="1"/>
        <c:lblAlgn val="ctr"/>
        <c:lblOffset val="100"/>
        <c:noMultiLvlLbl val="0"/>
      </c:catAx>
      <c:valAx>
        <c:axId val="84476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  <a:alpha val="3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 forceAA="0"/>
              <a:lstStyle/>
              <a:p>
                <a:pPr defTabSz="914400"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r>
                  <a:rPr lang="uk-UA" altLang="zh-CN" sz="900" b="1" u="none" strike="noStrike" cap="none" normalizeH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</a:rPr>
                  <a:t>Кількість особин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 forceAA="0"/>
            <a:lstStyle/>
            <a:p>
              <a:pPr defTabSz="914400">
                <a:defRPr lang="zh-CN" sz="900" b="1" i="0" u="none" strike="noStrike" kern="1200" cap="none" spc="0" normalizeH="0" baseline="0">
                  <a:solidFill>
                    <a:schemeClr val="tx1"/>
                  </a:solidFill>
                  <a:uFill>
                    <a:solidFill>
                      <a:schemeClr val="tx1"/>
                    </a:solidFill>
                  </a:uFill>
                  <a:latin typeface="Times New Roman" panose="02020603050405020304" pitchFamily="18" charset="0"/>
                  <a:ea typeface="Microsoft YaHei" panose="020B0503020204020204" charset="-122"/>
                  <a:cs typeface="Microsoft YaHei" panose="020B0503020204020204" charset="-122"/>
                  <a:sym typeface="Microsoft YaHei" panose="020B0503020204020204" charset="-122"/>
                </a:defRPr>
              </a:pPr>
              <a:endParaRPr lang="uk-UA" alt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91115772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 forceAA="0"/>
          <a:lstStyle/>
          <a:p>
            <a:pPr rtl="0"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2a11026-0cb1-409f-8d8d-8038360ace6f}"/>
      </c:ext>
    </c:extLst>
  </c:chart>
  <c:spPr>
    <a:solidFill>
      <a:srgbClr val="6AAC91">
        <a:lumMod val="20000"/>
        <a:lumOff val="80000"/>
      </a:srgbClr>
    </a:solidFill>
    <a:ln w="9525" cap="flat" cmpd="sng" algn="ctr">
      <a:solidFill>
        <a:schemeClr val="tx1">
          <a:lumMod val="50000"/>
          <a:lumOff val="50000"/>
          <a:alpha val="25000"/>
        </a:schemeClr>
      </a:solidFill>
      <a:round/>
    </a:ln>
    <a:effectLst/>
  </c:spPr>
  <c:txPr>
    <a:bodyPr/>
    <a:lstStyle/>
    <a:p>
      <a:pPr>
        <a:defRPr lang="zh-CN" sz="900" b="1" u="none" strike="noStrike" kern="1200" cap="none" spc="0" normalizeH="0">
          <a:solidFill>
            <a:schemeClr val="tx1"/>
          </a:solidFill>
          <a:uFill>
            <a:solidFill>
              <a:schemeClr val="tx1"/>
            </a:solidFill>
          </a:uFill>
          <a:latin typeface="Times New Roman" panose="02020603050405020304" pitchFamily="18" charset="0"/>
          <a:ea typeface="Microsoft YaHei" panose="020B0503020204020204" charset="-122"/>
          <a:cs typeface="Microsoft YaHei" panose="020B0503020204020204" charset="-122"/>
          <a:sym typeface="Microsoft YaHei" panose="020B0503020204020204" charset="-122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 forceAA="0"/>
          <a:lstStyle/>
          <a:p>
            <a:pPr>
              <a:defRPr lang="zh-CN" sz="108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r>
              <a:rPr lang="uk-UA" altLang="zh-CN" sz="1400" b="1" u="none" strike="noStrike" cap="none" normalizeH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</a:rPr>
              <a:t>Аналіз кількісних показників комах за маршрутами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1080" b="1" i="0" u="none" strike="noStrike" kern="1200" cap="none" spc="0" normalizeH="0" baseline="0">
              <a:solidFill>
                <a:schemeClr val="tx1"/>
              </a:solidFill>
              <a:uFill>
                <a:solidFill>
                  <a:schemeClr val="tx1"/>
                </a:solidFill>
              </a:uFill>
              <a:latin typeface="Times New Roman" panose="02020603050405020304" pitchFamily="18" charset="0"/>
              <a:ea typeface="Microsoft YaHei" panose="020B0503020204020204" charset="-122"/>
              <a:cs typeface="Microsoft YaHei" panose="020B0503020204020204" charset="-122"/>
              <a:sym typeface="Microsoft YaHei" panose="020B0503020204020204" charset="-122"/>
            </a:defRPr>
          </a:pPr>
          <a:endParaRPr lang="uk-UA" alt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5778702507201001"/>
          <c:y val="1.9527208485138701E-2"/>
          <c:w val="0.84221296362610798"/>
          <c:h val="0.63657940285415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[Книга1.xlsx]Лист1!$E$546</c:f>
              <c:strCache>
                <c:ptCount val="1"/>
                <c:pt idx="0">
                  <c:v>Хижаки 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Microsoft YaHei" panose="020B0503020204020204" charset="-122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[Книга1.xlsx]Лист1!$F$545:$J$545</c:f>
              <c:strCache>
                <c:ptCount val="5"/>
                <c:pt idx="0">
                  <c:v>Маршрут №1 (0,9 км)</c:v>
                </c:pt>
                <c:pt idx="1">
                  <c:v>Маршрут №2 (1,2 км)</c:v>
                </c:pt>
                <c:pt idx="2">
                  <c:v>Маршрут №3 (1,1 км)</c:v>
                </c:pt>
                <c:pt idx="3">
                  <c:v>Маршрут №4 (0,7 км)</c:v>
                </c:pt>
                <c:pt idx="4">
                  <c:v>Усього особин</c:v>
                </c:pt>
              </c:strCache>
            </c:strRef>
          </c:cat>
          <c:val>
            <c:numRef>
              <c:f>[Книга1.xlsx]Лист1!$F$546:$J$546</c:f>
              <c:numCache>
                <c:formatCode>General</c:formatCode>
                <c:ptCount val="5"/>
                <c:pt idx="0">
                  <c:v>35</c:v>
                </c:pt>
                <c:pt idx="1">
                  <c:v>58</c:v>
                </c:pt>
                <c:pt idx="2">
                  <c:v>36</c:v>
                </c:pt>
                <c:pt idx="3">
                  <c:v>20</c:v>
                </c:pt>
                <c:pt idx="4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F-4F69-BF0E-C9B342C2FD09}"/>
            </c:ext>
          </c:extLst>
        </c:ser>
        <c:ser>
          <c:idx val="1"/>
          <c:order val="1"/>
          <c:tx>
            <c:strRef>
              <c:f>[Книга1.xlsx]Лист1!$E$547</c:f>
              <c:strCache>
                <c:ptCount val="1"/>
                <c:pt idx="0">
                  <c:v>Фітофаги 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8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Microsoft YaHei" panose="020B0503020204020204" charset="-122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[Книга1.xlsx]Лист1!$F$545:$J$545</c:f>
              <c:strCache>
                <c:ptCount val="5"/>
                <c:pt idx="0">
                  <c:v>Маршрут №1 (0,9 км)</c:v>
                </c:pt>
                <c:pt idx="1">
                  <c:v>Маршрут №2 (1,2 км)</c:v>
                </c:pt>
                <c:pt idx="2">
                  <c:v>Маршрут №3 (1,1 км)</c:v>
                </c:pt>
                <c:pt idx="3">
                  <c:v>Маршрут №4 (0,7 км)</c:v>
                </c:pt>
                <c:pt idx="4">
                  <c:v>Усього особин</c:v>
                </c:pt>
              </c:strCache>
            </c:strRef>
          </c:cat>
          <c:val>
            <c:numRef>
              <c:f>[Книга1.xlsx]Лист1!$F$547:$J$547</c:f>
              <c:numCache>
                <c:formatCode>General</c:formatCode>
                <c:ptCount val="5"/>
                <c:pt idx="0">
                  <c:v>27</c:v>
                </c:pt>
                <c:pt idx="1">
                  <c:v>34</c:v>
                </c:pt>
                <c:pt idx="2">
                  <c:v>26</c:v>
                </c:pt>
                <c:pt idx="3">
                  <c:v>26</c:v>
                </c:pt>
                <c:pt idx="4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7F-4F69-BF0E-C9B342C2FD09}"/>
            </c:ext>
          </c:extLst>
        </c:ser>
        <c:ser>
          <c:idx val="2"/>
          <c:order val="2"/>
          <c:tx>
            <c:strRef>
              <c:f>[Книга1.xlsx]Лист1!$E$548</c:f>
              <c:strCache>
                <c:ptCount val="1"/>
                <c:pt idx="0">
                  <c:v>Деструктори 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Microsoft YaHei" panose="020B0503020204020204" charset="-122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[Книга1.xlsx]Лист1!$F$545:$J$545</c:f>
              <c:strCache>
                <c:ptCount val="5"/>
                <c:pt idx="0">
                  <c:v>Маршрут №1 (0,9 км)</c:v>
                </c:pt>
                <c:pt idx="1">
                  <c:v>Маршрут №2 (1,2 км)</c:v>
                </c:pt>
                <c:pt idx="2">
                  <c:v>Маршрут №3 (1,1 км)</c:v>
                </c:pt>
                <c:pt idx="3">
                  <c:v>Маршрут №4 (0,7 км)</c:v>
                </c:pt>
                <c:pt idx="4">
                  <c:v>Усього особин</c:v>
                </c:pt>
              </c:strCache>
            </c:strRef>
          </c:cat>
          <c:val>
            <c:numRef>
              <c:f>[Книга1.xlsx]Лист1!$F$548:$J$548</c:f>
              <c:numCache>
                <c:formatCode>General</c:formatCode>
                <c:ptCount val="5"/>
                <c:pt idx="0">
                  <c:v>34</c:v>
                </c:pt>
                <c:pt idx="1">
                  <c:v>82</c:v>
                </c:pt>
                <c:pt idx="2">
                  <c:v>22</c:v>
                </c:pt>
                <c:pt idx="3">
                  <c:v>5</c:v>
                </c:pt>
                <c:pt idx="4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7F-4F69-BF0E-C9B342C2FD09}"/>
            </c:ext>
          </c:extLst>
        </c:ser>
        <c:ser>
          <c:idx val="3"/>
          <c:order val="3"/>
          <c:tx>
            <c:strRef>
              <c:f>[Книга1.xlsx]Лист1!$E$549</c:f>
              <c:strCache>
                <c:ptCount val="1"/>
                <c:pt idx="0">
                  <c:v>Запилювачі 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Microsoft YaHei" panose="020B0503020204020204" charset="-122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[Книга1.xlsx]Лист1!$F$545:$J$545</c:f>
              <c:strCache>
                <c:ptCount val="5"/>
                <c:pt idx="0">
                  <c:v>Маршрут №1 (0,9 км)</c:v>
                </c:pt>
                <c:pt idx="1">
                  <c:v>Маршрут №2 (1,2 км)</c:v>
                </c:pt>
                <c:pt idx="2">
                  <c:v>Маршрут №3 (1,1 км)</c:v>
                </c:pt>
                <c:pt idx="3">
                  <c:v>Маршрут №4 (0,7 км)</c:v>
                </c:pt>
                <c:pt idx="4">
                  <c:v>Усього особин</c:v>
                </c:pt>
              </c:strCache>
            </c:strRef>
          </c:cat>
          <c:val>
            <c:numRef>
              <c:f>[Книга1.xlsx]Лист1!$F$549:$J$549</c:f>
              <c:numCache>
                <c:formatCode>General</c:formatCode>
                <c:ptCount val="5"/>
                <c:pt idx="0">
                  <c:v>35</c:v>
                </c:pt>
                <c:pt idx="1">
                  <c:v>46</c:v>
                </c:pt>
                <c:pt idx="2">
                  <c:v>44</c:v>
                </c:pt>
                <c:pt idx="3">
                  <c:v>26</c:v>
                </c:pt>
                <c:pt idx="4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7F-4F69-BF0E-C9B342C2FD09}"/>
            </c:ext>
          </c:extLst>
        </c:ser>
        <c:ser>
          <c:idx val="4"/>
          <c:order val="4"/>
          <c:tx>
            <c:strRef>
              <c:f>[Книга1.xlsx]Лист1!$E$550</c:f>
              <c:strCache>
                <c:ptCount val="1"/>
                <c:pt idx="0">
                  <c:v>ЗАГАЛОМ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Microsoft YaHei" panose="020B0503020204020204" charset="-122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[Книга1.xlsx]Лист1!$F$545:$J$545</c:f>
              <c:strCache>
                <c:ptCount val="5"/>
                <c:pt idx="0">
                  <c:v>Маршрут №1 (0,9 км)</c:v>
                </c:pt>
                <c:pt idx="1">
                  <c:v>Маршрут №2 (1,2 км)</c:v>
                </c:pt>
                <c:pt idx="2">
                  <c:v>Маршрут №3 (1,1 км)</c:v>
                </c:pt>
                <c:pt idx="3">
                  <c:v>Маршрут №4 (0,7 км)</c:v>
                </c:pt>
                <c:pt idx="4">
                  <c:v>Усього особин</c:v>
                </c:pt>
              </c:strCache>
            </c:strRef>
          </c:cat>
          <c:val>
            <c:numRef>
              <c:f>[Книга1.xlsx]Лист1!$F$550:$J$550</c:f>
              <c:numCache>
                <c:formatCode>General</c:formatCode>
                <c:ptCount val="5"/>
                <c:pt idx="0">
                  <c:v>131</c:v>
                </c:pt>
                <c:pt idx="1">
                  <c:v>220</c:v>
                </c:pt>
                <c:pt idx="2">
                  <c:v>128</c:v>
                </c:pt>
                <c:pt idx="3">
                  <c:v>77</c:v>
                </c:pt>
                <c:pt idx="4">
                  <c:v>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7F-4F69-BF0E-C9B342C2FD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6"/>
        <c:overlap val="-32"/>
        <c:axId val="532753923"/>
        <c:axId val="765792955"/>
      </c:barChart>
      <c:catAx>
        <c:axId val="5327539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765792955"/>
        <c:crosses val="autoZero"/>
        <c:auto val="1"/>
        <c:lblAlgn val="ctr"/>
        <c:lblOffset val="100"/>
        <c:noMultiLvlLbl val="0"/>
      </c:catAx>
      <c:valAx>
        <c:axId val="7657929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  <a:alpha val="3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 forceAA="0"/>
              <a:lstStyle/>
              <a:p>
                <a:pPr defTabSz="914400">
                  <a:defRPr lang="zh-CN" sz="900" b="1" i="0" u="none" strike="noStrike" kern="1200" cap="none" spc="0" normalizeH="0" baseline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  <a:ea typeface="Microsoft YaHei" panose="020B0503020204020204" charset="-122"/>
                    <a:cs typeface="Microsoft YaHei" panose="020B0503020204020204" charset="-122"/>
                    <a:sym typeface="Microsoft YaHei" panose="020B0503020204020204" charset="-122"/>
                  </a:defRPr>
                </a:pPr>
                <a:r>
                  <a:rPr lang="uk-UA" altLang="zh-CN" sz="900" b="1" u="none" strike="noStrike" cap="none" normalizeH="0">
                    <a:solidFill>
                      <a:schemeClr val="tx1"/>
                    </a:solidFill>
                    <a:uFill>
                      <a:solidFill>
                        <a:schemeClr val="tx1"/>
                      </a:solidFill>
                    </a:uFill>
                    <a:latin typeface="Times New Roman" panose="02020603050405020304" pitchFamily="18" charset="0"/>
                  </a:rPr>
                  <a:t>Кількість особин</a:t>
                </a:r>
                <a:endParaRPr lang="uk-UA" sz="900" b="1" u="none" strike="noStrike" cap="none" normalizeH="0">
                  <a:solidFill>
                    <a:schemeClr val="tx1"/>
                  </a:solidFill>
                  <a:uFill>
                    <a:solidFill>
                      <a:schemeClr val="tx1"/>
                    </a:solidFill>
                  </a:uFill>
                  <a:latin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 forceAA="0"/>
            <a:lstStyle/>
            <a:p>
              <a:pPr defTabSz="914400">
                <a:defRPr lang="zh-CN" sz="900" b="1" i="0" u="none" strike="noStrike" kern="1200" cap="none" spc="0" normalizeH="0" baseline="0">
                  <a:solidFill>
                    <a:schemeClr val="tx1"/>
                  </a:solidFill>
                  <a:uFill>
                    <a:solidFill>
                      <a:schemeClr val="tx1"/>
                    </a:solidFill>
                  </a:uFill>
                  <a:latin typeface="Times New Roman" panose="02020603050405020304" pitchFamily="18" charset="0"/>
                  <a:ea typeface="Microsoft YaHei" panose="020B0503020204020204" charset="-122"/>
                  <a:cs typeface="Microsoft YaHei" panose="020B0503020204020204" charset="-122"/>
                  <a:sym typeface="Microsoft YaHei" panose="020B0503020204020204" charset="-122"/>
                </a:defRPr>
              </a:pPr>
              <a:endParaRPr lang="uk-UA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  <c:crossAx val="5327539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  <a:alpha val="2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 forceAA="0"/>
          <a:lstStyle/>
          <a:p>
            <a:pPr rtl="0">
              <a:defRPr lang="zh-CN" sz="900" b="1" i="0" u="none" strike="noStrike" kern="1200" cap="none" spc="0" normalizeH="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Times New Roman" panose="02020603050405020304" pitchFamily="18" charset="0"/>
                <a:ea typeface="Microsoft YaHei" panose="020B0503020204020204" charset="-122"/>
                <a:cs typeface="Microsoft YaHei" panose="020B0503020204020204" charset="-122"/>
                <a:sym typeface="Microsoft YaHei" panose="020B0503020204020204" charset="-12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5fcc6e3-f52e-42bc-8ed4-ee27cfff070a}"/>
      </c:ext>
    </c:extLst>
  </c:chart>
  <c:spPr>
    <a:solidFill>
      <a:srgbClr val="6AAC91">
        <a:lumMod val="20000"/>
        <a:lumOff val="80000"/>
      </a:srgbClr>
    </a:solidFill>
    <a:ln w="9525" cap="flat" cmpd="sng" algn="ctr">
      <a:solidFill>
        <a:srgbClr val="4472C4">
          <a:alpha val="25000"/>
        </a:srgbClr>
      </a:solidFill>
      <a:round/>
    </a:ln>
    <a:effectLst/>
  </c:spPr>
  <c:txPr>
    <a:bodyPr/>
    <a:lstStyle/>
    <a:p>
      <a:pPr>
        <a:defRPr lang="zh-CN" sz="900" b="1" u="none" strike="noStrike" kern="1200" cap="none" spc="0" normalizeH="0">
          <a:solidFill>
            <a:schemeClr val="tx1"/>
          </a:solidFill>
          <a:uFill>
            <a:solidFill>
              <a:schemeClr val="tx1"/>
            </a:solidFill>
          </a:u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  <a:sym typeface="Microsoft YaHei" panose="020B0503020204020204" charset="-122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B49B9-C38C-4C79-A154-1B19C41DCF7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85A39-A1F1-4272-920E-DC2167697391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85A39-A1F1-4272-920E-DC216769739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6F05F-1EDF-4D58-8BB9-DCBB8D5AED20}" type="datetimeFigureOut">
              <a:rPr lang="fr-FR" smtClean="0"/>
              <a:t>16/04/2026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F655212-1723-449B-BB75-58F6253C6D8F}" type="slidenum">
              <a:rPr lang="fr-FR" smtClean="0"/>
              <a:t>‹№›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chart" Target="../charts/chart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Relationship Id="rId9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loristics.info/ua/statti/sadivnitstvo/5256-heliopsys-vyroshchuvannia-ta-dohliad-u-vidkrytomu-grunti.html" TargetMode="External"/><Relationship Id="rId2" Type="http://schemas.openxmlformats.org/officeDocument/2006/relationships/hyperlink" Target="https://www.tsvitsad.com.ua/ua/abou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nister.in.ua/articles/229120/ekorishennya-1-ya-vstanovlyuyu-budinochki-dlya-komah-yak-ih-zrobiti-ta-navischo-voni-potribni" TargetMode="External"/><Relationship Id="rId4" Type="http://schemas.openxmlformats.org/officeDocument/2006/relationships/hyperlink" Target="https://dovidka.biz.ua/bozha-korivka-opis-ta-rozpovid-dlya-dit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uk-UA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uk-UA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43115" y="1421898"/>
            <a:ext cx="10406252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uk-UA" b="1" dirty="0"/>
          </a:p>
          <a:p>
            <a:pPr algn="ctr"/>
            <a:r>
              <a:rPr lang="uk-UA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КОМАХ В ЕКОСИСТЕМІ ЩОДО ЇХ ВПЛИВУ НА РОСЛИННІСТЬ ТА ПРОЦЕСИ ГРУНТОУТВОРЕННЯ (НА ПРИКЛАДІ ПРИБУДИНКОВОГО СКВЕРУ ШЕВЧЕНКІВСЬКОГО РАЙОНУ  М. ПОЛТАВИ)</a:t>
            </a:r>
          </a:p>
          <a:p>
            <a:pPr algn="ctr"/>
            <a:endParaRPr lang="uk-UA" b="1" dirty="0"/>
          </a:p>
          <a:p>
            <a:pPr algn="ctr"/>
            <a:endParaRPr lang="uk-UA" dirty="0"/>
          </a:p>
          <a:p>
            <a:r>
              <a:rPr lang="uk-UA" b="1" dirty="0"/>
              <a:t> 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6096000" y="4387231"/>
            <a:ext cx="585530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dirty="0"/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проєкту: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Волошин Матвій Валерійович,  учень 6А класу Лисичанського ліцею № 4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Сіверськодонецького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 Луганської області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проєкту: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Волошина Зоя Костянтинівна, керівниця секції Луганської обласної малої академії наук учнівської молоді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5037" y="125232"/>
            <a:ext cx="120624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rgbClr val="92D050"/>
                </a:solidFill>
              </a:rPr>
              <a:t>Всеукраїнський</a:t>
            </a:r>
            <a:r>
              <a:rPr lang="ru-RU" sz="2800" b="1" i="1" dirty="0">
                <a:solidFill>
                  <a:srgbClr val="92D050"/>
                </a:solidFill>
              </a:rPr>
              <a:t> </a:t>
            </a:r>
            <a:r>
              <a:rPr lang="ru-RU" sz="2800" b="1" i="1" dirty="0" err="1">
                <a:solidFill>
                  <a:srgbClr val="92D050"/>
                </a:solidFill>
              </a:rPr>
              <a:t>інтерактивний</a:t>
            </a:r>
            <a:r>
              <a:rPr lang="ru-RU" sz="2800" b="1" i="1" dirty="0">
                <a:solidFill>
                  <a:srgbClr val="92D050"/>
                </a:solidFill>
              </a:rPr>
              <a:t> конкурс </a:t>
            </a:r>
            <a:r>
              <a:rPr lang="ru-RU" sz="2800" dirty="0">
                <a:solidFill>
                  <a:srgbClr val="92D050"/>
                </a:solidFill>
              </a:rPr>
              <a:t> </a:t>
            </a:r>
            <a:r>
              <a:rPr lang="ru-RU" sz="2800" b="1" i="1" dirty="0">
                <a:solidFill>
                  <a:srgbClr val="92D050"/>
                </a:solidFill>
              </a:rPr>
              <a:t>«МАН–</a:t>
            </a:r>
            <a:r>
              <a:rPr lang="ru-RU" sz="2800" b="1" i="1" dirty="0" err="1">
                <a:solidFill>
                  <a:srgbClr val="92D050"/>
                </a:solidFill>
              </a:rPr>
              <a:t>Юніор</a:t>
            </a:r>
            <a:r>
              <a:rPr lang="ru-RU" sz="2800" b="1" i="1" dirty="0">
                <a:solidFill>
                  <a:srgbClr val="92D050"/>
                </a:solidFill>
              </a:rPr>
              <a:t> </a:t>
            </a:r>
            <a:r>
              <a:rPr lang="ru-RU" sz="2800" b="1" i="1" dirty="0" err="1">
                <a:solidFill>
                  <a:srgbClr val="92D050"/>
                </a:solidFill>
              </a:rPr>
              <a:t>Дослідник</a:t>
            </a:r>
            <a:r>
              <a:rPr lang="ru-RU" sz="2800" b="1" i="1" dirty="0">
                <a:solidFill>
                  <a:srgbClr val="92D050"/>
                </a:solidFill>
              </a:rPr>
              <a:t>»</a:t>
            </a:r>
            <a:endParaRPr lang="uk-UA" sz="2800" b="1" dirty="0">
              <a:solidFill>
                <a:srgbClr val="92D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9574" y="3731166"/>
            <a:ext cx="6094476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2400" b="1" kern="1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Номінація «Еколог-Юніор»</a:t>
            </a:r>
            <a:endParaRPr lang="uk-UA" sz="2400" kern="100" dirty="0">
              <a:solidFill>
                <a:srgbClr val="92D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5000">
              <a:schemeClr val="bg2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665" y="240602"/>
            <a:ext cx="10196747" cy="128089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АКТУАЛЬНІСТЬ, МЕТА , ОБ’ЄКТ,  ПРЕДМЕТ, МЕТОДИКА ДОСЛІДЖЕННЯ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1950" y="1593715"/>
            <a:ext cx="5000244" cy="4264160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uk-UA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роль та екологічну значущість різноманіття комах у функціонуванні прибудинкового скверу Шевченківського району міста Полтави, проаналізувавши їхній вплив на стан рослинних ярусів та процеси ґрунтоутворення.</a:t>
            </a:r>
          </a:p>
          <a:p>
            <a:r>
              <a:rPr lang="uk-UA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дослідження: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прибудинкового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скверу м.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скверу через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запилення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решток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родючий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62" y="1153361"/>
            <a:ext cx="3153771" cy="27328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939" y="4396359"/>
            <a:ext cx="2190041" cy="233172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506" y="1413920"/>
            <a:ext cx="2276474" cy="27099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62" y="4054587"/>
            <a:ext cx="2935450" cy="22521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9616" y="309189"/>
            <a:ext cx="10268711" cy="694907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ТА МЕТОДИКИ ДОСЛІДЖЕННЯ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61" y="1857789"/>
            <a:ext cx="1254233" cy="1895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573" y="4203259"/>
            <a:ext cx="1843953" cy="1746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778" y="3984293"/>
            <a:ext cx="1472665" cy="1763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583" y="4161684"/>
            <a:ext cx="1956459" cy="1746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9" name="TextBox 38"/>
          <p:cNvSpPr txBox="1"/>
          <p:nvPr/>
        </p:nvSpPr>
        <p:spPr>
          <a:xfrm>
            <a:off x="212918" y="1318685"/>
            <a:ext cx="2573395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Деревний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ярус (</a:t>
            </a:r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Висота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1.5 – 5 м)</a:t>
            </a: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гілок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2581" y="5638497"/>
            <a:ext cx="2323607" cy="7617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Трав’янистий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ярус (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Висота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– 1 м)</a:t>
            </a:r>
          </a:p>
          <a:p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Метод: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Маршрутний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трансекта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м)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318" y="5767793"/>
            <a:ext cx="3929216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Наземно-</a:t>
            </a:r>
            <a:r>
              <a:rPr lang="ru-RU" sz="1100" b="1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ґрунтовий</a:t>
            </a:r>
            <a:r>
              <a:rPr lang="ru-RU" sz="11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ярус (</a:t>
            </a:r>
            <a:r>
              <a:rPr lang="ru-RU" sz="1100" b="1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Поверхня</a:t>
            </a:r>
            <a:r>
              <a:rPr lang="ru-RU" sz="11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100" b="1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підстилка</a:t>
            </a:r>
            <a:r>
              <a:rPr lang="ru-RU" sz="11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Ручний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розбір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підстилки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пристовбурних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ділянок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21116" y="984437"/>
            <a:ext cx="3660512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uk-UA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Прибудинковий сквер з маршрутами досліджень</a:t>
            </a:r>
            <a:r>
              <a:rPr lang="en-GB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Полтава, вул. Олеся Гончара 25а). 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  </a:t>
            </a:r>
            <a:r>
              <a:rPr lang="en-GB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Earth Pro </a:t>
            </a:r>
            <a:r>
              <a:rPr lang="uk-UA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(зроблена автором)</a:t>
            </a:r>
            <a:endParaRPr lang="en-US" sz="1100" dirty="0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8510" y="1293471"/>
            <a:ext cx="5707778" cy="2989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52" name="Прямая со стрелкой 51"/>
          <p:cNvCxnSpPr/>
          <p:nvPr/>
        </p:nvCxnSpPr>
        <p:spPr>
          <a:xfrm flipH="1">
            <a:off x="1682794" y="2584919"/>
            <a:ext cx="658760" cy="234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549260" y="4016092"/>
            <a:ext cx="110679" cy="22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3559088" y="4091817"/>
            <a:ext cx="0" cy="259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4977975" y="4157256"/>
            <a:ext cx="279951" cy="357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9495" y="6370473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методичного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ярусного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скверу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7431561" y="965935"/>
            <a:ext cx="47640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fi-FI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Провести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список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скверу.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Розподілити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ролями (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хижаки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фітофаги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деструктори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рідкісні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отримання об'єктивних даних територію було розділено на 4 сектори.</a:t>
            </a:r>
            <a:endParaRPr lang="uk-UA" altLang="en-US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</a:t>
            </a:r>
            <a:r>
              <a:rPr lang="fi-FI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7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літературних джерел  та інтернет-ресурсів.</a:t>
            </a:r>
            <a:endParaRPr lang="fi-FI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Польові спостереження</a:t>
            </a:r>
            <a:r>
              <a:rPr lang="fi-FI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підрахунок комах на рослинах</a:t>
            </a:r>
            <a:r>
              <a:rPr lang="fi-FI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uk-UA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порівняльний аналіз</a:t>
            </a:r>
            <a:r>
              <a:rPr lang="fi-FI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фотофіксація.</a:t>
            </a:r>
            <a:endParaRPr lang="fi-FI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45" y="4861120"/>
            <a:ext cx="1948732" cy="15068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555" y="4893407"/>
            <a:ext cx="2009116" cy="15068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66073" y="6417869"/>
            <a:ext cx="40216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 Опрацювання літератури та інтернет ресурсів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1329" y="321973"/>
            <a:ext cx="10040111" cy="703102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ХИЖАКИ (ЗАХИСНИКИ)</a:t>
            </a:r>
            <a:b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80" y="407643"/>
            <a:ext cx="3225879" cy="2942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830" y="1301750"/>
            <a:ext cx="2501265" cy="4482465"/>
          </a:xfrm>
          <a:prstGeom prst="rect">
            <a:avLst/>
          </a:prstGeom>
        </p:spPr>
      </p:pic>
      <p:graphicFrame>
        <p:nvGraphicFramePr>
          <p:cNvPr id="12" name="Замещающее содержимое 3"/>
          <p:cNvGraphicFramePr>
            <a:graphicFrameLocks noChangeAspect="1"/>
          </p:cNvGraphicFramePr>
          <p:nvPr/>
        </p:nvGraphicFramePr>
        <p:xfrm>
          <a:off x="5966460" y="3574415"/>
          <a:ext cx="2686050" cy="2210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743450" imgH="3657600" progId="Paint.Picture">
                  <p:embed/>
                </p:oleObj>
              </mc:Choice>
              <mc:Fallback>
                <p:oleObj r:id="rId4" imgW="4743450" imgH="3657600" progId="Paint.Picture">
                  <p:embed/>
                  <p:pic>
                    <p:nvPicPr>
                      <p:cNvPr id="0" name="Замещающее содержимое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66460" y="3574415"/>
                        <a:ext cx="2686050" cy="2210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33" y="3508307"/>
            <a:ext cx="2355094" cy="2461182"/>
          </a:xfrm>
          <a:prstGeom prst="rect">
            <a:avLst/>
          </a:prstGeom>
        </p:spPr>
      </p:pic>
      <p:pic>
        <p:nvPicPr>
          <p:cNvPr id="15" name="Объект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5250" y="3508375"/>
            <a:ext cx="2578735" cy="265811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4732" y="5974214"/>
            <a:ext cx="4591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 Сонечко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семикрапкове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Coccinella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septempunctata)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регулятор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сквері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 автора)</a:t>
            </a:r>
            <a:endParaRPr lang="uk-UA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49118" y="5954299"/>
            <a:ext cx="284204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 Гармонія азійська (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Harmonia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axyridis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endParaRPr lang="uk-UA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91165" y="6173462"/>
            <a:ext cx="3369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 Турун шкірястий (</a:t>
            </a:r>
            <a:r>
              <a:rPr lang="en-GB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Carabus</a:t>
            </a:r>
            <a:r>
              <a:rPr lang="en-GB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coriaceus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200" b="1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Диаграмма 23" descr="7b0a202020202263686172745265734964223a20223230343736393536220a7d0a"/>
          <p:cNvGraphicFramePr/>
          <p:nvPr/>
        </p:nvGraphicFramePr>
        <p:xfrm>
          <a:off x="5511800" y="909955"/>
          <a:ext cx="6280150" cy="249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9519" y="131269"/>
            <a:ext cx="8919371" cy="70177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ФІТОФАГИ (РОСЛИНОЇДНІ)</a:t>
            </a:r>
            <a:b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9" t="19828" r="41920" b="4904"/>
          <a:stretch>
            <a:fillRect/>
          </a:stretch>
        </p:blipFill>
        <p:spPr>
          <a:xfrm rot="5400000">
            <a:off x="28823" y="847117"/>
            <a:ext cx="2484850" cy="1740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3545" y="2959735"/>
            <a:ext cx="188468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Шпанська мушка </a:t>
            </a:r>
          </a:p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Lytta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vesicatoria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3"/>
          <a:srcRect b="29226"/>
          <a:stretch>
            <a:fillRect/>
          </a:stretch>
        </p:blipFill>
        <p:spPr>
          <a:xfrm>
            <a:off x="8531225" y="3731260"/>
            <a:ext cx="2794635" cy="1974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45" y="3920586"/>
            <a:ext cx="2276475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415" y="4235177"/>
            <a:ext cx="2676525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733806" y="5892853"/>
            <a:ext cx="3280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Наривник мінливий (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Mylabris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variabilis)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1671" y="5754353"/>
            <a:ext cx="29786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Рис.10. </a:t>
            </a:r>
            <a:r>
              <a:rPr lang="uk-UA" sz="1200" b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Коник справжні</a:t>
            </a:r>
            <a:r>
              <a:rPr lang="uk-UA" sz="12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uk-UA" sz="12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2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Tettigoniidae)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5925" y="3805555"/>
            <a:ext cx="2205355" cy="2415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5172076" y="6221232"/>
            <a:ext cx="3200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вичайний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буряковий довгоносик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Asproparthenis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punctiventris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b="1" dirty="0"/>
          </a:p>
        </p:txBody>
      </p:sp>
      <p:pic>
        <p:nvPicPr>
          <p:cNvPr id="18" name="Image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30000"/>
                    </a14:imgEffect>
                    <a14:imgEffect>
                      <a14:sharpenSoften amount="64000"/>
                    </a14:imgEffect>
                  </a14:imgLayer>
                </a14:imgProps>
              </a:ext>
            </a:extLst>
          </a:blip>
          <a:srcRect l="-1" t="14789" r="-4511" b="10298"/>
          <a:stretch>
            <a:fillRect/>
          </a:stretch>
        </p:blipFill>
        <p:spPr>
          <a:xfrm>
            <a:off x="9981565" y="1176655"/>
            <a:ext cx="1899285" cy="1581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0164109" y="3144133"/>
            <a:ext cx="1824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Пошкоджені  листки коником 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9515475" y="6503751"/>
            <a:ext cx="26765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фото, зроблені автором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Диаграмма 20" descr="7b0a202020202263686172745265734964223a20223230343736393536220a7d0a"/>
          <p:cNvGraphicFramePr/>
          <p:nvPr/>
        </p:nvGraphicFramePr>
        <p:xfrm>
          <a:off x="2150110" y="793115"/>
          <a:ext cx="7797800" cy="2812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2175" y="217170"/>
            <a:ext cx="8637270" cy="939800"/>
          </a:xfrm>
        </p:spPr>
        <p:txBody>
          <a:bodyPr>
            <a:normAutofit/>
          </a:bodyPr>
          <a:lstStyle/>
          <a:p>
            <a:pPr algn="ctr"/>
            <a:r>
              <a:rPr lang="uk-UA" sz="2665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ДЕСТРУКТОРИ (УТИЛІЗАТОРИ) ТА ЗАПИЛЮВАЧІ</a:t>
            </a:r>
            <a:br>
              <a:rPr lang="en-US" sz="2665" dirty="0">
                <a:solidFill>
                  <a:schemeClr val="accent1"/>
                </a:solidFill>
              </a:rPr>
            </a:br>
            <a:endParaRPr lang="en-US" sz="2665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65" y="360045"/>
            <a:ext cx="2911475" cy="4081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094" y="4601217"/>
            <a:ext cx="1895740" cy="1676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5"/>
          <a:stretch>
            <a:fillRect/>
          </a:stretch>
        </p:blipFill>
        <p:spPr bwMode="auto">
          <a:xfrm>
            <a:off x="342561" y="3611915"/>
            <a:ext cx="1726169" cy="2094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5580" y="4441602"/>
            <a:ext cx="1531624" cy="1881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941112" y="4441511"/>
            <a:ext cx="2379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11.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Мідляк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підвальний </a:t>
            </a:r>
            <a:endParaRPr lang="uk-UA" sz="1400" b="1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32034" y="6277340"/>
            <a:ext cx="21984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12.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Мідляк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піщаний </a:t>
            </a:r>
            <a:endParaRPr lang="uk-UA" sz="1200" b="1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91270" y="6277610"/>
            <a:ext cx="2452370" cy="2768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14. Мураха-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деревогриз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6"/>
          <a:srcRect l="11650" r="37465"/>
          <a:stretch>
            <a:fillRect/>
          </a:stretch>
        </p:blipFill>
        <p:spPr>
          <a:xfrm>
            <a:off x="5963211" y="4441918"/>
            <a:ext cx="2312271" cy="2019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6128072" y="6462056"/>
            <a:ext cx="19812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13.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Мідляк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піщаний </a:t>
            </a:r>
            <a:endParaRPr lang="uk-UA" sz="1200" b="1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Диаграмма 18" descr="7b0a202020202263686172745265734964223a20223230343736393536220a7d0a"/>
          <p:cNvGraphicFramePr/>
          <p:nvPr/>
        </p:nvGraphicFramePr>
        <p:xfrm>
          <a:off x="3253105" y="849630"/>
          <a:ext cx="8670925" cy="359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57680EF-ABBD-0283-4FB5-852060125087}"/>
              </a:ext>
            </a:extLst>
          </p:cNvPr>
          <p:cNvSpPr txBox="1"/>
          <p:nvPr/>
        </p:nvSpPr>
        <p:spPr>
          <a:xfrm>
            <a:off x="9144000" y="65840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/>
              <a:t>Рис. 11-14 фото, </a:t>
            </a:r>
            <a:r>
              <a:rPr lang="ru-RU" sz="1200" b="1" dirty="0" err="1"/>
              <a:t>зроблені</a:t>
            </a:r>
            <a:r>
              <a:rPr lang="ru-RU" sz="1200" b="1" dirty="0"/>
              <a:t> автором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085" y="393192"/>
            <a:ext cx="9695726" cy="91817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ДЕСТРУКТОРИ — екологічна служба переробки</a:t>
            </a:r>
            <a:r>
              <a:rPr lang="uk-UA" sz="3200" dirty="0"/>
              <a:t>.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Місце для вмісту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7" t="24554" r="48262"/>
          <a:stretch>
            <a:fillRect/>
          </a:stretch>
        </p:blipFill>
        <p:spPr>
          <a:xfrm rot="5400000">
            <a:off x="2279860" y="1113468"/>
            <a:ext cx="2191439" cy="2060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6166" r="8620" b="-9679"/>
          <a:stretch>
            <a:fillRect/>
          </a:stretch>
        </p:blipFill>
        <p:spPr>
          <a:xfrm>
            <a:off x="6232309" y="1038763"/>
            <a:ext cx="2167128" cy="2456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6" t="18491" r="-1036" b="1332"/>
          <a:stretch>
            <a:fillRect/>
          </a:stretch>
        </p:blipFill>
        <p:spPr>
          <a:xfrm>
            <a:off x="495127" y="1087332"/>
            <a:ext cx="2167128" cy="2199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95127" y="3590238"/>
            <a:ext cx="8724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Рис. 15. </a:t>
            </a:r>
            <a:r>
              <a:rPr lang="ru-RU" sz="12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Гіганти-деструктори</a:t>
            </a:r>
            <a:r>
              <a:rPr lang="ru-RU" sz="12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скверу: а) жук-</a:t>
            </a:r>
            <a:r>
              <a:rPr lang="ru-RU" sz="1200" b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носоріг</a:t>
            </a:r>
            <a:r>
              <a:rPr lang="ru-RU" sz="12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Oryctes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nasicornis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200" b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б) жук-олень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Lucanus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cervus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5400000">
            <a:off x="4188930" y="1075615"/>
            <a:ext cx="2160626" cy="216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37766" y="3249946"/>
            <a:ext cx="7227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5585" y="3143093"/>
            <a:ext cx="10311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6"/>
          <a:srcRect l="-1" r="32804" b="30771"/>
          <a:stretch>
            <a:fillRect/>
          </a:stretch>
        </p:blipFill>
        <p:spPr>
          <a:xfrm>
            <a:off x="530534" y="4101527"/>
            <a:ext cx="2096313" cy="2077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5"/>
          <p:cNvPicPr>
            <a:picLocks noChangeAspect="1"/>
          </p:cNvPicPr>
          <p:nvPr/>
        </p:nvPicPr>
        <p:blipFill>
          <a:blip r:embed="rId7"/>
          <a:srcRect l="-11830" t="1065" r="11830" b="-1065"/>
          <a:stretch>
            <a:fillRect/>
          </a:stretch>
        </p:blipFill>
        <p:spPr>
          <a:xfrm>
            <a:off x="2257425" y="4101526"/>
            <a:ext cx="1760682" cy="2077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Espace réservé du contenu 3"/>
          <p:cNvPicPr>
            <a:picLocks noChangeAspect="1"/>
          </p:cNvPicPr>
          <p:nvPr/>
        </p:nvPicPr>
        <p:blipFill>
          <a:blip r:embed="rId8"/>
          <a:srcRect l="-347" t="13073" r="347" b="17520"/>
          <a:stretch>
            <a:fillRect/>
          </a:stretch>
        </p:blipFill>
        <p:spPr>
          <a:xfrm>
            <a:off x="3940262" y="4101526"/>
            <a:ext cx="2360859" cy="2077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530534" y="6412866"/>
            <a:ext cx="78689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17.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Червоноклоп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безкрилий (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Pyrrhocoris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apterus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 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траві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березі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клену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 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липі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9626" y="1015116"/>
            <a:ext cx="1750096" cy="234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Объект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0678" y="1119899"/>
            <a:ext cx="1382133" cy="1047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/>
          <p:nvPr/>
        </p:nvSpPr>
        <p:spPr>
          <a:xfrm>
            <a:off x="9062023" y="3313238"/>
            <a:ext cx="2968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16.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Вусач коротковусий (лат. 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Spondylis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buprestoides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12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ясені звичайному</a:t>
            </a:r>
            <a:r>
              <a:rPr lang="uk-UA" sz="12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GB" sz="1200" i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Fraxinus excelsior</a:t>
            </a:r>
            <a:r>
              <a:rPr lang="en-GB" sz="12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0101" y="972106"/>
            <a:ext cx="1760682" cy="2343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6911" y="4101526"/>
            <a:ext cx="2443500" cy="207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01537" y="4143920"/>
            <a:ext cx="2443500" cy="199226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893169" y="6135865"/>
            <a:ext cx="8559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                                              б                                                                                      в                                                                  д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5555D6-00E2-A602-3A12-DBA883D321B1}"/>
              </a:ext>
            </a:extLst>
          </p:cNvPr>
          <p:cNvSpPr txBox="1"/>
          <p:nvPr/>
        </p:nvSpPr>
        <p:spPr>
          <a:xfrm>
            <a:off x="8613466" y="645525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Рис. 15-17 фото, </a:t>
            </a:r>
            <a:r>
              <a:rPr lang="ru-RU" sz="1400" b="1" dirty="0" err="1"/>
              <a:t>зроблені</a:t>
            </a:r>
            <a:r>
              <a:rPr lang="ru-RU" sz="1400" b="1" dirty="0"/>
              <a:t> автором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е поле 6"/>
          <p:cNvSpPr txBox="1"/>
          <p:nvPr/>
        </p:nvSpPr>
        <p:spPr>
          <a:xfrm>
            <a:off x="496963" y="3429000"/>
            <a:ext cx="2417970" cy="6001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uk-UA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Рис. 18.  Джміль </a:t>
            </a:r>
            <a:r>
              <a:rPr lang="uk-UA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(комаха роду </a:t>
            </a:r>
            <a:endParaRPr lang="fi-FI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Bombus)</a:t>
            </a:r>
            <a:r>
              <a:rPr lang="fi-FI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квітці </a:t>
            </a:r>
            <a:r>
              <a:rPr lang="uk-UA" alt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геліопсіса</a:t>
            </a:r>
            <a:r>
              <a:rPr lang="en-US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та</a:t>
            </a:r>
            <a:r>
              <a:rPr lang="uk-UA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fi-FI" altLang="ru-RU" sz="11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just"/>
            <a:r>
              <a:rPr lang="uk-UA" alt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соняшниковидного</a:t>
            </a:r>
            <a:endParaRPr lang="en-US" altLang="ru-RU" sz="11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67670" y="6195193"/>
            <a:ext cx="3424384" cy="4344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Рис. 20. Комар-довгоніжка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(родина 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Tipulidae)</a:t>
            </a:r>
          </a:p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чубушнику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(садовому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жасміні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9" b="30469"/>
          <a:stretch>
            <a:fillRect/>
          </a:stretch>
        </p:blipFill>
        <p:spPr>
          <a:xfrm>
            <a:off x="6184265" y="3983990"/>
            <a:ext cx="3238500" cy="1985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309620" y="246380"/>
            <a:ext cx="731710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</a:t>
            </a:r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кондитери</a:t>
            </a:r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268" y="5969061"/>
            <a:ext cx="376135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Рис.22.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Осмія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руда (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Osmia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rufa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1200" b="1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пшінці весняній (</a:t>
            </a:r>
            <a:r>
              <a:rPr lang="en-GB" sz="1200" b="1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Ficaria</a:t>
            </a:r>
            <a:r>
              <a:rPr lang="en-GB" sz="1200" b="1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verna</a:t>
            </a:r>
            <a:r>
              <a:rPr lang="en-GB" sz="1200" b="1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.  (Фото автора)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1" t="13366" r="29130" b="41114"/>
          <a:stretch>
            <a:fillRect/>
          </a:stretch>
        </p:blipFill>
        <p:spPr>
          <a:xfrm>
            <a:off x="445042" y="569825"/>
            <a:ext cx="2751045" cy="2904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789" y="4097535"/>
            <a:ext cx="2181529" cy="2314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/>
          <p:cNvSpPr txBox="1"/>
          <p:nvPr/>
        </p:nvSpPr>
        <p:spPr>
          <a:xfrm>
            <a:off x="3761360" y="6193183"/>
            <a:ext cx="29193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Рис. 21. </a:t>
            </a:r>
            <a:r>
              <a:rPr lang="uk-U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Оса лісова (</a:t>
            </a:r>
            <a:r>
              <a:rPr lang="en-GB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Dolichovespula sylvestris)</a:t>
            </a:r>
            <a:endParaRPr lang="en-US" sz="1200" b="1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1" b="17821"/>
          <a:stretch>
            <a:fillRect/>
          </a:stretch>
        </p:blipFill>
        <p:spPr>
          <a:xfrm>
            <a:off x="3672840" y="4029075"/>
            <a:ext cx="2473960" cy="2138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rcRect l="17676" t="15064" b="72"/>
          <a:stretch>
            <a:fillRect/>
          </a:stretch>
        </p:blipFill>
        <p:spPr>
          <a:xfrm>
            <a:off x="9780905" y="1181735"/>
            <a:ext cx="2320925" cy="1810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 r="6379" b="21466"/>
          <a:stretch>
            <a:fillRect/>
          </a:stretch>
        </p:blipFill>
        <p:spPr>
          <a:xfrm>
            <a:off x="9683750" y="2898140"/>
            <a:ext cx="2446020" cy="1821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9780784" y="4719860"/>
            <a:ext cx="2223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Рис.19. Муха-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дзюрчалка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Syrphidae)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 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кампісі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90289" y="6338222"/>
            <a:ext cx="2325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18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-22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фото, зроблені автором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60" y="181610"/>
            <a:ext cx="2728595" cy="163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Диаграмма 1" descr="7b0a202020202263686172745265734964223a20223230343736393536220a7d0a"/>
          <p:cNvGraphicFramePr/>
          <p:nvPr/>
        </p:nvGraphicFramePr>
        <p:xfrm>
          <a:off x="3255645" y="834390"/>
          <a:ext cx="6487795" cy="3133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9773" y="294926"/>
            <a:ext cx="8911687" cy="1280890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 РЕЗУЛЬТАТІВ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328930" y="1799590"/>
          <a:ext cx="6108700" cy="4580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8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40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Екологічна роль</a:t>
                      </a:r>
                      <a:endParaRPr lang="uk-UA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58088" marB="5808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Представники (види)</a:t>
                      </a:r>
                      <a:endParaRPr lang="uk-UA" sz="11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58088" marB="5808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 кількість (особин)</a:t>
                      </a:r>
                      <a:endParaRPr lang="uk-UA" sz="11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58088" marB="5808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Частка в екосистемі</a:t>
                      </a:r>
                      <a:endParaRPr lang="uk-UA" sz="11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58088" marB="580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Запилювачі</a:t>
                      </a:r>
                      <a:endParaRPr lang="uk-UA" sz="1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Джміль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Руда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осмія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Оса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лісова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Комар-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довгоніжка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Муха-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дзюрчалка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~27%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7132" marB="871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Хижаки (Захисники)</a:t>
                      </a:r>
                      <a:endParaRPr lang="uk-UA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Сонечко семикрапкове, Гармонія азійська, Турун шкірястий</a:t>
                      </a:r>
                      <a:endParaRPr lang="ru-RU" sz="12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~27%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7132" marB="871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Деструктори</a:t>
                      </a:r>
                      <a:endParaRPr lang="uk-UA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Червоноклоп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Мідляки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Жук-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носоріг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Жук-олень,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Бронзівка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Вусач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~26%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7132" marB="871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Фітофаги</a:t>
                      </a:r>
                      <a:endParaRPr lang="uk-UA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Шпанська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мушка,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Наривник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Довгоносик</a:t>
                      </a: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Коник </a:t>
                      </a:r>
                      <a:r>
                        <a:rPr lang="ru-RU" sz="12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справжній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~20%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7132" marB="871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УСЬОГО</a:t>
                      </a:r>
                      <a:endParaRPr lang="uk-UA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1200" b="1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</a:t>
                      </a:r>
                      <a:endParaRPr lang="en-US" sz="12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6176" marT="87132" marB="8713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7132" marB="871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55740" y="2315845"/>
            <a:ext cx="4774565" cy="28587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айже </a:t>
            </a:r>
            <a:r>
              <a:rPr lang="uk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рівновага, і це 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ідеальний розподіл між запилювачами, хижаками та деструкторами. Це ознака здорової та збалансованої міської </a:t>
            </a:r>
            <a:r>
              <a:rPr lang="uk-UA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мікроекосистеми</a:t>
            </a: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uk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Безпека: Кількість хижаків (149) значно перевищує кількість фітофагів (113), що говорить про природну регуляцію чисельності комах-споживачів рослинності.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" y="1145540"/>
            <a:ext cx="5951220" cy="654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</a:t>
            </a:r>
            <a:r>
              <a:rPr lang="ru-RU" sz="1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Загальний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кількісний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розподіл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комах за ролями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112" y="284085"/>
            <a:ext cx="10608500" cy="128089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 РЕЗУЛЬТАТІВ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09204" y="2854860"/>
            <a:ext cx="65" cy="430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936" y="4917990"/>
            <a:ext cx="11193018" cy="1665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 №2 — </a:t>
            </a: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абсолютний лідер. Тут зафіксовано 39,5% від усіх виявлених комах (220 особин). Найвища концентрація деструкторів (82 особи) на цьому маршруті може свідчити про велику кількість рослинного опаду або наявність старих пнів/дерев.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 №4 </a:t>
            </a: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найнижча щільність. Тут мешкає лише 13,8% комах. Це  наслідок меншої площі ділянки </a:t>
            </a:r>
            <a:r>
              <a:rPr lang="uk-UA" sz="1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вищого рівня "доглянутості" (прибирання листя, відсутність квітучих рослин), що робить територію менш придатною для деструкторів та запилювачів.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Стабільність маршрутів №1 та №3.</a:t>
            </a: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Вони мають майже ідентичні показники (131 та 128 особин), що вказує на схожість екологічних умов на цих ділянках скверу.</a:t>
            </a:r>
          </a:p>
        </p:txBody>
      </p:sp>
      <p:graphicFrame>
        <p:nvGraphicFramePr>
          <p:cNvPr id="3" name="Диаграмма 2" descr="7b0a202020202263686172745265734964223a20223230343736393536220a7d0a"/>
          <p:cNvGraphicFramePr/>
          <p:nvPr/>
        </p:nvGraphicFramePr>
        <p:xfrm>
          <a:off x="1042670" y="1003935"/>
          <a:ext cx="10220960" cy="3863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624110"/>
            <a:ext cx="10028237" cy="128089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7388" y="1264555"/>
            <a:ext cx="10817224" cy="5230368"/>
          </a:xfrm>
        </p:spPr>
        <p:txBody>
          <a:bodyPr>
            <a:normAutofit/>
          </a:bodyPr>
          <a:lstStyle/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комах та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проаналізовано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 556 особин комах, що належать до чотирьох груп. Найчисельнішими є запилювачі (27%) та хижаки (27%), що підтверджує збалансованість та високу активність 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мікроекосистеми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Оцінено стан ярусів крізь призму життєдіяльності комах: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Деревний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ярус: Стан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задовільний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Сонечка (93 ос.)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захищають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ярус: Активно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Комахи-утилізатори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червоноклопи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мідляки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 рідкісні та інвазійні види: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сквері підтверджено проживання червонокнижних видів — жука-оленя та жука-носорога. Це доводить, що територія скверу є важливим екологічним резерватом. Також зафіксовано наявність гармонії азійської (39 осіб) — інвазійного виду, який успішно адаптувався та бере участь у регуляції чисельності попелиць нарівні з місцевими видами.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за маршрутами: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Найбільше біорізноманіття та щільність заселення зафіксовано на Маршруті №2 (220 осіб), що робить цей сектор ключовою ділянкою для збереження екосистеми скверу.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 рекомендації:</a:t>
            </a:r>
            <a:b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основі дослідження запропоновано впровадження європейського досвіду — встановлення «готелів для комах» та висадку рослин-медоносів (васильки, шавлія), що дозволить підтримати популяції запилювачів у періоди низької активності цвітіння міських насаджень.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17" y="1401098"/>
            <a:ext cx="5543781" cy="44043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35" y="3576277"/>
            <a:ext cx="2229161" cy="22291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80" y="1094295"/>
            <a:ext cx="2128514" cy="22960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6700" y="3428999"/>
            <a:ext cx="2210108" cy="22863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6226" y="1041881"/>
            <a:ext cx="2200582" cy="2324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067" y="196452"/>
            <a:ext cx="113133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НАШІ МАЛЕНЬКІ СУСІДИ: ЯК МИ МОЖЕМО ЇМ ДОПОМОГТИ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0703" y="724962"/>
            <a:ext cx="8620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 ПАМ'ЯТКА ДЛЯ ЖИТЕЛІВ МІСТА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66850" y="306333"/>
            <a:ext cx="10037761" cy="64044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ДОМІВКИ ДЛЯ КОМАХ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54" y="877825"/>
            <a:ext cx="3647121" cy="452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79254" y="1193532"/>
            <a:ext cx="535054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будиночки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комах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повсюди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ради, в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людній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вулиці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музеїв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головне – у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садах та городах.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традиція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приходить також до </a:t>
            </a:r>
            <a:r>
              <a:rPr lang="ru-RU" sz="14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endParaRPr lang="ru-RU" sz="14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 краще встановити конструкцію для комах</a:t>
            </a:r>
            <a:r>
              <a:rPr lang="fi-FI" sz="1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Конструкцію краще встановити у теплому сонячному місці. Комах приваблюють квіти-медоноси, тому заздалегідь продумайте їхню висадку: можна змайструвала ящик під квіти. До квітів-медоносів належать: волошки,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валеріяна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лопух (реп’ях), осот польовий, синяк звичайний, шавлія лугова, шавлія кільчаста, буркун та інші рослини.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2675" y="5402141"/>
            <a:ext cx="406644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Рис.23.  </a:t>
            </a:r>
            <a:r>
              <a:rPr lang="ru-RU" sz="11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Будиночек</a:t>
            </a:r>
            <a:r>
              <a:rPr lang="ru-RU" sz="11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комах/</a:t>
            </a:r>
          </a:p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https://dnister.in.ua/articles/229120/ekorishennya-1-ya-vstanovlyuyu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364" y="397072"/>
            <a:ext cx="2011833" cy="2682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675" y="3326270"/>
            <a:ext cx="2011833" cy="2391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562725" y="6090002"/>
            <a:ext cx="5171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Рис.24 (</a:t>
            </a:r>
            <a:r>
              <a:rPr lang="uk-UA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а,б,в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Природні домівки  в сухих деревах </a:t>
            </a:r>
            <a:r>
              <a:rPr lang="fi-F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оселі  для комах на території прибудинкового скверу Шевченківського району м. Полтави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038" y="3975852"/>
            <a:ext cx="4167758" cy="1726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0447336" y="3034761"/>
            <a:ext cx="9525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6499" y="5744311"/>
            <a:ext cx="4000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03978" y="5632415"/>
            <a:ext cx="6572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altLang="ru-R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87388" y="1584595"/>
            <a:ext cx="10624185" cy="50698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alt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/>
            </a:pPr>
            <a:r>
              <a:rPr lang="uk-UA" altLang="en-US" sz="14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Комахи та павуки. Мініенциклопедія / уклад. К. Воронков. — Харків: Vivat, 2021. — 79 с.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2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Паркер С. Комахи та інші безхребетні / Стів Паркер ; пер. з англ. А. Мішти. — Київ : КМ-БУКС, 2021. — 48 с.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3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Свердруп-Тайґесон А. Жали, дзижчи, кусай: Навіщо нам комахи / Анне Свердруп-Тайґесон. — Рівне : Бородатий Тамарин, 2024. — 240 с.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4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з нагляду, обліку та прогнозування поширення шкідників і хвороб лісу для рівнинної частини України / за ред. В. Л. Мєшкової. — Харків : Планета-Прінт, 2020. — 92 с.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5"/>
            </a:pP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Фьорт Р. Комахи й інші маленькі істоти. Стежками природи / Рейчел Фьорт. — Харків: Ранок, 2020. — 95 с.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6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ЦвітСад : офіційний сайт. — URL: 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tsvitsad.com.ua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звернення: 0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.2026).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7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Геліопсис: вирощування та догляд у відкритому ґрунті // Флористик Інфо: база знань садівника. — URL: 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floristics.info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звернення: 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.2026).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8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Божа корівка: опис та розповідь для дітей // Довідка : освітній портал. — URL: 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dovidka.biz.ua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звернення: 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.2026).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AutoNum type="arabicPeriod" startAt="9"/>
            </a:pP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Екорішення №1: я встановлюю будиночки для комах // Дністер.City. — URL: 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dnister.in.ua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(дата звернення: 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uk-UA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.2026). </a:t>
            </a:r>
          </a:p>
          <a:p>
            <a:pPr marL="0" indent="0" algn="just">
              <a:buNone/>
            </a:pPr>
            <a:endParaRPr lang="en-US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158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81*349"/>
  <p:tag name="TABLE_ENDDRAG_RECT" val="25*141*481*349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1586</Words>
  <Application>Microsoft Office PowerPoint</Application>
  <PresentationFormat>Широкий екран</PresentationFormat>
  <Paragraphs>150</Paragraphs>
  <Slides>14</Slides>
  <Notes>1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Google Sans</vt:lpstr>
      <vt:lpstr>Symbol</vt:lpstr>
      <vt:lpstr>Times New Roman</vt:lpstr>
      <vt:lpstr>Wingdings 3</vt:lpstr>
      <vt:lpstr>Легкий дым</vt:lpstr>
      <vt:lpstr>Paintbrush Picture</vt:lpstr>
      <vt:lpstr>   </vt:lpstr>
      <vt:lpstr>АКТУАЛЬНІСТЬ, МЕТА , ОБ’ЄКТ,  ПРЕДМЕТ, МЕТОДИКА ДОСЛІДЖЕННЯ </vt:lpstr>
      <vt:lpstr>ЗАВДАННЯ ТА МЕТОДИКИ ДОСЛІДЖЕННЯ</vt:lpstr>
      <vt:lpstr>ХИЖАКИ (ЗАХИСНИКИ)  </vt:lpstr>
      <vt:lpstr>ФІТОФАГИ (РОСЛИНОЇДНІ) </vt:lpstr>
      <vt:lpstr>ДЕСТРУКТОРИ (УТИЛІЗАТОРИ) ТА ЗАПИЛЮВАЧІ </vt:lpstr>
      <vt:lpstr>ДЕСТРУКТОРИ — екологічна служба переробки.</vt:lpstr>
      <vt:lpstr>Презентація PowerPoint</vt:lpstr>
      <vt:lpstr>ОБГОВОРЕННЯ РЕЗУЛЬТАТІВ</vt:lpstr>
      <vt:lpstr>ОБГОВОРЕННЯ РЕЗУЛЬТАТІВ</vt:lpstr>
      <vt:lpstr>ВИСНОВКИ</vt:lpstr>
      <vt:lpstr>Презентація PowerPoint</vt:lpstr>
      <vt:lpstr>ДОМІВКИ ДЛЯ КОМАХ</vt:lpstr>
      <vt:lpstr>СПИСОК ВИКОРИСТАНИХ ДЖЕРЕЛ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Елена</dc:creator>
  <cp:lastModifiedBy>Зоечка Волошина</cp:lastModifiedBy>
  <cp:revision>95</cp:revision>
  <dcterms:created xsi:type="dcterms:W3CDTF">2025-07-04T12:58:00Z</dcterms:created>
  <dcterms:modified xsi:type="dcterms:W3CDTF">2026-04-16T06:21:46Z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1049-12.1.0.25242</vt:lpwstr>
  </property>
  <property fmtid="{D5CDD505-2E9C-101B-9397-08002B2CF9AE}" pid="3" name="ICV">
    <vt:lpwstr>19DD698829814D0E854F42EBFA4AE280_12</vt:lpwstr>
  </property>
</Properties>
</file>