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872" y="-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, створено за допомогою Ш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, створено за допомогою ШІ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47"/>
            <a:ext cx="9144000" cy="6824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5282" y="160338"/>
            <a:ext cx="8504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/>
              <a:t>Комунальний заклад «Новоукраїнський професійний ліцей </a:t>
            </a:r>
          </a:p>
          <a:p>
            <a:pPr algn="ctr"/>
            <a:r>
              <a:rPr lang="uk-UA" b="1" dirty="0" smtClean="0"/>
              <a:t>Кіровоградської обласної ради».</a:t>
            </a:r>
            <a:endParaRPr lang="uk-UA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62595" y="2060848"/>
            <a:ext cx="703570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Оцінка рівня світлового забруднення</a:t>
            </a:r>
          </a:p>
          <a:p>
            <a:pPr algn="ctr"/>
            <a:r>
              <a:rPr lang="uk-UA" sz="32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у м. Новоукраїнка та його вплив</a:t>
            </a:r>
          </a:p>
          <a:p>
            <a:pPr algn="ctr"/>
            <a:r>
              <a:rPr lang="uk-UA" sz="32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на граничну зоряну величину.</a:t>
            </a:r>
            <a:endParaRPr lang="uk-UA" sz="32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39952" y="4293096"/>
            <a:ext cx="47186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Інформація про автора: </a:t>
            </a:r>
            <a:r>
              <a:rPr lang="uk-UA" dirty="0" err="1" smtClean="0"/>
              <a:t>Василега</a:t>
            </a:r>
            <a:r>
              <a:rPr lang="uk-UA" dirty="0" smtClean="0"/>
              <a:t> </a:t>
            </a:r>
            <a:r>
              <a:rPr lang="uk-UA" dirty="0" err="1" smtClean="0"/>
              <a:t>Крістіна</a:t>
            </a:r>
            <a:r>
              <a:rPr lang="uk-UA" dirty="0" smtClean="0"/>
              <a:t> Григорівна, </a:t>
            </a:r>
            <a:r>
              <a:rPr lang="uk-UA" dirty="0" smtClean="0"/>
              <a:t>студентка І курсу (10 класу)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90079" y="5277401"/>
            <a:ext cx="45488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Керівник: Сажієнко Тетяна Валеріївна, викладач фізики і астрономії.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420196" y="6389311"/>
            <a:ext cx="24142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м. Новоукраїнка</a:t>
            </a:r>
            <a:r>
              <a:rPr lang="ru-RU" dirty="0"/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2799979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5515" y="1268760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Поява «світлового сміття» через надлишкове штучне освітлення.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Важливість для Новоукраїнки: енергоефективність та можливість проведення астрономічних спостережень.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Кількісна оцінка втрат зоряного неба.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332656"/>
            <a:ext cx="65527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Актуальність дослідження</a:t>
            </a:r>
            <a:endParaRPr lang="uk-UA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708920"/>
            <a:ext cx="6544696" cy="35727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346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052736"/>
            <a:ext cx="74888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Мета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Встановити ступінь втрати видимості космічних об’єктів у Новоукраїнці та порівняти її з показниками за межами міста.</a:t>
            </a:r>
          </a:p>
          <a:p>
            <a:pPr algn="just"/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Об’єкт: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Нічне небо над різними районами м. Новоукраїнка.</a:t>
            </a:r>
          </a:p>
          <a:p>
            <a:pPr algn="just"/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Предмет: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Залежність граничної зоряної величини від рівня штучної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засвітки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332656"/>
            <a:ext cx="48965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та апарат дослідження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32" b="28588"/>
          <a:stretch/>
        </p:blipFill>
        <p:spPr bwMode="auto">
          <a:xfrm rot="205527">
            <a:off x="3948387" y="3112575"/>
            <a:ext cx="3960440" cy="3016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0026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129000"/>
            <a:ext cx="50405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r>
              <a:rPr lang="ru-RU" dirty="0" err="1"/>
              <a:t>Методи</a:t>
            </a:r>
            <a:r>
              <a:rPr lang="ru-RU" dirty="0"/>
              <a:t>:</a:t>
            </a:r>
          </a:p>
          <a:p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        </a:t>
            </a:r>
            <a:r>
              <a:rPr lang="ru-RU" dirty="0" err="1"/>
              <a:t>Візуальний</a:t>
            </a:r>
            <a:r>
              <a:rPr lang="ru-RU" dirty="0"/>
              <a:t>: </a:t>
            </a:r>
            <a:r>
              <a:rPr lang="ru-RU" dirty="0" err="1"/>
              <a:t>підрахунок</a:t>
            </a:r>
            <a:r>
              <a:rPr lang="ru-RU" dirty="0"/>
              <a:t> </a:t>
            </a:r>
            <a:r>
              <a:rPr lang="ru-RU" dirty="0" err="1"/>
              <a:t>зірок</a:t>
            </a:r>
            <a:r>
              <a:rPr lang="ru-RU" dirty="0"/>
              <a:t> у </a:t>
            </a:r>
            <a:r>
              <a:rPr lang="ru-RU" dirty="0" err="1"/>
              <a:t>сузір’ї</a:t>
            </a:r>
            <a:r>
              <a:rPr lang="ru-RU" dirty="0"/>
              <a:t> </a:t>
            </a:r>
            <a:r>
              <a:rPr lang="ru-RU" dirty="0" err="1"/>
              <a:t>Малої</a:t>
            </a:r>
            <a:r>
              <a:rPr lang="ru-RU" dirty="0"/>
              <a:t> </a:t>
            </a:r>
            <a:r>
              <a:rPr lang="ru-RU" dirty="0" err="1"/>
              <a:t>Ведмедиці</a:t>
            </a:r>
            <a:r>
              <a:rPr lang="ru-RU" dirty="0"/>
              <a:t> за </a:t>
            </a:r>
            <a:r>
              <a:rPr lang="ru-RU" dirty="0" err="1"/>
              <a:t>міжнародною</a:t>
            </a:r>
            <a:r>
              <a:rPr lang="ru-RU" dirty="0"/>
              <a:t> методикою «</a:t>
            </a:r>
            <a:r>
              <a:rPr lang="en-US" dirty="0"/>
              <a:t>Globe at Night».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        </a:t>
            </a:r>
            <a:r>
              <a:rPr lang="ru-RU" dirty="0" err="1"/>
              <a:t>Порівняльний</a:t>
            </a:r>
            <a:r>
              <a:rPr lang="ru-RU" dirty="0"/>
              <a:t>: </a:t>
            </a:r>
            <a:r>
              <a:rPr lang="ru-RU" dirty="0" err="1"/>
              <a:t>вимірювання</a:t>
            </a:r>
            <a:r>
              <a:rPr lang="ru-RU" dirty="0"/>
              <a:t> у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характерних</a:t>
            </a:r>
            <a:r>
              <a:rPr lang="ru-RU" dirty="0"/>
              <a:t> точках </a:t>
            </a:r>
            <a:r>
              <a:rPr lang="ru-RU" dirty="0" err="1"/>
              <a:t>міста</a:t>
            </a:r>
            <a:r>
              <a:rPr lang="ru-RU" dirty="0"/>
              <a:t> (центр, приватна </a:t>
            </a:r>
            <a:r>
              <a:rPr lang="ru-RU" dirty="0" err="1"/>
              <a:t>забудова</a:t>
            </a:r>
            <a:r>
              <a:rPr lang="ru-RU" dirty="0"/>
              <a:t>, </a:t>
            </a:r>
            <a:r>
              <a:rPr lang="ru-RU" dirty="0" err="1"/>
              <a:t>околиця</a:t>
            </a:r>
            <a:r>
              <a:rPr lang="ru-RU" dirty="0"/>
              <a:t>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        </a:t>
            </a:r>
            <a:r>
              <a:rPr lang="ru-RU" dirty="0" err="1"/>
              <a:t>Експериментальний</a:t>
            </a:r>
            <a:r>
              <a:rPr lang="ru-RU" dirty="0"/>
              <a:t>: </a:t>
            </a:r>
            <a:r>
              <a:rPr lang="ru-RU" dirty="0" err="1"/>
              <a:t>фіксація</a:t>
            </a:r>
            <a:r>
              <a:rPr lang="ru-RU" dirty="0"/>
              <a:t> </a:t>
            </a:r>
            <a:r>
              <a:rPr lang="ru-RU" dirty="0" err="1"/>
              <a:t>граничної</a:t>
            </a:r>
            <a:r>
              <a:rPr lang="ru-RU" dirty="0"/>
              <a:t> </a:t>
            </a:r>
            <a:r>
              <a:rPr lang="ru-RU" dirty="0" err="1"/>
              <a:t>величини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15-хвилинної </a:t>
            </a:r>
            <a:r>
              <a:rPr lang="ru-RU" dirty="0" err="1"/>
              <a:t>адаптації</a:t>
            </a:r>
            <a:r>
              <a:rPr lang="ru-RU" dirty="0"/>
              <a:t> очей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23728" y="476672"/>
            <a:ext cx="41044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449" y="1484784"/>
            <a:ext cx="2593975" cy="389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209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0564" y="5661248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 за таблицею: Різниця між центром та околицею становить понад 2 зоряні величини.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438290"/>
            <a:ext cx="4550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спостережень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517670"/>
              </p:ext>
            </p:extLst>
          </p:nvPr>
        </p:nvGraphicFramePr>
        <p:xfrm>
          <a:off x="611560" y="936673"/>
          <a:ext cx="7992890" cy="45583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8578"/>
                <a:gridCol w="1598578"/>
                <a:gridCol w="1598578"/>
                <a:gridCol w="1598578"/>
                <a:gridCol w="1598578"/>
              </a:tblGrid>
              <a:tr h="78879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Дата та час спостереження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Локація (район міста)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Рівень освітлення (візуально)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Кількість видимих зірок у Малій Ведмедиці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Визначена гранична зоряна величина (m)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</a:tr>
              <a:tr h="78879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06.04.2026, 21:30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Центр (біля Парку ім. Т. Шевченка)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Дуже високий (багато ліхтарів, вітрини)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3,0</a:t>
                      </a:r>
                      <a:r>
                        <a:rPr lang="uk-UA" sz="1200" baseline="30000" dirty="0">
                          <a:effectLst/>
                        </a:rPr>
                        <a:t>m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</a:tr>
              <a:tr h="78879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08.04.2026, 22:00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Район багатоповерхівок (вул. Соборна)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Високий (вуличне світло, вікна будинків)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3,8</a:t>
                      </a:r>
                      <a:r>
                        <a:rPr lang="uk-UA" sz="1200" baseline="30000">
                          <a:effectLst/>
                        </a:rPr>
                        <a:t>m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</a:tr>
              <a:tr h="9922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10.04.2026, 21:45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Приватний сектор (околиця, р-н цукрового заводу)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Низький (поодинокі ліхтарі)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4,7</a:t>
                      </a:r>
                      <a:r>
                        <a:rPr lang="uk-UA" sz="1200" baseline="30000">
                          <a:effectLst/>
                        </a:rPr>
                        <a:t>m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</a:tr>
              <a:tr h="6211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12.04.2026, 22:15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Виїзд з міста (в бік с. Помічна, 2 км від межі)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Мінімальний (відкритий горизонт)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5,2</a:t>
                      </a:r>
                      <a:r>
                        <a:rPr lang="uk-UA" sz="1200" baseline="30000" dirty="0">
                          <a:effectLst/>
                        </a:rPr>
                        <a:t>m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9826" marR="5982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258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6759" y="486916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/>
              <a:t>    Регіональний аспект: Ідентифіковано вплив </a:t>
            </a:r>
            <a:r>
              <a:rPr lang="uk-UA" dirty="0" err="1" smtClean="0"/>
              <a:t>засвітки</a:t>
            </a:r>
            <a:r>
              <a:rPr lang="uk-UA" dirty="0" smtClean="0"/>
              <a:t> від м. Помічна та м. Кропивницький.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565283"/>
            <a:ext cx="7200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світлових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куполів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Light Domes)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443841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/>
              <a:t> Виявлено оранжеву заграву над центром міста — наслідок роботи натрієвих ламп.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2967335"/>
            <a:ext cx="4067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Кутова висота купола — 18∘, що «вимикає» об’єкти 4-ї зоряної величини.</a:t>
            </a:r>
            <a:endParaRPr lang="uk-U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71"/>
          <a:stretch/>
        </p:blipFill>
        <p:spPr bwMode="auto">
          <a:xfrm>
            <a:off x="604502" y="2621568"/>
            <a:ext cx="3798911" cy="161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16" r="63099"/>
          <a:stretch/>
        </p:blipFill>
        <p:spPr bwMode="auto">
          <a:xfrm>
            <a:off x="5777650" y="3977470"/>
            <a:ext cx="1656643" cy="2307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69" r="40582" b="18435"/>
          <a:stretch/>
        </p:blipFill>
        <p:spPr bwMode="auto">
          <a:xfrm>
            <a:off x="5440978" y="1104384"/>
            <a:ext cx="2050465" cy="1540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446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166843"/>
            <a:ext cx="77768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Штучне світло «поглинає» понад 60% видимих зірок.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Світлові куполи — головний чинник деградації неба у місті.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Пропозиції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Використання ліхтарів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типу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 Cut-off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спрямоване світло), що економить енергію та захищає небо.</a:t>
            </a:r>
          </a:p>
          <a:p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Практичне значення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Можливість створення екологічного паспорта громади.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548680"/>
            <a:ext cx="5772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Практичні рекомендації та висновки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108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109</TotalTime>
  <Words>431</Words>
  <Application>Microsoft Office PowerPoint</Application>
  <PresentationFormat>Экран (4:3)</PresentationFormat>
  <Paragraphs>65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Татьяна</cp:lastModifiedBy>
  <cp:revision>11</cp:revision>
  <dcterms:created xsi:type="dcterms:W3CDTF">2026-04-13T06:05:30Z</dcterms:created>
  <dcterms:modified xsi:type="dcterms:W3CDTF">2026-04-14T05:48:52Z</dcterms:modified>
</cp:coreProperties>
</file>