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2.jpg" ContentType="image/jpeg"/>
  <Override PartName="/ppt/media/image14.jpg" ContentType="image/jpeg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5" r:id="rId1"/>
  </p:sldMasterIdLst>
  <p:sldIdLst>
    <p:sldId id="279" r:id="rId2"/>
    <p:sldId id="256" r:id="rId3"/>
    <p:sldId id="282" r:id="rId4"/>
    <p:sldId id="276" r:id="rId5"/>
    <p:sldId id="257" r:id="rId6"/>
    <p:sldId id="258" r:id="rId7"/>
    <p:sldId id="262" r:id="rId8"/>
    <p:sldId id="263" r:id="rId9"/>
    <p:sldId id="278" r:id="rId10"/>
    <p:sldId id="264" r:id="rId11"/>
    <p:sldId id="266" r:id="rId12"/>
    <p:sldId id="285" r:id="rId13"/>
    <p:sldId id="265" r:id="rId14"/>
    <p:sldId id="286" r:id="rId15"/>
    <p:sldId id="274" r:id="rId16"/>
    <p:sldId id="267" r:id="rId17"/>
    <p:sldId id="288" r:id="rId18"/>
    <p:sldId id="268" r:id="rId19"/>
    <p:sldId id="269" r:id="rId20"/>
    <p:sldId id="273" r:id="rId21"/>
    <p:sldId id="272" r:id="rId22"/>
    <p:sldId id="271" r:id="rId23"/>
    <p:sldId id="275" r:id="rId24"/>
    <p:sldId id="260" r:id="rId25"/>
    <p:sldId id="277" r:id="rId26"/>
    <p:sldId id="261" r:id="rId27"/>
    <p:sldId id="287" r:id="rId28"/>
    <p:sldId id="283" r:id="rId2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6699"/>
    <a:srgbClr val="009999"/>
    <a:srgbClr val="00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96" y="1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view3D>
      <c:rotX val="30"/>
      <c:rotY val="0"/>
      <c:rAngAx val="0"/>
    </c:view3D>
    <c:floor>
      <c:thickness val="0"/>
      <c:spPr>
        <a:noFill/>
        <a:ln w="9525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1718749279112373E-2"/>
          <c:w val="0.65203900098425194"/>
          <c:h val="0.948437503171905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  <a:sp3d/>
            </c:spPr>
          </c:dPt>
          <c:cat>
            <c:strRef>
              <c:f>Лист1!$A$2:$A$4</c:f>
              <c:strCache>
                <c:ptCount val="3"/>
                <c:pt idx="0">
                  <c:v>Недостатньо налагоджений збір сміття </c:v>
                </c:pt>
                <c:pt idx="1">
                  <c:v>Мало контейнерів</c:v>
                </c:pt>
                <c:pt idx="2">
                  <c:v>Низький культурний рівень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37</c:v>
                </c:pt>
                <c:pt idx="1">
                  <c:v>42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B-4B10-B08A-FB64C7FF7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9525" cap="flat" cmpd="sng" algn="ctr">
                <a:solidFill>
                  <a:schemeClr val="lt1"/>
                </a:solidFill>
                <a:prstDash val="solid"/>
                <a:round/>
              </a:ln>
              <a:effectLst>
                <a:outerShdw blurRad="63500" dist="50800" dir="5400000" sx="98000" sy="98000" rotWithShape="0">
                  <a:srgbClr val="000000">
                    <a:alpha val="20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5"/>
              </a:solidFill>
              <a:ln w="9525" cap="flat" cmpd="sng" algn="ctr">
                <a:solidFill>
                  <a:schemeClr val="lt1"/>
                </a:solidFill>
                <a:prstDash val="solid"/>
                <a:round/>
              </a:ln>
              <a:effectLst>
                <a:outerShdw blurRad="63500" dist="50800" dir="5400000" sx="98000" sy="98000" rotWithShape="0">
                  <a:srgbClr val="000000">
                    <a:alpha val="20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4"/>
              </a:solidFill>
              <a:ln w="9525" cap="flat" cmpd="sng" algn="ctr">
                <a:solidFill>
                  <a:schemeClr val="lt1"/>
                </a:solidFill>
                <a:prstDash val="solid"/>
                <a:round/>
              </a:ln>
              <a:effectLst>
                <a:outerShdw blurRad="63500" dist="50800" dir="5400000" sx="98000" sy="98000" rotWithShape="0">
                  <a:srgbClr val="000000">
                    <a:alpha val="20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9525" cap="flat" cmpd="sng" algn="ctr">
                <a:solidFill>
                  <a:schemeClr val="lt1"/>
                </a:solidFill>
                <a:prstDash val="solid"/>
                <a:round/>
              </a:ln>
              <a:effectLst>
                <a:outerShdw blurRad="63500" dist="50800" dir="5400000" sx="98000" sy="98000" rotWithShape="0">
                  <a:srgbClr val="000000">
                    <a:alpha val="20000"/>
                  </a:srgbClr>
                </a:outerShdw>
              </a:effectLst>
            </c:spPr>
          </c:dPt>
          <c:cat>
            <c:strRef>
              <c:f>Лист1!$A$2:$A$5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Байдуже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89</c:v>
                </c:pt>
                <c:pt idx="1">
                  <c:v>9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A8-483E-9531-0AAE86A05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8665202907328891"/>
          <c:y val="0.34221473896864635"/>
          <c:w val="0.16964167722041737"/>
          <c:h val="0.388331501082052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855204232283463"/>
          <c:y val="2.4492185993344857E-2"/>
          <c:w val="0.78964320866141735"/>
          <c:h val="0.8731641933338956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95000"/>
                  </a:schemeClr>
                </a:gs>
                <a:gs pos="100000">
                  <a:schemeClr val="accent1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r"/>
            </a:scene3d>
            <a:sp3d prstMaterial="plastic">
              <a:bevelT w="50800"/>
              <a:contourClr>
                <a:scrgbClr r="0" g="0" b="0">
                  <a:shade val="30000"/>
                  <a:satMod val="12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Збільшити кількість контейнерів</c:v>
                </c:pt>
                <c:pt idx="1">
                  <c:v>Штрафи</c:v>
                </c:pt>
                <c:pt idx="2">
                  <c:v>Суботник</c:v>
                </c:pt>
                <c:pt idx="3">
                  <c:v>Виховання дітей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35</c:v>
                </c:pt>
                <c:pt idx="1">
                  <c:v>19</c:v>
                </c:pt>
                <c:pt idx="2">
                  <c:v>22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0C-4457-9633-E9EEBE8CE4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one"/>
        <c:axId val="147945472"/>
        <c:axId val="176724160"/>
        <c:axId val="0"/>
      </c:bar3DChart>
      <c:catAx>
        <c:axId val="1479454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24160"/>
        <c:crosses val="autoZero"/>
        <c:auto val="1"/>
        <c:lblAlgn val="ctr"/>
        <c:lblOffset val="100"/>
        <c:noMultiLvlLbl val="0"/>
      </c:catAx>
      <c:valAx>
        <c:axId val="17672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945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10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>
  <cs:dataPoint3D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1">
      <a:schemeClr val="dk1"/>
    </cs:effectRef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1">
      <a:schemeClr val="dk1"/>
    </cs:effectRef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0.1875</cdr:x>
      <cdr:y>0.51797</cdr:y>
    </cdr:from>
    <cdr:to>
      <cdr:x>0.28887</cdr:x>
      <cdr:y>0.60235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524000" y="2806720"/>
          <a:ext cx="823913" cy="45720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800" b="1" dirty="0" smtClean="0">
              <a:latin typeface="Times New Roman" pitchFamily="18" charset="0"/>
              <a:cs typeface="Times New Roman" pitchFamily="18" charset="0"/>
            </a:rPr>
            <a:t>42%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0.46875</cdr:x>
      <cdr:y>0.31685</cdr:y>
    </cdr:from>
    <cdr:to>
      <cdr:x>0.5625</cdr:x>
      <cdr:y>0.38628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810000" y="1716881"/>
          <a:ext cx="762000" cy="37623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800" b="1" dirty="0" smtClean="0">
              <a:latin typeface="Times New Roman" pitchFamily="18" charset="0"/>
              <a:cs typeface="Times New Roman" pitchFamily="18" charset="0"/>
            </a:rPr>
            <a:t>37%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791200" y="1524000"/>
            <a:ext cx="6553200" cy="882119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ЗУПИНИСЯ, ЛЮДИНО, НА МИТЬ</a:t>
            </a:r>
            <a:r>
              <a:rPr lang="ru-RU" sz="2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r>
              <a:rPr lang="ru-RU" sz="2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ВІДЧУЙ, ЯК ПЛАНЕТІ БОЛИТЬ</a:t>
            </a:r>
            <a:r>
              <a:rPr lang="ru-RU" sz="2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 СЕРЦЯ КРИК ВИРИНА –ЗУПИНИСЯ, </a:t>
            </a:r>
            <a:endParaRPr lang="ru-RU" sz="28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ЗЕМЛЯ </a:t>
            </a:r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НАС ОДНА</a:t>
            </a:r>
            <a:r>
              <a:rPr lang="ru-RU" sz="2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Екологічні проблеми сьогодення та шляхи збереження довкілля» » ЗУНУ -  Західноукраїнський національний університ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4762500" cy="592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11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1828800"/>
            <a:ext cx="9677400" cy="447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bject 3"/>
          <p:cNvSpPr txBox="1">
            <a:spLocks noGrp="1"/>
          </p:cNvSpPr>
          <p:nvPr>
            <p:ph sz="quarter" idx="13"/>
          </p:nvPr>
        </p:nvSpPr>
        <p:spPr>
          <a:xfrm>
            <a:off x="1676400" y="240164"/>
            <a:ext cx="8834881" cy="1312411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0" marR="5080" indent="0" algn="ctr">
              <a:lnSpc>
                <a:spcPct val="90400"/>
              </a:lnSpc>
              <a:spcBef>
                <a:spcPts val="730"/>
              </a:spcBef>
              <a:buNone/>
            </a:pPr>
            <a:r>
              <a:rPr lang="uk-UA" sz="4400" b="1" spc="-365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ПРОЄКТ:  </a:t>
            </a:r>
            <a:r>
              <a:rPr sz="4400" b="1" spc="-395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ЕКОЛОГІЧНІ</a:t>
            </a:r>
            <a:r>
              <a:rPr sz="4400" b="1" spc="-275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b="1" spc="-285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ПРОБЛЕМИ </a:t>
            </a:r>
            <a:r>
              <a:rPr sz="4400" b="1" spc="-395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МОГО</a:t>
            </a:r>
            <a:r>
              <a:rPr sz="4400" b="1" spc="-3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400" b="1" spc="-405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СЕЛ</a:t>
            </a:r>
            <a:r>
              <a:rPr lang="uk-UA" sz="4400" b="1" spc="-405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ИЩА</a:t>
            </a:r>
            <a:endParaRPr sz="4400" b="1" spc="-405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24000" y="1219200"/>
            <a:ext cx="9067800" cy="3855720"/>
          </a:xfrm>
        </p:spPr>
        <p:txBody>
          <a:bodyPr/>
          <a:lstStyle/>
          <a:p>
            <a:pPr algn="ctr"/>
            <a:r>
              <a:rPr lang="ru-RU" sz="3600" b="1" u="sng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ru-RU" sz="3600" b="1" u="sng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теми</a:t>
            </a:r>
            <a:r>
              <a:rPr lang="ru-RU" sz="3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3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дослідницької</a:t>
            </a:r>
            <a:r>
              <a:rPr lang="ru-RU" sz="3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взаємодіючи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природою,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чинить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негативний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кожним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днем ​​число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екологічних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 </a:t>
            </a:r>
            <a:r>
              <a:rPr lang="ru-RU" sz="3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збільшується</a:t>
            </a:r>
            <a:r>
              <a:rPr lang="ru-RU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632929" y="3463693"/>
            <a:ext cx="2877173" cy="38362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4315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8683348" cy="1143000"/>
          </a:xfrm>
        </p:spPr>
        <p:txBody>
          <a:bodyPr/>
          <a:lstStyle/>
          <a:p>
            <a:r>
              <a:rPr lang="uk-UA" dirty="0">
                <a:solidFill>
                  <a:srgbClr val="000099"/>
                </a:solidFill>
              </a:rPr>
              <a:t>Мета </a:t>
            </a:r>
            <a:r>
              <a:rPr lang="uk-UA" dirty="0" err="1">
                <a:solidFill>
                  <a:srgbClr val="000099"/>
                </a:solidFill>
              </a:rPr>
              <a:t>проєкту</a:t>
            </a:r>
            <a:r>
              <a:rPr lang="uk-UA" dirty="0">
                <a:solidFill>
                  <a:srgbClr val="000099"/>
                </a:solidFill>
              </a:rPr>
              <a:t>.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752600"/>
            <a:ext cx="8534400" cy="3657600"/>
          </a:xfrm>
        </p:spPr>
        <p:txBody>
          <a:bodyPr>
            <a:normAutofit fontScale="92500" lnSpcReduction="10000"/>
          </a:bodyPr>
          <a:lstStyle/>
          <a:p>
            <a:r>
              <a:rPr lang="uk-UA" sz="2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Проаналізувати стан екології в селищі </a:t>
            </a:r>
            <a:r>
              <a:rPr lang="uk-UA" sz="2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Літин</a:t>
            </a:r>
            <a:endParaRPr lang="uk-UA" sz="28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Дослідити </a:t>
            </a:r>
            <a:r>
              <a:rPr lang="uk-UA" sz="2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місця забруднення </a:t>
            </a:r>
          </a:p>
          <a:p>
            <a:r>
              <a:rPr lang="uk-UA" sz="2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Розглянути можливості покращення екологічної ситуації </a:t>
            </a:r>
          </a:p>
          <a:p>
            <a:r>
              <a:rPr lang="ru-RU" sz="2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Залучити</a:t>
            </a:r>
            <a:r>
              <a:rPr lang="ru-RU" sz="2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громадськість</a:t>
            </a:r>
            <a:r>
              <a:rPr lang="ru-RU" sz="2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екологічно</a:t>
            </a:r>
            <a:r>
              <a:rPr lang="ru-RU" sz="2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неблагополучних</a:t>
            </a:r>
            <a:r>
              <a:rPr lang="ru-RU" sz="2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об'єктів</a:t>
            </a:r>
            <a:r>
              <a:rPr lang="ru-RU" sz="2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сел</a:t>
            </a:r>
            <a:r>
              <a:rPr lang="uk-UA" sz="2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ища</a:t>
            </a:r>
            <a:r>
              <a:rPr lang="uk-UA" sz="2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Літин</a:t>
            </a:r>
            <a:r>
              <a:rPr lang="ru-RU" sz="2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Рекомендувати населенню шляхи боротьби з екологічними проблемами селища </a:t>
            </a:r>
          </a:p>
          <a:p>
            <a:endParaRPr lang="ru-RU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3886200"/>
            <a:ext cx="4223374" cy="281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81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34274" cy="420052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58100" y="0"/>
            <a:ext cx="4533900" cy="38766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14825"/>
            <a:ext cx="6838823" cy="25431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72200" y="3911853"/>
            <a:ext cx="5715000" cy="2705997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365"/>
              </a:spcBef>
            </a:pPr>
            <a:r>
              <a:rPr sz="2400" spc="-10" dirty="0">
                <a:solidFill>
                  <a:srgbClr val="000099"/>
                </a:solidFill>
                <a:latin typeface="Times New Roman"/>
                <a:cs typeface="Times New Roman"/>
              </a:rPr>
              <a:t>Сучасний</a:t>
            </a:r>
            <a:r>
              <a:rPr sz="2400" spc="-5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0099"/>
                </a:solidFill>
                <a:latin typeface="Times New Roman"/>
                <a:cs typeface="Times New Roman"/>
              </a:rPr>
              <a:t>світ</a:t>
            </a:r>
            <a:r>
              <a:rPr sz="2400" spc="-7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стикається</a:t>
            </a:r>
            <a:r>
              <a:rPr sz="2400" spc="-8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155" dirty="0">
                <a:solidFill>
                  <a:srgbClr val="000099"/>
                </a:solidFill>
                <a:latin typeface="Times New Roman"/>
                <a:cs typeface="Times New Roman"/>
              </a:rPr>
              <a:t>з</a:t>
            </a:r>
            <a:r>
              <a:rPr sz="2400" spc="-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безліччю</a:t>
            </a:r>
            <a:r>
              <a:rPr sz="2400" spc="-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000099"/>
                </a:solidFill>
                <a:latin typeface="Times New Roman"/>
                <a:cs typeface="Times New Roman"/>
              </a:rPr>
              <a:t>екологічних</a:t>
            </a:r>
            <a:r>
              <a:rPr sz="2400" spc="-10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проблем,</a:t>
            </a:r>
            <a:r>
              <a:rPr sz="2400" spc="-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000099"/>
                </a:solidFill>
                <a:latin typeface="Times New Roman"/>
                <a:cs typeface="Times New Roman"/>
              </a:rPr>
              <a:t>і </a:t>
            </a:r>
            <a:r>
              <a:rPr sz="2400" spc="-30" dirty="0">
                <a:solidFill>
                  <a:srgbClr val="000099"/>
                </a:solidFill>
                <a:latin typeface="Times New Roman"/>
                <a:cs typeface="Times New Roman"/>
              </a:rPr>
              <a:t>навіть </a:t>
            </a:r>
            <a:r>
              <a:rPr sz="2400" spc="-10" dirty="0">
                <a:solidFill>
                  <a:srgbClr val="000099"/>
                </a:solidFill>
                <a:latin typeface="Times New Roman"/>
                <a:cs typeface="Times New Roman"/>
              </a:rPr>
              <a:t>невеликі</a:t>
            </a:r>
            <a:r>
              <a:rPr sz="2400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населені</a:t>
            </a:r>
            <a:r>
              <a:rPr sz="2400" spc="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000099"/>
                </a:solidFill>
                <a:latin typeface="Times New Roman"/>
                <a:cs typeface="Times New Roman"/>
              </a:rPr>
              <a:t>пункти</a:t>
            </a:r>
            <a:r>
              <a:rPr sz="2400" spc="-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не</a:t>
            </a:r>
            <a:r>
              <a:rPr sz="24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залишаються</a:t>
            </a:r>
            <a:r>
              <a:rPr sz="2400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Times New Roman"/>
                <a:cs typeface="Times New Roman"/>
              </a:rPr>
              <a:t>осторонь. </a:t>
            </a:r>
            <a:r>
              <a:rPr sz="2400" spc="-45" dirty="0">
                <a:solidFill>
                  <a:srgbClr val="000099"/>
                </a:solidFill>
                <a:latin typeface="Times New Roman"/>
                <a:cs typeface="Times New Roman"/>
              </a:rPr>
              <a:t>Моє</a:t>
            </a:r>
            <a:r>
              <a:rPr sz="2400" spc="-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рідне</a:t>
            </a:r>
            <a:r>
              <a:rPr sz="2400" spc="-7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60" dirty="0" err="1">
                <a:solidFill>
                  <a:srgbClr val="000099"/>
                </a:solidFill>
                <a:latin typeface="Times New Roman"/>
                <a:cs typeface="Times New Roman"/>
              </a:rPr>
              <a:t>селище</a:t>
            </a:r>
            <a:r>
              <a:rPr sz="2400" spc="-1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000099"/>
                </a:solidFill>
                <a:latin typeface="Times New Roman"/>
                <a:cs typeface="Times New Roman"/>
              </a:rPr>
              <a:t>Літин,</a:t>
            </a:r>
            <a:r>
              <a:rPr sz="2400" spc="-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що</a:t>
            </a:r>
            <a:r>
              <a:rPr sz="2400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розташоване</a:t>
            </a:r>
            <a:r>
              <a:rPr sz="2400" spc="-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000099"/>
                </a:solidFill>
                <a:latin typeface="Times New Roman"/>
                <a:cs typeface="Times New Roman"/>
              </a:rPr>
              <a:t>у </a:t>
            </a:r>
            <a:r>
              <a:rPr sz="2400" spc="-70" dirty="0">
                <a:solidFill>
                  <a:srgbClr val="000099"/>
                </a:solidFill>
                <a:latin typeface="Times New Roman"/>
                <a:cs typeface="Times New Roman"/>
              </a:rPr>
              <a:t>Вінницькій</a:t>
            </a:r>
            <a:r>
              <a:rPr sz="2400" spc="-9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Times New Roman"/>
                <a:cs typeface="Times New Roman"/>
              </a:rPr>
              <a:t>області,</a:t>
            </a:r>
            <a:r>
              <a:rPr sz="2400" spc="-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Times New Roman"/>
                <a:cs typeface="Times New Roman"/>
              </a:rPr>
              <a:t>також</a:t>
            </a:r>
            <a:r>
              <a:rPr sz="2400" spc="-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70" dirty="0">
                <a:solidFill>
                  <a:srgbClr val="000099"/>
                </a:solidFill>
                <a:latin typeface="Times New Roman"/>
                <a:cs typeface="Times New Roman"/>
              </a:rPr>
              <a:t>має</a:t>
            </a:r>
            <a:r>
              <a:rPr sz="2400" spc="-1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0099"/>
                </a:solidFill>
                <a:latin typeface="Times New Roman"/>
                <a:cs typeface="Times New Roman"/>
              </a:rPr>
              <a:t>низку</a:t>
            </a:r>
            <a:r>
              <a:rPr sz="2400" spc="-1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000099"/>
                </a:solidFill>
                <a:latin typeface="Times New Roman"/>
                <a:cs typeface="Times New Roman"/>
              </a:rPr>
              <a:t>екологічних</a:t>
            </a:r>
            <a:r>
              <a:rPr sz="2400" spc="-10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000099"/>
                </a:solidFill>
                <a:latin typeface="Times New Roman"/>
                <a:cs typeface="Times New Roman"/>
              </a:rPr>
              <a:t>викликів,</a:t>
            </a:r>
            <a:r>
              <a:rPr sz="2400" spc="-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50" dirty="0" smtClean="0">
                <a:solidFill>
                  <a:srgbClr val="000099"/>
                </a:solidFill>
                <a:latin typeface="Times New Roman"/>
                <a:cs typeface="Times New Roman"/>
              </a:rPr>
              <a:t>я</a:t>
            </a:r>
            <a:r>
              <a:rPr lang="uk-UA" sz="2400" spc="-50" dirty="0" err="1" smtClean="0">
                <a:solidFill>
                  <a:srgbClr val="000099"/>
                </a:solidFill>
                <a:latin typeface="Times New Roman"/>
                <a:cs typeface="Times New Roman"/>
              </a:rPr>
              <a:t>кі</a:t>
            </a:r>
            <a:r>
              <a:rPr sz="2400" spc="-50" dirty="0" smtClean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Times New Roman"/>
                <a:cs typeface="Times New Roman"/>
              </a:rPr>
              <a:t>впливають</a:t>
            </a:r>
            <a:r>
              <a:rPr sz="2400" spc="-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на</a:t>
            </a:r>
            <a:r>
              <a:rPr sz="2400" spc="-7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0099"/>
                </a:solidFill>
                <a:latin typeface="Times New Roman"/>
                <a:cs typeface="Times New Roman"/>
              </a:rPr>
              <a:t>якість</a:t>
            </a:r>
            <a:r>
              <a:rPr sz="2400" spc="-9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000099"/>
                </a:solidFill>
                <a:latin typeface="Times New Roman"/>
                <a:cs typeface="Times New Roman"/>
              </a:rPr>
              <a:t>життя</a:t>
            </a:r>
            <a:r>
              <a:rPr sz="2400" spc="-1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людей,</a:t>
            </a:r>
            <a:r>
              <a:rPr sz="2400" spc="-6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стан</a:t>
            </a:r>
            <a:r>
              <a:rPr sz="2400" spc="-1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/>
                <a:cs typeface="Times New Roman"/>
              </a:rPr>
              <a:t>природи</a:t>
            </a:r>
            <a:r>
              <a:rPr sz="2400" spc="-1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0099"/>
                </a:solidFill>
                <a:latin typeface="Times New Roman"/>
                <a:cs typeface="Times New Roman"/>
              </a:rPr>
              <a:t>та</a:t>
            </a:r>
            <a:r>
              <a:rPr sz="2400" spc="-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Times New Roman"/>
                <a:cs typeface="Times New Roman"/>
              </a:rPr>
              <a:t>довкілля загалом.</a:t>
            </a:r>
            <a:endParaRPr sz="2400" dirty="0">
              <a:solidFill>
                <a:srgbClr val="000099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8100"/>
            <a:ext cx="12192000" cy="3130656"/>
            <a:chOff x="38100" y="-4481274"/>
            <a:chExt cx="12192000" cy="3378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" y="-4481274"/>
              <a:ext cx="4048124" cy="3378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86224" y="-4374593"/>
              <a:ext cx="4048125" cy="31335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34350" y="-4481274"/>
              <a:ext cx="4095750" cy="3200400"/>
            </a:xfrm>
            <a:prstGeom prst="rect">
              <a:avLst/>
            </a:prstGeom>
          </p:spPr>
        </p:pic>
      </p:grpSp>
      <p:sp>
        <p:nvSpPr>
          <p:cNvPr id="7" name="Блок-схема: перфолента 6"/>
          <p:cNvSpPr/>
          <p:nvPr/>
        </p:nvSpPr>
        <p:spPr>
          <a:xfrm>
            <a:off x="228600" y="3092556"/>
            <a:ext cx="7696200" cy="2089044"/>
          </a:xfrm>
          <a:prstGeom prst="flowChartPunchedTap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65" marR="345440">
              <a:lnSpc>
                <a:spcPct val="90000"/>
              </a:lnSpc>
              <a:spcBef>
                <a:spcPts val="365"/>
              </a:spcBef>
              <a:tabLst>
                <a:tab pos="241300" algn="l"/>
              </a:tabLst>
            </a:pPr>
            <a:r>
              <a:rPr lang="ru-RU" sz="2000" spc="-55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Літин</a:t>
            </a:r>
            <a:r>
              <a:rPr lang="ru-RU" sz="2000" spc="-18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38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2000" spc="-19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мальовниче</a:t>
            </a:r>
            <a:r>
              <a:rPr lang="ru-RU" sz="2000" spc="-14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селище</a:t>
            </a:r>
            <a:r>
              <a:rPr lang="ru-RU" sz="2000" spc="-22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7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spc="-14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багатою</a:t>
            </a:r>
            <a:r>
              <a:rPr lang="ru-RU" sz="2000" spc="-12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історією</a:t>
            </a:r>
            <a:r>
              <a:rPr lang="ru-RU" sz="2000" spc="-1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розташоване</a:t>
            </a:r>
            <a:r>
              <a:rPr lang="ru-RU" sz="2000" spc="-12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000" spc="-204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5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берегах</a:t>
            </a:r>
            <a:r>
              <a:rPr lang="ru-RU" sz="2000" spc="-9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4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річки</a:t>
            </a:r>
            <a:r>
              <a:rPr lang="ru-RU" sz="2000" spc="-14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3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Згар</a:t>
            </a:r>
            <a:r>
              <a:rPr lang="ru-RU" sz="2000" spc="-3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spc="-15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000" spc="-1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3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становить</a:t>
            </a:r>
            <a:r>
              <a:rPr lang="ru-RU" sz="2000" spc="-13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5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sz="2000" spc="-9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spc="-22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, 5 </a:t>
            </a:r>
            <a:r>
              <a:rPr lang="ru-RU" sz="2000" spc="-2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тисяч</a:t>
            </a:r>
            <a:r>
              <a:rPr lang="ru-RU" sz="2000" spc="-17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55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2000" spc="-5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spc="-8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Основу</a:t>
            </a:r>
            <a:r>
              <a:rPr lang="ru-RU" sz="2000" spc="-12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економіки</a:t>
            </a:r>
            <a:r>
              <a:rPr lang="ru-RU" sz="2000" spc="-1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35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становлять</a:t>
            </a:r>
            <a:r>
              <a:rPr lang="ru-RU" sz="2000" spc="-18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35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сільське</a:t>
            </a:r>
            <a:r>
              <a:rPr lang="ru-RU" sz="2000" spc="-9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3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господарство</a:t>
            </a:r>
            <a:r>
              <a:rPr lang="ru-RU" sz="2000" spc="-3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spc="-12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переробна</a:t>
            </a:r>
            <a:r>
              <a:rPr lang="ru-RU" sz="2000" spc="-1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5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промисловість</a:t>
            </a:r>
            <a:r>
              <a:rPr lang="ru-RU" sz="2000" spc="-13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8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spc="-13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5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невеликі</a:t>
            </a:r>
            <a:r>
              <a:rPr lang="ru-RU" sz="2000" spc="-22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5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приватні</a:t>
            </a:r>
            <a:r>
              <a:rPr lang="ru-RU" sz="2000" spc="-13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spc="-1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4214812" y="4724400"/>
            <a:ext cx="7696200" cy="2133600"/>
          </a:xfrm>
          <a:prstGeom prst="flowChartPunchedTap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lnSpc>
                <a:spcPts val="2290"/>
              </a:lnSpc>
              <a:tabLst>
                <a:tab pos="241300" algn="l"/>
              </a:tabLst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Природне</a:t>
            </a:r>
            <a:r>
              <a:rPr lang="ru-RU" sz="2000" spc="-17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sz="2000" spc="-17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селища</a:t>
            </a:r>
            <a:r>
              <a:rPr lang="ru-RU" sz="2000" spc="-9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sz="2000" spc="-17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відзначалося</a:t>
            </a:r>
            <a:endParaRPr lang="ru-RU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41300" marR="709930">
              <a:lnSpc>
                <a:spcPts val="2180"/>
              </a:lnSpc>
              <a:spcBef>
                <a:spcPts val="150"/>
              </a:spcBef>
            </a:pPr>
            <a:r>
              <a:rPr lang="ru-RU" sz="2000" spc="-2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чистим</a:t>
            </a:r>
            <a:r>
              <a:rPr lang="ru-RU" sz="2000" spc="-16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6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повітрям</a:t>
            </a:r>
            <a:r>
              <a:rPr lang="ru-RU" sz="2000" spc="-6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spc="-7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5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зеленими</a:t>
            </a:r>
            <a:r>
              <a:rPr lang="ru-RU" sz="2000" spc="-1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насадженнями</a:t>
            </a:r>
            <a:r>
              <a:rPr lang="ru-RU" sz="2000" spc="-1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родючими</a:t>
            </a:r>
            <a:r>
              <a:rPr lang="ru-RU" sz="2000" spc="-15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65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ґрунтами</a:t>
            </a:r>
            <a:r>
              <a:rPr lang="ru-RU" sz="2000" spc="-6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spc="-16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2000" spc="-12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людська</a:t>
            </a:r>
            <a:r>
              <a:rPr lang="ru-RU" sz="2000" spc="-21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2000" spc="-2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000" spc="-8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почала</a:t>
            </a:r>
            <a:r>
              <a:rPr lang="ru-RU" sz="2000" spc="-114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змінювати</a:t>
            </a:r>
            <a:r>
              <a:rPr lang="ru-RU" sz="2000" spc="-13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4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екологічний</a:t>
            </a:r>
            <a:r>
              <a:rPr lang="ru-RU" sz="2000" spc="-135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баланс.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Лента лицом вверх 2"/>
          <p:cNvSpPr/>
          <p:nvPr/>
        </p:nvSpPr>
        <p:spPr>
          <a:xfrm>
            <a:off x="2670216" y="36616"/>
            <a:ext cx="9372600" cy="426720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9065" marR="5080" indent="-126364" algn="ctr">
              <a:spcBef>
                <a:spcPts val="415"/>
              </a:spcBef>
            </a:pPr>
            <a:r>
              <a:rPr lang="ru-RU" sz="4400" dirty="0" err="1" smtClean="0">
                <a:latin typeface="Times New Roman"/>
                <a:cs typeface="Times New Roman"/>
              </a:rPr>
              <a:t>Основні</a:t>
            </a:r>
            <a:r>
              <a:rPr lang="ru-RU" sz="4400" spc="-140" dirty="0" smtClean="0">
                <a:latin typeface="Times New Roman"/>
                <a:cs typeface="Times New Roman"/>
              </a:rPr>
              <a:t> </a:t>
            </a:r>
            <a:r>
              <a:rPr lang="ru-RU" sz="4400" spc="-35" dirty="0" err="1" smtClean="0">
                <a:latin typeface="Times New Roman"/>
                <a:cs typeface="Times New Roman"/>
              </a:rPr>
              <a:t>екологічні</a:t>
            </a:r>
            <a:endParaRPr lang="ru-RU" sz="4400" spc="-35" dirty="0" smtClean="0">
              <a:latin typeface="Times New Roman"/>
              <a:cs typeface="Times New Roman"/>
            </a:endParaRPr>
          </a:p>
          <a:p>
            <a:pPr marL="139065" marR="5080" indent="-126364" algn="ctr">
              <a:spcBef>
                <a:spcPts val="415"/>
              </a:spcBef>
            </a:pPr>
            <a:r>
              <a:rPr lang="ru-RU" sz="4400" dirty="0" err="1" smtClean="0">
                <a:latin typeface="Times New Roman"/>
                <a:cs typeface="Times New Roman"/>
              </a:rPr>
              <a:t>проблеми</a:t>
            </a:r>
            <a:r>
              <a:rPr lang="ru-RU" sz="4400" spc="110" dirty="0" smtClean="0">
                <a:latin typeface="Times New Roman"/>
                <a:cs typeface="Times New Roman"/>
              </a:rPr>
              <a:t> селища</a:t>
            </a:r>
          </a:p>
          <a:p>
            <a:pPr marL="139065" marR="5080" indent="-126364" algn="ctr">
              <a:spcBef>
                <a:spcPts val="415"/>
              </a:spcBef>
            </a:pPr>
            <a:r>
              <a:rPr lang="ru-RU" sz="4400" spc="-10" dirty="0" err="1" smtClean="0">
                <a:latin typeface="Times New Roman"/>
                <a:cs typeface="Times New Roman"/>
              </a:rPr>
              <a:t>Літин</a:t>
            </a:r>
            <a:endParaRPr lang="ru-RU" sz="4400" dirty="0"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17" y="3276600"/>
            <a:ext cx="268605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21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8237" y="116518"/>
            <a:ext cx="10210800" cy="1307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74295" algn="ctr">
              <a:lnSpc>
                <a:spcPct val="909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ru-RU" sz="2400" b="1" i="1" u="sng" spc="-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1.Забруднення</a:t>
            </a:r>
            <a:r>
              <a:rPr lang="ru-RU" sz="2400" b="1" i="1" u="sng" spc="-5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u="sng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води </a:t>
            </a:r>
          </a:p>
          <a:p>
            <a:pPr marL="12700" marR="74295">
              <a:lnSpc>
                <a:spcPct val="909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ru-RU" sz="20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Річка</a:t>
            </a:r>
            <a:r>
              <a:rPr lang="ru-RU" sz="2000" spc="-1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3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Згар</a:t>
            </a:r>
            <a:r>
              <a:rPr lang="ru-RU" sz="2000" spc="-3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spc="-13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8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spc="-13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протікає</a:t>
            </a:r>
            <a:r>
              <a:rPr lang="ru-RU" sz="2000" spc="-9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через селище,</a:t>
            </a:r>
            <a:r>
              <a:rPr lang="ru-RU" sz="2000" spc="-1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зазнає</a:t>
            </a:r>
            <a:r>
              <a:rPr lang="ru-RU" sz="2000" spc="-6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000" spc="-10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3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spc="-5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господарських</a:t>
            </a:r>
            <a:r>
              <a:rPr lang="ru-RU" sz="2000" spc="-1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5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2000" spc="-3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побутових</a:t>
            </a:r>
            <a:r>
              <a:rPr lang="ru-RU" sz="2000" spc="-10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4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стоків</a:t>
            </a:r>
            <a:r>
              <a:rPr lang="ru-RU" sz="2000" spc="-4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spc="-10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4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spc="-1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4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річку</a:t>
            </a:r>
            <a:r>
              <a:rPr lang="ru-RU" sz="2000" spc="-1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часто</a:t>
            </a:r>
            <a:r>
              <a:rPr lang="ru-RU" sz="2000" spc="-10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потрапляють</a:t>
            </a:r>
            <a:r>
              <a:rPr lang="ru-RU" sz="20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залишки</a:t>
            </a:r>
            <a:r>
              <a:rPr lang="ru-RU" sz="2000" spc="-16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мийних</a:t>
            </a:r>
            <a:r>
              <a:rPr lang="ru-RU" sz="2000" spc="-114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20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spc="-1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4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000" spc="-12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4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2000" spc="-7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добрива</a:t>
            </a:r>
            <a:r>
              <a:rPr lang="ru-RU" sz="2000" spc="-8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000" spc="-3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полів</a:t>
            </a:r>
            <a:r>
              <a:rPr lang="ru-RU" sz="2000" spc="-3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spc="-1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7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spc="-1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спричиняє</a:t>
            </a:r>
            <a:r>
              <a:rPr lang="ru-RU" sz="2000" spc="-7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4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цвітіння</a:t>
            </a:r>
            <a:r>
              <a:rPr lang="ru-RU" sz="2000" spc="-12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води,</a:t>
            </a:r>
            <a:r>
              <a:rPr lang="ru-RU" sz="2000" spc="-114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20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4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000" spc="-13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риби</a:t>
            </a:r>
            <a:r>
              <a:rPr lang="ru-RU" sz="2000" spc="-16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spc="-7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погіршення</a:t>
            </a:r>
            <a:r>
              <a:rPr lang="ru-RU" sz="2000" spc="-12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4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000" spc="-13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води</a:t>
            </a:r>
            <a:r>
              <a:rPr lang="ru-RU" sz="2000" spc="-2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" y="1381917"/>
            <a:ext cx="3810000" cy="50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0-02-05-9811ef876280b2ea21e522b2b0a0f9088840f22e63b159cfa3da81a30464dbb6_2ac06c6b524eb00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34022" y="1917114"/>
            <a:ext cx="4614443" cy="4310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064" y="1367630"/>
            <a:ext cx="3790950" cy="5054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507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ет описания фото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87500"/>
            <a:ext cx="3686175" cy="4914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5000" y="318355"/>
            <a:ext cx="906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Забруднення річки </a:t>
            </a:r>
            <a:r>
              <a:rPr lang="uk-UA" sz="3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Бугер</a:t>
            </a:r>
            <a:r>
              <a:rPr lang="uk-UA" sz="3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 притока річки Згар) промисловими відходами від підприємства</a:t>
            </a:r>
            <a:endParaRPr lang="ru-RU" sz="3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Нет описания фото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87500"/>
            <a:ext cx="3655142" cy="48735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010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62550" y="152400"/>
            <a:ext cx="6324600" cy="596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800"/>
              </a:spcBef>
              <a:tabLst>
                <a:tab pos="240665" algn="l"/>
              </a:tabLst>
            </a:pPr>
            <a:r>
              <a:rPr lang="ru-RU" sz="2400" b="1" i="1" u="sng" spc="-6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400" b="1" i="1" u="sng" spc="-1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  <a:r>
              <a:rPr lang="ru-RU" sz="2400" b="1" i="1" u="sng" spc="-15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400" b="1" i="1" u="sng" spc="-1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u="sng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сміттям</a:t>
            </a:r>
            <a:endParaRPr lang="ru-RU" sz="2400" b="1" i="1" u="sng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243840">
              <a:lnSpc>
                <a:spcPct val="90600"/>
              </a:lnSpc>
              <a:spcBef>
                <a:spcPts val="1030"/>
              </a:spcBef>
              <a:tabLst>
                <a:tab pos="241300" algn="l"/>
              </a:tabLst>
            </a:pPr>
            <a:r>
              <a:rPr lang="ru-RU" sz="2400" spc="-40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селищі</a:t>
            </a:r>
            <a:r>
              <a:rPr lang="ru-RU" sz="24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35" dirty="0" smtClean="0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400" spc="-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всюди</a:t>
            </a:r>
            <a:r>
              <a:rPr lang="ru-RU" sz="24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latin typeface="Times New Roman" pitchFamily="18" charset="0"/>
                <a:cs typeface="Times New Roman" pitchFamily="18" charset="0"/>
              </a:rPr>
              <a:t>організовано</a:t>
            </a:r>
            <a:r>
              <a:rPr lang="ru-RU" sz="2400" spc="-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latin typeface="Times New Roman" pitchFamily="18" charset="0"/>
                <a:cs typeface="Times New Roman" pitchFamily="18" charset="0"/>
              </a:rPr>
              <a:t>системне</a:t>
            </a:r>
            <a:r>
              <a:rPr lang="ru-RU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latin typeface="Times New Roman" pitchFamily="18" charset="0"/>
                <a:cs typeface="Times New Roman" pitchFamily="18" charset="0"/>
              </a:rPr>
              <a:t>вивезення</a:t>
            </a:r>
            <a:r>
              <a:rPr lang="ru-RU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35" dirty="0" err="1" smtClean="0">
                <a:latin typeface="Times New Roman" pitchFamily="18" charset="0"/>
                <a:cs typeface="Times New Roman" pitchFamily="18" charset="0"/>
              </a:rPr>
              <a:t>побутових</a:t>
            </a:r>
            <a:r>
              <a:rPr lang="ru-RU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50" dirty="0" err="1" smtClean="0">
                <a:latin typeface="Times New Roman" pitchFamily="18" charset="0"/>
                <a:cs typeface="Times New Roman" pitchFamily="18" charset="0"/>
              </a:rPr>
              <a:t>відходів</a:t>
            </a:r>
            <a:r>
              <a:rPr lang="ru-RU" sz="2400" spc="-5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Часто</a:t>
            </a:r>
            <a:r>
              <a:rPr lang="ru-RU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latin typeface="Times New Roman" pitchFamily="18" charset="0"/>
                <a:cs typeface="Times New Roman" pitchFamily="18" charset="0"/>
              </a:rPr>
              <a:t>жителі</a:t>
            </a:r>
            <a:r>
              <a:rPr lang="ru-RU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latin typeface="Times New Roman" pitchFamily="18" charset="0"/>
                <a:cs typeface="Times New Roman" pitchFamily="18" charset="0"/>
              </a:rPr>
              <a:t>викидають</a:t>
            </a:r>
            <a:r>
              <a:rPr lang="ru-RU" sz="2400" spc="-1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55" dirty="0" err="1" smtClean="0"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65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spc="-1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50" dirty="0" smtClean="0">
                <a:latin typeface="Times New Roman" pitchFamily="18" charset="0"/>
                <a:cs typeface="Times New Roman" pitchFamily="18" charset="0"/>
              </a:rPr>
              <a:t>яри, </a:t>
            </a:r>
            <a:r>
              <a:rPr lang="ru-RU" sz="2400" spc="-55" dirty="0" err="1" smtClean="0"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sz="24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5" dirty="0" err="1" smtClean="0">
                <a:latin typeface="Times New Roman" pitchFamily="18" charset="0"/>
                <a:cs typeface="Times New Roman" pitchFamily="18" charset="0"/>
              </a:rPr>
              <a:t>річки</a:t>
            </a:r>
            <a:r>
              <a:rPr lang="ru-RU" sz="2400" spc="-1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spc="-1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smtClean="0">
                <a:latin typeface="Times New Roman" pitchFamily="18" charset="0"/>
                <a:cs typeface="Times New Roman" pitchFamily="18" charset="0"/>
              </a:rPr>
              <a:t>просто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спалюють</a:t>
            </a:r>
            <a:r>
              <a:rPr lang="ru-RU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45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spc="-45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7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5" dirty="0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60" dirty="0" err="1" smtClean="0"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ru-RU" sz="2400" spc="-6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5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6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35" dirty="0" err="1" smtClean="0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latin typeface="Times New Roman" pitchFamily="18" charset="0"/>
                <a:cs typeface="Times New Roman" pitchFamily="18" charset="0"/>
              </a:rPr>
              <a:t>водоносних</a:t>
            </a:r>
            <a:r>
              <a:rPr lang="ru-RU" sz="240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latin typeface="Times New Roman" pitchFamily="18" charset="0"/>
                <a:cs typeface="Times New Roman" pitchFamily="18" charset="0"/>
              </a:rPr>
              <a:t>шарів</a:t>
            </a:r>
            <a:r>
              <a:rPr lang="ru-RU" sz="2400" spc="-1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Екологічно несвідомі люди використовують береги річки і потічків та узлісся як сміттєзвалища. Повсюдно можна побачити бите скло, пластмасові вироби, зокрема тару з під шкідливих для здоров'я речовин, консервні банки, тирсу.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Ніхто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задумувався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згубно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впливає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екологію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селища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здоров’я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кожного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нас.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Адже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залізо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поліетилен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папір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22712"/>
            <a:ext cx="4314824" cy="36765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5181600" y="273748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06625" y="3302209"/>
            <a:ext cx="2982150" cy="39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0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14632"/>
            <a:ext cx="11121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 межами селища створено сміттєзвалище на яке вивозять сміття з підприємств та від населення із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Літина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а також із навколишніх населених пунктів. З кожним днем його кількість зростає. Через кілька років стануть цілі гори. Все це забруднює повітря,  ґрунт. Влітку неможливо вийти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 вулицю від неприємних запахів.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700" y="1752600"/>
            <a:ext cx="6060722" cy="45875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36418" y="2203920"/>
            <a:ext cx="4495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 розкладання сміття 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 від матеріалу і може тривати 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 </a:t>
            </a:r>
            <a:r>
              <a:rPr lang="uk-UA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 тижнів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(бананова шкірка) до </a:t>
            </a:r>
            <a:r>
              <a:rPr lang="uk-UA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понад 1000 років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(скло)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харчові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відходи — найшвидше. 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 ці сміттєзвалища спричиняють масштабну екологічну катастрофу.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846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10617201" cy="2133600"/>
          </a:xfrm>
        </p:spPr>
        <p:txBody>
          <a:bodyPr/>
          <a:lstStyle/>
          <a:p>
            <a:pPr marL="0" lvl="0" indent="0" algn="l" eaLnBrk="0" fontAlgn="base" hangingPunct="0">
              <a:spcAft>
                <a:spcPct val="0"/>
              </a:spcAft>
              <a:buNone/>
            </a:pPr>
            <a:r>
              <a:rPr lang="uk-UA" altLang="en-US" sz="2000" b="0" dirty="0" smtClean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400" b="0" dirty="0" err="1" smtClean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Щороку</a:t>
            </a:r>
            <a:r>
              <a:rPr lang="en-US" altLang="en-US" sz="2400" b="0" dirty="0" smtClean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400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мільйонів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тонн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пластмас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40% з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них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один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2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звичайний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поліетиленовий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пакет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служить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людині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середньому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розкладається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природі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100–500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2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Цікаво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природний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ворог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геніальної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хімії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dirty="0" err="1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полімерів</a:t>
            </a:r>
            <a: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altLang="en-US" sz="2400" b="0" dirty="0">
                <a:solidFill>
                  <a:srgbClr val="08080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1026" name="Picture 2" descr="Поліетиленові пакети - корисні функці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819400"/>
            <a:ext cx="7553325" cy="3893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929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ыхлопы маши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5" r="9080" b="13066"/>
          <a:stretch/>
        </p:blipFill>
        <p:spPr bwMode="auto">
          <a:xfrm>
            <a:off x="6629400" y="1295400"/>
            <a:ext cx="5757862" cy="43886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2400" y="0"/>
            <a:ext cx="7086600" cy="6640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  <a:tabLst>
                <a:tab pos="240665" algn="l"/>
              </a:tabLst>
            </a:pPr>
            <a:r>
              <a:rPr lang="ru-RU" sz="2800" b="1" i="1" u="sng" spc="-6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i="1" u="sng" spc="-6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b="1" i="1" u="sng" spc="-12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u="sng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800" b="1" i="1" u="sng" spc="-1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u="sng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endParaRPr lang="ru-RU" sz="2800" b="1" i="1" u="sng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90900"/>
              </a:lnSpc>
              <a:spcBef>
                <a:spcPts val="950"/>
              </a:spcBef>
              <a:tabLst>
                <a:tab pos="241300" algn="l"/>
              </a:tabLst>
            </a:pP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Через</a:t>
            </a:r>
            <a:r>
              <a:rPr lang="ru-RU" sz="2400" spc="-10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400" spc="-12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приватного</a:t>
            </a:r>
            <a:r>
              <a:rPr lang="ru-RU" sz="2400" spc="-114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транспорту,  а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іще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через наше селище проходить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міжнародна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траса, тому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автомобілів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більша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звичайному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населеному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пункті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теорії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легковий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автомобіль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викидає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1 кг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диму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диму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є 30 г чадного газу, 6 г азотного оксиду,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сірки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свинцевої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домішки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А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вантажні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викидають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 3 рази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отруйних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365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діб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 ж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уявити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скільки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отруйних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викидається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 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Вихлопні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гази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автомобілів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шкідливі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здоров'я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спричиняючи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респіраторні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серцево-судинні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загальне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ослаблення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імунітету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 Вони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токсичні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чадний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газ,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оксиди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азоту та сажу,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призвести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проблем.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гази є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значним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джерелом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сприяє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зміні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клімату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384790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381000"/>
            <a:ext cx="11506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Спалювання рослинності (Сезонна проблема)</a:t>
            </a:r>
          </a:p>
          <a:p>
            <a:r>
              <a:rPr lang="uk-UA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проблема, яка набуває масштабів катастрофи навесні та восени.</a:t>
            </a:r>
          </a:p>
          <a:p>
            <a:r>
              <a:rPr lang="uk-UA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Дим від багаття містить чадний газ, важкі метали та різні сполуки. Одне багаття з листя за рівнем токсичності може бути еквівалентним багатогодинному перебуванню на жвавій трасі.  Вогонь вбиває корисних комах та мікроорганізми в ґрунті, що знижує його родючість. </a:t>
            </a:r>
            <a:r>
              <a:rPr lang="ru-RU" sz="2400" spc="-5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Дихати</a:t>
            </a:r>
            <a:r>
              <a:rPr lang="ru-RU" sz="2400" spc="-5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у </a:t>
            </a:r>
            <a:r>
              <a:rPr lang="ru-RU" sz="2400" spc="-16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4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Літині</a:t>
            </a:r>
            <a:r>
              <a:rPr lang="ru-RU" sz="2400" spc="-15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sz="2400" spc="-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spc="-2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2400" spc="-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особливо людям </a:t>
            </a:r>
            <a:r>
              <a:rPr lang="ru-RU" sz="2400" spc="-2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схильним</a:t>
            </a:r>
            <a:r>
              <a:rPr lang="ru-RU" sz="2400" spc="-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spc="-2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алергії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І так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щоденно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ми 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самі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шкодимо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Спалювання стерні – непоправна шкода довкіллю | Святошинська районна в  місті Києві державна адміністрац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49190"/>
            <a:ext cx="5346434" cy="28670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8153400" y="2906859"/>
            <a:ext cx="2704881" cy="3606508"/>
            <a:chOff x="8910637" y="1770874"/>
            <a:chExt cx="2704881" cy="3606508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10637" y="1770874"/>
              <a:ext cx="2704881" cy="3606508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9012902" y="1890040"/>
              <a:ext cx="2512226" cy="64633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uk-UA" b="1" dirty="0" smtClean="0"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Спалювання сміття в </a:t>
              </a:r>
            </a:p>
            <a:p>
              <a:r>
                <a:rPr lang="uk-UA" b="1" dirty="0" smtClean="0"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домогосподарствах</a:t>
              </a:r>
              <a:endParaRPr lang="en-US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8376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00200" y="2143633"/>
            <a:ext cx="8763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нас </a:t>
            </a:r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оберігають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брудних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отруйних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газів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Тому ми </a:t>
            </a:r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озеленювати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територію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оточує</a:t>
            </a:r>
            <a:r>
              <a:rPr lang="ru-RU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нас,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дерева,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наче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пилосмоки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збирають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себе.</a:t>
            </a:r>
            <a:endParaRPr lang="ru-RU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399871"/>
            <a:ext cx="9906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Вирубка лісосмуг та самосівів</a:t>
            </a:r>
          </a:p>
          <a:p>
            <a:r>
              <a:rPr lang="uk-UA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дорожнечу енергоносіїв місцеві жителі іноді вдаються до незаконної вирубки дерев у захисних лісосмугах. Це посилює вітрову ерозію ґрунтів та руйнує екосистему для птахів і дрібних тварин.</a:t>
            </a:r>
            <a:endParaRPr lang="uk-UA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&lt;p&gt;Джерело – tn-express.dp.ua&lt;/p&gt;&#10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518064"/>
            <a:ext cx="4724400" cy="2941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325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3837" y="742950"/>
            <a:ext cx="3733800" cy="499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  <a:tabLst>
                <a:tab pos="240665" algn="l"/>
              </a:tabLst>
            </a:pPr>
            <a:r>
              <a:rPr lang="ru-RU" spc="-100" dirty="0" smtClean="0">
                <a:latin typeface="Trebuchet MS"/>
                <a:cs typeface="Trebuchet MS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Недостатня</a:t>
            </a:r>
            <a:r>
              <a:rPr lang="ru-RU" sz="2400" spc="-10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екологічна</a:t>
            </a:r>
            <a:r>
              <a:rPr lang="ru-RU" sz="2400" spc="-15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свідомість</a:t>
            </a:r>
            <a:r>
              <a:rPr lang="ru-RU" sz="2400" spc="-8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катастрофічних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наслідків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1435" algn="l">
              <a:lnSpc>
                <a:spcPct val="89400"/>
              </a:lnSpc>
              <a:spcBef>
                <a:spcPts val="1055"/>
              </a:spcBef>
              <a:tabLst>
                <a:tab pos="241300" algn="l"/>
              </a:tabLst>
            </a:pP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400" spc="-3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мешканців</a:t>
            </a:r>
            <a:r>
              <a:rPr lang="ru-RU" sz="2400" spc="-8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не</a:t>
            </a:r>
            <a:r>
              <a:rPr lang="ru-RU" sz="2400" spc="-1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усвідомлює</a:t>
            </a:r>
            <a:r>
              <a:rPr lang="ru-RU" sz="2400" spc="-1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своєї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негативної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3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400" spc="-3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spc="-7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засмічують</a:t>
            </a:r>
            <a:r>
              <a:rPr lang="ru-RU" sz="2400" spc="-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5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вулиці</a:t>
            </a:r>
            <a:r>
              <a:rPr lang="ru-RU" sz="2400" spc="-5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spc="-2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7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400" spc="-3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сортують</a:t>
            </a:r>
            <a:r>
              <a:rPr lang="ru-RU" sz="2400" spc="-1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400" spc="-17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3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беруть</a:t>
            </a:r>
            <a:r>
              <a:rPr lang="ru-RU" sz="2400" spc="-1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3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участі</a:t>
            </a:r>
            <a:r>
              <a:rPr lang="ru-RU" sz="2400" spc="-1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spc="-4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прибираннях</a:t>
            </a:r>
            <a:r>
              <a:rPr lang="ru-RU" sz="2400" spc="-114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4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територій</a:t>
            </a:r>
            <a:r>
              <a:rPr lang="ru-RU" sz="2400" spc="-4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spc="-114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3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spc="3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свідчить</a:t>
            </a:r>
            <a:r>
              <a:rPr lang="ru-RU" sz="2400" spc="-15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sz="2400" spc="-16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потребу</a:t>
            </a:r>
            <a:r>
              <a:rPr lang="ru-RU" sz="2400" spc="-17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6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spc="-17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проведенні</a:t>
            </a:r>
            <a:r>
              <a:rPr lang="ru-RU" sz="2400" spc="-9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екологічного</a:t>
            </a:r>
            <a:r>
              <a:rPr lang="ru-RU" sz="2400" spc="2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2400" spc="-2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spc="-16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особливо</a:t>
            </a:r>
            <a:r>
              <a:rPr lang="ru-RU" sz="2400" spc="-16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400" spc="-114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3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молоді</a:t>
            </a:r>
            <a:r>
              <a:rPr lang="ru-RU" sz="2400" spc="-3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Выноска-облако 2"/>
          <p:cNvSpPr/>
          <p:nvPr/>
        </p:nvSpPr>
        <p:spPr>
          <a:xfrm>
            <a:off x="5943600" y="404812"/>
            <a:ext cx="5943600" cy="2438400"/>
          </a:xfrm>
          <a:prstGeom prst="cloudCallout">
            <a:avLst>
              <a:gd name="adj1" fmla="val -78525"/>
              <a:gd name="adj2" fmla="val 595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Соціологічне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61413" y="3283510"/>
            <a:ext cx="5156907" cy="34365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6958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hop.vsimosvita.com/wp-content/uploads/2025/03/2-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89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00200" y="2362200"/>
            <a:ext cx="11201400" cy="156966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sz="96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9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endParaRPr lang="ru-RU" sz="9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385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1219200"/>
            <a:ext cx="886777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Прийняли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участь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37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учнів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зустріли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прямуючи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37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учні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відповіли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побутове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2. 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стало причиною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появи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мешканці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селища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32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відповісти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3. Як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припинити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зменшити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засмічення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прибирати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18;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поставити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додаткові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ємкості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викидати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відповідному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2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погодишся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вийти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прибирання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так –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37;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ні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24200" y="457200"/>
            <a:ext cx="63049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u="sng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опитування серед учнів школи</a:t>
            </a:r>
            <a:endParaRPr lang="en-US" sz="2800" u="sng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пр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24799" y="1219200"/>
            <a:ext cx="4240481" cy="2320263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8490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ертикальный свиток 5"/>
          <p:cNvSpPr/>
          <p:nvPr/>
        </p:nvSpPr>
        <p:spPr>
          <a:xfrm>
            <a:off x="6324600" y="209550"/>
            <a:ext cx="5715000" cy="6115050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турбує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Вас проблема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нашому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селищі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проблема?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вирішення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готові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взяти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участь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суботнику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Ви могли б 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хотіли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вирішення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381000" y="304800"/>
            <a:ext cx="5480304" cy="4340352"/>
          </a:xfrm>
          <a:prstGeom prst="flowChartMultidocumen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Анкетування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родичів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працівників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Всього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опитано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59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Вік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опитуваних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18 до 70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8738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9813" y="1385421"/>
            <a:ext cx="32861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думку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опитаних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(37%) проблема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селищі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налагоджений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сміття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(42%),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(21%).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засміченості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селища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околиць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несанкціонованих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звалищ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750761735"/>
              </p:ext>
            </p:extLst>
          </p:nvPr>
        </p:nvGraphicFramePr>
        <p:xfrm>
          <a:off x="3505200" y="97371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105400" y="2171700"/>
            <a:ext cx="838200" cy="381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21%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8325" y="353109"/>
            <a:ext cx="92159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6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sz="36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36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36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проблема </a:t>
            </a:r>
            <a:r>
              <a:rPr lang="ru-RU" sz="36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36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сміттям</a:t>
            </a:r>
            <a:r>
              <a:rPr lang="ru-RU" sz="36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600" i="1" u="sng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13" y="4691122"/>
            <a:ext cx="2937023" cy="1983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01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0" y="457200"/>
            <a:ext cx="9982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3200" b="1" i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готові</a:t>
            </a:r>
            <a:r>
              <a:rPr lang="ru-RU" sz="3200" b="1" i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3200" b="1" i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взяти</a:t>
            </a:r>
            <a:r>
              <a:rPr lang="ru-RU" sz="3200" b="1" i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участь в </a:t>
            </a:r>
            <a:r>
              <a:rPr lang="ru-RU" sz="32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суботнику</a:t>
            </a:r>
            <a:r>
              <a:rPr lang="ru-RU" sz="32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b="1" u="sng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26046623"/>
              </p:ext>
            </p:extLst>
          </p:nvPr>
        </p:nvGraphicFramePr>
        <p:xfrm>
          <a:off x="2743200" y="1295400"/>
          <a:ext cx="7264400" cy="4538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трелка вправо 4"/>
          <p:cNvSpPr/>
          <p:nvPr/>
        </p:nvSpPr>
        <p:spPr>
          <a:xfrm>
            <a:off x="1371600" y="3429000"/>
            <a:ext cx="3352800" cy="484632"/>
          </a:xfrm>
          <a:prstGeom prst="rightArrow">
            <a:avLst/>
          </a:prstGeom>
          <a:solidFill>
            <a:srgbClr val="6666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89 %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1905000" y="2362200"/>
            <a:ext cx="3352800" cy="484632"/>
          </a:xfrm>
          <a:prstGeom prst="rightArrow">
            <a:avLst/>
          </a:prstGeom>
          <a:solidFill>
            <a:srgbClr val="0099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9 %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2286000" y="1677886"/>
            <a:ext cx="3352800" cy="48463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2 %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3400" y="5961965"/>
            <a:ext cx="1104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Відсоток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бажаючих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вийти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суботники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великий.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їхню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думку,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правильна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організація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суботників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680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787" y="1295400"/>
            <a:ext cx="4343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Значна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селища (35%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відповідей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впевнена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 першу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чергу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збільшити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онтейнерів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можливих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шляхів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вирішення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називали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штрафів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(19%),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суботники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(22%),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підростаючого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(24%).</a:t>
            </a:r>
            <a:endParaRPr lang="ru-RU" sz="2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044727969"/>
              </p:ext>
            </p:extLst>
          </p:nvPr>
        </p:nvGraphicFramePr>
        <p:xfrm>
          <a:off x="3581400" y="99060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43200" y="228600"/>
            <a:ext cx="83840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2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шляхи </a:t>
            </a:r>
            <a:r>
              <a:rPr lang="ru-RU" sz="32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вирішення</a:t>
            </a:r>
            <a:r>
              <a:rPr lang="ru-RU" sz="32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32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32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сміттям</a:t>
            </a:r>
            <a:r>
              <a:rPr lang="ru-RU" sz="3200" b="1" i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b="1" i="1" u="sng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581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2" name="Picture 14" descr="картинки на тему экология природа 70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82" y="-3155"/>
            <a:ext cx="12212782" cy="686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3400" y="457200"/>
            <a:ext cx="7391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</a:t>
            </a:r>
            <a:r>
              <a:rPr lang="uk-UA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спробою привернути увагу громадян </a:t>
            </a:r>
            <a:r>
              <a:rPr lang="uk-UA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селища </a:t>
            </a:r>
            <a:r>
              <a:rPr lang="uk-UA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Літин</a:t>
            </a:r>
            <a:r>
              <a:rPr lang="uk-UA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uk-UA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стану довкілля. Проведені й описані дослідження показали, що селище має багато екологічних проблем, які потребують термінового </a:t>
            </a:r>
            <a:r>
              <a:rPr lang="uk-UA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вирішення. 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селищу, 93 %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стурбовані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ситуацією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склалася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 проблема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стоїть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гостро</a:t>
            </a:r>
            <a:r>
              <a:rPr lang="ru-RU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Реальними </a:t>
            </a:r>
            <a:r>
              <a:rPr lang="uk-UA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загрозами стане різке збільшення захворюваності (особливо в дітей).  </a:t>
            </a:r>
            <a:endParaRPr lang="ru-RU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 пропонуємо своє бачення програми екологічного оздоровлення  </a:t>
            </a:r>
            <a:r>
              <a:rPr lang="uk-UA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селища </a:t>
            </a:r>
            <a:r>
              <a:rPr lang="uk-UA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Літин</a:t>
            </a:r>
            <a:r>
              <a:rPr lang="uk-UA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14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tock vektor „Vector Environmental Background Globe Copy Space“ (bez  autorských poplatků) 34786303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2"/>
          <a:stretch/>
        </p:blipFill>
        <p:spPr bwMode="auto">
          <a:xfrm>
            <a:off x="-5938" y="990"/>
            <a:ext cx="12197938" cy="685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33600" y="93299"/>
            <a:ext cx="9906000" cy="14907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105"/>
              </a:spcBef>
              <a:buNone/>
            </a:pPr>
            <a:r>
              <a:rPr sz="4800" spc="-190" dirty="0">
                <a:solidFill>
                  <a:srgbClr val="FFFFFF"/>
                </a:solidFill>
              </a:rPr>
              <a:t>Шляхи</a:t>
            </a:r>
            <a:r>
              <a:rPr sz="4800" spc="-254" dirty="0">
                <a:solidFill>
                  <a:srgbClr val="FFFFFF"/>
                </a:solidFill>
              </a:rPr>
              <a:t> </a:t>
            </a:r>
            <a:r>
              <a:rPr sz="4800" spc="45" dirty="0" err="1">
                <a:solidFill>
                  <a:srgbClr val="FFFFFF"/>
                </a:solidFill>
              </a:rPr>
              <a:t>розв’язання</a:t>
            </a:r>
            <a:r>
              <a:rPr sz="4800" spc="-265" dirty="0">
                <a:solidFill>
                  <a:srgbClr val="FFFFFF"/>
                </a:solidFill>
              </a:rPr>
              <a:t> </a:t>
            </a:r>
            <a:r>
              <a:rPr lang="uk-UA" sz="4800" spc="-265" dirty="0" smtClean="0">
                <a:solidFill>
                  <a:srgbClr val="FFFFFF"/>
                </a:solidFill>
              </a:rPr>
              <a:t>екологічних </a:t>
            </a:r>
            <a:r>
              <a:rPr sz="4800" spc="35" dirty="0" err="1" smtClean="0">
                <a:solidFill>
                  <a:srgbClr val="FFFFFF"/>
                </a:solidFill>
              </a:rPr>
              <a:t>проблем</a:t>
            </a:r>
            <a:r>
              <a:rPr lang="uk-UA" sz="4800" spc="35" dirty="0" smtClean="0">
                <a:solidFill>
                  <a:srgbClr val="FFFFFF"/>
                </a:solidFill>
              </a:rPr>
              <a:t> селища </a:t>
            </a:r>
            <a:r>
              <a:rPr lang="uk-UA" sz="4800" spc="35" dirty="0" err="1" smtClean="0">
                <a:solidFill>
                  <a:srgbClr val="FFFFFF"/>
                </a:solidFill>
              </a:rPr>
              <a:t>Літин</a:t>
            </a:r>
            <a:endParaRPr sz="4800" dirty="0"/>
          </a:p>
        </p:txBody>
      </p:sp>
      <p:sp>
        <p:nvSpPr>
          <p:cNvPr id="6" name="object 6"/>
          <p:cNvSpPr txBox="1"/>
          <p:nvPr/>
        </p:nvSpPr>
        <p:spPr>
          <a:xfrm>
            <a:off x="762000" y="1676400"/>
            <a:ext cx="10041890" cy="5155898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499745" indent="-342900" algn="l">
              <a:lnSpc>
                <a:spcPct val="100000"/>
              </a:lnSpc>
              <a:spcBef>
                <a:spcPts val="755"/>
              </a:spcBef>
              <a:buFont typeface="Wingdings" panose="05000000000000000000" pitchFamily="2" charset="2"/>
              <a:buChar char="Ø"/>
              <a:tabLst>
                <a:tab pos="385445" algn="l"/>
              </a:tabLst>
            </a:pPr>
            <a:r>
              <a:rPr sz="2400" spc="-1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sz="2400" spc="-15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екологічних</a:t>
            </a:r>
            <a:r>
              <a:rPr sz="2400" spc="-18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акцій</a:t>
            </a:r>
            <a:r>
              <a:rPr sz="2400" spc="-5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400" spc="-16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400" spc="-55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Чисте</a:t>
            </a:r>
            <a:r>
              <a:rPr sz="2400" spc="-12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65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селище</a:t>
            </a:r>
            <a:r>
              <a:rPr sz="2400" spc="-6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  <a:r>
              <a:rPr sz="2400" spc="-16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400" spc="-2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Посади</a:t>
            </a:r>
            <a:r>
              <a:rPr sz="2400" spc="-15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75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</a:t>
            </a:r>
            <a:r>
              <a:rPr sz="2400" spc="-7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  <a:r>
              <a:rPr sz="2400" spc="-16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6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400" spc="-6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sz="2400" spc="-204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35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палі</a:t>
            </a:r>
            <a:r>
              <a:rPr lang="uk-UA" sz="2400" spc="-35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sz="2400" spc="-14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сміття</a:t>
            </a:r>
            <a:r>
              <a:rPr sz="2400" spc="-1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sz="24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 algn="l">
              <a:lnSpc>
                <a:spcPct val="100000"/>
              </a:lnSpc>
              <a:spcBef>
                <a:spcPts val="755"/>
              </a:spcBef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2400" spc="-1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Модернізація</a:t>
            </a:r>
            <a:r>
              <a:rPr sz="2400" spc="-14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каналізаційних</a:t>
            </a:r>
            <a:r>
              <a:rPr sz="2400" spc="-9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систем,</a:t>
            </a:r>
            <a:r>
              <a:rPr sz="2400" spc="-7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sz="2400" spc="-17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запобігти</a:t>
            </a:r>
            <a:r>
              <a:rPr sz="2400" spc="-21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потраплянню</a:t>
            </a:r>
            <a:r>
              <a:rPr sz="2400" spc="-18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4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стічних</a:t>
            </a:r>
            <a:r>
              <a:rPr sz="2400" spc="-9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</a:t>
            </a:r>
            <a:r>
              <a:rPr sz="2400" spc="-1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9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sz="2400" spc="-19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річку</a:t>
            </a:r>
            <a:r>
              <a:rPr sz="2400" spc="-1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 algn="l">
              <a:lnSpc>
                <a:spcPct val="100000"/>
              </a:lnSpc>
              <a:spcBef>
                <a:spcPts val="755"/>
              </a:spcBef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2400" spc="-3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Екологічна</a:t>
            </a:r>
            <a:r>
              <a:rPr sz="2400" spc="-13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3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sz="2400" spc="-13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школярів</a:t>
            </a:r>
            <a:r>
              <a:rPr sz="2400" spc="-16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8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sz="2400" spc="-2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spc="-22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6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sz="2400" spc="-16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sz="2400" spc="-1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 algn="l">
              <a:lnSpc>
                <a:spcPct val="100000"/>
              </a:lnSpc>
              <a:spcBef>
                <a:spcPts val="755"/>
              </a:spcBef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2400" spc="-3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sz="2400" spc="-22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2400" spc="-14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вирубкою</a:t>
            </a:r>
            <a:r>
              <a:rPr sz="2400" spc="-19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3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зелених</a:t>
            </a:r>
            <a:r>
              <a:rPr sz="2400" spc="-19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насаджень</a:t>
            </a:r>
            <a:r>
              <a:rPr sz="2400" spc="-13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8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sz="2400" spc="-24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sz="2400" spc="-16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sz="2400" spc="-19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35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зелених</a:t>
            </a:r>
            <a:r>
              <a:rPr sz="2400" spc="-19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</a:t>
            </a:r>
            <a:r>
              <a:rPr sz="2400" spc="-2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 algn="l">
              <a:lnSpc>
                <a:spcPct val="100000"/>
              </a:lnSpc>
              <a:spcBef>
                <a:spcPts val="755"/>
              </a:spcBef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sz="2400" spc="-22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4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альтернативних</a:t>
            </a:r>
            <a:r>
              <a:rPr sz="2400" spc="-17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sz="2400" spc="-12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6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</a:t>
            </a:r>
            <a:r>
              <a:rPr sz="2400" spc="-13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3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sz="2400" spc="-12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3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енергозберігаючих</a:t>
            </a:r>
            <a:r>
              <a:rPr sz="2400" spc="-17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sz="2400" spc="-1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spc="-1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 algn="l">
              <a:lnSpc>
                <a:spcPct val="100000"/>
              </a:lnSpc>
              <a:spcBef>
                <a:spcPts val="755"/>
              </a:spcBef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lang="ru-RU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акцій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пластикових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кришечок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обміняти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корисні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речі</a:t>
            </a:r>
            <a:endParaRPr lang="ru-RU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 algn="l">
              <a:lnSpc>
                <a:spcPct val="100000"/>
              </a:lnSpc>
              <a:spcBef>
                <a:spcPts val="755"/>
              </a:spcBef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lang="ru-RU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викидів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заклик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енергозберігаючих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ламп,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вимкнення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приладів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endParaRPr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207348" cy="1143000"/>
          </a:xfrm>
        </p:spPr>
        <p:txBody>
          <a:bodyPr/>
          <a:lstStyle/>
          <a:p>
            <a:r>
              <a:rPr lang="ru-RU" sz="4400" spc="-190" dirty="0">
                <a:solidFill>
                  <a:srgbClr val="000099"/>
                </a:solidFill>
              </a:rPr>
              <a:t>Шляхи</a:t>
            </a:r>
            <a:r>
              <a:rPr lang="ru-RU" sz="4400" spc="-254" dirty="0">
                <a:solidFill>
                  <a:srgbClr val="000099"/>
                </a:solidFill>
              </a:rPr>
              <a:t> </a:t>
            </a:r>
            <a:r>
              <a:rPr lang="ru-RU" sz="4400" spc="45" dirty="0" err="1">
                <a:solidFill>
                  <a:srgbClr val="000099"/>
                </a:solidFill>
              </a:rPr>
              <a:t>розв’язання</a:t>
            </a:r>
            <a:r>
              <a:rPr lang="ru-RU" sz="4400" spc="-265" dirty="0">
                <a:solidFill>
                  <a:srgbClr val="000099"/>
                </a:solidFill>
              </a:rPr>
              <a:t> </a:t>
            </a:r>
            <a:r>
              <a:rPr lang="ru-RU" sz="4400" spc="-265" dirty="0" err="1">
                <a:solidFill>
                  <a:srgbClr val="000099"/>
                </a:solidFill>
              </a:rPr>
              <a:t>екологічних</a:t>
            </a:r>
            <a:r>
              <a:rPr lang="ru-RU" sz="4400" spc="-265" dirty="0">
                <a:solidFill>
                  <a:srgbClr val="000099"/>
                </a:solidFill>
              </a:rPr>
              <a:t> </a:t>
            </a:r>
            <a:r>
              <a:rPr lang="ru-RU" sz="4400" spc="35" dirty="0">
                <a:solidFill>
                  <a:srgbClr val="000099"/>
                </a:solidFill>
              </a:rPr>
              <a:t>проблем селища </a:t>
            </a:r>
            <a:r>
              <a:rPr lang="ru-RU" sz="4400" spc="35" dirty="0" err="1">
                <a:solidFill>
                  <a:srgbClr val="000099"/>
                </a:solidFill>
              </a:rPr>
              <a:t>Літин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4" name="Picture 2" descr="https://images.prom.ua/4910726699_w640_h640_yaki-buvayut-kontejneri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657600"/>
            <a:ext cx="6819900" cy="262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1487" y="2362200"/>
            <a:ext cx="112728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3455" algn="l">
              <a:lnSpc>
                <a:spcPct val="100000"/>
              </a:lnSpc>
              <a:spcBef>
                <a:spcPts val="844"/>
              </a:spcBef>
              <a:tabLst>
                <a:tab pos="1202055" algn="l"/>
              </a:tabLst>
            </a:pPr>
            <a:r>
              <a:rPr lang="ru-RU" sz="3200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3200" spc="-21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spc="-3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sz="3200" spc="-17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spc="-4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контейнерів</a:t>
            </a:r>
            <a:r>
              <a:rPr lang="ru-RU" sz="3200" spc="-14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spc="-4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3200" spc="-12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spc="-25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роздільного</a:t>
            </a:r>
            <a:r>
              <a:rPr lang="ru-RU" sz="3200" spc="-16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збору</a:t>
            </a:r>
            <a:r>
              <a:rPr lang="ru-RU" sz="3200" spc="-105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сміття</a:t>
            </a:r>
            <a:r>
              <a:rPr lang="ru-RU" sz="3200" spc="-1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491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5400" y="4228139"/>
            <a:ext cx="2361565" cy="6245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Висновок</a:t>
            </a:r>
            <a:endParaRPr sz="3950" b="1" dirty="0">
              <a:solidFill>
                <a:srgbClr val="000099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3381375"/>
            <a:chOff x="0" y="0"/>
            <a:chExt cx="12192000" cy="33813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175"/>
              <a:ext cx="4048124" cy="3378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8125" y="0"/>
              <a:ext cx="4048125" cy="31337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6250" y="9525"/>
              <a:ext cx="4095750" cy="32004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486400" y="3333151"/>
            <a:ext cx="5582920" cy="3039037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ct val="89900"/>
              </a:lnSpc>
              <a:spcBef>
                <a:spcPts val="370"/>
              </a:spcBef>
              <a:tabLst>
                <a:tab pos="241300" algn="l"/>
              </a:tabLst>
            </a:pPr>
            <a:r>
              <a:rPr sz="2400" spc="-5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Літин</a:t>
            </a:r>
            <a:r>
              <a:rPr sz="2400" spc="-17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38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sz="2400" spc="-18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3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гарне</a:t>
            </a:r>
            <a:r>
              <a:rPr sz="2400" spc="-13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sz="2400" spc="-16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затишне</a:t>
            </a:r>
            <a:r>
              <a:rPr sz="2400" spc="-13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3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селище,</a:t>
            </a:r>
            <a:r>
              <a:rPr sz="2400" spc="-17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7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яке</a:t>
            </a:r>
            <a:r>
              <a:rPr sz="2400" spc="-13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sz="2400" spc="-21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 </a:t>
            </a:r>
            <a:r>
              <a:rPr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шанси</a:t>
            </a:r>
            <a:r>
              <a:rPr sz="2400" spc="-12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залишатися</a:t>
            </a:r>
            <a:r>
              <a:rPr sz="2400" spc="-12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чистим</a:t>
            </a:r>
            <a:r>
              <a:rPr sz="2400" spc="-15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8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sz="2400" spc="-114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4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зеленим,</a:t>
            </a:r>
            <a:r>
              <a:rPr sz="2400" spc="-5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його</a:t>
            </a:r>
            <a:r>
              <a:rPr sz="2400" spc="-19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мешканці</a:t>
            </a:r>
            <a:r>
              <a:rPr sz="2400" spc="-229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spc="-229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7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sz="2400" spc="-13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дбайливо</a:t>
            </a:r>
            <a:r>
              <a:rPr sz="2400" spc="-19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ставитися</a:t>
            </a:r>
            <a:r>
              <a:rPr sz="2400" spc="-15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природи.</a:t>
            </a:r>
            <a:r>
              <a:rPr sz="2400" spc="-7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Вирішення</a:t>
            </a:r>
            <a:r>
              <a:rPr sz="2400" spc="-22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4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екологічних</a:t>
            </a:r>
            <a:r>
              <a:rPr sz="2400" spc="-17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 </a:t>
            </a:r>
            <a:r>
              <a:rPr sz="2400" spc="-3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sz="2400" spc="-21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sz="2400" spc="-21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5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2400" spc="-13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3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sz="2400" spc="-15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3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спільних</a:t>
            </a:r>
            <a:r>
              <a:rPr sz="2400" spc="-19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sz="2400" spc="-15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громади, </a:t>
            </a:r>
            <a:r>
              <a:rPr sz="2400" spc="-2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sz="2400" spc="-17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sz="2400" spc="-229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кожного</a:t>
            </a:r>
            <a:r>
              <a:rPr sz="2400" spc="-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7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жителя.</a:t>
            </a:r>
            <a:r>
              <a:rPr sz="2400" spc="-18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Чистота</a:t>
            </a:r>
            <a:r>
              <a:rPr sz="2400" spc="-23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8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sz="2400" spc="-16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гармонія </a:t>
            </a:r>
            <a:r>
              <a:rPr sz="2400" spc="-5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довкілля</a:t>
            </a:r>
            <a:r>
              <a:rPr sz="2400" spc="-145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sz="2400" spc="-14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7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sz="2400" spc="-114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 </a:t>
            </a:r>
            <a:r>
              <a:rPr sz="2400" spc="-2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кожного</a:t>
            </a:r>
            <a:r>
              <a:rPr sz="2400" spc="-204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7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sz="2400" spc="-22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нас.</a:t>
            </a:r>
            <a:endParaRPr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Які рівні організації живої матерії вивчає екологія? • коротко.inf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" y="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1000" y="1676400"/>
            <a:ext cx="6629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uk-UA" sz="3200" b="1" i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Дивіться на природу очима своєї любові -  і вона буде прекрасною!</a:t>
            </a:r>
          </a:p>
          <a:p>
            <a:pPr marL="342900" indent="-342900"/>
            <a:r>
              <a:rPr lang="uk-UA" sz="3200" b="1" i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Охороняйте природу руками своїх надій -  і вони </a:t>
            </a:r>
            <a:r>
              <a:rPr lang="uk-UA" sz="3200" b="1" i="1" dirty="0" err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збудуться</a:t>
            </a:r>
            <a:r>
              <a:rPr lang="uk-UA" sz="3200" b="1" i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342900" indent="-342900"/>
            <a:r>
              <a:rPr lang="uk-UA" sz="3200" b="1" i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Несіть природі добро у своїх долонях -  і вона подарує вам радість!</a:t>
            </a:r>
          </a:p>
          <a:p>
            <a:pPr marL="342900" indent="-342900"/>
            <a:r>
              <a:rPr lang="uk-UA" sz="3200" b="1" i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3200" b="1" i="1" dirty="0" err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Будіть</a:t>
            </a:r>
            <a:r>
              <a:rPr lang="uk-UA" sz="3200" b="1" i="1" dirty="0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природу світлом своєї віри -   і вона усміхнеться вам!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43200" y="228600"/>
            <a:ext cx="7239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Пам`ятка-порада</a:t>
            </a:r>
            <a:endParaRPr lang="ru-RU" sz="4800" b="1" kern="10" dirty="0" smtClean="0">
              <a:ln w="9525">
                <a:round/>
                <a:headEnd/>
                <a:tailEnd/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4800" b="1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4800" b="1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4800" b="1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4800" b="1" kern="10" dirty="0" err="1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4800" b="1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4800" b="1" kern="10" dirty="0">
              <a:ln w="9525">
                <a:round/>
                <a:headEnd/>
                <a:tailEnd/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554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990600"/>
            <a:ext cx="8683348" cy="1143000"/>
          </a:xfrm>
        </p:spPr>
        <p:txBody>
          <a:bodyPr/>
          <a:lstStyle/>
          <a:p>
            <a:r>
              <a:rPr lang="uk-UA" dirty="0" smtClean="0"/>
              <a:t>Над </a:t>
            </a:r>
            <a:r>
              <a:rPr lang="uk-UA" dirty="0" err="1" smtClean="0"/>
              <a:t>проєктом</a:t>
            </a:r>
            <a:r>
              <a:rPr lang="uk-UA" dirty="0" smtClean="0"/>
              <a:t> працювали: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28800" y="2667000"/>
            <a:ext cx="8915400" cy="3474720"/>
          </a:xfrm>
        </p:spPr>
        <p:txBody>
          <a:bodyPr/>
          <a:lstStyle/>
          <a:p>
            <a:pPr marL="6350">
              <a:lnSpc>
                <a:spcPts val="2715"/>
              </a:lnSpc>
              <a:spcBef>
                <a:spcPts val="100"/>
              </a:spcBef>
            </a:pP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Учениця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8-Б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класу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ts val="2715"/>
              </a:lnSpc>
              <a:spcBef>
                <a:spcPts val="100"/>
              </a:spcBef>
              <a:buNone/>
            </a:pP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Літинського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опорного закладу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загальної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І-ІІІ ст. №1: </a:t>
            </a:r>
            <a:r>
              <a:rPr lang="ru-RU" sz="2000" b="1" spc="4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БІЛОВУС </a:t>
            </a:r>
            <a:r>
              <a:rPr lang="ru-RU" sz="2000" b="1" spc="4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ДАР'Я</a:t>
            </a:r>
            <a:endParaRPr lang="ru-RU" sz="2000" b="1" spc="4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ts val="2715"/>
              </a:lnSpc>
              <a:spcBef>
                <a:spcPts val="100"/>
              </a:spcBef>
              <a:buNone/>
            </a:pPr>
            <a:endParaRPr lang="ru-RU" sz="2000" b="1" spc="-1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ts val="2715"/>
              </a:lnSpc>
              <a:spcBef>
                <a:spcPts val="100"/>
              </a:spcBef>
              <a:buNone/>
            </a:pPr>
            <a:endParaRPr lang="ru-RU" sz="2000" b="1" spc="-1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6350">
              <a:lnSpc>
                <a:spcPts val="2715"/>
              </a:lnSpc>
              <a:spcBef>
                <a:spcPts val="100"/>
              </a:spcBef>
            </a:pPr>
            <a:r>
              <a:rPr lang="ru-RU" sz="2000" b="1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2000" b="1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lang="ru-RU" sz="2000" b="1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географії</a:t>
            </a:r>
            <a:r>
              <a:rPr lang="ru-RU" sz="2000" b="1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Медвідь</a:t>
            </a:r>
            <a:r>
              <a:rPr lang="ru-RU" sz="2000" b="1" spc="-1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Оксана </a:t>
            </a:r>
            <a:r>
              <a:rPr lang="ru-RU" sz="2000" b="1" spc="-1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Олександрівна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95823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541</TotalTime>
  <Words>1238</Words>
  <Application>Microsoft Office PowerPoint</Application>
  <PresentationFormat>Широкоэкранный</PresentationFormat>
  <Paragraphs>94</Paragraphs>
  <Slides>28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Georgia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Мета проєкту.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Щороку у світі виробляють понад 400 мільйонів тонн пластмас, і майже 40% з них використовуються лише один раз.    При цьому звичайний поліетиленовий пакет служить людині в середньому 12 хвилин, але розкладається у природі 100–500 років.    Цікаво, що сам пластик — зовсім не «природний ворог». Це результат геніальної хімії полімерів.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Шляхи розв’язання екологічних проблем селища Літин</vt:lpstr>
      <vt:lpstr>Шляхи розв’язання екологічних проблем селища Літин</vt:lpstr>
      <vt:lpstr>Презентация PowerPoint</vt:lpstr>
      <vt:lpstr>Презентация PowerPoint</vt:lpstr>
      <vt:lpstr>Над проєктом працювали: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10</cp:lastModifiedBy>
  <cp:revision>49</cp:revision>
  <dcterms:created xsi:type="dcterms:W3CDTF">2025-10-17T08:09:18Z</dcterms:created>
  <dcterms:modified xsi:type="dcterms:W3CDTF">2026-04-03T12:54:50Z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2025-10-16T00:00:00Z</vt:filetime>
  </property>
  <property fmtid="{D5CDD505-2E9C-101B-9397-08002B2CF9AE}" pid="3" name="LastSaved">
    <vt:filetime>2025-10-17T00:00:00Z</vt:filetime>
  </property>
</Properties>
</file>