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hkio Bold" charset="1" panose="00000000000000000000"/>
      <p:regular r:id="rId19"/>
    </p:embeddedFont>
    <p:embeddedFont>
      <p:font typeface="Times New Roman MT" charset="1" panose="020305020704050203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jpeg" Type="http://schemas.openxmlformats.org/officeDocument/2006/relationships/image"/><Relationship Id="rId11" Target="../media/image11.jpeg" Type="http://schemas.openxmlformats.org/officeDocument/2006/relationships/image"/><Relationship Id="rId12" Target="../media/image12.png" Type="http://schemas.openxmlformats.org/officeDocument/2006/relationships/image"/><Relationship Id="rId13" Target="../media/image13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1.bin" Type="http://schemas.openxmlformats.org/officeDocument/2006/relationships/oleObject"/><Relationship Id="rId11" Target="../media/image15.jpeg" Type="http://schemas.openxmlformats.org/officeDocument/2006/relationships/image"/><Relationship Id="rId12" Target="../media/image16.jpeg" Type="http://schemas.openxmlformats.org/officeDocument/2006/relationships/image"/><Relationship Id="rId13" Target="../media/image17.jpeg" Type="http://schemas.openxmlformats.org/officeDocument/2006/relationships/image"/><Relationship Id="rId14" Target="../media/image18.jpeg" Type="http://schemas.openxmlformats.org/officeDocument/2006/relationships/image"/><Relationship Id="rId15" Target="../media/image19.jpeg" Type="http://schemas.openxmlformats.org/officeDocument/2006/relationships/image"/><Relationship Id="rId16" Target="../media/image12.png" Type="http://schemas.openxmlformats.org/officeDocument/2006/relationships/image"/><Relationship Id="rId17" Target="../media/image13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jpeg" Type="http://schemas.openxmlformats.org/officeDocument/2006/relationships/image"/><Relationship Id="rId11" Target="../media/image22.png" Type="http://schemas.openxmlformats.org/officeDocument/2006/relationships/image"/><Relationship Id="rId12" Target="../media/image23.jpeg" Type="http://schemas.openxmlformats.org/officeDocument/2006/relationships/image"/><Relationship Id="rId13" Target="../media/image24.png" Type="http://schemas.openxmlformats.org/officeDocument/2006/relationships/image"/><Relationship Id="rId14" Target="../embeddings/oleObject2.bin" Type="http://schemas.openxmlformats.org/officeDocument/2006/relationships/oleObject"/><Relationship Id="rId15" Target="../media/image25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2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jpeg" Type="http://schemas.openxmlformats.org/officeDocument/2006/relationships/image"/><Relationship Id="rId11" Target="../media/image27.png" Type="http://schemas.openxmlformats.org/officeDocument/2006/relationships/image"/><Relationship Id="rId12" Target="../media/image28.jpe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6.jpeg" Type="http://schemas.openxmlformats.org/officeDocument/2006/relationships/image"/><Relationship Id="rId16" Target="../media/image29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2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jpeg" Type="http://schemas.openxmlformats.org/officeDocument/2006/relationships/image"/><Relationship Id="rId11" Target="../media/image32.jpeg" Type="http://schemas.openxmlformats.org/officeDocument/2006/relationships/image"/><Relationship Id="rId12" Target="../media/image33.jpeg" Type="http://schemas.openxmlformats.org/officeDocument/2006/relationships/image"/><Relationship Id="rId13" Target="../media/image34.jpeg" Type="http://schemas.openxmlformats.org/officeDocument/2006/relationships/image"/><Relationship Id="rId14" Target="../media/image35.jpeg" Type="http://schemas.openxmlformats.org/officeDocument/2006/relationships/image"/><Relationship Id="rId15" Target="../media/image12.png" Type="http://schemas.openxmlformats.org/officeDocument/2006/relationships/image"/><Relationship Id="rId16" Target="../media/image13.svg" Type="http://schemas.openxmlformats.org/officeDocument/2006/relationships/image"/><Relationship Id="rId17" Target="../media/image36.png" Type="http://schemas.openxmlformats.org/officeDocument/2006/relationships/image"/><Relationship Id="rId18" Target="../media/image37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svg" Type="http://schemas.openxmlformats.org/officeDocument/2006/relationships/image"/><Relationship Id="rId12" Target="../media/image42.png" Type="http://schemas.openxmlformats.org/officeDocument/2006/relationships/image"/><Relationship Id="rId13" Target="../media/image43.svg" Type="http://schemas.openxmlformats.org/officeDocument/2006/relationships/image"/><Relationship Id="rId14" Target="../media/image44.png" Type="http://schemas.openxmlformats.org/officeDocument/2006/relationships/image"/><Relationship Id="rId15" Target="../media/image45.svg" Type="http://schemas.openxmlformats.org/officeDocument/2006/relationships/image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8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35052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2696053" y="8255003"/>
            <a:ext cx="6817809" cy="7350738"/>
          </a:xfrm>
          <a:custGeom>
            <a:avLst/>
            <a:gdLst/>
            <a:ahLst/>
            <a:cxnLst/>
            <a:rect r="r" b="b" t="t" l="l"/>
            <a:pathLst>
              <a:path h="7350738" w="6817809">
                <a:moveTo>
                  <a:pt x="0" y="0"/>
                </a:moveTo>
                <a:lnTo>
                  <a:pt x="6817809" y="0"/>
                </a:lnTo>
                <a:lnTo>
                  <a:pt x="6817809" y="7350737"/>
                </a:lnTo>
                <a:lnTo>
                  <a:pt x="0" y="73507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3299079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92572" y="2785780"/>
            <a:ext cx="8283494" cy="7351601"/>
          </a:xfrm>
          <a:custGeom>
            <a:avLst/>
            <a:gdLst/>
            <a:ahLst/>
            <a:cxnLst/>
            <a:rect r="r" b="b" t="t" l="l"/>
            <a:pathLst>
              <a:path h="7351601" w="8283494">
                <a:moveTo>
                  <a:pt x="0" y="0"/>
                </a:moveTo>
                <a:lnTo>
                  <a:pt x="8283494" y="0"/>
                </a:lnTo>
                <a:lnTo>
                  <a:pt x="8283494" y="7351602"/>
                </a:lnTo>
                <a:lnTo>
                  <a:pt x="0" y="73516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640287" y="1206007"/>
            <a:ext cx="10808939" cy="3518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«Ек</a:t>
            </a:r>
            <a:r>
              <a:rPr lang="en-US" b="true" sz="52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ологічна роль верби як першого "банку їжі" для корисних комах»</a:t>
            </a:r>
          </a:p>
          <a:p>
            <a:pPr algn="ctr">
              <a:lnSpc>
                <a:spcPts val="5922"/>
              </a:lnSpc>
            </a:pPr>
            <a:r>
              <a:rPr lang="en-US" b="true" sz="42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41554" y="4509996"/>
            <a:ext cx="7951017" cy="7424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Над проєктом працювала: 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Білоброва Анна  Валентинівна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учениця 7-Б класу 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ОЗО «Миргородський ліцей 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імені І.А. Зубковського Миргородської міської ради Полтавської області»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Науковий керівник: вчитель біології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Шаркий Геннадій Анатолійович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ОЗО «Миргородський ліцей 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імені І.А. Зубковського Миргородської міської ради Полтавської області»</a:t>
            </a:r>
          </a:p>
          <a:p>
            <a:pPr algn="ctr">
              <a:lnSpc>
                <a:spcPts val="3643"/>
              </a:lnSpc>
              <a:spcBef>
                <a:spcPct val="0"/>
              </a:spcBef>
            </a:pPr>
          </a:p>
          <a:p>
            <a:pPr algn="ctr">
              <a:lnSpc>
                <a:spcPts val="3643"/>
              </a:lnSpc>
              <a:spcBef>
                <a:spcPct val="0"/>
              </a:spcBef>
            </a:pPr>
          </a:p>
          <a:p>
            <a:pPr algn="ctr">
              <a:lnSpc>
                <a:spcPts val="3643"/>
              </a:lnSpc>
              <a:spcBef>
                <a:spcPct val="0"/>
              </a:spcBef>
            </a:pP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-2751805" y="-43559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03003">
            <a:off x="-3508872" y="8487142"/>
            <a:ext cx="6827429" cy="7361110"/>
          </a:xfrm>
          <a:custGeom>
            <a:avLst/>
            <a:gdLst/>
            <a:ahLst/>
            <a:cxnLst/>
            <a:rect r="r" b="b" t="t" l="l"/>
            <a:pathLst>
              <a:path h="7361110" w="6827429">
                <a:moveTo>
                  <a:pt x="0" y="0"/>
                </a:moveTo>
                <a:lnTo>
                  <a:pt x="6827429" y="0"/>
                </a:lnTo>
                <a:lnTo>
                  <a:pt x="6827429" y="7361109"/>
                </a:lnTo>
                <a:lnTo>
                  <a:pt x="0" y="7361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85568" y="-3505200"/>
            <a:ext cx="5450920" cy="5602166"/>
          </a:xfrm>
          <a:custGeom>
            <a:avLst/>
            <a:gdLst/>
            <a:ahLst/>
            <a:cxnLst/>
            <a:rect r="r" b="b" t="t" l="l"/>
            <a:pathLst>
              <a:path h="5602166" w="5450920">
                <a:moveTo>
                  <a:pt x="0" y="0"/>
                </a:moveTo>
                <a:lnTo>
                  <a:pt x="5450920" y="0"/>
                </a:lnTo>
                <a:lnTo>
                  <a:pt x="5450920" y="5602166"/>
                </a:lnTo>
                <a:lnTo>
                  <a:pt x="0" y="56021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4418128" y="7182551"/>
            <a:ext cx="5076427" cy="4907212"/>
          </a:xfrm>
          <a:custGeom>
            <a:avLst/>
            <a:gdLst/>
            <a:ahLst/>
            <a:cxnLst/>
            <a:rect r="r" b="b" t="t" l="l"/>
            <a:pathLst>
              <a:path h="4907212" w="5076427">
                <a:moveTo>
                  <a:pt x="5076427" y="4907213"/>
                </a:moveTo>
                <a:lnTo>
                  <a:pt x="0" y="4907213"/>
                </a:lnTo>
                <a:lnTo>
                  <a:pt x="0" y="0"/>
                </a:lnTo>
                <a:lnTo>
                  <a:pt x="5076427" y="0"/>
                </a:lnTo>
                <a:lnTo>
                  <a:pt x="5076427" y="490721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716154" y="1459769"/>
            <a:ext cx="13900145" cy="2657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Актуальність дослідження зумовлена тим, що ранньою весною корисні комахи (бджоли, джмелі, хижі види) мають обмежені джерела їжі після зими. У цей період верба виступає одним із перших постачальників пилку та нектару, забезпечуючи їх енергією для виживання і активності.</a:t>
            </a:r>
          </a:p>
          <a:p>
            <a:pPr algn="ctr">
              <a:lnSpc>
                <a:spcPts val="419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808154" y="509341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Актуальність теми: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86304" y="2917190"/>
            <a:ext cx="13976926" cy="2759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</a:p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Особливо важливим це є в умовах змін клімату та зменшення природних біотопів, коли ранньоквітучі рослини стають критичними для підтримки комах. Тому вивчення ролі верби допомагає зрозуміти її значення у збереженні біорізноманіття та стабільності екосистем.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28975" y="5801653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Новизна дослідження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01990" y="6745121"/>
            <a:ext cx="14128473" cy="324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2"/>
              </a:lnSpc>
              <a:spcBef>
                <a:spcPct val="0"/>
              </a:spcBef>
            </a:pPr>
            <a:r>
              <a:rPr lang="en-US" sz="30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У роботі вперше на локальному рівні досліджується роль верби як ранньовесняного джерела живлення для корисних комах із урахуванням умов середовища (освітленість, розташування). Встановлюється взаємозв’язок між активністю комах і доступністю ресурсів верби, що дозволяє розглядати її як ключовий фактор підтримки популяцій та біорізноманіття в екосистемах.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019300" y="3233299"/>
            <a:ext cx="14249400" cy="813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2"/>
              </a:lnSpc>
              <a:spcBef>
                <a:spcPct val="0"/>
              </a:spcBef>
            </a:pPr>
            <a:r>
              <a:rPr lang="en-US" sz="43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популяції корисних комах у ранньовесняний період.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72766" y="2125541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Об’єкт дослідження: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739531" y="4722173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Предмет дослідження: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82992" y="5936948"/>
            <a:ext cx="12882020" cy="2337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2"/>
              </a:lnSpc>
              <a:spcBef>
                <a:spcPct val="0"/>
              </a:spcBef>
            </a:pPr>
            <a:r>
              <a:rPr lang="en-US" sz="43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взаємозв’язок між наявністю квітучої верби та активністю, чисельністю і видовим різноманіттям корисних комах.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580807" y="3199279"/>
            <a:ext cx="13126386" cy="3909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76"/>
              </a:lnSpc>
              <a:spcBef>
                <a:spcPct val="0"/>
              </a:spcBef>
            </a:pPr>
          </a:p>
          <a:p>
            <a:pPr algn="ctr">
              <a:lnSpc>
                <a:spcPts val="6076"/>
              </a:lnSpc>
              <a:spcBef>
                <a:spcPct val="0"/>
              </a:spcBef>
            </a:pPr>
            <a:r>
              <a:rPr lang="en-US" sz="43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Визначити екологічну роль верби як ранньовесняного джерела живлення для корисних комах та оцінити її вплив на їхню активність і різноманіття.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37798" y="2594226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Мета дослідження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122170" y="2989848"/>
            <a:ext cx="12043649" cy="731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7032" indent="-413516" lvl="1">
              <a:lnSpc>
                <a:spcPts val="5362"/>
              </a:lnSpc>
              <a:buFont typeface="Arial"/>
              <a:buChar char="•"/>
            </a:pP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д</a:t>
            </a: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ослідити видове різноманіття  комах на вербі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39531" y="1973141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Завдання проєкту: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22170" y="3826001"/>
            <a:ext cx="15670768" cy="731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7032" indent="-413516" lvl="1">
              <a:lnSpc>
                <a:spcPts val="5362"/>
              </a:lnSpc>
              <a:buFont typeface="Arial"/>
              <a:buChar char="•"/>
            </a:pP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п</a:t>
            </a: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роаналізувати кількість і тривалість відвідувань квітів верби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22170" y="4662153"/>
            <a:ext cx="15137130" cy="1407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7032" indent="-413516" lvl="1">
              <a:lnSpc>
                <a:spcPts val="5362"/>
              </a:lnSpc>
              <a:buFont typeface="Arial"/>
              <a:buChar char="•"/>
            </a:pP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в</a:t>
            </a: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ивчити вплив стану та розташування верби на активність комах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122170" y="5926374"/>
            <a:ext cx="16165830" cy="731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7032" indent="-413516" lvl="1">
              <a:lnSpc>
                <a:spcPts val="5362"/>
              </a:lnSpc>
              <a:buFont typeface="Arial"/>
              <a:buChar char="•"/>
            </a:pP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о</a:t>
            </a:r>
            <a:r>
              <a:rPr lang="en-US" sz="38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цінити внесок верби у підтримку популяцій корисних комах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1653">
            <a:off x="-3984580" y="8803498"/>
            <a:ext cx="6739227" cy="7266013"/>
          </a:xfrm>
          <a:custGeom>
            <a:avLst/>
            <a:gdLst/>
            <a:ahLst/>
            <a:cxnLst/>
            <a:rect r="r" b="b" t="t" l="l"/>
            <a:pathLst>
              <a:path h="7266013" w="6739227">
                <a:moveTo>
                  <a:pt x="0" y="0"/>
                </a:moveTo>
                <a:lnTo>
                  <a:pt x="6739227" y="0"/>
                </a:lnTo>
                <a:lnTo>
                  <a:pt x="6739227" y="7266013"/>
                </a:lnTo>
                <a:lnTo>
                  <a:pt x="0" y="7266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4780161" y="8031424"/>
            <a:ext cx="4666708" cy="4511152"/>
          </a:xfrm>
          <a:custGeom>
            <a:avLst/>
            <a:gdLst/>
            <a:ahLst/>
            <a:cxnLst/>
            <a:rect r="r" b="b" t="t" l="l"/>
            <a:pathLst>
              <a:path h="4511152" w="4666708">
                <a:moveTo>
                  <a:pt x="4666709" y="4511152"/>
                </a:moveTo>
                <a:lnTo>
                  <a:pt x="0" y="4511152"/>
                </a:lnTo>
                <a:lnTo>
                  <a:pt x="0" y="0"/>
                </a:lnTo>
                <a:lnTo>
                  <a:pt x="4666709" y="0"/>
                </a:lnTo>
                <a:lnTo>
                  <a:pt x="4666709" y="451115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224794"/>
            <a:ext cx="15634034" cy="676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Верба є важливим компонентом природних і напівприродних екосистем, виконуючи низку екологічних функцій. Вона не лише зміцнює ґрунти та регулює водний режим, але й відіграє ключову роль у трофічних зв’язках як одне з перших джерел їжі для комах навесні. Завдяки ранньому цвітінню верба забезпечує пилком і нектаром широкий спектр видів, підтримуючи їхню життєдіяльність після зимового періоду.</a:t>
            </a:r>
          </a:p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Через ці взаємозв’язки верба виступає важливою ланкою екосистеми, впливаючи на чисельність корисних комах і, опосередковано, на стан рослинності. Таким чином, її роль виходить за межі окремого виду, формуючи стабільність і біорізноманіття екосистем загалом.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34317" y="258148"/>
            <a:ext cx="12546934" cy="1838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Роль верби у підтримці біорізноманіття ранньою весною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488620" y="5489182"/>
            <a:ext cx="6336886" cy="4648200"/>
            <a:chOff x="0" y="0"/>
            <a:chExt cx="4198620" cy="30797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5484" y="-27"/>
              <a:ext cx="4207914" cy="3081047"/>
            </a:xfrm>
            <a:custGeom>
              <a:avLst/>
              <a:gdLst/>
              <a:ahLst/>
              <a:cxnLst/>
              <a:rect r="r" b="b" t="t" l="l"/>
              <a:pathLst>
                <a:path h="3081047" w="4207914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9"/>
              <a:stretch>
                <a:fillRect l="0" t="-41049" r="0" b="-41049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565537" y="2215521"/>
            <a:ext cx="6693763" cy="4602825"/>
            <a:chOff x="0" y="0"/>
            <a:chExt cx="6159500" cy="4235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10"/>
              <a:stretch>
                <a:fillRect l="0" t="-4535" r="0" b="-4535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7711675" y="5489182"/>
            <a:ext cx="6693763" cy="4602825"/>
            <a:chOff x="0" y="0"/>
            <a:chExt cx="6159500" cy="42354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11"/>
              <a:stretch>
                <a:fillRect l="0" t="-46951" r="0" b="-46951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300000">
            <a:off x="8111983" y="9150114"/>
            <a:ext cx="5881203" cy="1283172"/>
          </a:xfrm>
          <a:custGeom>
            <a:avLst/>
            <a:gdLst/>
            <a:ahLst/>
            <a:cxnLst/>
            <a:rect r="r" b="b" t="t" l="l"/>
            <a:pathLst>
              <a:path h="1283172" w="5881203">
                <a:moveTo>
                  <a:pt x="0" y="0"/>
                </a:moveTo>
                <a:lnTo>
                  <a:pt x="5881203" y="0"/>
                </a:lnTo>
                <a:lnTo>
                  <a:pt x="5881203" y="1283172"/>
                </a:lnTo>
                <a:lnTo>
                  <a:pt x="0" y="12831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300000">
            <a:off x="11333369" y="5757763"/>
            <a:ext cx="5881203" cy="1283172"/>
          </a:xfrm>
          <a:custGeom>
            <a:avLst/>
            <a:gdLst/>
            <a:ahLst/>
            <a:cxnLst/>
            <a:rect r="r" b="b" t="t" l="l"/>
            <a:pathLst>
              <a:path h="1283172" w="5881203">
                <a:moveTo>
                  <a:pt x="0" y="0"/>
                </a:moveTo>
                <a:lnTo>
                  <a:pt x="5881203" y="0"/>
                </a:lnTo>
                <a:lnTo>
                  <a:pt x="5881203" y="1283172"/>
                </a:lnTo>
                <a:lnTo>
                  <a:pt x="0" y="12831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299999">
            <a:off x="5888738" y="9361123"/>
            <a:ext cx="10808939" cy="756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2"/>
              </a:lnSpc>
            </a:pPr>
            <a:r>
              <a:rPr lang="en-US" sz="43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Парк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-324198">
            <a:off x="1076049" y="8957951"/>
            <a:ext cx="5881203" cy="1283172"/>
          </a:xfrm>
          <a:custGeom>
            <a:avLst/>
            <a:gdLst/>
            <a:ahLst/>
            <a:cxnLst/>
            <a:rect r="r" b="b" t="t" l="l"/>
            <a:pathLst>
              <a:path h="1283172" w="5881203">
                <a:moveTo>
                  <a:pt x="0" y="0"/>
                </a:moveTo>
                <a:lnTo>
                  <a:pt x="5881203" y="0"/>
                </a:lnTo>
                <a:lnTo>
                  <a:pt x="5881203" y="1283172"/>
                </a:lnTo>
                <a:lnTo>
                  <a:pt x="0" y="12831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3228975" y="904875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Виконання першого  завдання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915114" y="2101221"/>
            <a:ext cx="7626320" cy="3125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6"/>
              </a:lnSpc>
              <a:spcBef>
                <a:spcPct val="0"/>
              </a:spcBef>
            </a:pPr>
            <a:r>
              <a:rPr lang="en-US" sz="29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Ми</a:t>
            </a:r>
            <a:r>
              <a:rPr lang="en-US" sz="29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дослідили, які комахи відвідують вербу протягом тижня. Для цього обрали кілька дерев у різних умовах (галявина, парк, біля водойми) та проводили спостереження вранці і вдень. Фіксували види комах, час їх появи та робили фото.</a:t>
            </a:r>
          </a:p>
        </p:txBody>
      </p:sp>
      <p:sp>
        <p:nvSpPr>
          <p:cNvPr name="TextBox 26" id="26"/>
          <p:cNvSpPr txBox="true"/>
          <p:nvPr/>
        </p:nvSpPr>
        <p:spPr>
          <a:xfrm rot="299999">
            <a:off x="9011594" y="5868418"/>
            <a:ext cx="10808939" cy="756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2"/>
              </a:lnSpc>
            </a:pPr>
            <a:r>
              <a:rPr lang="en-US" sz="43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Біля водойми</a:t>
            </a:r>
          </a:p>
        </p:txBody>
      </p:sp>
      <p:sp>
        <p:nvSpPr>
          <p:cNvPr name="TextBox 27" id="27"/>
          <p:cNvSpPr txBox="true"/>
          <p:nvPr/>
        </p:nvSpPr>
        <p:spPr>
          <a:xfrm rot="-294546">
            <a:off x="-1608871" y="9069121"/>
            <a:ext cx="10808939" cy="756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2"/>
              </a:lnSpc>
            </a:pPr>
            <a:r>
              <a:rPr lang="en-US" sz="43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Галявина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aphicFrame>
        <p:nvGraphicFramePr>
          <p:cNvPr name="Object 14" id="14"/>
          <p:cNvGraphicFramePr/>
          <p:nvPr/>
        </p:nvGraphicFramePr>
        <p:xfrm>
          <a:off x="3845972" y="2553710"/>
          <a:ext cx="11658600" cy="5029200"/>
        </p:xfrm>
        <a:graphic>
          <a:graphicData uri="http://schemas.openxmlformats.org/presentationml/2006/ole">
            <p:oleObj imgW="13982700" imgH="73533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5" id="15"/>
          <p:cNvGrpSpPr/>
          <p:nvPr/>
        </p:nvGrpSpPr>
        <p:grpSpPr>
          <a:xfrm rot="0">
            <a:off x="324095" y="2096966"/>
            <a:ext cx="3396735" cy="3401528"/>
            <a:chOff x="0" y="0"/>
            <a:chExt cx="1620139" cy="162242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1"/>
              <a:stretch>
                <a:fillRect l="0" t="0" r="0" b="-33333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24095" y="5676900"/>
            <a:ext cx="3396735" cy="3401528"/>
            <a:chOff x="0" y="0"/>
            <a:chExt cx="1620139" cy="162242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2"/>
              <a:stretch>
                <a:fillRect l="-19148" t="-23574" r="-14403" b="-54494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4581251" y="713272"/>
            <a:ext cx="3396735" cy="3401528"/>
            <a:chOff x="0" y="0"/>
            <a:chExt cx="1620139" cy="162242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3"/>
              <a:stretch>
                <a:fillRect l="0" t="-16666" r="0" b="-16666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4643872" y="4506068"/>
            <a:ext cx="3396735" cy="3401528"/>
            <a:chOff x="0" y="0"/>
            <a:chExt cx="1620139" cy="162242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4"/>
              <a:stretch>
                <a:fillRect l="-5720" t="0" r="-572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3240709" y="6735854"/>
            <a:ext cx="3396735" cy="3401528"/>
            <a:chOff x="0" y="0"/>
            <a:chExt cx="1620139" cy="162242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5"/>
              <a:stretch>
                <a:fillRect l="0" t="-16666" r="0" b="-16666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1905350" y="583697"/>
            <a:ext cx="12675901" cy="1582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6"/>
              </a:lnSpc>
              <a:spcBef>
                <a:spcPct val="0"/>
              </a:spcBef>
            </a:pPr>
            <a:r>
              <a:rPr lang="en-US" sz="29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У</a:t>
            </a:r>
            <a:r>
              <a:rPr lang="en-US" sz="29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результаті встановили, що вербу активно відвідують бджоли, джмелі, кокцинеліди та хижі комахи. Найбільша активність спостерігалася у теплий денний час. 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14643872" y="3453210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2" y="0"/>
                </a:lnTo>
                <a:lnTo>
                  <a:pt x="3158102" y="689040"/>
                </a:lnTo>
                <a:lnTo>
                  <a:pt x="0" y="68904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383753" y="4809453"/>
            <a:ext cx="3277419" cy="715073"/>
          </a:xfrm>
          <a:custGeom>
            <a:avLst/>
            <a:gdLst/>
            <a:ahLst/>
            <a:cxnLst/>
            <a:rect r="r" b="b" t="t" l="l"/>
            <a:pathLst>
              <a:path h="715073" w="3277419">
                <a:moveTo>
                  <a:pt x="0" y="0"/>
                </a:moveTo>
                <a:lnTo>
                  <a:pt x="3277418" y="0"/>
                </a:lnTo>
                <a:lnTo>
                  <a:pt x="3277418" y="715073"/>
                </a:lnTo>
                <a:lnTo>
                  <a:pt x="0" y="7150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443411" y="8436618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2" y="0"/>
                </a:lnTo>
                <a:lnTo>
                  <a:pt x="3158102" y="689040"/>
                </a:lnTo>
                <a:lnTo>
                  <a:pt x="0" y="68904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3240709" y="9448341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2" y="0"/>
                </a:lnTo>
                <a:lnTo>
                  <a:pt x="3158102" y="689041"/>
                </a:lnTo>
                <a:lnTo>
                  <a:pt x="0" y="6890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4763188" y="4565055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2" y="0"/>
                </a:lnTo>
                <a:lnTo>
                  <a:pt x="3158102" y="689040"/>
                </a:lnTo>
                <a:lnTo>
                  <a:pt x="0" y="68904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0818454" y="3539357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Клоп-солдатик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994342" y="4551080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Муха журчалка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534607" y="9533327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Кокцинелід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-3382007" y="8547530"/>
            <a:ext cx="10808939" cy="40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2"/>
              </a:lnSpc>
            </a:pPr>
            <a:r>
              <a:rPr lang="en-US" sz="2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Дика бджола Осмія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-3250812" y="4834830"/>
            <a:ext cx="10808939" cy="543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2"/>
              </a:lnSpc>
            </a:pPr>
            <a:r>
              <a:rPr lang="en-US" sz="19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Довгоносик </a:t>
            </a:r>
          </a:p>
          <a:p>
            <a:pPr algn="ctr">
              <a:lnSpc>
                <a:spcPts val="2162"/>
              </a:lnSpc>
            </a:pPr>
            <a:r>
              <a:rPr lang="en-US" sz="19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візерунковий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4099659" y="177378"/>
            <a:ext cx="3931874" cy="3937422"/>
            <a:chOff x="0" y="0"/>
            <a:chExt cx="1620139" cy="162242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9"/>
              <a:stretch>
                <a:fillRect l="0" t="-16666" r="0" b="-16666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92A872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581251" y="3034781"/>
            <a:ext cx="3343566" cy="3343566"/>
            <a:chOff x="0" y="0"/>
            <a:chExt cx="1861560" cy="18615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27178" y="27178"/>
              <a:ext cx="1807204" cy="1807204"/>
            </a:xfrm>
            <a:custGeom>
              <a:avLst/>
              <a:gdLst/>
              <a:ahLst/>
              <a:cxnLst/>
              <a:rect r="r" b="b" t="t" l="l"/>
              <a:pathLst>
                <a:path h="1807204" w="1807204">
                  <a:moveTo>
                    <a:pt x="1730242" y="1807077"/>
                  </a:moveTo>
                  <a:lnTo>
                    <a:pt x="76962" y="1807077"/>
                  </a:lnTo>
                  <a:cubicBezTo>
                    <a:pt x="34544" y="1807077"/>
                    <a:pt x="0" y="1772660"/>
                    <a:pt x="0" y="1730115"/>
                  </a:cubicBezTo>
                  <a:lnTo>
                    <a:pt x="0" y="76962"/>
                  </a:lnTo>
                  <a:cubicBezTo>
                    <a:pt x="0" y="34544"/>
                    <a:pt x="34417" y="0"/>
                    <a:pt x="76962" y="0"/>
                  </a:cubicBezTo>
                  <a:lnTo>
                    <a:pt x="1730242" y="0"/>
                  </a:lnTo>
                  <a:cubicBezTo>
                    <a:pt x="1772660" y="0"/>
                    <a:pt x="1807204" y="34417"/>
                    <a:pt x="1807204" y="76962"/>
                  </a:cubicBezTo>
                  <a:lnTo>
                    <a:pt x="1807204" y="1730242"/>
                  </a:lnTo>
                  <a:cubicBezTo>
                    <a:pt x="1807204" y="1772660"/>
                    <a:pt x="1772787" y="1807204"/>
                    <a:pt x="1730242" y="1807204"/>
                  </a:cubicBezTo>
                  <a:close/>
                </a:path>
              </a:pathLst>
            </a:custGeom>
            <a:blipFill>
              <a:blip r:embed="rId10"/>
              <a:stretch>
                <a:fillRect l="0" t="-33333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61687" cy="1861687"/>
            </a:xfrm>
            <a:custGeom>
              <a:avLst/>
              <a:gdLst/>
              <a:ahLst/>
              <a:cxnLst/>
              <a:rect r="r" b="b" t="t" l="l"/>
              <a:pathLst>
                <a:path h="1861687" w="1861687">
                  <a:moveTo>
                    <a:pt x="1785614" y="0"/>
                  </a:moveTo>
                  <a:lnTo>
                    <a:pt x="75946" y="0"/>
                  </a:lnTo>
                  <a:cubicBezTo>
                    <a:pt x="34036" y="0"/>
                    <a:pt x="0" y="34036"/>
                    <a:pt x="0" y="75946"/>
                  </a:cubicBezTo>
                  <a:lnTo>
                    <a:pt x="0" y="1785741"/>
                  </a:lnTo>
                  <a:cubicBezTo>
                    <a:pt x="0" y="1827651"/>
                    <a:pt x="34036" y="1861687"/>
                    <a:pt x="75946" y="1861687"/>
                  </a:cubicBezTo>
                  <a:lnTo>
                    <a:pt x="1785741" y="1861687"/>
                  </a:lnTo>
                  <a:cubicBezTo>
                    <a:pt x="1827651" y="1861687"/>
                    <a:pt x="1861687" y="1827651"/>
                    <a:pt x="1861687" y="1785741"/>
                  </a:cubicBezTo>
                  <a:lnTo>
                    <a:pt x="1861687" y="75946"/>
                  </a:lnTo>
                  <a:cubicBezTo>
                    <a:pt x="1861560" y="34036"/>
                    <a:pt x="1827524" y="0"/>
                    <a:pt x="1785614" y="0"/>
                  </a:cubicBezTo>
                  <a:close/>
                  <a:moveTo>
                    <a:pt x="129667" y="723513"/>
                  </a:moveTo>
                  <a:lnTo>
                    <a:pt x="434086" y="723513"/>
                  </a:lnTo>
                  <a:cubicBezTo>
                    <a:pt x="475996" y="723513"/>
                    <a:pt x="510032" y="689477"/>
                    <a:pt x="510032" y="647567"/>
                  </a:cubicBezTo>
                  <a:lnTo>
                    <a:pt x="510032" y="128905"/>
                  </a:lnTo>
                  <a:cubicBezTo>
                    <a:pt x="510032" y="86995"/>
                    <a:pt x="544068" y="52959"/>
                    <a:pt x="585978" y="52959"/>
                  </a:cubicBezTo>
                  <a:lnTo>
                    <a:pt x="1732782" y="52959"/>
                  </a:lnTo>
                  <a:cubicBezTo>
                    <a:pt x="1774692" y="52959"/>
                    <a:pt x="1808728" y="86995"/>
                    <a:pt x="1808728" y="128905"/>
                  </a:cubicBezTo>
                  <a:lnTo>
                    <a:pt x="1808728" y="1142105"/>
                  </a:lnTo>
                  <a:cubicBezTo>
                    <a:pt x="1808728" y="1184015"/>
                    <a:pt x="1774692" y="1218051"/>
                    <a:pt x="1732782" y="1218051"/>
                  </a:cubicBezTo>
                  <a:lnTo>
                    <a:pt x="1190625" y="1218051"/>
                  </a:lnTo>
                  <a:cubicBezTo>
                    <a:pt x="1148715" y="1218051"/>
                    <a:pt x="1114679" y="1184142"/>
                    <a:pt x="1114679" y="1142232"/>
                  </a:cubicBezTo>
                  <a:lnTo>
                    <a:pt x="1114679" y="1055491"/>
                  </a:lnTo>
                  <a:cubicBezTo>
                    <a:pt x="1114679" y="1013581"/>
                    <a:pt x="1080643" y="979545"/>
                    <a:pt x="1038733" y="979545"/>
                  </a:cubicBezTo>
                  <a:lnTo>
                    <a:pt x="910336" y="979545"/>
                  </a:lnTo>
                  <a:cubicBezTo>
                    <a:pt x="868426" y="979545"/>
                    <a:pt x="834390" y="1013581"/>
                    <a:pt x="834390" y="1055491"/>
                  </a:cubicBezTo>
                  <a:lnTo>
                    <a:pt x="834390" y="1204208"/>
                  </a:lnTo>
                  <a:cubicBezTo>
                    <a:pt x="834390" y="1246118"/>
                    <a:pt x="868426" y="1280154"/>
                    <a:pt x="910336" y="1280154"/>
                  </a:cubicBezTo>
                  <a:lnTo>
                    <a:pt x="975614" y="1280154"/>
                  </a:lnTo>
                  <a:cubicBezTo>
                    <a:pt x="1017524" y="1280154"/>
                    <a:pt x="1051560" y="1314190"/>
                    <a:pt x="1051560" y="1356100"/>
                  </a:cubicBezTo>
                  <a:lnTo>
                    <a:pt x="1051560" y="1732909"/>
                  </a:lnTo>
                  <a:cubicBezTo>
                    <a:pt x="1051560" y="1774819"/>
                    <a:pt x="1017524" y="1808855"/>
                    <a:pt x="975614" y="1808855"/>
                  </a:cubicBezTo>
                  <a:lnTo>
                    <a:pt x="129032" y="1808855"/>
                  </a:lnTo>
                  <a:cubicBezTo>
                    <a:pt x="87122" y="1808855"/>
                    <a:pt x="53086" y="1774819"/>
                    <a:pt x="53086" y="1732909"/>
                  </a:cubicBezTo>
                  <a:lnTo>
                    <a:pt x="53721" y="799713"/>
                  </a:lnTo>
                  <a:cubicBezTo>
                    <a:pt x="53721" y="757803"/>
                    <a:pt x="87757" y="723894"/>
                    <a:pt x="129667" y="723894"/>
                  </a:cubicBezTo>
                  <a:close/>
                </a:path>
              </a:pathLst>
            </a:custGeom>
            <a:solidFill>
              <a:srgbClr val="92A872"/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3589064" y="6492891"/>
            <a:ext cx="4442469" cy="3331852"/>
          </a:xfrm>
          <a:custGeom>
            <a:avLst/>
            <a:gdLst/>
            <a:ahLst/>
            <a:cxnLst/>
            <a:rect r="r" b="b" t="t" l="l"/>
            <a:pathLst>
              <a:path h="3331852" w="4442469">
                <a:moveTo>
                  <a:pt x="0" y="0"/>
                </a:moveTo>
                <a:lnTo>
                  <a:pt x="4442470" y="0"/>
                </a:lnTo>
                <a:lnTo>
                  <a:pt x="4442470" y="3331852"/>
                </a:lnTo>
                <a:lnTo>
                  <a:pt x="0" y="33318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1364877" y="1406226"/>
            <a:ext cx="3216374" cy="3216374"/>
            <a:chOff x="0" y="0"/>
            <a:chExt cx="6350000" cy="635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-14231" y="-32"/>
              <a:ext cx="6378462" cy="6350064"/>
            </a:xfrm>
            <a:custGeom>
              <a:avLst/>
              <a:gdLst/>
              <a:ahLst/>
              <a:cxnLst/>
              <a:rect r="r" b="b" t="t" l="l"/>
              <a:pathLst>
                <a:path h="6350064" w="6378462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92A87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519009" y="530833"/>
              <a:ext cx="5311983" cy="5288333"/>
            </a:xfrm>
            <a:custGeom>
              <a:avLst/>
              <a:gdLst/>
              <a:ahLst/>
              <a:cxnLst/>
              <a:rect r="r" b="b" t="t" l="l"/>
              <a:pathLst>
                <a:path h="5288333" w="531198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12"/>
              <a:stretch>
                <a:fillRect l="223" t="-16665" r="223" b="-16666"/>
              </a:stretch>
            </a:blipFill>
          </p:spPr>
        </p:sp>
      </p:grpSp>
      <p:graphicFrame>
        <p:nvGraphicFramePr>
          <p:cNvPr name="Object 24" id="24"/>
          <p:cNvGraphicFramePr/>
          <p:nvPr/>
        </p:nvGraphicFramePr>
        <p:xfrm>
          <a:off x="3841208" y="4622600"/>
          <a:ext cx="13284412" cy="8229600"/>
        </p:xfrm>
        <a:graphic>
          <a:graphicData uri="http://schemas.openxmlformats.org/presentationml/2006/ole">
            <p:oleObj imgW="15938500" imgH="10883900" r:id="rId1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25" id="25"/>
          <p:cNvSpPr txBox="true"/>
          <p:nvPr/>
        </p:nvSpPr>
        <p:spPr>
          <a:xfrm rot="0">
            <a:off x="2465278" y="202403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Виконання другого  завдання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820238" y="1291926"/>
            <a:ext cx="8732499" cy="3125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6"/>
              </a:lnSpc>
              <a:spcBef>
                <a:spcPct val="0"/>
              </a:spcBef>
            </a:pPr>
            <a:r>
              <a:rPr lang="en-US" sz="29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Ми</a:t>
            </a:r>
            <a:r>
              <a:rPr lang="en-US" sz="29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обрали 3 гілки квітучої верби та проводили спостереження вранці, вдень і ввечері. Протягом 5 хвилин підраховували кількість комах на гілці та фіксували, скільки часу кожна комаха перебуває на квітці. Дослідження повторювали кілька днів.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-242821" y="5574089"/>
            <a:ext cx="4126119" cy="4444049"/>
            <a:chOff x="0" y="0"/>
            <a:chExt cx="754652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54652" cy="812800"/>
            </a:xfrm>
            <a:custGeom>
              <a:avLst/>
              <a:gdLst/>
              <a:ahLst/>
              <a:cxnLst/>
              <a:rect r="r" b="b" t="t" l="l"/>
              <a:pathLst>
                <a:path h="812800" w="754652">
                  <a:moveTo>
                    <a:pt x="0" y="0"/>
                  </a:moveTo>
                  <a:lnTo>
                    <a:pt x="754652" y="0"/>
                  </a:lnTo>
                  <a:lnTo>
                    <a:pt x="75465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5"/>
              <a:stretch>
                <a:fillRect l="-3852" t="0" r="-3852" b="-33333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81251" y="-35052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1322211"/>
            <a:ext cx="13381395" cy="262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8"/>
              </a:lnSpc>
              <a:spcBef>
                <a:spcPct val="0"/>
              </a:spcBef>
            </a:pPr>
            <a:r>
              <a:rPr lang="en-US" b="true" sz="2491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Вплив умов середовища на активність комах</a:t>
            </a:r>
          </a:p>
          <a:p>
            <a:pPr algn="ctr">
              <a:lnSpc>
                <a:spcPts val="3488"/>
              </a:lnSpc>
              <a:spcBef>
                <a:spcPct val="0"/>
              </a:spcBef>
            </a:pPr>
            <a:r>
              <a:rPr lang="en-US" b="true" sz="2491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Ми дослідили верби, що ростуть у різних умовах: на сонці, у напівтіні та в тіні. Протягом 10 хвилин підраховували кількість комах на кожному дереві та фіксували результати.</a:t>
            </a:r>
          </a:p>
          <a:p>
            <a:pPr algn="ctr">
              <a:lnSpc>
                <a:spcPts val="3488"/>
              </a:lnSpc>
              <a:spcBef>
                <a:spcPct val="0"/>
              </a:spcBef>
            </a:pPr>
            <a:r>
              <a:rPr lang="en-US" b="true" sz="2491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Встановили, що найбільша активність комах спостерігається на добре освітлених вербах, менша — у напівтіні, і найменша — у тіні.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8495" y="4059266"/>
            <a:ext cx="4011766" cy="4320885"/>
            <a:chOff x="0" y="0"/>
            <a:chExt cx="754652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54652" cy="812800"/>
            </a:xfrm>
            <a:custGeom>
              <a:avLst/>
              <a:gdLst/>
              <a:ahLst/>
              <a:cxnLst/>
              <a:rect r="r" b="b" t="t" l="l"/>
              <a:pathLst>
                <a:path h="812800" w="754652">
                  <a:moveTo>
                    <a:pt x="0" y="0"/>
                  </a:moveTo>
                  <a:lnTo>
                    <a:pt x="754652" y="0"/>
                  </a:lnTo>
                  <a:lnTo>
                    <a:pt x="75465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9"/>
              <a:stretch>
                <a:fillRect l="-3852" t="0" r="-3852" b="-33333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true" flipV="false" rot="0">
            <a:off x="14565996" y="180828"/>
            <a:ext cx="3722004" cy="4962672"/>
          </a:xfrm>
          <a:custGeom>
            <a:avLst/>
            <a:gdLst/>
            <a:ahLst/>
            <a:cxnLst/>
            <a:rect r="r" b="b" t="t" l="l"/>
            <a:pathLst>
              <a:path h="4962672" w="3722004">
                <a:moveTo>
                  <a:pt x="3722004" y="0"/>
                </a:moveTo>
                <a:lnTo>
                  <a:pt x="0" y="0"/>
                </a:lnTo>
                <a:lnTo>
                  <a:pt x="0" y="4962672"/>
                </a:lnTo>
                <a:lnTo>
                  <a:pt x="3722004" y="4962672"/>
                </a:lnTo>
                <a:lnTo>
                  <a:pt x="3722004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080261" y="4162452"/>
            <a:ext cx="4988028" cy="4029737"/>
          </a:xfrm>
          <a:custGeom>
            <a:avLst/>
            <a:gdLst/>
            <a:ahLst/>
            <a:cxnLst/>
            <a:rect r="r" b="b" t="t" l="l"/>
            <a:pathLst>
              <a:path h="4029737" w="4988028">
                <a:moveTo>
                  <a:pt x="0" y="0"/>
                </a:moveTo>
                <a:lnTo>
                  <a:pt x="4988027" y="0"/>
                </a:lnTo>
                <a:lnTo>
                  <a:pt x="4988027" y="4029737"/>
                </a:lnTo>
                <a:lnTo>
                  <a:pt x="0" y="40297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906721" y="4961853"/>
            <a:ext cx="3499258" cy="4665677"/>
          </a:xfrm>
          <a:custGeom>
            <a:avLst/>
            <a:gdLst/>
            <a:ahLst/>
            <a:cxnLst/>
            <a:rect r="r" b="b" t="t" l="l"/>
            <a:pathLst>
              <a:path h="4665677" w="3499258">
                <a:moveTo>
                  <a:pt x="0" y="0"/>
                </a:moveTo>
                <a:lnTo>
                  <a:pt x="3499258" y="0"/>
                </a:lnTo>
                <a:lnTo>
                  <a:pt x="3499258" y="4665677"/>
                </a:lnTo>
                <a:lnTo>
                  <a:pt x="0" y="46656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617678" y="354803"/>
            <a:ext cx="10808939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Виконання третього  завдання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4972160" y="4272813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3" y="0"/>
                </a:lnTo>
                <a:lnTo>
                  <a:pt x="3158103" y="689040"/>
                </a:lnTo>
                <a:lnTo>
                  <a:pt x="0" y="68904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146742" y="4366577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 тіні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4247876" y="9283010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3" y="0"/>
                </a:lnTo>
                <a:lnTo>
                  <a:pt x="3158103" y="689041"/>
                </a:lnTo>
                <a:lnTo>
                  <a:pt x="0" y="68904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95326" y="7847669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3" y="0"/>
                </a:lnTo>
                <a:lnTo>
                  <a:pt x="3158103" y="689040"/>
                </a:lnTo>
                <a:lnTo>
                  <a:pt x="0" y="68904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-3330092" y="7930081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На сонці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75773" y="4501120"/>
            <a:ext cx="3841111" cy="246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На сонці спостерігали: </a:t>
            </a:r>
          </a:p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 бджіл, </a:t>
            </a:r>
          </a:p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диких бджіл,</a:t>
            </a:r>
          </a:p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 мух дзюрчалок </a:t>
            </a:r>
          </a:p>
          <a:p>
            <a:pPr algn="ctr">
              <a:lnSpc>
                <a:spcPts val="2788"/>
              </a:lnSpc>
              <a:spcBef>
                <a:spcPct val="0"/>
              </a:spcBef>
            </a:pPr>
            <a:r>
              <a:rPr lang="en-US" b="true" sz="1991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Поведінка: активно збирають пилок, швидко літають</a:t>
            </a:r>
          </a:p>
        </p:txBody>
      </p: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2483697" y="7529976"/>
            <a:ext cx="2097554" cy="2097554"/>
            <a:chOff x="0" y="0"/>
            <a:chExt cx="6350000" cy="6350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-14231" y="-32"/>
              <a:ext cx="6378462" cy="6350064"/>
            </a:xfrm>
            <a:custGeom>
              <a:avLst/>
              <a:gdLst/>
              <a:ahLst/>
              <a:cxnLst/>
              <a:rect r="r" b="b" t="t" l="l"/>
              <a:pathLst>
                <a:path h="6350064" w="6378462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92A872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519009" y="530833"/>
              <a:ext cx="5311983" cy="5288333"/>
            </a:xfrm>
            <a:custGeom>
              <a:avLst/>
              <a:gdLst/>
              <a:ahLst/>
              <a:cxnLst/>
              <a:rect r="r" b="b" t="t" l="l"/>
              <a:pathLst>
                <a:path h="5288333" w="531198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15"/>
              <a:stretch>
                <a:fillRect l="223" t="-16665" r="223" b="-16666"/>
              </a:stretch>
            </a:blip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10422458" y="9341629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Напівтіні</a:t>
            </a:r>
          </a:p>
        </p:txBody>
      </p:sp>
      <p:grpSp>
        <p:nvGrpSpPr>
          <p:cNvPr name="Group 31" id="31"/>
          <p:cNvGrpSpPr>
            <a:grpSpLocks noChangeAspect="true"/>
          </p:cNvGrpSpPr>
          <p:nvPr/>
        </p:nvGrpSpPr>
        <p:grpSpPr>
          <a:xfrm rot="0">
            <a:off x="12974091" y="4229127"/>
            <a:ext cx="2097554" cy="2097554"/>
            <a:chOff x="0" y="0"/>
            <a:chExt cx="6350000" cy="63500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-14231" y="-32"/>
              <a:ext cx="6378462" cy="6350064"/>
            </a:xfrm>
            <a:custGeom>
              <a:avLst/>
              <a:gdLst/>
              <a:ahLst/>
              <a:cxnLst/>
              <a:rect r="r" b="b" t="t" l="l"/>
              <a:pathLst>
                <a:path h="6350064" w="6378462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92A872"/>
            </a:solidFill>
          </p:spPr>
        </p:sp>
        <p:sp>
          <p:nvSpPr>
            <p:cNvPr name="Freeform 33" id="33"/>
            <p:cNvSpPr/>
            <p:nvPr/>
          </p:nvSpPr>
          <p:spPr>
            <a:xfrm flipH="true" flipV="false" rot="0">
              <a:off x="519009" y="530833"/>
              <a:ext cx="5311983" cy="5288333"/>
            </a:xfrm>
            <a:custGeom>
              <a:avLst/>
              <a:gdLst/>
              <a:ahLst/>
              <a:cxnLst/>
              <a:rect r="r" b="b" t="t" l="l"/>
              <a:pathLst>
                <a:path h="5288333" w="5311983">
                  <a:moveTo>
                    <a:pt x="2655991" y="27"/>
                  </a:moveTo>
                  <a:cubicBezTo>
                    <a:pt x="3603468" y="-4210"/>
                    <a:pt x="4480792" y="498831"/>
                    <a:pt x="4955758" y="1318672"/>
                  </a:cubicBezTo>
                  <a:cubicBezTo>
                    <a:pt x="5430724" y="2138512"/>
                    <a:pt x="5430724" y="3149822"/>
                    <a:pt x="4955758" y="3969662"/>
                  </a:cubicBezTo>
                  <a:cubicBezTo>
                    <a:pt x="4480792" y="4789503"/>
                    <a:pt x="3603468" y="5292544"/>
                    <a:pt x="2655991" y="5288307"/>
                  </a:cubicBezTo>
                  <a:cubicBezTo>
                    <a:pt x="1708514" y="5292544"/>
                    <a:pt x="831190" y="4789503"/>
                    <a:pt x="356224" y="3969662"/>
                  </a:cubicBezTo>
                  <a:cubicBezTo>
                    <a:pt x="-118742" y="3149822"/>
                    <a:pt x="-118742" y="2138512"/>
                    <a:pt x="356224" y="1318672"/>
                  </a:cubicBezTo>
                  <a:cubicBezTo>
                    <a:pt x="831190" y="498831"/>
                    <a:pt x="1708514" y="-4210"/>
                    <a:pt x="2655991" y="27"/>
                  </a:cubicBezTo>
                  <a:close/>
                </a:path>
              </a:pathLst>
            </a:custGeom>
            <a:blipFill>
              <a:blip r:embed="rId16"/>
              <a:stretch>
                <a:fillRect l="223" t="-30131" r="223" b="-3200"/>
              </a:stretch>
            </a:blip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9068288" y="7515950"/>
            <a:ext cx="3919385" cy="211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В напівтіні спостерігали: </a:t>
            </a:r>
          </a:p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диких бджіл,</a:t>
            </a:r>
          </a:p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 мух дзюрчалок</a:t>
            </a:r>
          </a:p>
          <a:p>
            <a:pPr algn="ctr">
              <a:lnSpc>
                <a:spcPts val="2788"/>
              </a:lnSpc>
              <a:spcBef>
                <a:spcPct val="0"/>
              </a:spcBef>
            </a:pPr>
            <a:r>
              <a:rPr lang="en-US" b="true" sz="1991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Поведінка: Повільні перельоти, гріються на сонячних плямах на корі.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226795" y="8446325"/>
            <a:ext cx="3919385" cy="1406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В тіні спостерігали: </a:t>
            </a:r>
          </a:p>
          <a:p>
            <a:pPr algn="ctr">
              <a:lnSpc>
                <a:spcPts val="2788"/>
              </a:lnSpc>
            </a:pPr>
            <a:r>
              <a:rPr lang="en-US" sz="1991" b="true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дрібні зимові комарівки</a:t>
            </a:r>
          </a:p>
          <a:p>
            <a:pPr algn="ctr">
              <a:lnSpc>
                <a:spcPts val="2788"/>
              </a:lnSpc>
              <a:spcBef>
                <a:spcPct val="0"/>
              </a:spcBef>
            </a:pPr>
            <a:r>
              <a:rPr lang="en-US" b="true" sz="1991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Поведінка: повзали, літали, сиділи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111" r="0" b="-6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327857" y="76200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60248" y="-4508374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6" y="0"/>
                </a:lnTo>
                <a:lnTo>
                  <a:pt x="6055236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897272" y="-2916662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3623446" y="7509215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6" y="5256333"/>
                </a:moveTo>
                <a:lnTo>
                  <a:pt x="0" y="5256333"/>
                </a:lnTo>
                <a:lnTo>
                  <a:pt x="0" y="0"/>
                </a:lnTo>
                <a:lnTo>
                  <a:pt x="5437586" y="0"/>
                </a:lnTo>
                <a:lnTo>
                  <a:pt x="5437586" y="525633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2263925" y="0"/>
            <a:ext cx="6177909" cy="6177909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92A87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9"/>
              <a:stretch>
                <a:fillRect l="-9377" t="0" r="-9377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581251" y="6177909"/>
            <a:ext cx="3396735" cy="3401528"/>
            <a:chOff x="0" y="0"/>
            <a:chExt cx="1620139" cy="162242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0"/>
              <a:stretch>
                <a:fillRect l="0" t="-16666" r="0" b="-16666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514256" y="6574111"/>
            <a:ext cx="3396735" cy="3401528"/>
            <a:chOff x="0" y="0"/>
            <a:chExt cx="1620139" cy="162242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1"/>
              <a:stretch>
                <a:fillRect l="-74412" t="-76767" r="-94645" b="-25026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1130327" y="6390172"/>
            <a:ext cx="3396735" cy="3401528"/>
            <a:chOff x="0" y="0"/>
            <a:chExt cx="1620139" cy="162242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2"/>
              <a:stretch>
                <a:fillRect l="0" t="-16666" r="0" b="-16666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3898446" y="6574111"/>
            <a:ext cx="3396735" cy="3401528"/>
            <a:chOff x="0" y="0"/>
            <a:chExt cx="1620139" cy="162242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3"/>
              <a:stretch>
                <a:fillRect l="-16666" t="0" r="-16666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282637" y="6177909"/>
            <a:ext cx="3396735" cy="3401528"/>
            <a:chOff x="0" y="0"/>
            <a:chExt cx="1620139" cy="162242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4"/>
              <a:stretch>
                <a:fillRect l="-40869" t="-62059" r="-38665" b="-7732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401953" y="9102659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2" y="0"/>
                </a:lnTo>
                <a:lnTo>
                  <a:pt x="3158102" y="689041"/>
                </a:lnTo>
                <a:lnTo>
                  <a:pt x="0" y="6890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-3294683" y="9149931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Кокцинеліда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3898446" y="9447180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3" y="0"/>
                </a:lnTo>
                <a:lnTo>
                  <a:pt x="3158103" y="689040"/>
                </a:lnTo>
                <a:lnTo>
                  <a:pt x="0" y="6890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1253891" y="9286598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3" y="0"/>
                </a:lnTo>
                <a:lnTo>
                  <a:pt x="3158103" y="689041"/>
                </a:lnTo>
                <a:lnTo>
                  <a:pt x="0" y="6890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4763188" y="9286598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2" y="0"/>
                </a:lnTo>
                <a:lnTo>
                  <a:pt x="3158102" y="689041"/>
                </a:lnTo>
                <a:lnTo>
                  <a:pt x="0" y="6890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0937770" y="9341629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Мурашка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02052" y="9494451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Бджола -коллет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424225" y="9341629"/>
            <a:ext cx="10808939" cy="45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Клоп-солдатик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0">
            <a:off x="7722517" y="9408304"/>
            <a:ext cx="3158103" cy="689041"/>
          </a:xfrm>
          <a:custGeom>
            <a:avLst/>
            <a:gdLst/>
            <a:ahLst/>
            <a:cxnLst/>
            <a:rect r="r" b="b" t="t" l="l"/>
            <a:pathLst>
              <a:path h="689041" w="3158103">
                <a:moveTo>
                  <a:pt x="0" y="0"/>
                </a:moveTo>
                <a:lnTo>
                  <a:pt x="3158103" y="0"/>
                </a:lnTo>
                <a:lnTo>
                  <a:pt x="3158103" y="689040"/>
                </a:lnTo>
                <a:lnTo>
                  <a:pt x="0" y="6890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3498850" y="2305188"/>
            <a:ext cx="5853317" cy="3872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2"/>
              </a:lnSpc>
              <a:spcBef>
                <a:spcPct val="0"/>
              </a:spcBef>
            </a:pPr>
            <a:r>
              <a:rPr lang="en-US" b="true" sz="2030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Ми порівняли кількість і різноманіття комах на квітучій вербі та на ділянці без рослинності. Підрахунок проводили в однаковий час.</a:t>
            </a:r>
          </a:p>
          <a:p>
            <a:pPr algn="ctr">
              <a:lnSpc>
                <a:spcPts val="2842"/>
              </a:lnSpc>
              <a:spcBef>
                <a:spcPct val="0"/>
              </a:spcBef>
            </a:pPr>
            <a:r>
              <a:rPr lang="en-US" b="true" sz="2030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З’ясували, що на вербі кількість комах значно більша, а видове різноманіття ширше (бджоли, джмелі, мухи, жуки). На «порожніх» ділянках комах майже не було.</a:t>
            </a:r>
          </a:p>
          <a:p>
            <a:pPr algn="ctr">
              <a:lnSpc>
                <a:spcPts val="2842"/>
              </a:lnSpc>
              <a:spcBef>
                <a:spcPct val="0"/>
              </a:spcBef>
            </a:pPr>
            <a:r>
              <a:rPr lang="en-US" b="true" sz="2030">
                <a:solidFill>
                  <a:srgbClr val="000000"/>
                </a:solidFill>
                <a:latin typeface="Ahkio Bold"/>
                <a:ea typeface="Ahkio Bold"/>
                <a:cs typeface="Ahkio Bold"/>
                <a:sym typeface="Ahkio Bold"/>
              </a:rPr>
              <a:t>Це доводить, що верба є важливим джерелом їжі та допомагає комахам вижити після зими.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38212" y="291304"/>
            <a:ext cx="10808939" cy="1838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Виконання четвертого  завдання 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9352166" y="1540005"/>
            <a:ext cx="3233445" cy="4850168"/>
            <a:chOff x="0" y="0"/>
            <a:chExt cx="6350000" cy="95250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17"/>
              <a:stretch>
                <a:fillRect l="-12863" t="0" r="-12863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23154" y="2339672"/>
            <a:ext cx="3396735" cy="3401528"/>
            <a:chOff x="0" y="0"/>
            <a:chExt cx="1620139" cy="1622425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36449" y="42164"/>
              <a:ext cx="1547749" cy="1547749"/>
            </a:xfrm>
            <a:custGeom>
              <a:avLst/>
              <a:gdLst/>
              <a:ahLst/>
              <a:cxnLst/>
              <a:rect r="r" b="b" t="t" l="l"/>
              <a:pathLst>
                <a:path h="1547749" w="1547749">
                  <a:moveTo>
                    <a:pt x="1445006" y="1547749"/>
                  </a:moveTo>
                  <a:lnTo>
                    <a:pt x="102743" y="1547749"/>
                  </a:lnTo>
                  <a:cubicBezTo>
                    <a:pt x="45974" y="1547749"/>
                    <a:pt x="0" y="1501775"/>
                    <a:pt x="0" y="1445006"/>
                  </a:cubicBezTo>
                  <a:lnTo>
                    <a:pt x="0" y="102743"/>
                  </a:lnTo>
                  <a:cubicBezTo>
                    <a:pt x="0" y="45974"/>
                    <a:pt x="45974" y="0"/>
                    <a:pt x="102743" y="0"/>
                  </a:cubicBezTo>
                  <a:lnTo>
                    <a:pt x="1445006" y="0"/>
                  </a:lnTo>
                  <a:cubicBezTo>
                    <a:pt x="1501775" y="0"/>
                    <a:pt x="1547749" y="45974"/>
                    <a:pt x="1547749" y="102743"/>
                  </a:cubicBezTo>
                  <a:lnTo>
                    <a:pt x="1547749" y="1445006"/>
                  </a:lnTo>
                  <a:cubicBezTo>
                    <a:pt x="1547749" y="1501775"/>
                    <a:pt x="1501775" y="1547749"/>
                    <a:pt x="1445006" y="1547749"/>
                  </a:cubicBezTo>
                  <a:close/>
                </a:path>
              </a:pathLst>
            </a:custGeom>
            <a:blipFill>
              <a:blip r:embed="rId18"/>
              <a:stretch>
                <a:fillRect l="0" t="0" r="0" b="-33333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620139" cy="1622425"/>
            </a:xfrm>
            <a:custGeom>
              <a:avLst/>
              <a:gdLst/>
              <a:ahLst/>
              <a:cxnLst/>
              <a:rect r="r" b="b" t="t" l="l"/>
              <a:pathLst>
                <a:path h="1622425" w="1620139">
                  <a:moveTo>
                    <a:pt x="0" y="1539367"/>
                  </a:moveTo>
                  <a:cubicBezTo>
                    <a:pt x="0" y="1583944"/>
                    <a:pt x="36068" y="1620012"/>
                    <a:pt x="80645" y="1620012"/>
                  </a:cubicBezTo>
                  <a:lnTo>
                    <a:pt x="99314" y="1620012"/>
                  </a:lnTo>
                  <a:lnTo>
                    <a:pt x="99314" y="1622425"/>
                  </a:lnTo>
                  <a:lnTo>
                    <a:pt x="563880" y="1622425"/>
                  </a:lnTo>
                  <a:lnTo>
                    <a:pt x="563880" y="1620012"/>
                  </a:lnTo>
                  <a:lnTo>
                    <a:pt x="1539494" y="1620012"/>
                  </a:lnTo>
                  <a:cubicBezTo>
                    <a:pt x="1584071" y="1620012"/>
                    <a:pt x="1620139" y="1583944"/>
                    <a:pt x="1620139" y="1539367"/>
                  </a:cubicBezTo>
                  <a:lnTo>
                    <a:pt x="1620139" y="80645"/>
                  </a:lnTo>
                  <a:cubicBezTo>
                    <a:pt x="1620139" y="36068"/>
                    <a:pt x="1583944" y="0"/>
                    <a:pt x="1539367" y="0"/>
                  </a:cubicBezTo>
                  <a:lnTo>
                    <a:pt x="80645" y="0"/>
                  </a:lnTo>
                  <a:cubicBezTo>
                    <a:pt x="36068" y="0"/>
                    <a:pt x="0" y="36068"/>
                    <a:pt x="0" y="80645"/>
                  </a:cubicBezTo>
                  <a:lnTo>
                    <a:pt x="0" y="1539367"/>
                  </a:lnTo>
                  <a:close/>
                  <a:moveTo>
                    <a:pt x="432562" y="146812"/>
                  </a:moveTo>
                  <a:lnTo>
                    <a:pt x="432562" y="281813"/>
                  </a:lnTo>
                  <a:cubicBezTo>
                    <a:pt x="432562" y="326390"/>
                    <a:pt x="468630" y="362458"/>
                    <a:pt x="513207" y="362458"/>
                  </a:cubicBezTo>
                  <a:lnTo>
                    <a:pt x="1106805" y="362458"/>
                  </a:lnTo>
                  <a:cubicBezTo>
                    <a:pt x="1151382" y="362458"/>
                    <a:pt x="1187450" y="326390"/>
                    <a:pt x="1187450" y="281813"/>
                  </a:cubicBezTo>
                  <a:lnTo>
                    <a:pt x="1187450" y="146812"/>
                  </a:lnTo>
                  <a:cubicBezTo>
                    <a:pt x="1187450" y="102235"/>
                    <a:pt x="1223518" y="66167"/>
                    <a:pt x="1268095" y="66167"/>
                  </a:cubicBezTo>
                  <a:lnTo>
                    <a:pt x="1473200" y="66167"/>
                  </a:lnTo>
                  <a:cubicBezTo>
                    <a:pt x="1517777" y="66167"/>
                    <a:pt x="1553845" y="102235"/>
                    <a:pt x="1553845" y="146812"/>
                  </a:cubicBezTo>
                  <a:lnTo>
                    <a:pt x="1553845" y="1473327"/>
                  </a:lnTo>
                  <a:cubicBezTo>
                    <a:pt x="1553845" y="1517904"/>
                    <a:pt x="1517777" y="1553972"/>
                    <a:pt x="1473200" y="1553972"/>
                  </a:cubicBezTo>
                  <a:lnTo>
                    <a:pt x="622554" y="1553972"/>
                  </a:lnTo>
                  <a:cubicBezTo>
                    <a:pt x="577977" y="1553972"/>
                    <a:pt x="541909" y="1517904"/>
                    <a:pt x="541909" y="1473327"/>
                  </a:cubicBezTo>
                  <a:lnTo>
                    <a:pt x="541909" y="1269619"/>
                  </a:lnTo>
                  <a:cubicBezTo>
                    <a:pt x="541909" y="1225042"/>
                    <a:pt x="505841" y="1188974"/>
                    <a:pt x="461264" y="1188974"/>
                  </a:cubicBezTo>
                  <a:lnTo>
                    <a:pt x="146812" y="1188974"/>
                  </a:lnTo>
                  <a:cubicBezTo>
                    <a:pt x="102235" y="1188974"/>
                    <a:pt x="66167" y="1152906"/>
                    <a:pt x="66167" y="1108329"/>
                  </a:cubicBezTo>
                  <a:lnTo>
                    <a:pt x="66167" y="146812"/>
                  </a:lnTo>
                  <a:cubicBezTo>
                    <a:pt x="66167" y="102235"/>
                    <a:pt x="102235" y="66167"/>
                    <a:pt x="146812" y="66167"/>
                  </a:cubicBezTo>
                  <a:lnTo>
                    <a:pt x="351917" y="66167"/>
                  </a:lnTo>
                  <a:cubicBezTo>
                    <a:pt x="396494" y="66167"/>
                    <a:pt x="432562" y="102235"/>
                    <a:pt x="432562" y="146812"/>
                  </a:cubicBezTo>
                  <a:close/>
                </a:path>
              </a:pathLst>
            </a:custGeom>
            <a:solidFill>
              <a:srgbClr val="6E8957"/>
            </a:solid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4915478" y="9513501"/>
            <a:ext cx="8772180" cy="358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5"/>
              </a:lnSpc>
            </a:pPr>
            <a:r>
              <a:rPr lang="en-US" sz="2053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Мертвоїд чорний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85359" y="492489"/>
            <a:ext cx="12546934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Висновок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4976021" y="8683898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68108" y="51435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5611" y="-4114800"/>
            <a:ext cx="8473205" cy="8229600"/>
          </a:xfrm>
          <a:custGeom>
            <a:avLst/>
            <a:gdLst/>
            <a:ahLst/>
            <a:cxnLst/>
            <a:rect r="r" b="b" t="t" l="l"/>
            <a:pathLst>
              <a:path h="8229600" w="8473205">
                <a:moveTo>
                  <a:pt x="0" y="0"/>
                </a:moveTo>
                <a:lnTo>
                  <a:pt x="8473205" y="0"/>
                </a:lnTo>
                <a:lnTo>
                  <a:pt x="8473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2622">
            <a:off x="-3816477" y="8683898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6479" y="-4114800"/>
            <a:ext cx="6055237" cy="6223251"/>
          </a:xfrm>
          <a:custGeom>
            <a:avLst/>
            <a:gdLst/>
            <a:ahLst/>
            <a:cxnLst/>
            <a:rect r="r" b="b" t="t" l="l"/>
            <a:pathLst>
              <a:path h="6223251" w="6055237">
                <a:moveTo>
                  <a:pt x="0" y="0"/>
                </a:moveTo>
                <a:lnTo>
                  <a:pt x="6055237" y="0"/>
                </a:lnTo>
                <a:lnTo>
                  <a:pt x="6055237" y="6223251"/>
                </a:lnTo>
                <a:lnTo>
                  <a:pt x="0" y="62232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904205" y="-4508374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3" y="0"/>
                </a:lnTo>
                <a:lnTo>
                  <a:pt x="82848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132490" y="-2017834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0" y="0"/>
                </a:moveTo>
                <a:lnTo>
                  <a:pt x="5437587" y="0"/>
                </a:lnTo>
                <a:lnTo>
                  <a:pt x="5437587" y="5256334"/>
                </a:lnTo>
                <a:lnTo>
                  <a:pt x="0" y="5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16884" y="5676900"/>
            <a:ext cx="8284832" cy="8229600"/>
          </a:xfrm>
          <a:custGeom>
            <a:avLst/>
            <a:gdLst/>
            <a:ahLst/>
            <a:cxnLst/>
            <a:rect r="r" b="b" t="t" l="l"/>
            <a:pathLst>
              <a:path h="8229600" w="8284832">
                <a:moveTo>
                  <a:pt x="0" y="0"/>
                </a:moveTo>
                <a:lnTo>
                  <a:pt x="8284832" y="0"/>
                </a:lnTo>
                <a:lnTo>
                  <a:pt x="82848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8666226" y="-6132634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0" y="8229600"/>
                </a:moveTo>
                <a:lnTo>
                  <a:pt x="5915025" y="8229600"/>
                </a:lnTo>
                <a:lnTo>
                  <a:pt x="5915025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228975" y="8274875"/>
            <a:ext cx="5915025" cy="8229600"/>
          </a:xfrm>
          <a:custGeom>
            <a:avLst/>
            <a:gdLst/>
            <a:ahLst/>
            <a:cxnLst/>
            <a:rect r="r" b="b" t="t" l="l"/>
            <a:pathLst>
              <a:path h="8229600" w="5915025">
                <a:moveTo>
                  <a:pt x="5915025" y="0"/>
                </a:moveTo>
                <a:lnTo>
                  <a:pt x="0" y="0"/>
                </a:lnTo>
                <a:lnTo>
                  <a:pt x="0" y="8229600"/>
                </a:lnTo>
                <a:lnTo>
                  <a:pt x="5915025" y="8229600"/>
                </a:lnTo>
                <a:lnTo>
                  <a:pt x="5915025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3035573">
            <a:off x="15153810" y="7959716"/>
            <a:ext cx="5437587" cy="5256334"/>
          </a:xfrm>
          <a:custGeom>
            <a:avLst/>
            <a:gdLst/>
            <a:ahLst/>
            <a:cxnLst/>
            <a:rect r="r" b="b" t="t" l="l"/>
            <a:pathLst>
              <a:path h="5256334" w="5437587">
                <a:moveTo>
                  <a:pt x="5437587" y="5256334"/>
                </a:moveTo>
                <a:lnTo>
                  <a:pt x="0" y="5256334"/>
                </a:lnTo>
                <a:lnTo>
                  <a:pt x="0" y="0"/>
                </a:lnTo>
                <a:lnTo>
                  <a:pt x="5437587" y="0"/>
                </a:lnTo>
                <a:lnTo>
                  <a:pt x="5437587" y="5256334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262909" y="3414400"/>
            <a:ext cx="822783" cy="833390"/>
          </a:xfrm>
          <a:custGeom>
            <a:avLst/>
            <a:gdLst/>
            <a:ahLst/>
            <a:cxnLst/>
            <a:rect r="r" b="b" t="t" l="l"/>
            <a:pathLst>
              <a:path h="833390" w="822783">
                <a:moveTo>
                  <a:pt x="0" y="0"/>
                </a:moveTo>
                <a:lnTo>
                  <a:pt x="822783" y="0"/>
                </a:lnTo>
                <a:lnTo>
                  <a:pt x="822783" y="833389"/>
                </a:lnTo>
                <a:lnTo>
                  <a:pt x="0" y="8333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316807" y="1698213"/>
            <a:ext cx="813017" cy="820476"/>
          </a:xfrm>
          <a:custGeom>
            <a:avLst/>
            <a:gdLst/>
            <a:ahLst/>
            <a:cxnLst/>
            <a:rect r="r" b="b" t="t" l="l"/>
            <a:pathLst>
              <a:path h="820476" w="813017">
                <a:moveTo>
                  <a:pt x="0" y="0"/>
                </a:moveTo>
                <a:lnTo>
                  <a:pt x="813017" y="0"/>
                </a:lnTo>
                <a:lnTo>
                  <a:pt x="813017" y="820476"/>
                </a:lnTo>
                <a:lnTo>
                  <a:pt x="0" y="8204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200749" y="5676900"/>
            <a:ext cx="835402" cy="849299"/>
          </a:xfrm>
          <a:custGeom>
            <a:avLst/>
            <a:gdLst/>
            <a:ahLst/>
            <a:cxnLst/>
            <a:rect r="r" b="b" t="t" l="l"/>
            <a:pathLst>
              <a:path h="849299" w="835402">
                <a:moveTo>
                  <a:pt x="0" y="0"/>
                </a:moveTo>
                <a:lnTo>
                  <a:pt x="835402" y="0"/>
                </a:lnTo>
                <a:lnTo>
                  <a:pt x="835402" y="849299"/>
                </a:lnTo>
                <a:lnTo>
                  <a:pt x="0" y="8492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123982" y="7555728"/>
            <a:ext cx="912168" cy="946590"/>
          </a:xfrm>
          <a:custGeom>
            <a:avLst/>
            <a:gdLst/>
            <a:ahLst/>
            <a:cxnLst/>
            <a:rect r="r" b="b" t="t" l="l"/>
            <a:pathLst>
              <a:path h="946590" w="912168">
                <a:moveTo>
                  <a:pt x="0" y="0"/>
                </a:moveTo>
                <a:lnTo>
                  <a:pt x="912169" y="0"/>
                </a:lnTo>
                <a:lnTo>
                  <a:pt x="912169" y="946590"/>
                </a:lnTo>
                <a:lnTo>
                  <a:pt x="0" y="946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085692" y="7393093"/>
            <a:ext cx="12558129" cy="1981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2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Кв</a:t>
            </a:r>
            <a:r>
              <a:rPr lang="en-US" sz="22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ітуча верба є критично важливим біоресурсом, що забезпечує виживання ентомофауни в ранньовесняний період. Висока концентрація та видове різноманіття комах на вербі на фоні нульової активності на контрольних ділянках підтверджує її роль як головного джерела енергії для комах після виходу з діапаузи. Таким чином, верба виступає ключовим елементом підтримки локального біорізноманіття.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129824" y="1793135"/>
            <a:ext cx="12700392" cy="1590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2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Тижневий мон</a:t>
            </a:r>
            <a:r>
              <a:rPr lang="en-US" sz="22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іторинг підтвердив високе таксономічне різноманіття ентомофауни верби в різних біотопах (парк, галявина, водойма). Активність запилювачів та наземних видів (бджіл, джмелів, жуків, клопів) доводить статус верби як критично важливого біоресурсу для виживання комах у період їхнього масового весняного виходу з діапаузи.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129824" y="3496892"/>
            <a:ext cx="12601241" cy="1981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2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Досліджен</a:t>
            </a:r>
            <a:r>
              <a:rPr lang="en-US" sz="22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ня підтвердило пік активності комах у денні години (до 9 особин на гілку). Найбільшу тривалість перебування на суцвіттях (до 20 с) продемонстрували основні запилювачі — бджоли та джмелі, що свідчить про високу трофічну цінність нектару верби. Отримані дані доводять роль верби як стабільного джерела енергії, що підтримує життєдіяльність ентомофауни протягом усього світлового дня.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129824" y="5687880"/>
            <a:ext cx="12469866" cy="1590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24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З’ясували, що сонячне світло — це головний фактор активності комах. На сонці бджоли та дзюрчалки енергійно літають і збирають пилок, тоді як у тіні живуть лише малорухливі зимові комарівки. Отже, саме добре освітлені верби є найкориснішими для підтримки запилювачів навесні.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D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32959" y="340089"/>
            <a:ext cx="12546934" cy="914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0" b="true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Список використаних джерел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52500" y="962025"/>
            <a:ext cx="16399669" cy="8910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2"/>
              </a:lnSpc>
              <a:spcBef>
                <a:spcPct val="0"/>
              </a:spcBef>
            </a:pP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Андрієвський В. В. Основи ентомології. – Київ: Вища школа, 2018. – 320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Бондаренко Н. В. Екологія комах. – Харків: Основа, 2017. – 256 с.3. 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Боднарчук Л. І. Медоносні рослини України. – Київ: Урожай, 2016. – 288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Верба — ранньовесняний медонос для бджіл // Освітній портал «Укр-Літ»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Верба як джерело нектару і пилку // Сильна пасіка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Верба як важливий ранньовесняний медонос // Гарбузовий вулик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Верба козяча – перше джерело нектару для комах // Paseka.in.ua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Гаврилюк В. П. Зоологія безхребетних. – Київ: Центр навчальної літератури, 2020. – 400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Гончаренко О. І. Екологічні адаптації тварин. – Київ: Наукова думка, 2016. – 310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Дяченко Л. О. Біорізноманіття комах України. – Київ: Фітосоціоцентр, 2015. – 360 с.1111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Іваненко С. А. Морфологія та фізіологія комах. – Одеса: Астропринт, 2018. – 295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Климчук О. М. Загальна екологія. – Київ: Либідь, 2017. – 368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Ковальчук Г. І. Біологія розвитку комах. – Тернопіль: Навчальна книга, 2016. – 240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Колесник Ю. В. Поведінка та адаптації тварин. – Київ: Каравела, 2019. – 312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Пархоменко Т. В. Екологія рослин і тварин. – Київ: Академія, 2018. – 340 с.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Саблук В. Т. та ін. Фітофаги енергетичних посадок верби // Біоенергетика. – 2020.</a:t>
            </a:r>
          </a:p>
          <a:p>
            <a:pPr algn="l" marL="611137" indent="-305569" lvl="1">
              <a:lnSpc>
                <a:spcPts val="3962"/>
              </a:lnSpc>
              <a:spcBef>
                <a:spcPct val="0"/>
              </a:spcBef>
              <a:buAutoNum type="arabicPeriod" startAt="1"/>
            </a:pPr>
            <a:r>
              <a:rPr lang="en-US" b="true" sz="2830">
                <a:solidFill>
                  <a:srgbClr val="384F31"/>
                </a:solidFill>
                <a:latin typeface="Ahkio Bold"/>
                <a:ea typeface="Ahkio Bold"/>
                <a:cs typeface="Ahkio Bold"/>
                <a:sym typeface="Ahkio Bold"/>
              </a:rPr>
              <a:t>Сіренко І. В. Вплив факторів середовища на комах. – Дніпро: Пороги, 2019. – 260 с.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DAHEgDgNiaQ</dc:identifier>
  <dcterms:modified xsi:type="dcterms:W3CDTF">2011-08-01T06:04:30Z</dcterms:modified>
  <cp:revision>1</cp:revision>
  <dc:title>Green Leaves Watercolor Presentation</dc:title>
</cp:coreProperties>
</file>