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Lobster" panose="020B0604020202020204" charset="-52"/>
      <p:regular r:id="rId17"/>
    </p:embeddedFont>
    <p:embeddedFont>
      <p:font typeface="Merriweather" panose="020B0604020202020204" charset="-52"/>
      <p:regular r:id="rId18"/>
      <p:bold r:id="rId19"/>
      <p:italic r:id="rId20"/>
      <p:boldItalic r:id="rId21"/>
    </p:embeddedFont>
    <p:embeddedFont>
      <p:font typeface="Oswald" panose="020B0604020202020204" charset="-52"/>
      <p:regular r:id="rId22"/>
      <p:bold r:id="rId23"/>
    </p:embeddedFont>
    <p:embeddedFont>
      <p:font typeface="Pacifico" panose="020B0604020202020204" charset="-52"/>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d46ab630e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d46ab630e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d46ab630e5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d46ab630e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d46ab630e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d46ab630e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d48451c98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d48451c9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d48451c986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d48451c98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d48451c986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d48451c98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d48451c986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d48451c98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d48df8f61a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d48df8f61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d48df8f61a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d48df8f61a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d48df8f61a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d48df8f61a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d48df8f61a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d48df8f61a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d48df8f61a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d48df8f61a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d89346757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d8934675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u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explainer.ua/druga-svitova-vijna-poyasnyuyemo-u-32-map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56" name="Google Shape;56;p13" title="Gemini_Generated_Image_ha8412ha8412ha84.png"/>
          <p:cNvPicPr preferRelativeResize="0"/>
          <p:nvPr/>
        </p:nvPicPr>
        <p:blipFill>
          <a:blip r:embed="rId3">
            <a:alphaModFix/>
          </a:blip>
          <a:stretch>
            <a:fillRect/>
          </a:stretch>
        </p:blipFill>
        <p:spPr>
          <a:xfrm>
            <a:off x="0" y="21138"/>
            <a:ext cx="9143999" cy="5101225"/>
          </a:xfrm>
          <a:prstGeom prst="rect">
            <a:avLst/>
          </a:prstGeom>
          <a:noFill/>
          <a:ln>
            <a:noFill/>
          </a:ln>
        </p:spPr>
      </p:pic>
      <p:sp>
        <p:nvSpPr>
          <p:cNvPr id="57" name="Google Shape;57;p13"/>
          <p:cNvSpPr txBox="1"/>
          <p:nvPr/>
        </p:nvSpPr>
        <p:spPr>
          <a:xfrm>
            <a:off x="272550" y="99825"/>
            <a:ext cx="8698500" cy="646500"/>
          </a:xfrm>
          <a:prstGeom prst="rect">
            <a:avLst/>
          </a:prstGeom>
          <a:noFill/>
          <a:ln>
            <a:noFill/>
          </a:ln>
        </p:spPr>
        <p:txBody>
          <a:bodyPr spcFirstLastPara="1" wrap="square" lIns="91425" tIns="91425" rIns="91425" bIns="91425" anchor="t" anchorCtr="0">
            <a:spAutoFit/>
          </a:bodyPr>
          <a:lstStyle/>
          <a:p>
            <a:pPr marL="0" lvl="0" indent="269875" algn="ctr" rtl="0">
              <a:lnSpc>
                <a:spcPct val="150000"/>
              </a:lnSpc>
              <a:spcBef>
                <a:spcPts val="0"/>
              </a:spcBef>
              <a:spcAft>
                <a:spcPts val="0"/>
              </a:spcAft>
              <a:buClr>
                <a:schemeClr val="dk1"/>
              </a:buClr>
              <a:buSzPts val="3027"/>
              <a:buFont typeface="Arial"/>
              <a:buNone/>
            </a:pPr>
            <a:r>
              <a:rPr lang="uk" sz="1200" b="1">
                <a:solidFill>
                  <a:srgbClr val="5B0F00"/>
                </a:solidFill>
                <a:latin typeface="Merriweather"/>
                <a:ea typeface="Merriweather"/>
                <a:cs typeface="Merriweather"/>
                <a:sym typeface="Merriweather"/>
              </a:rPr>
              <a:t>Конкурс «МАН- Юніор Дослідник-2026» номінація «Історія»</a:t>
            </a:r>
            <a:endParaRPr sz="1200" b="1">
              <a:solidFill>
                <a:srgbClr val="5B0F00"/>
              </a:solidFill>
              <a:latin typeface="Merriweather"/>
              <a:ea typeface="Merriweather"/>
              <a:cs typeface="Merriweather"/>
              <a:sym typeface="Merriweather"/>
            </a:endParaRPr>
          </a:p>
          <a:p>
            <a:pPr marL="0" lvl="0" indent="269875" algn="ctr" rtl="0">
              <a:lnSpc>
                <a:spcPct val="150000"/>
              </a:lnSpc>
              <a:spcBef>
                <a:spcPts val="0"/>
              </a:spcBef>
              <a:spcAft>
                <a:spcPts val="0"/>
              </a:spcAft>
              <a:buClr>
                <a:schemeClr val="dk1"/>
              </a:buClr>
              <a:buSzPts val="1100"/>
              <a:buFont typeface="Arial"/>
              <a:buNone/>
            </a:pPr>
            <a:r>
              <a:rPr lang="uk" sz="1200" b="1">
                <a:solidFill>
                  <a:srgbClr val="5B0F00"/>
                </a:solidFill>
                <a:latin typeface="Merriweather"/>
                <a:ea typeface="Merriweather"/>
                <a:cs typeface="Merriweather"/>
                <a:sym typeface="Merriweather"/>
              </a:rPr>
              <a:t>Вишневе міське територіальне відділення Малої академії Наук України</a:t>
            </a:r>
            <a:endParaRPr sz="1800" b="1">
              <a:solidFill>
                <a:srgbClr val="5B0F00"/>
              </a:solidFill>
              <a:latin typeface="Merriweather"/>
              <a:ea typeface="Merriweather"/>
              <a:cs typeface="Merriweather"/>
              <a:sym typeface="Merriweather"/>
            </a:endParaRPr>
          </a:p>
        </p:txBody>
      </p:sp>
      <p:sp>
        <p:nvSpPr>
          <p:cNvPr id="58" name="Google Shape;58;p13"/>
          <p:cNvSpPr txBox="1"/>
          <p:nvPr/>
        </p:nvSpPr>
        <p:spPr>
          <a:xfrm>
            <a:off x="4648475" y="3549750"/>
            <a:ext cx="4612200" cy="186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600"/>
              <a:buFont typeface="Arial"/>
              <a:buNone/>
            </a:pPr>
            <a:r>
              <a:rPr lang="uk" sz="1300" b="1">
                <a:solidFill>
                  <a:srgbClr val="5B0F00"/>
                </a:solidFill>
                <a:latin typeface="Merriweather"/>
                <a:ea typeface="Merriweather"/>
                <a:cs typeface="Merriweather"/>
                <a:sym typeface="Merriweather"/>
              </a:rPr>
              <a:t>Автор:</a:t>
            </a:r>
            <a:r>
              <a:rPr lang="uk" sz="1300">
                <a:solidFill>
                  <a:srgbClr val="5B0F00"/>
                </a:solidFill>
                <a:latin typeface="Merriweather"/>
                <a:ea typeface="Merriweather"/>
                <a:cs typeface="Merriweather"/>
                <a:sym typeface="Merriweather"/>
              </a:rPr>
              <a:t> Білецька Влада Михайлівна,</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Clr>
                <a:schemeClr val="dk1"/>
              </a:buClr>
              <a:buSzPts val="1600"/>
              <a:buFont typeface="Arial"/>
              <a:buNone/>
            </a:pPr>
            <a:r>
              <a:rPr lang="uk" sz="1300">
                <a:solidFill>
                  <a:srgbClr val="5B0F00"/>
                </a:solidFill>
                <a:latin typeface="Merriweather"/>
                <a:ea typeface="Merriweather"/>
                <a:cs typeface="Merriweather"/>
                <a:sym typeface="Merriweather"/>
              </a:rPr>
              <a:t>учениця 10-В класу</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Clr>
                <a:schemeClr val="dk1"/>
              </a:buClr>
              <a:buSzPts val="1600"/>
              <a:buFont typeface="Arial"/>
              <a:buNone/>
            </a:pPr>
            <a:r>
              <a:rPr lang="uk" sz="1300">
                <a:solidFill>
                  <a:srgbClr val="5B0F00"/>
                </a:solidFill>
                <a:latin typeface="Merriweather"/>
                <a:ea typeface="Merriweather"/>
                <a:cs typeface="Merriweather"/>
                <a:sym typeface="Merriweather"/>
              </a:rPr>
              <a:t>Крюківщинського ліцею “Лідер”</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None/>
            </a:pPr>
            <a:r>
              <a:rPr lang="uk" sz="1300">
                <a:solidFill>
                  <a:srgbClr val="5B0F00"/>
                </a:solidFill>
                <a:latin typeface="Merriweather"/>
                <a:ea typeface="Merriweather"/>
                <a:cs typeface="Merriweather"/>
                <a:sym typeface="Merriweather"/>
              </a:rPr>
              <a:t>Вишневої ТГ, Бучанського р-н, Київської обл.</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None/>
            </a:pPr>
            <a:r>
              <a:rPr lang="uk" sz="1300" b="1">
                <a:solidFill>
                  <a:srgbClr val="5B0F00"/>
                </a:solidFill>
                <a:latin typeface="Merriweather"/>
                <a:ea typeface="Merriweather"/>
                <a:cs typeface="Merriweather"/>
                <a:sym typeface="Merriweather"/>
              </a:rPr>
              <a:t>Керівник</a:t>
            </a:r>
            <a:r>
              <a:rPr lang="uk" sz="1300">
                <a:solidFill>
                  <a:srgbClr val="5B0F00"/>
                </a:solidFill>
                <a:latin typeface="Merriweather"/>
                <a:ea typeface="Merriweather"/>
                <a:cs typeface="Merriweather"/>
                <a:sym typeface="Merriweather"/>
              </a:rPr>
              <a:t>: Трохимець Вікторія Олександрівна</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None/>
            </a:pPr>
            <a:r>
              <a:rPr lang="uk" sz="1300">
                <a:solidFill>
                  <a:srgbClr val="5B0F00"/>
                </a:solidFill>
                <a:latin typeface="Merriweather"/>
                <a:ea typeface="Merriweather"/>
                <a:cs typeface="Merriweather"/>
                <a:sym typeface="Merriweather"/>
              </a:rPr>
              <a:t>вчителька історії Крюківщинського ліцею “Лідер”</a:t>
            </a:r>
            <a:endParaRPr sz="1300">
              <a:solidFill>
                <a:srgbClr val="5B0F00"/>
              </a:solidFill>
              <a:latin typeface="Merriweather"/>
              <a:ea typeface="Merriweather"/>
              <a:cs typeface="Merriweather"/>
              <a:sym typeface="Merriweather"/>
            </a:endParaRPr>
          </a:p>
          <a:p>
            <a:pPr marL="0" lvl="0" indent="0" algn="l" rtl="0">
              <a:spcBef>
                <a:spcPts val="0"/>
              </a:spcBef>
              <a:spcAft>
                <a:spcPts val="0"/>
              </a:spcAft>
              <a:buNone/>
            </a:pPr>
            <a:endParaRPr sz="1500">
              <a:solidFill>
                <a:srgbClr val="5B0F00"/>
              </a:solidFill>
              <a:latin typeface="Merriweather"/>
              <a:ea typeface="Merriweather"/>
              <a:cs typeface="Merriweather"/>
              <a:sym typeface="Merriweather"/>
            </a:endParaRPr>
          </a:p>
          <a:p>
            <a:pPr marL="0" lvl="0" indent="0" algn="l" rtl="0">
              <a:spcBef>
                <a:spcPts val="0"/>
              </a:spcBef>
              <a:spcAft>
                <a:spcPts val="0"/>
              </a:spcAft>
              <a:buClr>
                <a:schemeClr val="dk1"/>
              </a:buClr>
              <a:buSzPts val="1600"/>
              <a:buFont typeface="Arial"/>
              <a:buNone/>
            </a:pPr>
            <a:endParaRPr sz="1600">
              <a:solidFill>
                <a:srgbClr val="7F6000"/>
              </a:solidFill>
              <a:latin typeface="Times New Roman"/>
              <a:ea typeface="Times New Roman"/>
              <a:cs typeface="Times New Roman"/>
              <a:sym typeface="Times New Roman"/>
            </a:endParaRPr>
          </a:p>
        </p:txBody>
      </p:sp>
      <p:sp>
        <p:nvSpPr>
          <p:cNvPr id="59" name="Google Shape;59;p13"/>
          <p:cNvSpPr txBox="1"/>
          <p:nvPr/>
        </p:nvSpPr>
        <p:spPr>
          <a:xfrm>
            <a:off x="1005600" y="1308875"/>
            <a:ext cx="7232400" cy="1262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uk" sz="3500" b="1">
                <a:solidFill>
                  <a:srgbClr val="783F04"/>
                </a:solidFill>
                <a:latin typeface="Lobster"/>
                <a:ea typeface="Lobster"/>
                <a:cs typeface="Lobster"/>
                <a:sym typeface="Lobster"/>
              </a:rPr>
              <a:t>Формування українсько-польської полікультурності мого роду</a:t>
            </a:r>
            <a:endParaRPr sz="3500" b="1">
              <a:solidFill>
                <a:srgbClr val="783F04"/>
              </a:solidFill>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5" name="Google Shape;65;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6" name="Google Shape;66;p14"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67" name="Google Shape;67;p14"/>
          <p:cNvSpPr txBox="1"/>
          <p:nvPr/>
        </p:nvSpPr>
        <p:spPr>
          <a:xfrm>
            <a:off x="495025" y="223475"/>
            <a:ext cx="8403600" cy="738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800" b="1">
                <a:solidFill>
                  <a:srgbClr val="5B0F00"/>
                </a:solidFill>
                <a:latin typeface="Oswald"/>
                <a:ea typeface="Oswald"/>
                <a:cs typeface="Oswald"/>
                <a:sym typeface="Oswald"/>
              </a:rPr>
              <a:t>Мета дослідження:</a:t>
            </a:r>
            <a:r>
              <a:rPr lang="uk" sz="1800">
                <a:solidFill>
                  <a:srgbClr val="5B0F00"/>
                </a:solidFill>
                <a:latin typeface="Oswald"/>
                <a:ea typeface="Oswald"/>
                <a:cs typeface="Oswald"/>
                <a:sym typeface="Oswald"/>
              </a:rPr>
              <a:t> дослідити процес формування родинної ідентичності через поєднання української та польської культури. </a:t>
            </a:r>
            <a:endParaRPr sz="1800">
              <a:solidFill>
                <a:srgbClr val="5B0F00"/>
              </a:solidFill>
              <a:latin typeface="Oswald"/>
              <a:ea typeface="Oswald"/>
              <a:cs typeface="Oswald"/>
              <a:sym typeface="Oswald"/>
            </a:endParaRPr>
          </a:p>
        </p:txBody>
      </p:sp>
      <p:sp>
        <p:nvSpPr>
          <p:cNvPr id="68" name="Google Shape;68;p14"/>
          <p:cNvSpPr txBox="1"/>
          <p:nvPr/>
        </p:nvSpPr>
        <p:spPr>
          <a:xfrm>
            <a:off x="495025" y="1074575"/>
            <a:ext cx="83373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800" b="1" dirty="0">
                <a:solidFill>
                  <a:srgbClr val="5B0F00"/>
                </a:solidFill>
                <a:latin typeface="Oswald"/>
                <a:ea typeface="Oswald"/>
                <a:cs typeface="Oswald"/>
                <a:sym typeface="Oswald"/>
              </a:rPr>
              <a:t>Завдання:</a:t>
            </a:r>
            <a:endParaRPr sz="1800" b="1" dirty="0">
              <a:solidFill>
                <a:srgbClr val="5B0F00"/>
              </a:solidFill>
              <a:latin typeface="Oswald"/>
              <a:ea typeface="Oswald"/>
              <a:cs typeface="Oswald"/>
              <a:sym typeface="Oswald"/>
            </a:endParaRPr>
          </a:p>
          <a:p>
            <a:pPr marL="457200" lvl="0" indent="-342900" algn="l" rtl="0">
              <a:spcBef>
                <a:spcPts val="0"/>
              </a:spcBef>
              <a:spcAft>
                <a:spcPts val="0"/>
              </a:spcAft>
              <a:buClr>
                <a:srgbClr val="5B0F00"/>
              </a:buClr>
              <a:buSzPts val="1800"/>
              <a:buFont typeface="Oswald"/>
              <a:buChar char="-"/>
            </a:pPr>
            <a:r>
              <a:rPr lang="uk" sz="1800" dirty="0">
                <a:solidFill>
                  <a:srgbClr val="5B0F00"/>
                </a:solidFill>
                <a:latin typeface="Oswald"/>
                <a:ea typeface="Oswald"/>
                <a:cs typeface="Oswald"/>
                <a:sym typeface="Oswald"/>
              </a:rPr>
              <a:t>встановити походження на національну приналежність предків провівши опитування серед наявних членів родини;</a:t>
            </a:r>
            <a:endParaRPr sz="1800" dirty="0">
              <a:solidFill>
                <a:srgbClr val="5B0F00"/>
              </a:solidFill>
              <a:latin typeface="Oswald"/>
              <a:ea typeface="Oswald"/>
              <a:cs typeface="Oswald"/>
              <a:sym typeface="Oswald"/>
            </a:endParaRPr>
          </a:p>
          <a:p>
            <a:pPr marL="457200" lvl="0" indent="-342900" algn="l" rtl="0">
              <a:spcBef>
                <a:spcPts val="0"/>
              </a:spcBef>
              <a:spcAft>
                <a:spcPts val="0"/>
              </a:spcAft>
              <a:buClr>
                <a:srgbClr val="5B0F00"/>
              </a:buClr>
              <a:buSzPts val="1800"/>
              <a:buFont typeface="Oswald"/>
              <a:buChar char="-"/>
            </a:pPr>
            <a:r>
              <a:rPr lang="uk" sz="1800" dirty="0">
                <a:solidFill>
                  <a:srgbClr val="5B0F00"/>
                </a:solidFill>
                <a:latin typeface="Oswald"/>
                <a:ea typeface="Oswald"/>
                <a:cs typeface="Oswald"/>
                <a:sym typeface="Oswald"/>
              </a:rPr>
              <a:t>на основі зібраної інформації скласти генеалогічне дерево сім’ї і визначити ключові лінії перетину українського та польського коріння;</a:t>
            </a:r>
            <a:endParaRPr sz="1800" dirty="0">
              <a:solidFill>
                <a:srgbClr val="5B0F00"/>
              </a:solidFill>
              <a:latin typeface="Oswald"/>
              <a:ea typeface="Oswald"/>
              <a:cs typeface="Oswald"/>
              <a:sym typeface="Oswald"/>
            </a:endParaRPr>
          </a:p>
          <a:p>
            <a:pPr marL="457200" lvl="0" indent="-342900" algn="l" rtl="0">
              <a:spcBef>
                <a:spcPts val="0"/>
              </a:spcBef>
              <a:spcAft>
                <a:spcPts val="0"/>
              </a:spcAft>
              <a:buClr>
                <a:srgbClr val="5B0F00"/>
              </a:buClr>
              <a:buSzPts val="1800"/>
              <a:buFont typeface="Oswald"/>
              <a:buChar char="-"/>
            </a:pPr>
            <a:r>
              <a:rPr lang="uk" sz="1800" dirty="0">
                <a:solidFill>
                  <a:srgbClr val="5B0F00"/>
                </a:solidFill>
                <a:latin typeface="Oswald"/>
                <a:ea typeface="Oswald"/>
                <a:cs typeface="Oswald"/>
                <a:sym typeface="Oswald"/>
              </a:rPr>
              <a:t>дослідити історичні обставини, які сприяли зближенню представників двох народів в одну родину;</a:t>
            </a:r>
            <a:endParaRPr sz="1800" dirty="0">
              <a:solidFill>
                <a:srgbClr val="5B0F00"/>
              </a:solidFill>
              <a:latin typeface="Oswald"/>
              <a:ea typeface="Oswald"/>
              <a:cs typeface="Oswald"/>
              <a:sym typeface="Oswald"/>
            </a:endParaRPr>
          </a:p>
          <a:p>
            <a:pPr marL="457200" lvl="0" indent="-342900" algn="l" rtl="0">
              <a:spcBef>
                <a:spcPts val="0"/>
              </a:spcBef>
              <a:spcAft>
                <a:spcPts val="0"/>
              </a:spcAft>
              <a:buClr>
                <a:srgbClr val="5B0F00"/>
              </a:buClr>
              <a:buSzPts val="1800"/>
              <a:buFont typeface="Oswald"/>
              <a:buChar char="-"/>
            </a:pPr>
            <a:r>
              <a:rPr lang="uk" sz="1800" dirty="0">
                <a:solidFill>
                  <a:srgbClr val="5B0F00"/>
                </a:solidFill>
                <a:latin typeface="Oswald"/>
                <a:ea typeface="Oswald"/>
                <a:cs typeface="Oswald"/>
                <a:sym typeface="Oswald"/>
              </a:rPr>
              <a:t>виявити традиції української та польської культур, що зберігаються в родині та їх взаємний вплив.</a:t>
            </a:r>
            <a:endParaRPr sz="1800" dirty="0">
              <a:solidFill>
                <a:srgbClr val="5B0F00"/>
              </a:solidFill>
              <a:latin typeface="Oswald"/>
              <a:ea typeface="Oswald"/>
              <a:cs typeface="Oswald"/>
              <a:sym typeface="Oswald"/>
            </a:endParaRPr>
          </a:p>
          <a:p>
            <a:pPr marL="0" lvl="0" indent="0" algn="l" rtl="0">
              <a:spcBef>
                <a:spcPts val="0"/>
              </a:spcBef>
              <a:spcAft>
                <a:spcPts val="0"/>
              </a:spcAft>
              <a:buNone/>
            </a:pPr>
            <a:endParaRPr sz="1800" b="1" dirty="0">
              <a:solidFill>
                <a:srgbClr val="783F04"/>
              </a:solidFill>
              <a:latin typeface="Oswald"/>
              <a:ea typeface="Oswald"/>
              <a:cs typeface="Oswald"/>
              <a:sym typeface="Oswald"/>
            </a:endParaRPr>
          </a:p>
        </p:txBody>
      </p:sp>
      <p:sp>
        <p:nvSpPr>
          <p:cNvPr id="69" name="Google Shape;69;p14"/>
          <p:cNvSpPr txBox="1"/>
          <p:nvPr/>
        </p:nvSpPr>
        <p:spPr>
          <a:xfrm>
            <a:off x="495025" y="3827450"/>
            <a:ext cx="83373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800" b="1" dirty="0">
                <a:solidFill>
                  <a:srgbClr val="5B0F00"/>
                </a:solidFill>
                <a:latin typeface="Oswald"/>
                <a:ea typeface="Oswald"/>
                <a:cs typeface="Oswald"/>
                <a:sym typeface="Oswald"/>
              </a:rPr>
              <a:t>Об’єкт дослідження: </a:t>
            </a:r>
            <a:r>
              <a:rPr lang="uk" sz="1800" dirty="0">
                <a:solidFill>
                  <a:srgbClr val="5B0F00"/>
                </a:solidFill>
                <a:latin typeface="Oswald"/>
                <a:ea typeface="Oswald"/>
                <a:cs typeface="Oswald"/>
                <a:sym typeface="Oswald"/>
              </a:rPr>
              <a:t>історія мого роду від початку ХХ ст. до сьогодення;</a:t>
            </a:r>
            <a:endParaRPr sz="1800" dirty="0">
              <a:solidFill>
                <a:srgbClr val="5B0F00"/>
              </a:solidFill>
              <a:latin typeface="Oswald"/>
              <a:ea typeface="Oswald"/>
              <a:cs typeface="Oswald"/>
              <a:sym typeface="Oswald"/>
            </a:endParaRPr>
          </a:p>
          <a:p>
            <a:pPr marL="0" lvl="0" indent="0" algn="l" rtl="0">
              <a:spcBef>
                <a:spcPts val="0"/>
              </a:spcBef>
              <a:spcAft>
                <a:spcPts val="0"/>
              </a:spcAft>
              <a:buNone/>
            </a:pPr>
            <a:r>
              <a:rPr lang="uk" sz="1800" b="1" dirty="0">
                <a:solidFill>
                  <a:srgbClr val="5B0F00"/>
                </a:solidFill>
                <a:latin typeface="Oswald"/>
                <a:ea typeface="Oswald"/>
                <a:cs typeface="Oswald"/>
                <a:sym typeface="Oswald"/>
              </a:rPr>
              <a:t>Предмет дослідження: </a:t>
            </a:r>
            <a:r>
              <a:rPr lang="uk" sz="1800" dirty="0">
                <a:solidFill>
                  <a:srgbClr val="5B0F00"/>
                </a:solidFill>
                <a:latin typeface="Oswald"/>
                <a:ea typeface="Oswald"/>
                <a:cs typeface="Oswald"/>
                <a:sym typeface="Oswald"/>
              </a:rPr>
              <a:t>процеси формування полікультурної ідентичності та трансформація сімейних традицій у межах родини.</a:t>
            </a:r>
            <a:endParaRPr sz="1800" dirty="0">
              <a:solidFill>
                <a:srgbClr val="5B0F00"/>
              </a:solidFill>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5" title="IMG_7026.JPG"/>
          <p:cNvPicPr preferRelativeResize="0"/>
          <p:nvPr/>
        </p:nvPicPr>
        <p:blipFill>
          <a:blip r:embed="rId3">
            <a:alphaModFix/>
          </a:blip>
          <a:stretch>
            <a:fillRect/>
          </a:stretch>
        </p:blipFill>
        <p:spPr>
          <a:xfrm>
            <a:off x="0" y="6050"/>
            <a:ext cx="9123724" cy="514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0" name="Google Shape;80;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81" name="Google Shape;81;p16"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82" name="Google Shape;82;p16"/>
          <p:cNvSpPr txBox="1"/>
          <p:nvPr/>
        </p:nvSpPr>
        <p:spPr>
          <a:xfrm>
            <a:off x="495050" y="857250"/>
            <a:ext cx="2897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pic>
        <p:nvPicPr>
          <p:cNvPr id="83" name="Google Shape;83;p16" title="Gemini_Generated_Image_govbmagovbmagovb.png"/>
          <p:cNvPicPr preferRelativeResize="0"/>
          <p:nvPr/>
        </p:nvPicPr>
        <p:blipFill>
          <a:blip r:embed="rId4">
            <a:alphaModFix/>
          </a:blip>
          <a:stretch>
            <a:fillRect/>
          </a:stretch>
        </p:blipFill>
        <p:spPr>
          <a:xfrm>
            <a:off x="4413325" y="312200"/>
            <a:ext cx="4568400" cy="24990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84" name="Google Shape;84;p16"/>
          <p:cNvSpPr txBox="1"/>
          <p:nvPr/>
        </p:nvSpPr>
        <p:spPr>
          <a:xfrm>
            <a:off x="311700" y="312200"/>
            <a:ext cx="3624300" cy="2124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800">
                <a:solidFill>
                  <a:srgbClr val="5B0F00"/>
                </a:solidFill>
                <a:latin typeface="Oswald"/>
                <a:ea typeface="Oswald"/>
                <a:cs typeface="Oswald"/>
                <a:sym typeface="Oswald"/>
              </a:rPr>
              <a:t>Проаналізувавши свій родовід, вдалося  визначити, що зі сторони матері та тата прослідковується польське коріння. Білецькі та Познанські - два польських роди, об’єднані в батьковій лінії, а польський рід Латошів належить до материної гілки.</a:t>
            </a:r>
            <a:endParaRPr sz="1800">
              <a:solidFill>
                <a:srgbClr val="5B0F00"/>
              </a:solidFill>
              <a:latin typeface="Oswald"/>
              <a:ea typeface="Oswald"/>
              <a:cs typeface="Oswald"/>
              <a:sym typeface="Oswald"/>
            </a:endParaRPr>
          </a:p>
        </p:txBody>
      </p:sp>
      <p:sp>
        <p:nvSpPr>
          <p:cNvPr id="85" name="Google Shape;85;p16"/>
          <p:cNvSpPr txBox="1"/>
          <p:nvPr/>
        </p:nvSpPr>
        <p:spPr>
          <a:xfrm>
            <a:off x="2294075" y="2897750"/>
            <a:ext cx="3936000" cy="2124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800">
                <a:solidFill>
                  <a:srgbClr val="5B0F00"/>
                </a:solidFill>
                <a:latin typeface="Oswald"/>
                <a:ea typeface="Oswald"/>
                <a:cs typeface="Oswald"/>
                <a:sym typeface="Oswald"/>
              </a:rPr>
              <a:t>Також я дізналася, що з боку татової мами у нас є єврейське коріння, що тягнеться від Гульман Оксани з села Очеретня Вінницької області. Але так як в нашій родині жодні єврейські традиції не збереженні, дане дослідження цієї гілки роду стосуватися не буде. </a:t>
            </a:r>
            <a:endParaRPr sz="1800">
              <a:solidFill>
                <a:srgbClr val="5B0F00"/>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1" name="Google Shape;91;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2" name="Google Shape;92;p17"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93" name="Google Shape;93;p17"/>
          <p:cNvSpPr txBox="1"/>
          <p:nvPr/>
        </p:nvSpPr>
        <p:spPr>
          <a:xfrm>
            <a:off x="311700" y="156950"/>
            <a:ext cx="5379000" cy="523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uk" sz="2200" b="1">
                <a:solidFill>
                  <a:srgbClr val="783F04"/>
                </a:solidFill>
                <a:latin typeface="Lobster"/>
                <a:ea typeface="Lobster"/>
                <a:cs typeface="Lobster"/>
                <a:sym typeface="Lobster"/>
              </a:rPr>
              <a:t>Історія Латош Фелікси Констянтинівни</a:t>
            </a:r>
            <a:endParaRPr sz="2200" b="1">
              <a:solidFill>
                <a:srgbClr val="783F04"/>
              </a:solidFill>
              <a:latin typeface="Lobster"/>
              <a:ea typeface="Lobster"/>
              <a:cs typeface="Lobster"/>
              <a:sym typeface="Lobster"/>
            </a:endParaRPr>
          </a:p>
        </p:txBody>
      </p:sp>
      <p:sp>
        <p:nvSpPr>
          <p:cNvPr id="94" name="Google Shape;94;p17"/>
          <p:cNvSpPr txBox="1"/>
          <p:nvPr/>
        </p:nvSpPr>
        <p:spPr>
          <a:xfrm>
            <a:off x="311700" y="824625"/>
            <a:ext cx="4624200" cy="3879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000">
                <a:solidFill>
                  <a:srgbClr val="5B0F00"/>
                </a:solidFill>
                <a:latin typeface="Oswald"/>
                <a:ea typeface="Oswald"/>
                <a:cs typeface="Oswald"/>
                <a:sym typeface="Oswald"/>
              </a:rPr>
              <a:t>Народилася у 1935 році в селі Лукониця Зельванського району Городненської області на території сучасної Білорусі. На той час ця територія входила до складу Польської Республіки. Основна частина Гродненської області перебувала в складі Новогрудського воєводства, а місто Гродно та прилеглі райони - у складі Білостоцького воєводства. Цей регіон входив до складу Польщі між двома світовими війнами, після чого, на підставі пакту Молотова-Ріббентропа, у 1939 році був приєднаний до Білоруської РСР.</a:t>
            </a:r>
            <a:endParaRPr sz="2000">
              <a:solidFill>
                <a:srgbClr val="5B0F00"/>
              </a:solidFill>
              <a:latin typeface="Oswald"/>
              <a:ea typeface="Oswald"/>
              <a:cs typeface="Oswald"/>
              <a:sym typeface="Oswald"/>
            </a:endParaRPr>
          </a:p>
        </p:txBody>
      </p:sp>
      <p:pic>
        <p:nvPicPr>
          <p:cNvPr id="95" name="Google Shape;95;p17" title="IMG_7034.JPG"/>
          <p:cNvPicPr preferRelativeResize="0"/>
          <p:nvPr/>
        </p:nvPicPr>
        <p:blipFill>
          <a:blip r:embed="rId4">
            <a:alphaModFix/>
          </a:blip>
          <a:stretch>
            <a:fillRect/>
          </a:stretch>
        </p:blipFill>
        <p:spPr>
          <a:xfrm>
            <a:off x="6053875" y="156950"/>
            <a:ext cx="1559700" cy="1907700"/>
          </a:xfrm>
          <a:prstGeom prst="ellipse">
            <a:avLst/>
          </a:prstGeom>
          <a:noFill/>
          <a:ln>
            <a:noFill/>
          </a:ln>
          <a:effectLst>
            <a:outerShdw blurRad="57150" dist="19050" dir="5400000" algn="bl" rotWithShape="0">
              <a:srgbClr val="000000">
                <a:alpha val="50000"/>
              </a:srgbClr>
            </a:outerShdw>
          </a:effectLst>
        </p:spPr>
      </p:pic>
      <p:pic>
        <p:nvPicPr>
          <p:cNvPr id="96" name="Google Shape;96;p17"/>
          <p:cNvPicPr preferRelativeResize="0"/>
          <p:nvPr/>
        </p:nvPicPr>
        <p:blipFill>
          <a:blip r:embed="rId5">
            <a:alphaModFix/>
          </a:blip>
          <a:stretch>
            <a:fillRect/>
          </a:stretch>
        </p:blipFill>
        <p:spPr>
          <a:xfrm>
            <a:off x="5119325" y="2135313"/>
            <a:ext cx="3954600" cy="2568300"/>
          </a:xfrm>
          <a:prstGeom prst="foldedCorner">
            <a:avLst>
              <a:gd name="adj" fmla="val 16667"/>
            </a:avLst>
          </a:prstGeom>
          <a:noFill/>
          <a:ln>
            <a:noFill/>
          </a:ln>
          <a:effectLst>
            <a:outerShdw blurRad="57150" dist="19050" dir="5400000" algn="bl" rotWithShape="0">
              <a:srgbClr val="000000">
                <a:alpha val="50000"/>
              </a:srgbClr>
            </a:outerShdw>
          </a:effectLst>
        </p:spPr>
      </p:pic>
      <p:cxnSp>
        <p:nvCxnSpPr>
          <p:cNvPr id="97" name="Google Shape;97;p17"/>
          <p:cNvCxnSpPr/>
          <p:nvPr/>
        </p:nvCxnSpPr>
        <p:spPr>
          <a:xfrm>
            <a:off x="6290525" y="2451000"/>
            <a:ext cx="1075200" cy="245700"/>
          </a:xfrm>
          <a:prstGeom prst="curvedConnector3">
            <a:avLst>
              <a:gd name="adj1" fmla="val 50000"/>
            </a:avLst>
          </a:prstGeom>
          <a:noFill/>
          <a:ln w="9525" cap="flat" cmpd="sng">
            <a:solidFill>
              <a:schemeClr val="dk2"/>
            </a:solidFill>
            <a:prstDash val="solid"/>
            <a:round/>
            <a:headEnd type="none" w="med" len="med"/>
            <a:tailEnd type="none" w="med" len="med"/>
          </a:ln>
        </p:spPr>
      </p:cxnSp>
      <p:sp>
        <p:nvSpPr>
          <p:cNvPr id="98" name="Google Shape;98;p17"/>
          <p:cNvSpPr txBox="1"/>
          <p:nvPr/>
        </p:nvSpPr>
        <p:spPr>
          <a:xfrm>
            <a:off x="5155625" y="4703625"/>
            <a:ext cx="3882000" cy="323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uk" sz="900">
                <a:solidFill>
                  <a:srgbClr val="783F04"/>
                </a:solidFill>
                <a:latin typeface="Pacifico"/>
                <a:ea typeface="Pacifico"/>
                <a:cs typeface="Pacifico"/>
                <a:sym typeface="Pacifico"/>
              </a:rPr>
              <a:t>URL:https://explainer.ua/druga-svitova-vijna-poyasnyuyemo-u-32-mapah/</a:t>
            </a:r>
            <a:endParaRPr sz="17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4" name="Google Shape;104;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5" name="Google Shape;105;p18"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a:effectLst>
            <a:outerShdw blurRad="57150" dist="19050" dir="5400000" algn="bl" rotWithShape="0">
              <a:srgbClr val="000000">
                <a:alpha val="50000"/>
              </a:srgbClr>
            </a:outerShdw>
          </a:effectLst>
        </p:spPr>
      </p:pic>
      <p:sp>
        <p:nvSpPr>
          <p:cNvPr id="106" name="Google Shape;106;p18"/>
          <p:cNvSpPr txBox="1"/>
          <p:nvPr/>
        </p:nvSpPr>
        <p:spPr>
          <a:xfrm>
            <a:off x="311700" y="383050"/>
            <a:ext cx="5217900" cy="4571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900">
                <a:solidFill>
                  <a:srgbClr val="5B0F00"/>
                </a:solidFill>
                <a:latin typeface="Oswald"/>
                <a:ea typeface="Oswald"/>
                <a:cs typeface="Oswald"/>
                <a:sym typeface="Oswald"/>
              </a:rPr>
              <a:t>Батьків Фелікси звали Костянтин і Стефанія,  вони були поляками і відповідно католиками. У їхній сім'ї було четверо дітей. Старшого сина звали Янек, сестер - Геня і Аделя. У часи Другої світової війни, коли та територія була окупована, моя прабабуся носила німцям молоко, тому що її батько і брат пішли в партизани і німці про це знали. Вона це робила, щоб німці не забрали корову. Прабабусю нацисти не ображали, тому що вона була білявкою з блакитними очима. Слов’янське населення (українців, поляків, білорусів) нацисти офіційно вважали “недолюдьми”. Проте світловолоссі і світлоокі діти та жінки викликали у них “расовий інтерес”, оскільки нацисти вбачали в них “заблукалу арійську кров”, яку варто було б повернути в лоно Рейху. </a:t>
            </a:r>
            <a:endParaRPr sz="1900">
              <a:solidFill>
                <a:srgbClr val="5B0F00"/>
              </a:solidFill>
              <a:latin typeface="Oswald"/>
              <a:ea typeface="Oswald"/>
              <a:cs typeface="Oswald"/>
              <a:sym typeface="Oswald"/>
            </a:endParaRPr>
          </a:p>
        </p:txBody>
      </p:sp>
      <p:pic>
        <p:nvPicPr>
          <p:cNvPr id="107" name="Google Shape;107;p18"/>
          <p:cNvPicPr preferRelativeResize="0"/>
          <p:nvPr/>
        </p:nvPicPr>
        <p:blipFill>
          <a:blip r:embed="rId4">
            <a:alphaModFix/>
          </a:blip>
          <a:stretch>
            <a:fillRect/>
          </a:stretch>
        </p:blipFill>
        <p:spPr>
          <a:xfrm>
            <a:off x="5578025" y="564450"/>
            <a:ext cx="3417076" cy="3398824"/>
          </a:xfrm>
          <a:prstGeom prst="rect">
            <a:avLst/>
          </a:prstGeom>
          <a:noFill/>
          <a:ln>
            <a:noFill/>
          </a:ln>
          <a:effectLst>
            <a:outerShdw blurRad="57150" dist="19050" dir="5400000" algn="bl" rotWithShape="0">
              <a:srgbClr val="000000">
                <a:alpha val="50000"/>
              </a:srgbClr>
            </a:outerShdw>
          </a:effectLst>
        </p:spPr>
      </p:pic>
      <p:sp>
        <p:nvSpPr>
          <p:cNvPr id="108" name="Google Shape;108;p18"/>
          <p:cNvSpPr txBox="1"/>
          <p:nvPr/>
        </p:nvSpPr>
        <p:spPr>
          <a:xfrm>
            <a:off x="5529725" y="4011575"/>
            <a:ext cx="3525000" cy="461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900">
                <a:solidFill>
                  <a:srgbClr val="783F04"/>
                </a:solidFill>
                <a:latin typeface="Pacifico"/>
                <a:ea typeface="Pacifico"/>
                <a:cs typeface="Pacifico"/>
                <a:sym typeface="Pacifico"/>
              </a:rPr>
              <a:t>URL: https://explainer.ua/druga-svitova-vijna-poyasnyuyemo-u-32-mapah/</a:t>
            </a:r>
            <a:endParaRPr sz="900">
              <a:solidFill>
                <a:srgbClr val="783F04"/>
              </a:solidFill>
              <a:latin typeface="Pacifico"/>
              <a:ea typeface="Pacifico"/>
              <a:cs typeface="Pacifico"/>
              <a:sym typeface="Pacific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4" name="Google Shape;114;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5" name="Google Shape;115;p19"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16" name="Google Shape;116;p19"/>
          <p:cNvSpPr txBox="1"/>
          <p:nvPr/>
        </p:nvSpPr>
        <p:spPr>
          <a:xfrm>
            <a:off x="311700" y="162400"/>
            <a:ext cx="8520600" cy="3290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800">
                <a:solidFill>
                  <a:srgbClr val="5B0F00"/>
                </a:solidFill>
                <a:latin typeface="Oswald"/>
                <a:ea typeface="Oswald"/>
                <a:cs typeface="Oswald"/>
                <a:sym typeface="Oswald"/>
              </a:rPr>
              <a:t>Фелікса після закінчення школи вирішила поїхати навчатись та працювати на острів Сахалін, адже там пропонували високі зарплати. Проте в умовах Радянського Союзу виїзд молоді у віддалені регіони суворо контролювався державою через систему направлень і дозволів. Хоча формальної заборони для незаміжних жінок не існувало, на практиці через гендерні норми, моральні уявлення та демографічну політику Білорусі їх значно рідше відпускали далеко від дому. Крім того складні умови життя та стратегічне значення регіону сприяли тому, що перевагу надавали чоловікам або сімейним переселенцям. Саме тому моя прабабуся була змушена піти на хитрість: вона уклала фіктивний шлюб із хлопцем, який також їхав працювати на Сахалін. Так моя прабабуся потрапила в Южно-Сахалінське і вступила в Сахалінський технікум харчової промисловості. </a:t>
            </a:r>
            <a:endParaRPr sz="1800">
              <a:solidFill>
                <a:srgbClr val="5B0F00"/>
              </a:solidFill>
              <a:latin typeface="Oswald"/>
              <a:ea typeface="Oswald"/>
              <a:cs typeface="Oswald"/>
              <a:sym typeface="Oswald"/>
            </a:endParaRPr>
          </a:p>
        </p:txBody>
      </p:sp>
      <p:pic>
        <p:nvPicPr>
          <p:cNvPr id="117" name="Google Shape;117;p19" title="IMG_7038.PNG"/>
          <p:cNvPicPr preferRelativeResize="0"/>
          <p:nvPr/>
        </p:nvPicPr>
        <p:blipFill>
          <a:blip r:embed="rId4">
            <a:alphaModFix/>
          </a:blip>
          <a:stretch>
            <a:fillRect/>
          </a:stretch>
        </p:blipFill>
        <p:spPr>
          <a:xfrm>
            <a:off x="2573100" y="2849825"/>
            <a:ext cx="4066500" cy="22182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3" name="Google Shape;123;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4" name="Google Shape;124;p20"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25" name="Google Shape;125;p20"/>
          <p:cNvSpPr txBox="1"/>
          <p:nvPr/>
        </p:nvSpPr>
        <p:spPr>
          <a:xfrm>
            <a:off x="311700" y="170550"/>
            <a:ext cx="5375100" cy="4925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2200">
                <a:solidFill>
                  <a:srgbClr val="5B0F00"/>
                </a:solidFill>
                <a:latin typeface="Oswald"/>
                <a:ea typeface="Oswald"/>
                <a:cs typeface="Oswald"/>
                <a:sym typeface="Oswald"/>
              </a:rPr>
              <a:t>Поступово Фелікса налагодила своє життя в новому регіоні та розірвала фіктивний шлюб. Її найкращими друзями стали корейці, що проживали поруч. На частих застіллях прабабуся частувала їх польськими стравами, а вони її корейськими. Саме так у Фелікси зародилася любов до корейських страв, які вона потім готувала в своїй сім’ї. Кімчі та корейські пиріжки полюбилися всій нашій родині. </a:t>
            </a:r>
            <a:endParaRPr sz="2200">
              <a:solidFill>
                <a:srgbClr val="5B0F00"/>
              </a:solidFill>
              <a:latin typeface="Oswald"/>
              <a:ea typeface="Oswald"/>
              <a:cs typeface="Oswald"/>
              <a:sym typeface="Oswald"/>
            </a:endParaRPr>
          </a:p>
          <a:p>
            <a:pPr marL="0" lvl="0" indent="0" algn="just" rtl="0">
              <a:spcBef>
                <a:spcPts val="0"/>
              </a:spcBef>
              <a:spcAft>
                <a:spcPts val="0"/>
              </a:spcAft>
              <a:buNone/>
            </a:pPr>
            <a:r>
              <a:rPr lang="uk" sz="2200">
                <a:solidFill>
                  <a:srgbClr val="5B0F00"/>
                </a:solidFill>
                <a:latin typeface="Oswald"/>
                <a:ea typeface="Oswald"/>
                <a:cs typeface="Oswald"/>
                <a:sym typeface="Oswald"/>
              </a:rPr>
              <a:t>Наприкінці 50-х рр. Фелікса познайомилася із моїм прадідусем Кукіним Іллєю Яковичем, який теж приїхав працювати і навчатися на Сахалін, але з села Катюжанка Київської області. Моя бабуся Ірина та її брат народилися на острові. </a:t>
            </a:r>
            <a:endParaRPr sz="2200">
              <a:solidFill>
                <a:srgbClr val="5B0F00"/>
              </a:solidFill>
              <a:latin typeface="Oswald"/>
              <a:ea typeface="Oswald"/>
              <a:cs typeface="Oswald"/>
              <a:sym typeface="Oswald"/>
            </a:endParaRPr>
          </a:p>
        </p:txBody>
      </p:sp>
      <p:pic>
        <p:nvPicPr>
          <p:cNvPr id="126" name="Google Shape;126;p20" title="IMG_7034.JPG"/>
          <p:cNvPicPr preferRelativeResize="0"/>
          <p:nvPr/>
        </p:nvPicPr>
        <p:blipFill rotWithShape="1">
          <a:blip r:embed="rId4">
            <a:alphaModFix/>
          </a:blip>
          <a:srcRect l="13714" t="10738" r="11385" b="6282"/>
          <a:stretch/>
        </p:blipFill>
        <p:spPr>
          <a:xfrm>
            <a:off x="5906825" y="367875"/>
            <a:ext cx="2774400" cy="40980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27" name="Google Shape;127;p20"/>
          <p:cNvSpPr txBox="1"/>
          <p:nvPr/>
        </p:nvSpPr>
        <p:spPr>
          <a:xfrm>
            <a:off x="5906800" y="4397475"/>
            <a:ext cx="27744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a:solidFill>
                  <a:srgbClr val="783F04"/>
                </a:solidFill>
                <a:latin typeface="Lobster"/>
                <a:ea typeface="Lobster"/>
                <a:cs typeface="Lobster"/>
                <a:sym typeface="Lobster"/>
              </a:rPr>
              <a:t>Фелікса та моя бабуся Ірина, початок 1960-х років.</a:t>
            </a:r>
            <a:endParaRPr>
              <a:solidFill>
                <a:srgbClr val="783F04"/>
              </a:solidFill>
              <a:latin typeface="Lobster"/>
              <a:ea typeface="Lobster"/>
              <a:cs typeface="Lobster"/>
              <a:sym typeface="Lobst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3" name="Google Shape;13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4" name="Google Shape;134;p21"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35" name="Google Shape;135;p21"/>
          <p:cNvSpPr txBox="1"/>
          <p:nvPr/>
        </p:nvSpPr>
        <p:spPr>
          <a:xfrm>
            <a:off x="311700" y="47475"/>
            <a:ext cx="4554000" cy="5171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800">
                <a:solidFill>
                  <a:srgbClr val="5B0F00"/>
                </a:solidFill>
                <a:latin typeface="Oswald"/>
                <a:ea typeface="Oswald"/>
                <a:cs typeface="Oswald"/>
                <a:sym typeface="Oswald"/>
              </a:rPr>
              <a:t>Ч</a:t>
            </a:r>
            <a:r>
              <a:rPr lang="uk" sz="1700">
                <a:solidFill>
                  <a:srgbClr val="5B0F00"/>
                </a:solidFill>
                <a:latin typeface="Oswald"/>
                <a:ea typeface="Oswald"/>
                <a:cs typeface="Oswald"/>
                <a:sym typeface="Oswald"/>
              </a:rPr>
              <a:t>ерез необачний вчинок на роботі прадідусь Ілля опинився у в’язниці. Як тільки чоловік відбув термін покарання, вся сім’я залишила острів і переїхала на батьківщину Кукіна Іллі в Київську область та оселилася в Крюківщині. Де й досі проживає моя родина.</a:t>
            </a:r>
            <a:endParaRPr sz="1700">
              <a:solidFill>
                <a:srgbClr val="5B0F00"/>
              </a:solidFill>
              <a:latin typeface="Oswald"/>
              <a:ea typeface="Oswald"/>
              <a:cs typeface="Oswald"/>
              <a:sym typeface="Oswald"/>
            </a:endParaRPr>
          </a:p>
          <a:p>
            <a:pPr marL="0" lvl="0" indent="0" algn="just" rtl="0">
              <a:spcBef>
                <a:spcPts val="0"/>
              </a:spcBef>
              <a:spcAft>
                <a:spcPts val="0"/>
              </a:spcAft>
              <a:buNone/>
            </a:pPr>
            <a:r>
              <a:rPr lang="uk" sz="1700">
                <a:solidFill>
                  <a:srgbClr val="5B0F00"/>
                </a:solidFill>
                <a:latin typeface="Oswald"/>
                <a:ea typeface="Oswald"/>
                <a:cs typeface="Oswald"/>
                <a:sym typeface="Oswald"/>
              </a:rPr>
              <a:t>Але на новому місці сім’ю спіткали труднощі. Після ув’язнення Іллі було важко знайти хорошу роботу. А сама Фелікса опинилася під пильним контролем через минуле її чоловіка. Під тиском міліції, яка погрожували їй втратою роботи, вона змушена була погодитися стати сексотом (таємним агентом). Перед нею стояло завдання в ресторанах та кафе прислухатися до відвідувачів і виявляти “ворогів народу”. Проте прабабуся знайшла вихід, щоб нікому не зашкодити. Вона відвідувала вказані заклади, але під час доповідей говорила, що нічого підозрілого не виявила. З часом її усунули від виконання таких обов’язкив, звинувативши в неефективності. </a:t>
            </a:r>
            <a:endParaRPr sz="1700">
              <a:solidFill>
                <a:srgbClr val="5B0F00"/>
              </a:solidFill>
              <a:latin typeface="Oswald"/>
              <a:ea typeface="Oswald"/>
              <a:cs typeface="Oswald"/>
              <a:sym typeface="Oswald"/>
            </a:endParaRPr>
          </a:p>
        </p:txBody>
      </p:sp>
      <p:pic>
        <p:nvPicPr>
          <p:cNvPr id="136" name="Google Shape;136;p21" title="IMG_7044.JPG"/>
          <p:cNvPicPr preferRelativeResize="0"/>
          <p:nvPr/>
        </p:nvPicPr>
        <p:blipFill>
          <a:blip r:embed="rId4">
            <a:alphaModFix/>
          </a:blip>
          <a:stretch>
            <a:fillRect/>
          </a:stretch>
        </p:blipFill>
        <p:spPr>
          <a:xfrm>
            <a:off x="7340975" y="2485300"/>
            <a:ext cx="1588500" cy="2477100"/>
          </a:xfrm>
          <a:prstGeom prst="flowChartAlternateProcess">
            <a:avLst/>
          </a:prstGeom>
          <a:noFill/>
          <a:ln>
            <a:noFill/>
          </a:ln>
          <a:effectLst>
            <a:outerShdw blurRad="57150" dist="19050" dir="5400000" algn="bl" rotWithShape="0">
              <a:srgbClr val="000000">
                <a:alpha val="50000"/>
              </a:srgbClr>
            </a:outerShdw>
          </a:effectLst>
        </p:spPr>
      </p:pic>
      <p:pic>
        <p:nvPicPr>
          <p:cNvPr id="137" name="Google Shape;137;p21" title="IMG_7045.JPG"/>
          <p:cNvPicPr preferRelativeResize="0"/>
          <p:nvPr/>
        </p:nvPicPr>
        <p:blipFill rotWithShape="1">
          <a:blip r:embed="rId5">
            <a:alphaModFix/>
          </a:blip>
          <a:srcRect l="14109" t="5900" r="14600"/>
          <a:stretch/>
        </p:blipFill>
        <p:spPr>
          <a:xfrm>
            <a:off x="4865700" y="241475"/>
            <a:ext cx="2765100" cy="2477100"/>
          </a:xfrm>
          <a:prstGeom prst="ellipse">
            <a:avLst/>
          </a:prstGeom>
          <a:noFill/>
          <a:ln>
            <a:noFill/>
          </a:ln>
          <a:effectLst>
            <a:outerShdw blurRad="57150" dist="19050" dir="5400000" algn="bl" rotWithShape="0">
              <a:srgbClr val="000000">
                <a:alpha val="50000"/>
              </a:srgbClr>
            </a:outerShdw>
          </a:effectLst>
        </p:spPr>
      </p:pic>
      <p:sp>
        <p:nvSpPr>
          <p:cNvPr id="138" name="Google Shape;138;p21"/>
          <p:cNvSpPr txBox="1"/>
          <p:nvPr/>
        </p:nvSpPr>
        <p:spPr>
          <a:xfrm>
            <a:off x="5119188" y="2628475"/>
            <a:ext cx="2258100" cy="738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200">
                <a:solidFill>
                  <a:srgbClr val="783F04"/>
                </a:solidFill>
                <a:latin typeface="Lobster"/>
                <a:ea typeface="Lobster"/>
                <a:cs typeface="Lobster"/>
                <a:sym typeface="Lobster"/>
              </a:rPr>
              <a:t>На фото прабабуся Фелікса з моєю мамою Білецькою Іванною, 1992 рік.</a:t>
            </a:r>
            <a:endParaRPr sz="1200">
              <a:solidFill>
                <a:srgbClr val="783F04"/>
              </a:solidFill>
              <a:latin typeface="Lobster"/>
              <a:ea typeface="Lobster"/>
              <a:cs typeface="Lobster"/>
              <a:sym typeface="Lobster"/>
            </a:endParaRPr>
          </a:p>
        </p:txBody>
      </p:sp>
      <p:sp>
        <p:nvSpPr>
          <p:cNvPr id="139" name="Google Shape;139;p21"/>
          <p:cNvSpPr txBox="1"/>
          <p:nvPr/>
        </p:nvSpPr>
        <p:spPr>
          <a:xfrm>
            <a:off x="5830175" y="4406925"/>
            <a:ext cx="1510800" cy="554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uk" sz="1200">
                <a:solidFill>
                  <a:srgbClr val="783F04"/>
                </a:solidFill>
                <a:latin typeface="Lobster"/>
                <a:ea typeface="Lobster"/>
                <a:cs typeface="Lobster"/>
                <a:sym typeface="Lobster"/>
              </a:rPr>
              <a:t>На фото Фелікса, 1985 рік.</a:t>
            </a:r>
            <a:endParaRPr sz="1200">
              <a:solidFill>
                <a:srgbClr val="783F04"/>
              </a:solidFill>
              <a:latin typeface="Lobster"/>
              <a:ea typeface="Lobster"/>
              <a:cs typeface="Lobster"/>
              <a:sym typeface="Lobs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5" name="Google Shape;145;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46" name="Google Shape;146;p22"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47" name="Google Shape;147;p22"/>
          <p:cNvSpPr txBox="1"/>
          <p:nvPr/>
        </p:nvSpPr>
        <p:spPr>
          <a:xfrm>
            <a:off x="0" y="102100"/>
            <a:ext cx="5300400" cy="523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uk" sz="2200" b="1">
                <a:solidFill>
                  <a:srgbClr val="783F04"/>
                </a:solidFill>
                <a:latin typeface="Lobster"/>
                <a:ea typeface="Lobster"/>
                <a:cs typeface="Lobster"/>
                <a:sym typeface="Lobster"/>
              </a:rPr>
              <a:t>Історія Познанської Марини Федорівни</a:t>
            </a:r>
            <a:endParaRPr sz="2200" b="1">
              <a:solidFill>
                <a:srgbClr val="783F04"/>
              </a:solidFill>
              <a:latin typeface="Lobster"/>
              <a:ea typeface="Lobster"/>
              <a:cs typeface="Lobster"/>
              <a:sym typeface="Lobster"/>
            </a:endParaRPr>
          </a:p>
        </p:txBody>
      </p:sp>
      <p:sp>
        <p:nvSpPr>
          <p:cNvPr id="148" name="Google Shape;148;p22"/>
          <p:cNvSpPr txBox="1"/>
          <p:nvPr/>
        </p:nvSpPr>
        <p:spPr>
          <a:xfrm>
            <a:off x="263400" y="625300"/>
            <a:ext cx="4771500" cy="37866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uk" sz="1900">
                <a:solidFill>
                  <a:srgbClr val="5B0F00"/>
                </a:solidFill>
                <a:latin typeface="Oswald"/>
                <a:ea typeface="Oswald"/>
                <a:cs typeface="Oswald"/>
                <a:sym typeface="Oswald"/>
              </a:rPr>
              <a:t>Марина походила з роду польської шляхти з міста Познань, що переселилася до села Очеретня на Вінничині наприкінці ХVIII ст.. Ймовірно переселення пов’язане з поділами Річі Посполитої, коли був активний рух дрібної шляхи до Російської імперії. Родина Марини намагалася зберігати польські традиції та католицьку віру, хоча й була частково асимільована в українському суспільсті. На початку 1920-х років Марина вийшла заміж за Шаповала Дмитра Мартіяновича, а в 1922 році в сім’ї народилася моя прабабуся Шаповал Марія. На початку 1940-х років Марія одружила з місцевим хлопцем Білецьким Василем Івановичем, в роду якого також було польське коріння. </a:t>
            </a:r>
            <a:endParaRPr sz="1900">
              <a:solidFill>
                <a:srgbClr val="5B0F00"/>
              </a:solidFill>
              <a:latin typeface="Oswald"/>
              <a:ea typeface="Oswald"/>
              <a:cs typeface="Oswald"/>
              <a:sym typeface="Oswald"/>
            </a:endParaRPr>
          </a:p>
        </p:txBody>
      </p:sp>
      <p:pic>
        <p:nvPicPr>
          <p:cNvPr id="149" name="Google Shape;149;p22" title="IMG_7047.JPG"/>
          <p:cNvPicPr preferRelativeResize="0"/>
          <p:nvPr/>
        </p:nvPicPr>
        <p:blipFill rotWithShape="1">
          <a:blip r:embed="rId4">
            <a:alphaModFix/>
          </a:blip>
          <a:srcRect l="3933" t="9329" r="7083" b="12405"/>
          <a:stretch/>
        </p:blipFill>
        <p:spPr>
          <a:xfrm>
            <a:off x="5131425" y="210775"/>
            <a:ext cx="2180700" cy="27594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50" name="Google Shape;150;p22" title="IMG_7048.JPG"/>
          <p:cNvPicPr preferRelativeResize="0"/>
          <p:nvPr/>
        </p:nvPicPr>
        <p:blipFill rotWithShape="1">
          <a:blip r:embed="rId5">
            <a:alphaModFix/>
          </a:blip>
          <a:srcRect l="5235" t="5349" r="3081" b="6093"/>
          <a:stretch/>
        </p:blipFill>
        <p:spPr>
          <a:xfrm>
            <a:off x="7408650" y="2243150"/>
            <a:ext cx="1599300" cy="27594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51" name="Google Shape;151;p22"/>
          <p:cNvSpPr txBox="1"/>
          <p:nvPr/>
        </p:nvSpPr>
        <p:spPr>
          <a:xfrm>
            <a:off x="5034900" y="2878350"/>
            <a:ext cx="2277300" cy="738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200">
                <a:solidFill>
                  <a:srgbClr val="783F04"/>
                </a:solidFill>
                <a:latin typeface="Lobster"/>
                <a:ea typeface="Lobster"/>
                <a:cs typeface="Lobster"/>
                <a:sym typeface="Lobster"/>
              </a:rPr>
              <a:t>На фото Марина Познанська крайня справа, біля неї по центру дочка Марія.</a:t>
            </a:r>
            <a:endParaRPr sz="1200">
              <a:solidFill>
                <a:srgbClr val="783F04"/>
              </a:solidFill>
              <a:latin typeface="Lobster"/>
              <a:ea typeface="Lobster"/>
              <a:cs typeface="Lobster"/>
              <a:sym typeface="Lobster"/>
            </a:endParaRPr>
          </a:p>
        </p:txBody>
      </p:sp>
      <p:sp>
        <p:nvSpPr>
          <p:cNvPr id="152" name="Google Shape;152;p22"/>
          <p:cNvSpPr txBox="1"/>
          <p:nvPr/>
        </p:nvSpPr>
        <p:spPr>
          <a:xfrm>
            <a:off x="5315650" y="4461400"/>
            <a:ext cx="2093100" cy="5232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uk" sz="1200">
                <a:solidFill>
                  <a:srgbClr val="783F04"/>
                </a:solidFill>
                <a:latin typeface="Lobster"/>
                <a:ea typeface="Lobster"/>
                <a:cs typeface="Lobster"/>
                <a:sym typeface="Lobster"/>
              </a:rPr>
              <a:t>На фото моя прабабуся Марія Шаповал</a:t>
            </a:r>
            <a:endParaRPr sz="1200">
              <a:solidFill>
                <a:srgbClr val="783F04"/>
              </a:solidFill>
              <a:latin typeface="Lobster"/>
              <a:ea typeface="Lobster"/>
              <a:cs typeface="Lobster"/>
              <a:sym typeface="Lobst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8" name="Google Shape;158;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59" name="Google Shape;159;p23"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60" name="Google Shape;160;p23"/>
          <p:cNvSpPr txBox="1"/>
          <p:nvPr/>
        </p:nvSpPr>
        <p:spPr>
          <a:xfrm>
            <a:off x="1073650" y="324600"/>
            <a:ext cx="7191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161" name="Google Shape;161;p23"/>
          <p:cNvSpPr txBox="1"/>
          <p:nvPr/>
        </p:nvSpPr>
        <p:spPr>
          <a:xfrm>
            <a:off x="311700" y="0"/>
            <a:ext cx="7953000" cy="523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uk" sz="2200" b="1">
                <a:solidFill>
                  <a:srgbClr val="783F04"/>
                </a:solidFill>
                <a:latin typeface="Lobster"/>
                <a:ea typeface="Lobster"/>
                <a:cs typeface="Lobster"/>
                <a:sym typeface="Lobster"/>
              </a:rPr>
              <a:t>Історія Білецького Василя Івановича </a:t>
            </a:r>
            <a:endParaRPr sz="2200" b="1">
              <a:solidFill>
                <a:srgbClr val="783F04"/>
              </a:solidFill>
              <a:latin typeface="Lobster"/>
              <a:ea typeface="Lobster"/>
              <a:cs typeface="Lobster"/>
              <a:sym typeface="Lobster"/>
            </a:endParaRPr>
          </a:p>
        </p:txBody>
      </p:sp>
      <p:sp>
        <p:nvSpPr>
          <p:cNvPr id="162" name="Google Shape;162;p23"/>
          <p:cNvSpPr txBox="1"/>
          <p:nvPr/>
        </p:nvSpPr>
        <p:spPr>
          <a:xfrm>
            <a:off x="311700" y="413275"/>
            <a:ext cx="4656900" cy="4686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600">
                <a:solidFill>
                  <a:srgbClr val="5B0F00"/>
                </a:solidFill>
                <a:latin typeface="Oswald"/>
                <a:ea typeface="Oswald"/>
                <a:cs typeface="Oswald"/>
                <a:sym typeface="Oswald"/>
              </a:rPr>
              <a:t>Хоча родина Білецьких, що здавна проживала в селі Очеретня на Вінниччині, й мали польське коріння, проте на початок ХХ ст. вже була повністю асимільвана в українському середовищі, а про польське походження залишилися лише згадки в сімейних історіях. Мій прадідусь Білецький Василь народився в 1919 році. В шлюбі з Марією Шаповал у них у 1943 році народився мій дідусь Білецький Михайло. </a:t>
            </a:r>
            <a:endParaRPr sz="1600">
              <a:solidFill>
                <a:srgbClr val="5B0F00"/>
              </a:solidFill>
              <a:latin typeface="Oswald"/>
              <a:ea typeface="Oswald"/>
              <a:cs typeface="Oswald"/>
              <a:sym typeface="Oswald"/>
            </a:endParaRPr>
          </a:p>
          <a:p>
            <a:pPr marL="0" lvl="0" indent="0" algn="just" rtl="0">
              <a:spcBef>
                <a:spcPts val="0"/>
              </a:spcBef>
              <a:spcAft>
                <a:spcPts val="0"/>
              </a:spcAft>
              <a:buNone/>
            </a:pPr>
            <a:r>
              <a:rPr lang="uk" sz="1600">
                <a:solidFill>
                  <a:srgbClr val="5B0F00"/>
                </a:solidFill>
                <a:latin typeface="Oswald"/>
                <a:ea typeface="Oswald"/>
                <a:cs typeface="Oswald"/>
                <a:sym typeface="Oswald"/>
              </a:rPr>
              <a:t>В результаті Житомирсько-Бердичівської наступальної операції 1 січня 1944 року село Очеретня було звільнено від нацистів, а вже 8 січня Василя, як і багатьох інших односельців, призвали до лав Червоної армії. Завдяки номеру польової пошти в процесі дослідження  вдалося встановити, що прадідусь служив у 134-му артилерійському полку в складі 172-ї стрілецької дивізії. Білецький Василь зник безвісти в травні 1944 року на захід від Луцька, за іронією долі поблизу Польського кордону, де велися бої на рубежі річки Західний Буг. </a:t>
            </a:r>
            <a:endParaRPr sz="1600">
              <a:solidFill>
                <a:srgbClr val="5B0F00"/>
              </a:solidFill>
              <a:latin typeface="Oswald"/>
              <a:ea typeface="Oswald"/>
              <a:cs typeface="Oswald"/>
              <a:sym typeface="Oswald"/>
            </a:endParaRPr>
          </a:p>
        </p:txBody>
      </p:sp>
      <p:pic>
        <p:nvPicPr>
          <p:cNvPr id="163" name="Google Shape;163;p23" title="IMG_7050.JPG"/>
          <p:cNvPicPr preferRelativeResize="0"/>
          <p:nvPr/>
        </p:nvPicPr>
        <p:blipFill>
          <a:blip r:embed="rId4">
            <a:alphaModFix/>
          </a:blip>
          <a:stretch>
            <a:fillRect/>
          </a:stretch>
        </p:blipFill>
        <p:spPr>
          <a:xfrm>
            <a:off x="4968600" y="174800"/>
            <a:ext cx="4090800" cy="27408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64" name="Google Shape;164;p23" title="IMG_7049.JPG"/>
          <p:cNvPicPr preferRelativeResize="0"/>
          <p:nvPr/>
        </p:nvPicPr>
        <p:blipFill rotWithShape="1">
          <a:blip r:embed="rId5">
            <a:alphaModFix/>
          </a:blip>
          <a:srcRect b="8173"/>
          <a:stretch/>
        </p:blipFill>
        <p:spPr>
          <a:xfrm>
            <a:off x="5018625" y="2521675"/>
            <a:ext cx="1984800" cy="25092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65" name="Google Shape;165;p23"/>
          <p:cNvSpPr txBox="1"/>
          <p:nvPr/>
        </p:nvSpPr>
        <p:spPr>
          <a:xfrm>
            <a:off x="7003425" y="4381950"/>
            <a:ext cx="1828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200">
                <a:solidFill>
                  <a:srgbClr val="783F04"/>
                </a:solidFill>
                <a:latin typeface="Lobster"/>
                <a:ea typeface="Lobster"/>
                <a:cs typeface="Lobster"/>
                <a:sym typeface="Lobster"/>
              </a:rPr>
              <a:t>На фото Білецький Василь, 1939 рік.</a:t>
            </a:r>
            <a:endParaRPr sz="1200">
              <a:solidFill>
                <a:srgbClr val="783F04"/>
              </a:solidFill>
              <a:latin typeface="Lobster"/>
              <a:ea typeface="Lobster"/>
              <a:cs typeface="Lobster"/>
              <a:sym typeface="Lobs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1" name="Google Shape;171;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2" name="Google Shape;172;p24"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173" name="Google Shape;173;p24"/>
          <p:cNvSpPr txBox="1"/>
          <p:nvPr/>
        </p:nvSpPr>
        <p:spPr>
          <a:xfrm>
            <a:off x="311700" y="-15825"/>
            <a:ext cx="8381400" cy="492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uk" sz="2000" b="1">
                <a:solidFill>
                  <a:srgbClr val="783F04"/>
                </a:solidFill>
                <a:latin typeface="Lobster"/>
                <a:ea typeface="Lobster"/>
                <a:cs typeface="Lobster"/>
                <a:sym typeface="Lobster"/>
              </a:rPr>
              <a:t>З’єднання двох гілок мого роду в селі Крюківщина Київської області.</a:t>
            </a:r>
            <a:endParaRPr sz="2000" b="1">
              <a:solidFill>
                <a:srgbClr val="783F04"/>
              </a:solidFill>
              <a:latin typeface="Lobster"/>
              <a:ea typeface="Lobster"/>
              <a:cs typeface="Lobster"/>
              <a:sym typeface="Lobster"/>
            </a:endParaRPr>
          </a:p>
        </p:txBody>
      </p:sp>
      <p:sp>
        <p:nvSpPr>
          <p:cNvPr id="174" name="Google Shape;174;p24"/>
          <p:cNvSpPr txBox="1"/>
          <p:nvPr/>
        </p:nvSpPr>
        <p:spPr>
          <a:xfrm>
            <a:off x="362050" y="375300"/>
            <a:ext cx="4069200" cy="3848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uk" sz="1700">
                <a:solidFill>
                  <a:srgbClr val="5B0F00"/>
                </a:solidFill>
                <a:latin typeface="Oswald"/>
                <a:ea typeface="Oswald"/>
                <a:cs typeface="Oswald"/>
                <a:sym typeface="Oswald"/>
              </a:rPr>
              <a:t>В 1971 році мій дідусь Білецький Михайло з дружиною Валентиною приїхали працювати в село Крюківщина, тут вони й оселилися. В 1976 році в сім’ї народився мій тато Білецький Михайло. В цьому селі народилася і зростала моя мама Смаляна Іванна. </a:t>
            </a:r>
            <a:endParaRPr sz="1700">
              <a:solidFill>
                <a:srgbClr val="5B0F00"/>
              </a:solidFill>
              <a:latin typeface="Oswald"/>
              <a:ea typeface="Oswald"/>
              <a:cs typeface="Oswald"/>
              <a:sym typeface="Oswald"/>
            </a:endParaRPr>
          </a:p>
          <a:p>
            <a:pPr marL="0" lvl="0" indent="0" algn="just" rtl="0">
              <a:spcBef>
                <a:spcPts val="0"/>
              </a:spcBef>
              <a:spcAft>
                <a:spcPts val="0"/>
              </a:spcAft>
              <a:buNone/>
            </a:pPr>
            <a:r>
              <a:rPr lang="uk" sz="1700">
                <a:solidFill>
                  <a:srgbClr val="5B0F00"/>
                </a:solidFill>
                <a:latin typeface="Oswald"/>
                <a:ea typeface="Oswald"/>
                <a:cs typeface="Oswald"/>
                <a:sym typeface="Oswald"/>
              </a:rPr>
              <a:t>Поєднання українсько-польських традицій моєї родини прослідковується, як в певних святкуваннях (Жирний четвер, Свято Трьох Королів) так і в стравах. В нашій родині прийнято готувати мочанку, фаворки в Жирний четвер перед Великоднем, а також запікати гуся та коропа. Коли була жива прабабуся то приносила з костелу оплатки на Різдво.</a:t>
            </a:r>
            <a:endParaRPr sz="1700">
              <a:solidFill>
                <a:srgbClr val="5B0F00"/>
              </a:solidFill>
              <a:latin typeface="Oswald"/>
              <a:ea typeface="Oswald"/>
              <a:cs typeface="Oswald"/>
              <a:sym typeface="Oswald"/>
            </a:endParaRPr>
          </a:p>
        </p:txBody>
      </p:sp>
      <p:pic>
        <p:nvPicPr>
          <p:cNvPr id="175" name="Google Shape;175;p24" title="IMG_7043.JPG"/>
          <p:cNvPicPr preferRelativeResize="0"/>
          <p:nvPr/>
        </p:nvPicPr>
        <p:blipFill>
          <a:blip r:embed="rId4">
            <a:alphaModFix/>
          </a:blip>
          <a:stretch>
            <a:fillRect/>
          </a:stretch>
        </p:blipFill>
        <p:spPr>
          <a:xfrm>
            <a:off x="4431250" y="556875"/>
            <a:ext cx="2941200" cy="23163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76" name="Google Shape;176;p24"/>
          <p:cNvSpPr txBox="1"/>
          <p:nvPr/>
        </p:nvSpPr>
        <p:spPr>
          <a:xfrm>
            <a:off x="7372450" y="556875"/>
            <a:ext cx="16143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200">
                <a:solidFill>
                  <a:srgbClr val="783F04"/>
                </a:solidFill>
                <a:latin typeface="Lobster"/>
                <a:ea typeface="Lobster"/>
                <a:cs typeface="Lobster"/>
                <a:sym typeface="Lobster"/>
              </a:rPr>
              <a:t>На фото моя мама Білецька Іванна з прабабусею Феліксою, 1990 рік.</a:t>
            </a:r>
            <a:endParaRPr sz="1200">
              <a:solidFill>
                <a:srgbClr val="783F04"/>
              </a:solidFill>
              <a:latin typeface="Lobster"/>
              <a:ea typeface="Lobster"/>
              <a:cs typeface="Lobster"/>
              <a:sym typeface="Lobster"/>
            </a:endParaRPr>
          </a:p>
        </p:txBody>
      </p:sp>
      <p:pic>
        <p:nvPicPr>
          <p:cNvPr id="177" name="Google Shape;177;p24"/>
          <p:cNvPicPr preferRelativeResize="0"/>
          <p:nvPr/>
        </p:nvPicPr>
        <p:blipFill>
          <a:blip r:embed="rId5">
            <a:alphaModFix/>
          </a:blip>
          <a:stretch>
            <a:fillRect/>
          </a:stretch>
        </p:blipFill>
        <p:spPr>
          <a:xfrm>
            <a:off x="6681700" y="2465598"/>
            <a:ext cx="2305200" cy="25554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78" name="Google Shape;178;p24"/>
          <p:cNvSpPr txBox="1"/>
          <p:nvPr/>
        </p:nvSpPr>
        <p:spPr>
          <a:xfrm>
            <a:off x="5030450" y="4282100"/>
            <a:ext cx="1651500" cy="738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Clr>
                <a:schemeClr val="dk1"/>
              </a:buClr>
              <a:buSzPts val="1100"/>
              <a:buFont typeface="Arial"/>
              <a:buNone/>
            </a:pPr>
            <a:r>
              <a:rPr lang="uk" sz="1200">
                <a:solidFill>
                  <a:srgbClr val="783F04"/>
                </a:solidFill>
                <a:latin typeface="Lobster"/>
                <a:ea typeface="Lobster"/>
                <a:cs typeface="Lobster"/>
                <a:sym typeface="Lobster"/>
              </a:rPr>
              <a:t>На фото я з прабабусею Феліксою, 2017 рік.</a:t>
            </a:r>
            <a:endParaRPr sz="1800">
              <a:solidFill>
                <a:schemeClr val="dk2"/>
              </a:solidFill>
            </a:endParaRPr>
          </a:p>
        </p:txBody>
      </p:sp>
      <p:pic>
        <p:nvPicPr>
          <p:cNvPr id="179" name="Google Shape;179;p24"/>
          <p:cNvPicPr preferRelativeResize="0"/>
          <p:nvPr/>
        </p:nvPicPr>
        <p:blipFill>
          <a:blip r:embed="rId6">
            <a:alphaModFix/>
          </a:blip>
          <a:stretch>
            <a:fillRect/>
          </a:stretch>
        </p:blipFill>
        <p:spPr>
          <a:xfrm>
            <a:off x="4431250" y="3035153"/>
            <a:ext cx="1614300" cy="9009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80" name="Google Shape;180;p24"/>
          <p:cNvPicPr preferRelativeResize="0"/>
          <p:nvPr/>
        </p:nvPicPr>
        <p:blipFill>
          <a:blip r:embed="rId7">
            <a:alphaModFix/>
          </a:blip>
          <a:stretch>
            <a:fillRect/>
          </a:stretch>
        </p:blipFill>
        <p:spPr>
          <a:xfrm>
            <a:off x="3092150" y="4119800"/>
            <a:ext cx="1614300" cy="9012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81" name="Google Shape;181;p24"/>
          <p:cNvPicPr preferRelativeResize="0"/>
          <p:nvPr/>
        </p:nvPicPr>
        <p:blipFill>
          <a:blip r:embed="rId8">
            <a:alphaModFix/>
          </a:blip>
          <a:stretch>
            <a:fillRect/>
          </a:stretch>
        </p:blipFill>
        <p:spPr>
          <a:xfrm>
            <a:off x="498400" y="4108700"/>
            <a:ext cx="1654500" cy="923400"/>
          </a:xfrm>
          <a:prstGeom prst="roundRect">
            <a:avLst>
              <a:gd name="adj" fmla="val 16667"/>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7" name="Google Shape;18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8" name="Google Shape;188;p25" title="Gemini_Generated_Image_ooym8nooym8nooym.png"/>
          <p:cNvPicPr preferRelativeResize="0"/>
          <p:nvPr/>
        </p:nvPicPr>
        <p:blipFill>
          <a:blip r:embed="rId3">
            <a:alphaModFix/>
          </a:blip>
          <a:stretch>
            <a:fillRect/>
          </a:stretch>
        </p:blipFill>
        <p:spPr>
          <a:xfrm>
            <a:off x="0" y="0"/>
            <a:ext cx="9143999" cy="5252675"/>
          </a:xfrm>
          <a:prstGeom prst="rect">
            <a:avLst/>
          </a:prstGeom>
          <a:noFill/>
          <a:ln>
            <a:noFill/>
          </a:ln>
        </p:spPr>
      </p:pic>
      <p:sp>
        <p:nvSpPr>
          <p:cNvPr id="189" name="Google Shape;189;p25"/>
          <p:cNvSpPr txBox="1"/>
          <p:nvPr/>
        </p:nvSpPr>
        <p:spPr>
          <a:xfrm>
            <a:off x="2356050" y="0"/>
            <a:ext cx="4460400" cy="569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uk" sz="2500" b="1">
                <a:solidFill>
                  <a:srgbClr val="783F04"/>
                </a:solidFill>
                <a:latin typeface="Lobster"/>
                <a:ea typeface="Lobster"/>
                <a:cs typeface="Lobster"/>
                <a:sym typeface="Lobster"/>
              </a:rPr>
              <a:t>Результати дослідження:</a:t>
            </a:r>
            <a:endParaRPr sz="2500" b="1">
              <a:solidFill>
                <a:srgbClr val="783F04"/>
              </a:solidFill>
              <a:latin typeface="Lobster"/>
              <a:ea typeface="Lobster"/>
              <a:cs typeface="Lobster"/>
              <a:sym typeface="Lobster"/>
            </a:endParaRPr>
          </a:p>
        </p:txBody>
      </p:sp>
      <p:sp>
        <p:nvSpPr>
          <p:cNvPr id="190" name="Google Shape;190;p25"/>
          <p:cNvSpPr txBox="1"/>
          <p:nvPr/>
        </p:nvSpPr>
        <p:spPr>
          <a:xfrm>
            <a:off x="311650" y="522275"/>
            <a:ext cx="8449200" cy="2616600"/>
          </a:xfrm>
          <a:prstGeom prst="rect">
            <a:avLst/>
          </a:prstGeom>
          <a:noFill/>
          <a:ln>
            <a:noFill/>
          </a:ln>
        </p:spPr>
        <p:txBody>
          <a:bodyPr spcFirstLastPara="1" wrap="square" lIns="91425" tIns="91425" rIns="91425" bIns="91425" anchor="t" anchorCtr="0">
            <a:spAutoFit/>
          </a:bodyPr>
          <a:lstStyle/>
          <a:p>
            <a:pPr marL="457200" lvl="0" indent="-355600" algn="just" rtl="0">
              <a:spcBef>
                <a:spcPts val="0"/>
              </a:spcBef>
              <a:spcAft>
                <a:spcPts val="0"/>
              </a:spcAft>
              <a:buClr>
                <a:srgbClr val="5B0F00"/>
              </a:buClr>
              <a:buSzPts val="2000"/>
              <a:buFont typeface="Oswald"/>
              <a:buChar char="-"/>
            </a:pPr>
            <a:r>
              <a:rPr lang="uk" sz="2000">
                <a:solidFill>
                  <a:srgbClr val="5B0F00"/>
                </a:solidFill>
                <a:latin typeface="Oswald"/>
                <a:ea typeface="Oswald"/>
                <a:cs typeface="Oswald"/>
                <a:sym typeface="Oswald"/>
              </a:rPr>
              <a:t>провівши опитування серед членів родини вдалося встановити суміш українського та польського походження предків;</a:t>
            </a:r>
            <a:endParaRPr sz="2000">
              <a:solidFill>
                <a:srgbClr val="5B0F00"/>
              </a:solidFill>
              <a:latin typeface="Oswald"/>
              <a:ea typeface="Oswald"/>
              <a:cs typeface="Oswald"/>
              <a:sym typeface="Oswald"/>
            </a:endParaRPr>
          </a:p>
          <a:p>
            <a:pPr marL="457200" lvl="0" indent="-355600" algn="just" rtl="0">
              <a:spcBef>
                <a:spcPts val="0"/>
              </a:spcBef>
              <a:spcAft>
                <a:spcPts val="0"/>
              </a:spcAft>
              <a:buClr>
                <a:srgbClr val="5B0F00"/>
              </a:buClr>
              <a:buSzPts val="2000"/>
              <a:buFont typeface="Oswald"/>
              <a:buChar char="-"/>
            </a:pPr>
            <a:r>
              <a:rPr lang="uk" sz="2000">
                <a:solidFill>
                  <a:srgbClr val="5B0F00"/>
                </a:solidFill>
                <a:latin typeface="Oswald"/>
                <a:ea typeface="Oswald"/>
                <a:cs typeface="Oswald"/>
                <a:sym typeface="Oswald"/>
              </a:rPr>
              <a:t>на основі зібраної інформації складено генеалогічне дерево роду до 4 покоління із зазначенням років народження/ смерті та прізвищами членів родини;</a:t>
            </a:r>
            <a:endParaRPr sz="2000">
              <a:solidFill>
                <a:srgbClr val="5B0F00"/>
              </a:solidFill>
              <a:latin typeface="Oswald"/>
              <a:ea typeface="Oswald"/>
              <a:cs typeface="Oswald"/>
              <a:sym typeface="Oswald"/>
            </a:endParaRPr>
          </a:p>
          <a:p>
            <a:pPr marL="457200" lvl="0" indent="-355600" algn="just" rtl="0">
              <a:spcBef>
                <a:spcPts val="0"/>
              </a:spcBef>
              <a:spcAft>
                <a:spcPts val="0"/>
              </a:spcAft>
              <a:buClr>
                <a:srgbClr val="5B0F00"/>
              </a:buClr>
              <a:buSzPts val="2000"/>
              <a:buFont typeface="Oswald"/>
              <a:buChar char="-"/>
            </a:pPr>
            <a:r>
              <a:rPr lang="uk" sz="2000">
                <a:solidFill>
                  <a:srgbClr val="5B0F00"/>
                </a:solidFill>
                <a:latin typeface="Oswald"/>
                <a:ea typeface="Oswald"/>
                <a:cs typeface="Oswald"/>
                <a:sym typeface="Oswald"/>
              </a:rPr>
              <a:t>досліджено та описано історичні обставини пов’язані з життям родів Латошів, Познанських та Білецьких протягом ХХ ст.;</a:t>
            </a:r>
            <a:endParaRPr sz="2000">
              <a:solidFill>
                <a:srgbClr val="5B0F00"/>
              </a:solidFill>
              <a:latin typeface="Oswald"/>
              <a:ea typeface="Oswald"/>
              <a:cs typeface="Oswald"/>
              <a:sym typeface="Oswald"/>
            </a:endParaRPr>
          </a:p>
          <a:p>
            <a:pPr marL="457200" lvl="0" indent="-355600" algn="just" rtl="0">
              <a:spcBef>
                <a:spcPts val="0"/>
              </a:spcBef>
              <a:spcAft>
                <a:spcPts val="0"/>
              </a:spcAft>
              <a:buClr>
                <a:srgbClr val="5B0F00"/>
              </a:buClr>
              <a:buSzPts val="2000"/>
              <a:buFont typeface="Oswald"/>
              <a:buChar char="-"/>
            </a:pPr>
            <a:r>
              <a:rPr lang="uk" sz="2000">
                <a:solidFill>
                  <a:srgbClr val="5B0F00"/>
                </a:solidFill>
                <a:latin typeface="Oswald"/>
                <a:ea typeface="Oswald"/>
                <a:cs typeface="Oswald"/>
                <a:sym typeface="Oswald"/>
              </a:rPr>
              <a:t>визначено взаємовплив польських та українських традицій в родині.</a:t>
            </a:r>
            <a:endParaRPr sz="2000">
              <a:solidFill>
                <a:srgbClr val="5B0F00"/>
              </a:solidFill>
              <a:latin typeface="Oswald"/>
              <a:ea typeface="Oswald"/>
              <a:cs typeface="Oswald"/>
              <a:sym typeface="Oswald"/>
            </a:endParaRPr>
          </a:p>
          <a:p>
            <a:pPr marL="457200" lvl="0" indent="0" algn="l" rtl="0">
              <a:spcBef>
                <a:spcPts val="0"/>
              </a:spcBef>
              <a:spcAft>
                <a:spcPts val="0"/>
              </a:spcAft>
              <a:buNone/>
            </a:pPr>
            <a:endParaRPr sz="1800">
              <a:solidFill>
                <a:srgbClr val="5B0F00"/>
              </a:solidFill>
              <a:latin typeface="Oswald"/>
              <a:ea typeface="Oswald"/>
              <a:cs typeface="Oswald"/>
              <a:sym typeface="Oswald"/>
            </a:endParaRPr>
          </a:p>
        </p:txBody>
      </p:sp>
      <p:sp>
        <p:nvSpPr>
          <p:cNvPr id="191" name="Google Shape;191;p25"/>
          <p:cNvSpPr txBox="1"/>
          <p:nvPr/>
        </p:nvSpPr>
        <p:spPr>
          <a:xfrm>
            <a:off x="1036175" y="4107175"/>
            <a:ext cx="6342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192" name="Google Shape;192;p25"/>
          <p:cNvSpPr txBox="1"/>
          <p:nvPr/>
        </p:nvSpPr>
        <p:spPr>
          <a:xfrm>
            <a:off x="311700" y="2839675"/>
            <a:ext cx="8520600" cy="2339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just" rtl="0">
              <a:spcBef>
                <a:spcPts val="0"/>
              </a:spcBef>
              <a:spcAft>
                <a:spcPts val="0"/>
              </a:spcAft>
              <a:buNone/>
            </a:pPr>
            <a:r>
              <a:rPr lang="uk" sz="2000" b="1">
                <a:solidFill>
                  <a:srgbClr val="783F04"/>
                </a:solidFill>
                <a:latin typeface="Lobster"/>
                <a:ea typeface="Lobster"/>
                <a:cs typeface="Lobster"/>
                <a:sym typeface="Lobster"/>
              </a:rPr>
              <a:t>Наукова новизна одержаних результатів </a:t>
            </a:r>
            <a:r>
              <a:rPr lang="uk" sz="2000">
                <a:solidFill>
                  <a:srgbClr val="5B0F00"/>
                </a:solidFill>
                <a:latin typeface="Oswald"/>
                <a:ea typeface="Oswald"/>
                <a:cs typeface="Oswald"/>
                <a:sym typeface="Oswald"/>
              </a:rPr>
              <a:t>полягає у комплексному аналізі процесу формування полікультурної ідентичності на прикладі конкретних генеалогічних ліній. Опрацювавши</a:t>
            </a:r>
            <a:r>
              <a:rPr lang="uk" sz="2000" b="1">
                <a:solidFill>
                  <a:srgbClr val="5B0F00"/>
                </a:solidFill>
                <a:latin typeface="Oswald"/>
                <a:ea typeface="Oswald"/>
                <a:cs typeface="Oswald"/>
                <a:sym typeface="Oswald"/>
              </a:rPr>
              <a:t> </a:t>
            </a:r>
            <a:r>
              <a:rPr lang="uk" sz="2000">
                <a:solidFill>
                  <a:srgbClr val="5B0F00"/>
                </a:solidFill>
                <a:latin typeface="Oswald"/>
                <a:ea typeface="Oswald"/>
                <a:cs typeface="Oswald"/>
                <a:sym typeface="Oswald"/>
              </a:rPr>
              <a:t>різні типи джерел (родині спогади, документи, інтернет ресурс) вдалося визначити цікаву інформацію про мій рід. Справжнім відкриттям стали відомості про місце зникнення безвісти мого прадідуся Білецького Василя, це вдалося зробити знайшовши місце останнього бою за номером польової пошти. </a:t>
            </a:r>
            <a:endParaRPr sz="2000">
              <a:solidFill>
                <a:srgbClr val="5B0F00"/>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98" name="Google Shape;198;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99" name="Google Shape;199;p26" title="Gemini_Generated_Image_ooym8nooym8nooym.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200" name="Google Shape;200;p26"/>
          <p:cNvSpPr txBox="1"/>
          <p:nvPr/>
        </p:nvSpPr>
        <p:spPr>
          <a:xfrm>
            <a:off x="452175" y="106050"/>
            <a:ext cx="8218200" cy="600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3111"/>
              <a:buFont typeface="Arial"/>
              <a:buNone/>
            </a:pPr>
            <a:r>
              <a:rPr lang="uk" sz="2700" b="1">
                <a:solidFill>
                  <a:srgbClr val="783F04"/>
                </a:solidFill>
                <a:latin typeface="Lobster"/>
                <a:ea typeface="Lobster"/>
                <a:cs typeface="Lobster"/>
                <a:sym typeface="Lobster"/>
              </a:rPr>
              <a:t>Список використаних джерел та літератури:</a:t>
            </a:r>
            <a:endParaRPr sz="1800">
              <a:solidFill>
                <a:srgbClr val="783F04"/>
              </a:solidFill>
            </a:endParaRPr>
          </a:p>
        </p:txBody>
      </p:sp>
      <p:sp>
        <p:nvSpPr>
          <p:cNvPr id="201" name="Google Shape;201;p26"/>
          <p:cNvSpPr txBox="1"/>
          <p:nvPr/>
        </p:nvSpPr>
        <p:spPr>
          <a:xfrm>
            <a:off x="384575" y="793575"/>
            <a:ext cx="8447700" cy="3861300"/>
          </a:xfrm>
          <a:prstGeom prst="rect">
            <a:avLst/>
          </a:prstGeom>
          <a:noFill/>
          <a:ln>
            <a:noFill/>
          </a:ln>
        </p:spPr>
        <p:txBody>
          <a:bodyPr spcFirstLastPara="1" wrap="square" lIns="91425" tIns="91425" rIns="91425" bIns="91425" anchor="t" anchorCtr="0">
            <a:spAutoFit/>
          </a:bodyPr>
          <a:lstStyle/>
          <a:p>
            <a:pPr marL="457200" lvl="0" indent="-336550" algn="just" rtl="0">
              <a:lnSpc>
                <a:spcPct val="115000"/>
              </a:lnSpc>
              <a:spcBef>
                <a:spcPts val="0"/>
              </a:spcBef>
              <a:spcAft>
                <a:spcPts val="0"/>
              </a:spcAft>
              <a:buClr>
                <a:srgbClr val="5B0F00"/>
              </a:buClr>
              <a:buSzPts val="1700"/>
              <a:buFont typeface="Oswald"/>
              <a:buAutoNum type="arabicPeriod"/>
            </a:pPr>
            <a:r>
              <a:rPr lang="uk" sz="1700">
                <a:solidFill>
                  <a:srgbClr val="5B0F00"/>
                </a:solidFill>
                <a:latin typeface="Oswald"/>
                <a:ea typeface="Oswald"/>
                <a:cs typeface="Oswald"/>
                <a:sym typeface="Oswald"/>
              </a:rPr>
              <a:t>Білецький М.М.. Історія роду Білецьких та Познанських [інтерв’ю з представником роду] / Михайло Білецький; інтерв’ю вела В.Білецька. 2026.</a:t>
            </a:r>
            <a:endParaRPr sz="1700">
              <a:solidFill>
                <a:srgbClr val="5B0F00"/>
              </a:solidFill>
              <a:latin typeface="Oswald"/>
              <a:ea typeface="Oswald"/>
              <a:cs typeface="Oswald"/>
              <a:sym typeface="Oswald"/>
            </a:endParaRPr>
          </a:p>
          <a:p>
            <a:pPr marL="457200" lvl="0" indent="-336550" algn="just" rtl="0">
              <a:lnSpc>
                <a:spcPct val="115000"/>
              </a:lnSpc>
              <a:spcBef>
                <a:spcPts val="0"/>
              </a:spcBef>
              <a:spcAft>
                <a:spcPts val="0"/>
              </a:spcAft>
              <a:buClr>
                <a:srgbClr val="5B0F00"/>
              </a:buClr>
              <a:buSzPts val="1700"/>
              <a:buAutoNum type="arabicPeriod"/>
            </a:pPr>
            <a:r>
              <a:rPr lang="uk" sz="1700">
                <a:solidFill>
                  <a:srgbClr val="5B0F00"/>
                </a:solidFill>
                <a:latin typeface="Oswald"/>
                <a:ea typeface="Oswald"/>
                <a:cs typeface="Oswald"/>
                <a:sym typeface="Oswald"/>
              </a:rPr>
              <a:t>Бреяк О.В. Макаренко О.В. Історія села Крюківщина з найдавніших часів до початку ХХІ ст..Київ: Український видавничий консорціум, Українська конфедерація журналістів, 2011. 128 с.</a:t>
            </a:r>
            <a:endParaRPr sz="1700">
              <a:solidFill>
                <a:srgbClr val="5B0F00"/>
              </a:solidFill>
              <a:latin typeface="Oswald"/>
              <a:ea typeface="Oswald"/>
              <a:cs typeface="Oswald"/>
              <a:sym typeface="Oswald"/>
            </a:endParaRPr>
          </a:p>
          <a:p>
            <a:pPr marL="457200" lvl="0" indent="-336550" algn="just" rtl="0">
              <a:lnSpc>
                <a:spcPct val="115000"/>
              </a:lnSpc>
              <a:spcBef>
                <a:spcPts val="0"/>
              </a:spcBef>
              <a:spcAft>
                <a:spcPts val="0"/>
              </a:spcAft>
              <a:buClr>
                <a:srgbClr val="5B0F00"/>
              </a:buClr>
              <a:buSzPts val="1700"/>
              <a:buFont typeface="Lobster"/>
              <a:buAutoNum type="arabicPeriod"/>
            </a:pPr>
            <a:r>
              <a:rPr lang="uk" sz="1700">
                <a:solidFill>
                  <a:srgbClr val="5B0F00"/>
                </a:solidFill>
                <a:latin typeface="Oswald"/>
                <a:ea typeface="Oswald"/>
                <a:cs typeface="Oswald"/>
                <a:sym typeface="Oswald"/>
              </a:rPr>
              <a:t>Власов В.С., Кульчицький С.В. Історія України (профільний рівень): підручник для 10 класу закладів загальної середньої освіти. Київ: Літера ЛТД, 2018. 304 с. </a:t>
            </a:r>
            <a:endParaRPr sz="1700">
              <a:solidFill>
                <a:srgbClr val="5B0F00"/>
              </a:solidFill>
              <a:latin typeface="Oswald"/>
              <a:ea typeface="Oswald"/>
              <a:cs typeface="Oswald"/>
              <a:sym typeface="Oswald"/>
            </a:endParaRPr>
          </a:p>
          <a:p>
            <a:pPr marL="457200" lvl="0" indent="-336550" algn="l" rtl="0">
              <a:spcBef>
                <a:spcPts val="0"/>
              </a:spcBef>
              <a:spcAft>
                <a:spcPts val="0"/>
              </a:spcAft>
              <a:buClr>
                <a:srgbClr val="5B0F00"/>
              </a:buClr>
              <a:buSzPts val="1700"/>
              <a:buFont typeface="Oswald"/>
              <a:buAutoNum type="arabicPeriod"/>
            </a:pPr>
            <a:r>
              <a:rPr lang="uk" sz="1700">
                <a:solidFill>
                  <a:srgbClr val="5B0F00"/>
                </a:solidFill>
                <a:latin typeface="Oswald"/>
                <a:ea typeface="Oswald"/>
                <a:cs typeface="Oswald"/>
                <a:sym typeface="Oswald"/>
              </a:rPr>
              <a:t>В’ятрович В.М. Наша столітня. Короткі нариси про довгу війну. Харків: Ранок, 223. 256 с.</a:t>
            </a:r>
            <a:r>
              <a:rPr lang="uk" sz="1700">
                <a:solidFill>
                  <a:schemeClr val="dk1"/>
                </a:solidFill>
                <a:latin typeface="Oswald"/>
                <a:ea typeface="Oswald"/>
                <a:cs typeface="Oswald"/>
                <a:sym typeface="Oswald"/>
              </a:rPr>
              <a:t> </a:t>
            </a:r>
            <a:endParaRPr sz="1700">
              <a:solidFill>
                <a:schemeClr val="dk1"/>
              </a:solidFill>
              <a:latin typeface="Oswald"/>
              <a:ea typeface="Oswald"/>
              <a:cs typeface="Oswald"/>
              <a:sym typeface="Oswald"/>
            </a:endParaRPr>
          </a:p>
          <a:p>
            <a:pPr marL="457200" lvl="0" indent="-336550" algn="l" rtl="0">
              <a:spcBef>
                <a:spcPts val="0"/>
              </a:spcBef>
              <a:spcAft>
                <a:spcPts val="0"/>
              </a:spcAft>
              <a:buClr>
                <a:srgbClr val="5B0F00"/>
              </a:buClr>
              <a:buSzPts val="1700"/>
              <a:buFont typeface="Oswald"/>
              <a:buAutoNum type="arabicPeriod"/>
            </a:pPr>
            <a:r>
              <a:rPr lang="uk" sz="1700">
                <a:solidFill>
                  <a:srgbClr val="5B0F00"/>
                </a:solidFill>
                <a:latin typeface="Oswald"/>
                <a:ea typeface="Oswald"/>
                <a:cs typeface="Oswald"/>
                <a:sym typeface="Oswald"/>
              </a:rPr>
              <a:t>Друга світова війна – пояснюємо у 32 мапах. URL:</a:t>
            </a:r>
            <a:r>
              <a:rPr lang="uk" sz="1700">
                <a:solidFill>
                  <a:srgbClr val="5B0F00"/>
                </a:solidFill>
                <a:uFill>
                  <a:noFill/>
                </a:uFill>
                <a:latin typeface="Oswald"/>
                <a:ea typeface="Oswald"/>
                <a:cs typeface="Oswald"/>
                <a:sym typeface="Oswald"/>
                <a:hlinkClick r:id="rId4">
                  <a:extLst>
                    <a:ext uri="{A12FA001-AC4F-418D-AE19-62706E023703}">
                      <ahyp:hlinkClr xmlns:ahyp="http://schemas.microsoft.com/office/drawing/2018/hyperlinkcolor" val="tx"/>
                    </a:ext>
                  </a:extLst>
                </a:hlinkClick>
              </a:rPr>
              <a:t>https://explainer.ua/druga-svitova-vijna-poyasnyuyemo-u-32-mapah/</a:t>
            </a:r>
            <a:r>
              <a:rPr lang="uk" sz="1700">
                <a:solidFill>
                  <a:srgbClr val="5B0F00"/>
                </a:solidFill>
                <a:latin typeface="Oswald"/>
                <a:ea typeface="Oswald"/>
                <a:cs typeface="Oswald"/>
                <a:sym typeface="Oswald"/>
              </a:rPr>
              <a:t> (дата звернення 22.04.2026)  </a:t>
            </a:r>
            <a:endParaRPr sz="1700">
              <a:solidFill>
                <a:srgbClr val="5B0F00"/>
              </a:solidFill>
              <a:latin typeface="Oswald"/>
              <a:ea typeface="Oswald"/>
              <a:cs typeface="Oswald"/>
              <a:sym typeface="Oswald"/>
            </a:endParaRPr>
          </a:p>
          <a:p>
            <a:pPr marL="457200" lvl="0" indent="-336550" algn="l" rtl="0">
              <a:spcBef>
                <a:spcPts val="0"/>
              </a:spcBef>
              <a:spcAft>
                <a:spcPts val="0"/>
              </a:spcAft>
              <a:buClr>
                <a:srgbClr val="5B0F00"/>
              </a:buClr>
              <a:buSzPts val="1700"/>
              <a:buFont typeface="Oswald"/>
              <a:buAutoNum type="arabicPeriod"/>
            </a:pPr>
            <a:r>
              <a:rPr lang="uk" sz="1700">
                <a:solidFill>
                  <a:srgbClr val="5B0F00"/>
                </a:solidFill>
                <a:latin typeface="Oswald"/>
                <a:ea typeface="Oswald"/>
                <a:cs typeface="Oswald"/>
                <a:sym typeface="Oswald"/>
              </a:rPr>
              <a:t>Книга пам’яті України. Вінницька Область. Кн.5. Київ: Українська енциклопедія, 1994. 1009 с.</a:t>
            </a:r>
            <a:endParaRPr sz="1700">
              <a:solidFill>
                <a:srgbClr val="5B0F00"/>
              </a:solidFill>
              <a:latin typeface="Oswald"/>
              <a:ea typeface="Oswald"/>
              <a:cs typeface="Oswald"/>
              <a:sym typeface="Oswald"/>
            </a:endParaRPr>
          </a:p>
          <a:p>
            <a:pPr marL="457200" lvl="0" indent="-336550" algn="just" rtl="0">
              <a:lnSpc>
                <a:spcPct val="115000"/>
              </a:lnSpc>
              <a:spcBef>
                <a:spcPts val="0"/>
              </a:spcBef>
              <a:spcAft>
                <a:spcPts val="0"/>
              </a:spcAft>
              <a:buClr>
                <a:srgbClr val="5B0F00"/>
              </a:buClr>
              <a:buSzPts val="1700"/>
              <a:buFont typeface="Oswald"/>
              <a:buAutoNum type="arabicPeriod"/>
            </a:pPr>
            <a:r>
              <a:rPr lang="uk" sz="1700">
                <a:solidFill>
                  <a:srgbClr val="5B0F00"/>
                </a:solidFill>
                <a:latin typeface="Oswald"/>
                <a:ea typeface="Oswald"/>
                <a:cs typeface="Oswald"/>
                <a:sym typeface="Oswald"/>
              </a:rPr>
              <a:t>Рувінська І.І.. Історія роду Латошів  [інтерв’ю з представницею роду] / Ірина Рувінська; інтерв’ю вела В.Білецька. 2026. </a:t>
            </a:r>
            <a:endParaRPr sz="1700">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1652</Words>
  <Application>Microsoft Office PowerPoint</Application>
  <PresentationFormat>Екран (16:9)</PresentationFormat>
  <Paragraphs>59</Paragraphs>
  <Slides>14</Slides>
  <Notes>14</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14</vt:i4>
      </vt:variant>
    </vt:vector>
  </HeadingPairs>
  <TitlesOfParts>
    <vt:vector size="21" baseType="lpstr">
      <vt:lpstr>Merriweather</vt:lpstr>
      <vt:lpstr>Times New Roman</vt:lpstr>
      <vt:lpstr>Pacifico</vt:lpstr>
      <vt:lpstr>Lobster</vt:lpstr>
      <vt:lpstr>Oswald</vt:lpstr>
      <vt:lpstr>Arial</vt:lpstr>
      <vt:lpstr>Simple Light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cp:lastModifiedBy>viktoriatrohimec@gmail.com</cp:lastModifiedBy>
  <cp:revision>1</cp:revision>
  <dcterms:modified xsi:type="dcterms:W3CDTF">2026-04-22T15:45:48Z</dcterms:modified>
</cp:coreProperties>
</file>