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5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7094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-457200"/>
            <a:ext cx="3200400" cy="3200400"/>
          </a:xfrm>
          <a:prstGeom prst="ellipse">
            <a:avLst/>
          </a:prstGeom>
          <a:solidFill>
            <a:srgbClr val="FF8F00">
              <a:alpha val="8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315200" y="0"/>
            <a:ext cx="2286000" cy="2286000"/>
          </a:xfrm>
          <a:prstGeom prst="ellipse">
            <a:avLst/>
          </a:prstGeom>
          <a:solidFill>
            <a:srgbClr val="FF8F00">
              <a:alpha val="75000"/>
            </a:srgbClr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73152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645920"/>
            <a:ext cx="68580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ЧИ ЗАЗВУЧИТЬ ГІТАРА</a:t>
            </a:r>
            <a:endParaRPr lang="en-US" sz="3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 МІСЯЦІ?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57200" y="3200400"/>
            <a:ext cx="6858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i="1" dirty="0">
                <a:solidFill>
                  <a:srgbClr val="FF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Віртуальне дослідження стоячих хвиль на струні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i="1" dirty="0">
                <a:solidFill>
                  <a:srgbClr val="FF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умовах місячного середовища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57200" y="4114800"/>
            <a:ext cx="2743200" cy="0"/>
          </a:xfrm>
          <a:prstGeom prst="line">
            <a:avLst/>
          </a:prstGeom>
          <a:noFill/>
          <a:ln w="25400">
            <a:solidFill>
              <a:srgbClr val="FF8F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297680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Номінація: «Технік-Юніор»  |  </a:t>
            </a:r>
            <a:r>
              <a:rPr lang="uk-UA" sz="12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r>
              <a:rPr lang="en-US" sz="12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клас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uk-UA" sz="1200" dirty="0" err="1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Бєлоконь</a:t>
            </a:r>
            <a:r>
              <a:rPr lang="uk-UA" sz="12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Ігор</a:t>
            </a:r>
            <a:r>
              <a:rPr lang="en-US" sz="12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uk-UA" sz="12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Запорізька гімназія № 32 Запорізької міської ради</a:t>
            </a:r>
            <a:endParaRPr lang="en-US" sz="1200" dirty="0">
              <a:solidFill>
                <a:srgbClr val="90A4A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 err="1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Науковий</a:t>
            </a:r>
            <a:r>
              <a:rPr lang="en-US" sz="12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керівник: </a:t>
            </a:r>
            <a:r>
              <a:rPr lang="uk-UA" sz="12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ОЛЕКСІЙ </a:t>
            </a:r>
            <a:r>
              <a:rPr lang="uk-UA" sz="1200" dirty="0" err="1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Бєлоконь</a:t>
            </a:r>
            <a:r>
              <a:rPr lang="uk-UA" sz="12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ІГОР </a:t>
            </a:r>
            <a:r>
              <a:rPr lang="uk-UA" sz="1200" dirty="0" err="1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Кікавський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АКТУАЛЬНІСТЬ ДОСЛІДЖЕННЯ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502920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31520" y="1188720"/>
            <a:ext cx="44805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Програма Artemis</a:t>
            </a:r>
            <a:endParaRPr lang="en-US" sz="14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NASA планує створення постійної місячної бази, де астронавти працюватимуть тривалий час. Питання побуту — не лише технічне, а й культурне.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Фізичне підґрунтя</a:t>
            </a:r>
            <a:endParaRPr lang="en-US" sz="14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зможуть музиканти грати в умовах Місяця? Це дозволяє дослідити механічні коливання, стоячі хвилі та акустику.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Віртуальні лабораторії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Моделювання умов, недосяжних у шкільному кабінеті фізики.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18872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0" y="18288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Artemis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943600" y="21488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Повернення на Місяць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2025–2030+</a:t>
            </a:r>
            <a:endParaRPr lang="en-US" sz="11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2926080"/>
            <a:ext cx="548640" cy="548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43600" y="35661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Місячна база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5943600" y="38862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Постійне перебування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людей на Місяці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МЕТА, ЗАВДАННЯ, ГІПОТЕЗА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005840"/>
            <a:ext cx="73152" cy="914400"/>
          </a:xfrm>
          <a:prstGeom prst="rect">
            <a:avLst/>
          </a:prstGeom>
          <a:solidFill>
            <a:srgbClr val="FF8F00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51560"/>
            <a:ext cx="7772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Мета: </a:t>
            </a: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допомогою віртуальних лабораторій з’ясувати, чи зможуть стоячі хвилі утворюватися на гітарній струні в умовах Місяця та чи почує астронавт звук гітари.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103120"/>
            <a:ext cx="82296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2103120"/>
            <a:ext cx="73152" cy="155448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148840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Вивчити теорію стоячих хвиль та формулу Мерсенна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Провести віртуальні експерименти (PhET) для земних умов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Змоделювати місячні умови (g, вакуум, температура)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Провести реальний експеримент зі спектральним аналізом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Сформулювати висновки щодо гри на гітарі на Місяці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3840480"/>
            <a:ext cx="8229600" cy="1097280"/>
          </a:xfrm>
          <a:prstGeom prst="rect">
            <a:avLst/>
          </a:prstGeom>
          <a:solidFill>
            <a:srgbClr val="E3F2FD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023360"/>
            <a:ext cx="365760" cy="3657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097280" y="3886200"/>
            <a:ext cx="74066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Гіпотеза: </a:t>
            </a: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стоячі хвилі на горизонтальній струні утворюватимуться на Місяці так само, як на Землі, бо частота не залежить від g та атмосфери. Для поширення звуку потрібен герметичний модуль.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ТЕОРЕТИЧНА ОСНОВА: СТОЯЧІ ХВИЛІ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1371600"/>
          </a:xfrm>
          <a:prstGeom prst="rect">
            <a:avLst/>
          </a:prstGeom>
          <a:solidFill>
            <a:srgbClr val="0F1B2D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31520" y="10515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 Мерсенна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fₙ = (n / 2L) · √(F / μ)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731520" y="196596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r>
              <a:rPr lang="en-US" sz="11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довжина струни   </a:t>
            </a:r>
            <a:r>
              <a:rPr lang="en-US" sz="1100" b="1" i="1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11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сила натягу   </a:t>
            </a:r>
            <a:r>
              <a:rPr lang="en-US" sz="1100" b="1" i="1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r>
              <a:rPr lang="en-US" sz="11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лінійна густина   </a:t>
            </a:r>
            <a:r>
              <a:rPr lang="en-US" sz="1100" b="1" i="1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1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номер гармоніки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2606040"/>
            <a:ext cx="8229600" cy="731520"/>
          </a:xfrm>
          <a:prstGeom prst="rect">
            <a:avLst/>
          </a:prstGeom>
          <a:solidFill>
            <a:srgbClr val="E3F2FD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65176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❗ Ключове спостереження: </a:t>
            </a: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 НЕ містить g (прискорення вільного падіння) та не залежить від наявності атмосфери!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3566160"/>
            <a:ext cx="256032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94360" y="365760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1-ша гармоніка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(основний тон)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8F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f₁ = (1/2L)√(F/μ)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291840" y="3566160"/>
            <a:ext cx="256032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429000" y="365760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2-га гармоніка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(1-й обертон)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29000" y="42976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8F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f₂ = 2 · f₁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126480" y="3566160"/>
            <a:ext cx="256032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263640" y="365760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3-тя гармоніка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(2-й обертон)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263640" y="42976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8F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f₃ = 3 · f₁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ВІРТУАЛЬНИЙ ЕКСПЕРИМЕНТ: PhET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914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Симуляція PhET «Wave on a String» (University of Colorado Boulder)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457200" y="1463040"/>
            <a:ext cx="25603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463040"/>
            <a:ext cx="2560320" cy="45720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14630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Експеримент 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210312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Довжина струни L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94360" y="256032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~ 1/L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зменшенні L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вдвічі — f зростає вдвічі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91840" y="1463040"/>
            <a:ext cx="25603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91840" y="1463040"/>
            <a:ext cx="2560320" cy="457200"/>
          </a:xfrm>
          <a:prstGeom prst="rect">
            <a:avLst/>
          </a:prstGeom>
          <a:solidFill>
            <a:srgbClr val="FF8F00"/>
          </a:solidFill>
          <a:ln/>
        </p:spPr>
      </p:sp>
      <p:sp>
        <p:nvSpPr>
          <p:cNvPr id="12" name="Text 9"/>
          <p:cNvSpPr/>
          <p:nvPr/>
        </p:nvSpPr>
        <p:spPr>
          <a:xfrm>
            <a:off x="3291840" y="14630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Експеримент 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29000" y="210312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Сила натягу F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3429000" y="256032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~ √F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збільшенні F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4 рази — f зростає вдвічі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463040"/>
            <a:ext cx="25603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463040"/>
            <a:ext cx="2560320" cy="4572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7" name="Text 14"/>
          <p:cNvSpPr/>
          <p:nvPr/>
        </p:nvSpPr>
        <p:spPr>
          <a:xfrm>
            <a:off x="6126480" y="14630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Експеримент 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263640" y="210312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Лінійна густина μ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263640" y="256032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~ 1/√μ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Товща струна —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нижчий тон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4709160"/>
            <a:ext cx="8229600" cy="320040"/>
          </a:xfrm>
          <a:prstGeom prst="rect">
            <a:avLst/>
          </a:prstGeom>
          <a:solidFill>
            <a:srgbClr val="E3F2FD"/>
          </a:solidFill>
          <a:ln/>
        </p:spPr>
      </p:sp>
      <p:sp>
        <p:nvSpPr>
          <p:cNvPr id="21" name="Text 18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Результати віртуального моделювання повністю підтвердили формулу Мерсенна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МІСЯЧНІ УМОВИ: ГРАВІТАЦІЯ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20574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Параметр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Земля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Місяць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Прискорення 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9,81 м/с²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1,62 м/с²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Натяг горизонтальної струни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Задається колком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Задається колком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Частота 1-ї струни (мі)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329,6 Гц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329,6 Гц ✅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Вплив g на частоту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Відсутній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Відсутній ✅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57200" y="3474720"/>
            <a:ext cx="8229600" cy="1463040"/>
          </a:xfrm>
          <a:prstGeom prst="rect">
            <a:avLst/>
          </a:prstGeom>
          <a:solidFill>
            <a:srgbClr val="E3F2FD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731520" y="3566160"/>
            <a:ext cx="76809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гравітація не впливає?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Гітарна струна натягнута горизонтально. Сила натягу створюється механізмом колка, а не вагою струни. Прискорення вільного падіння g не входить у формулу Мерсенна для горизонтальної струни. Тому при однаковому натязі частота буде ідентичною на Землі та на Місяці.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МІСЯЧНІ УМОВИ: ВАКУУМ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097280"/>
            <a:ext cx="3840480" cy="3474720"/>
          </a:xfrm>
          <a:prstGeom prst="rect">
            <a:avLst/>
          </a:prstGeom>
          <a:solidFill>
            <a:srgbClr val="FFEBE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640080" y="118872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Проблема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" y="1737360"/>
            <a:ext cx="34747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поверхні Місяця — вакуум.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Звукові хвилі — це механічні коливання частинок середовища. У вакуумі немає частинок, тому звук НЕ поширюється.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Астронавт на поверхні не почує гітару, навіть якщо струна коливатиметься.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4846320" y="1097280"/>
            <a:ext cx="3840480" cy="3474720"/>
          </a:xfrm>
          <a:prstGeom prst="rect">
            <a:avLst/>
          </a:prstGeom>
          <a:solidFill>
            <a:srgbClr val="E8F5E9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029200" y="118872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Рішення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029200" y="1737360"/>
            <a:ext cx="34747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Герметичний житловий модуль!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Усередині модуля місячної бази повітря при нормальному тиску (≈1 атм). Звук поширюється повноцінно.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Бонус: відсутність зовнішнього шуму створює ідеальну акустику для музикування!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МІСЯЧНІ УМОВИ: ТЕМПЕРАТУРА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097280"/>
            <a:ext cx="8229600" cy="1097280"/>
          </a:xfrm>
          <a:prstGeom prst="rect">
            <a:avLst/>
          </a:prstGeom>
          <a:solidFill>
            <a:srgbClr val="0F1B2D"/>
          </a:solidFill>
          <a:ln/>
        </p:spPr>
      </p:sp>
      <p:sp>
        <p:nvSpPr>
          <p:cNvPr id="5" name="Text 2"/>
          <p:cNvSpPr/>
          <p:nvPr/>
        </p:nvSpPr>
        <p:spPr>
          <a:xfrm>
            <a:off x="731520" y="11887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4B5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–173 °C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31520" y="16459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нічний бік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114800" y="118872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6583680" y="11887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70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+127 °C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583680" y="16459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денний бік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57200" y="2468880"/>
            <a:ext cx="384048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7200" y="2468880"/>
            <a:ext cx="73152" cy="2286000"/>
          </a:xfrm>
          <a:prstGeom prst="rect">
            <a:avLst/>
          </a:prstGeom>
          <a:solidFill>
            <a:srgbClr val="FF7043"/>
          </a:solidFill>
          <a:ln/>
        </p:spPr>
      </p:sp>
      <p:sp>
        <p:nvSpPr>
          <p:cNvPr id="12" name="Text 9"/>
          <p:cNvSpPr/>
          <p:nvPr/>
        </p:nvSpPr>
        <p:spPr>
          <a:xfrm>
            <a:off x="731520" y="2560320"/>
            <a:ext cx="338328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Вплив на струну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Екстремальні температури змінюють модуль Юнга металу: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Охолодження → струна жорсткіша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Нагрівання → струна м’якша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Зміна частоти: до 2,5–5%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846320" y="2468880"/>
            <a:ext cx="3840480" cy="2286000"/>
          </a:xfrm>
          <a:prstGeom prst="rect">
            <a:avLst/>
          </a:prstGeom>
          <a:solidFill>
            <a:srgbClr val="E3F2FD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846320" y="2468880"/>
            <a:ext cx="73152" cy="22860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5" name="Text 12"/>
          <p:cNvSpPr/>
          <p:nvPr/>
        </p:nvSpPr>
        <p:spPr>
          <a:xfrm>
            <a:off x="5120640" y="2560320"/>
            <a:ext cx="338328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модулі бази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Температура в житловому модулі: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2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≈ 20–22 °C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Вплив температури на частоту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несуттєвий (≈ 0%)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РЕАЛЬНИЙ ЕКСПЕРИМЕНТ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74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914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Спектральний аналіз звуку 1-ї </a:t>
            </a:r>
            <a:r>
              <a:rPr lang="en-US" sz="1400" i="1" dirty="0" err="1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струни</a:t>
            </a:r>
            <a:r>
              <a:rPr lang="en-US" sz="1400" i="1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 err="1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гітари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760720" y="1371600"/>
            <a:ext cx="292608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943600" y="1463040"/>
            <a:ext cx="2560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Основний тон:</a:t>
            </a:r>
            <a:endParaRPr lang="en-US" sz="14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f₁ ≈ 330 Гц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Обертони: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660, 990, 1320 Гц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Точність: 1–2%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57200" y="4297680"/>
            <a:ext cx="8229600" cy="640080"/>
          </a:xfrm>
          <a:prstGeom prst="rect">
            <a:avLst/>
          </a:prstGeom>
          <a:solidFill>
            <a:srgbClr val="E3F2FD"/>
          </a:solidFill>
          <a:ln/>
        </p:spPr>
      </p:sp>
      <p:sp>
        <p:nvSpPr>
          <p:cNvPr id="10" name="Text 7"/>
          <p:cNvSpPr/>
          <p:nvPr/>
        </p:nvSpPr>
        <p:spPr>
          <a:xfrm>
            <a:off x="640080" y="429768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Реальний вимір підтверджує і теорію, і віртуальне моделювання</a:t>
            </a:r>
            <a:endParaRPr lang="en-US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957291-2900-7CE8-AAFF-D17F551CC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486" y="1325880"/>
            <a:ext cx="39624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ПОРІВНЯННЯ: ЗЕМЛЯ vs МІСЯЦЬ</a:t>
            </a:r>
            <a:endParaRPr lang="en-US" sz="2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29718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Фактор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🌍 Земля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🌙 Місяць (поверхня)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🌙 Місяць (модуль)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Гравітація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9,81 м/с²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1,62 м/с²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1,62 м/с²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Атмосфера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Повітря, 1 атм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Вакуум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Повітря, 1 атм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Температура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+20 °C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–173...+127 °C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+20–22 °C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Стоячі хвилі на струні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Так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Так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Так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Поширення звуку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Так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❌ Ні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Так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Частота 1-ї струни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329,6 Гц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329,6 Гц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329,6 Гц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Можливість гри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Повна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❌ Неможливо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Повна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«МІСЯЧНИЙ МУЗИЧНИЙ МОДУЛЬ»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760720" y="1005840"/>
            <a:ext cx="292608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943600" y="1097280"/>
            <a:ext cx="25603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Характеристики: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Герметичний модуль з повітрям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Термостабілізація (+20 °C)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Звукоізоляція від вібрацій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Акустично оптимізований простір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Зона для музикування та психологічної розвантаження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44348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F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Практичне значення: музика як засіб психологічної підтримки астронавтів у тривалих місіях</a:t>
            </a:r>
            <a:endParaRPr lang="en-US" sz="1300" dirty="0"/>
          </a:p>
        </p:txBody>
      </p:sp>
      <p:pic>
        <p:nvPicPr>
          <p:cNvPr id="11" name="Графіка 10">
            <a:extLst>
              <a:ext uri="{FF2B5EF4-FFF2-40B4-BE49-F238E27FC236}">
                <a16:creationId xmlns:a16="http://schemas.microsoft.com/office/drawing/2014/main" id="{DE35EA85-B05F-776F-2F36-613621F3D7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4818"/>
          <a:stretch>
            <a:fillRect/>
          </a:stretch>
        </p:blipFill>
        <p:spPr>
          <a:xfrm>
            <a:off x="457200" y="760412"/>
            <a:ext cx="5120640" cy="34458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274320"/>
            <a:ext cx="54864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8229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640080" y="1554480"/>
            <a:ext cx="7863840" cy="502920"/>
          </a:xfrm>
          <a:prstGeom prst="rect">
            <a:avLst/>
          </a:prstGeom>
          <a:solidFill>
            <a:srgbClr val="1A2744"/>
          </a:solidFill>
          <a:ln/>
        </p:spPr>
      </p:sp>
      <p:sp>
        <p:nvSpPr>
          <p:cNvPr id="5" name="Text 2"/>
          <p:cNvSpPr/>
          <p:nvPr/>
        </p:nvSpPr>
        <p:spPr>
          <a:xfrm>
            <a:off x="731520" y="1554480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8F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280160" y="155448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Стоячі хвилі на горизонтальній гітарній струні утворюються незалежно від гравітації — частота визначається натягом, довжиною та лінійною густиною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640080" y="2194560"/>
            <a:ext cx="7863840" cy="502920"/>
          </a:xfrm>
          <a:prstGeom prst="rect">
            <a:avLst/>
          </a:prstGeom>
          <a:solidFill>
            <a:srgbClr val="1A2744"/>
          </a:solidFill>
          <a:ln/>
        </p:spPr>
      </p:sp>
      <p:sp>
        <p:nvSpPr>
          <p:cNvPr id="8" name="Text 5"/>
          <p:cNvSpPr/>
          <p:nvPr/>
        </p:nvSpPr>
        <p:spPr>
          <a:xfrm>
            <a:off x="731520" y="2194560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8F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280160" y="219456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вакуумі на поверхні Місяця звук від струни не поширюється до слухача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40080" y="2834640"/>
            <a:ext cx="7863840" cy="502920"/>
          </a:xfrm>
          <a:prstGeom prst="rect">
            <a:avLst/>
          </a:prstGeom>
          <a:solidFill>
            <a:srgbClr val="1A2744"/>
          </a:solidFill>
          <a:ln/>
        </p:spPr>
      </p:sp>
      <p:sp>
        <p:nvSpPr>
          <p:cNvPr id="11" name="Text 8"/>
          <p:cNvSpPr/>
          <p:nvPr/>
        </p:nvSpPr>
        <p:spPr>
          <a:xfrm>
            <a:off x="731520" y="2834640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8F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80160" y="283464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герметичному модулі місячної бази гітара звучатиме повноцінно, як на Землі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40080" y="3474720"/>
            <a:ext cx="7863840" cy="502920"/>
          </a:xfrm>
          <a:prstGeom prst="rect">
            <a:avLst/>
          </a:prstGeom>
          <a:solidFill>
            <a:srgbClr val="1A2744"/>
          </a:solidFill>
          <a:ln/>
        </p:spPr>
      </p:sp>
      <p:sp>
        <p:nvSpPr>
          <p:cNvPr id="14" name="Text 11"/>
          <p:cNvSpPr/>
          <p:nvPr/>
        </p:nvSpPr>
        <p:spPr>
          <a:xfrm>
            <a:off x="731520" y="3474720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8F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280160" y="347472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Температурні перепади на поверхні можуть змінити частоту на 2,5–5%, але в модулі вплив несуттєвий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solidFill>
            <a:srgbClr val="1A2744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4114800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8F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280160" y="411480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Гіпотезу підтверджено: грати на гітарі на місячній базі — можливо!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2286000" y="4663440"/>
            <a:ext cx="4572000" cy="365760"/>
          </a:xfrm>
          <a:prstGeom prst="rect">
            <a:avLst/>
          </a:prstGeom>
          <a:solidFill>
            <a:srgbClr val="FF8F00"/>
          </a:solidFill>
          <a:ln/>
        </p:spPr>
      </p:sp>
      <p:sp>
        <p:nvSpPr>
          <p:cNvPr id="20" name="Text 17"/>
          <p:cNvSpPr/>
          <p:nvPr/>
        </p:nvSpPr>
        <p:spPr>
          <a:xfrm>
            <a:off x="2286000" y="46634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ГІПОТЕЗУ ПІДТВЕРДЖЕНО ✅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82880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0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СПИСОК ВИКОРИСТАНИХ ДЖЕРЕЛ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731520" y="128016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Бар’яхтар В. Г. та ін. Фізика: підручник для 9 класу. Харків: Ранок, 2022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731520" y="173736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Гончаренко С. У. Фізика: енциклопедичний довідник. Київ: Техніка, 2005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31520" y="219456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PhET «Wave on a String» — phet.colorado.edu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20" y="265176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NASA Artemis Program — nasa.gov/artemis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31520" y="310896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Williams D. R. Moon Fact Sheet. NASA Goddard Space Flight Center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31520" y="356616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Kinsler L. E. Fundamentals of Acoustics. New York: Wiley, 2000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402336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Audacity: Free Audio Editor — audacityteam.org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57200" y="4572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8F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1028</Words>
  <Application>Microsoft Office PowerPoint</Application>
  <PresentationFormat>Екран (16:9)</PresentationFormat>
  <Paragraphs>209</Paragraphs>
  <Slides>13</Slides>
  <Notes>13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 Math</vt:lpstr>
      <vt:lpstr>Georgia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 зазвучить гітара на Місяці?</dc:title>
  <dc:subject>PptxGenJS Presentation</dc:subject>
  <dc:creator>МАН-Юніор</dc:creator>
  <cp:lastModifiedBy>School32</cp:lastModifiedBy>
  <cp:revision>3</cp:revision>
  <dcterms:created xsi:type="dcterms:W3CDTF">2026-03-19T16:39:03Z</dcterms:created>
  <dcterms:modified xsi:type="dcterms:W3CDTF">2026-04-15T21:23:34Z</dcterms:modified>
</cp:coreProperties>
</file>