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68" r:id="rId1"/>
  </p:sldMasterIdLst>
  <p:sldIdLst>
    <p:sldId id="256" r:id="rId2"/>
    <p:sldId id="258" r:id="rId3"/>
    <p:sldId id="259" r:id="rId4"/>
    <p:sldId id="260" r:id="rId5"/>
    <p:sldId id="261" r:id="rId6"/>
    <p:sldId id="262" r:id="rId7"/>
    <p:sldId id="263" r:id="rId8"/>
    <p:sldId id="264" r:id="rId9"/>
    <p:sldId id="265" r:id="rId10"/>
    <p:sldId id="272" r:id="rId11"/>
    <p:sldId id="266" r:id="rId12"/>
    <p:sldId id="267" r:id="rId13"/>
    <p:sldId id="268" r:id="rId14"/>
    <p:sldId id="269" r:id="rId15"/>
    <p:sldId id="270" r:id="rId16"/>
  </p:sldIdLst>
  <p:sldSz cx="9144000" cy="5143500" type="screen16x9"/>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756" y="-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4" y="2857501"/>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2" y="2922758"/>
            <a:ext cx="3733801" cy="14401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2" y="3086375"/>
            <a:ext cx="3733801"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3123302"/>
            <a:ext cx="1965960" cy="13716"/>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3149679"/>
            <a:ext cx="1965960"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2971800"/>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304573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2737246"/>
            <a:ext cx="9144000" cy="18312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2" y="2756646"/>
            <a:ext cx="9144001" cy="10550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2" y="2732318"/>
            <a:ext cx="2729951" cy="186324"/>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2776275"/>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801416"/>
            <a:ext cx="8458200" cy="1102519"/>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2924953"/>
            <a:ext cx="4953000" cy="131445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3154680"/>
            <a:ext cx="960120" cy="342900"/>
          </a:xfrm>
        </p:spPr>
        <p:txBody>
          <a:bodyPr/>
          <a:lstStyle/>
          <a:p>
            <a:fld id="{52CF209D-6CBE-455D-9505-0BF04E3DEAE7}" type="datetimeFigureOut">
              <a:rPr lang="uk-UA" smtClean="0"/>
              <a:pPr/>
              <a:t>22.04.2026</a:t>
            </a:fld>
            <a:endParaRPr lang="uk-UA"/>
          </a:p>
        </p:txBody>
      </p:sp>
      <p:sp>
        <p:nvSpPr>
          <p:cNvPr id="17" name="Нижний колонтитул 16"/>
          <p:cNvSpPr>
            <a:spLocks noGrp="1"/>
          </p:cNvSpPr>
          <p:nvPr>
            <p:ph type="ftr" sz="quarter" idx="11"/>
          </p:nvPr>
        </p:nvSpPr>
        <p:spPr>
          <a:xfrm>
            <a:off x="5410200" y="3153966"/>
            <a:ext cx="1295400" cy="342900"/>
          </a:xfrm>
        </p:spPr>
        <p:txBody>
          <a:bodyPr/>
          <a:lstStyle/>
          <a:p>
            <a:endParaRPr lang="uk-UA"/>
          </a:p>
        </p:txBody>
      </p:sp>
      <p:sp>
        <p:nvSpPr>
          <p:cNvPr id="29" name="Номер слайда 28"/>
          <p:cNvSpPr>
            <a:spLocks noGrp="1"/>
          </p:cNvSpPr>
          <p:nvPr>
            <p:ph type="sldNum" sz="quarter" idx="12"/>
          </p:nvPr>
        </p:nvSpPr>
        <p:spPr>
          <a:xfrm>
            <a:off x="8320088" y="852"/>
            <a:ext cx="747712" cy="274320"/>
          </a:xfrm>
        </p:spPr>
        <p:txBody>
          <a:bodyPr/>
          <a:lstStyle>
            <a:lvl1pPr algn="r">
              <a:defRPr sz="1800">
                <a:solidFill>
                  <a:schemeClr val="bg1"/>
                </a:solidFill>
              </a:defRPr>
            </a:lvl1pPr>
          </a:lstStyle>
          <a:p>
            <a:fld id="{85D30EAD-E32B-460B-A6A1-6B27776C1E6F}"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485901"/>
            <a:ext cx="7772400" cy="1021556"/>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25316"/>
            <a:ext cx="7772400" cy="1132284"/>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87069"/>
            <a:ext cx="4038600" cy="3394472"/>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87069"/>
            <a:ext cx="4038600" cy="3394472"/>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857250"/>
            <a:ext cx="8382000" cy="802386"/>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83728"/>
            <a:ext cx="4041648"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7" y="1683728"/>
            <a:ext cx="4041775"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031389"/>
            <a:ext cx="4041648" cy="291465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7" y="2031389"/>
            <a:ext cx="4041775" cy="291465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2CF209D-6CBE-455D-9505-0BF04E3DEAE7}" type="datetimeFigureOut">
              <a:rPr lang="uk-UA" smtClean="0"/>
              <a:pPr/>
              <a:t>22.04.2026</a:t>
            </a:fld>
            <a:endParaRPr lang="uk-UA"/>
          </a:p>
        </p:txBody>
      </p:sp>
      <p:sp>
        <p:nvSpPr>
          <p:cNvPr id="27" name="Номер слайда 26"/>
          <p:cNvSpPr>
            <a:spLocks noGrp="1"/>
          </p:cNvSpPr>
          <p:nvPr>
            <p:ph type="sldNum" sz="quarter" idx="11"/>
          </p:nvPr>
        </p:nvSpPr>
        <p:spPr/>
        <p:txBody>
          <a:bodyPr rtlCol="0"/>
          <a:lstStyle/>
          <a:p>
            <a:fld id="{85D30EAD-E32B-460B-A6A1-6B27776C1E6F}" type="slidenum">
              <a:rPr lang="uk-UA" smtClean="0"/>
              <a:pPr/>
              <a:t>‹#›</a:t>
            </a:fld>
            <a:endParaRPr lang="uk-UA"/>
          </a:p>
        </p:txBody>
      </p:sp>
      <p:sp>
        <p:nvSpPr>
          <p:cNvPr id="28" name="Нижний колонтитул 27"/>
          <p:cNvSpPr>
            <a:spLocks noGrp="1"/>
          </p:cNvSpPr>
          <p:nvPr>
            <p:ph type="ftr" sz="quarter" idx="12"/>
          </p:nvPr>
        </p:nvSpPr>
        <p:spPr/>
        <p:txBody>
          <a:bodyPr rtlCol="0"/>
          <a:lstStyle/>
          <a:p>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50"/>
            <a:ext cx="8229600" cy="802386"/>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459486"/>
            <a:ext cx="957264" cy="342900"/>
          </a:xfrm>
        </p:spPr>
        <p:txBody>
          <a:bodyPr/>
          <a:lstStyle/>
          <a:p>
            <a:fld id="{52CF209D-6CBE-455D-9505-0BF04E3DEAE7}" type="datetimeFigureOut">
              <a:rPr lang="uk-UA" smtClean="0"/>
              <a:pPr/>
              <a:t>22.04.2026</a:t>
            </a:fld>
            <a:endParaRPr lang="uk-UA"/>
          </a:p>
        </p:txBody>
      </p:sp>
      <p:sp>
        <p:nvSpPr>
          <p:cNvPr id="4" name="Нижний колонтитул 3"/>
          <p:cNvSpPr>
            <a:spLocks noGrp="1"/>
          </p:cNvSpPr>
          <p:nvPr>
            <p:ph type="ftr" sz="quarter" idx="11"/>
          </p:nvPr>
        </p:nvSpPr>
        <p:spPr>
          <a:xfrm>
            <a:off x="5257800" y="459486"/>
            <a:ext cx="1325880" cy="342900"/>
          </a:xfrm>
        </p:spPr>
        <p:txBody>
          <a:bodyPr/>
          <a:lstStyle/>
          <a:p>
            <a:endParaRPr lang="uk-UA"/>
          </a:p>
        </p:txBody>
      </p:sp>
      <p:sp>
        <p:nvSpPr>
          <p:cNvPr id="5" name="Номер слайда 4"/>
          <p:cNvSpPr>
            <a:spLocks noGrp="1"/>
          </p:cNvSpPr>
          <p:nvPr>
            <p:ph type="sldNum" sz="quarter" idx="12"/>
          </p:nvPr>
        </p:nvSpPr>
        <p:spPr>
          <a:xfrm>
            <a:off x="8174736" y="1704"/>
            <a:ext cx="762000" cy="274320"/>
          </a:xfrm>
        </p:spPr>
        <p:txBody>
          <a:bodyPr/>
          <a:lstStyle/>
          <a:p>
            <a:fld id="{85D30EAD-E32B-460B-A6A1-6B27776C1E6F}"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826478"/>
            <a:ext cx="3383280" cy="658368"/>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1508045"/>
            <a:ext cx="3383280" cy="346329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582215"/>
            <a:ext cx="5102352" cy="438912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6" y="831871"/>
            <a:ext cx="586803" cy="3511228"/>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857250"/>
            <a:ext cx="4572000" cy="3429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2455732"/>
            <a:ext cx="2590800" cy="1887367"/>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857250"/>
            <a:ext cx="1905000" cy="41148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857250"/>
            <a:ext cx="6248400" cy="41148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2CF209D-6CBE-455D-9505-0BF04E3DEAE7}" type="datetimeFigureOut">
              <a:rPr lang="uk-UA" smtClean="0"/>
              <a:pPr/>
              <a:t>22.04.2026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85D30EAD-E32B-460B-A6A1-6B27776C1E6F}"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275115"/>
            <a:ext cx="9144000" cy="6330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0"/>
            <a:ext cx="9144000" cy="232997"/>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2" y="231208"/>
            <a:ext cx="9144001" cy="6858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4" y="270186"/>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2" y="330085"/>
            <a:ext cx="3733801" cy="135026"/>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373128"/>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7" y="44170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1501"/>
            <a:ext cx="57627" cy="46634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1501"/>
            <a:ext cx="27432" cy="46634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1501"/>
            <a:ext cx="9144" cy="466344"/>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1501"/>
            <a:ext cx="27432" cy="466344"/>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285"/>
            <a:ext cx="54864" cy="438912"/>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285"/>
            <a:ext cx="9144" cy="438912"/>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857250"/>
            <a:ext cx="8229600" cy="8001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87068"/>
            <a:ext cx="8229600" cy="3243834"/>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459486"/>
            <a:ext cx="957264" cy="342900"/>
          </a:xfrm>
          <a:prstGeom prst="rect">
            <a:avLst/>
          </a:prstGeom>
        </p:spPr>
        <p:txBody>
          <a:bodyPr vert="horz"/>
          <a:lstStyle>
            <a:lvl1pPr algn="l" eaLnBrk="1" latinLnBrk="0" hangingPunct="1">
              <a:defRPr kumimoji="0" sz="800">
                <a:solidFill>
                  <a:schemeClr val="accent2"/>
                </a:solidFill>
              </a:defRPr>
            </a:lvl1pPr>
          </a:lstStyle>
          <a:p>
            <a:fld id="{52CF209D-6CBE-455D-9505-0BF04E3DEAE7}" type="datetimeFigureOut">
              <a:rPr lang="uk-UA" smtClean="0"/>
              <a:pPr/>
              <a:t>22.04.2026</a:t>
            </a:fld>
            <a:endParaRPr lang="uk-UA"/>
          </a:p>
        </p:txBody>
      </p:sp>
      <p:sp>
        <p:nvSpPr>
          <p:cNvPr id="3" name="Нижний колонтитул 2"/>
          <p:cNvSpPr>
            <a:spLocks noGrp="1"/>
          </p:cNvSpPr>
          <p:nvPr>
            <p:ph type="ftr" sz="quarter" idx="3"/>
          </p:nvPr>
        </p:nvSpPr>
        <p:spPr>
          <a:xfrm>
            <a:off x="5257800" y="459486"/>
            <a:ext cx="1325880" cy="342900"/>
          </a:xfrm>
          <a:prstGeom prst="rect">
            <a:avLst/>
          </a:prstGeom>
        </p:spPr>
        <p:txBody>
          <a:bodyPr vert="horz"/>
          <a:lstStyle>
            <a:lvl1pPr algn="r" eaLnBrk="1" latinLnBrk="0" hangingPunct="1">
              <a:defRPr kumimoji="0" sz="800">
                <a:solidFill>
                  <a:schemeClr val="accent2"/>
                </a:solidFill>
              </a:defRPr>
            </a:lvl1pPr>
          </a:lstStyle>
          <a:p>
            <a:endParaRPr lang="uk-UA"/>
          </a:p>
        </p:txBody>
      </p:sp>
      <p:sp>
        <p:nvSpPr>
          <p:cNvPr id="23" name="Номер слайда 22"/>
          <p:cNvSpPr>
            <a:spLocks noGrp="1"/>
          </p:cNvSpPr>
          <p:nvPr>
            <p:ph type="sldNum" sz="quarter" idx="4"/>
          </p:nvPr>
        </p:nvSpPr>
        <p:spPr>
          <a:xfrm>
            <a:off x="8174736" y="1704"/>
            <a:ext cx="762000" cy="274320"/>
          </a:xfrm>
          <a:prstGeom prst="rect">
            <a:avLst/>
          </a:prstGeom>
        </p:spPr>
        <p:txBody>
          <a:bodyPr vert="horz" anchor="b"/>
          <a:lstStyle>
            <a:lvl1pPr algn="r" eaLnBrk="1" latinLnBrk="0" hangingPunct="1">
              <a:defRPr kumimoji="0" sz="1800">
                <a:solidFill>
                  <a:srgbClr val="FFFFFF"/>
                </a:solidFill>
              </a:defRPr>
            </a:lvl1pPr>
          </a:lstStyle>
          <a:p>
            <a:fld id="{85D30EAD-E32B-460B-A6A1-6B27776C1E6F}"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smtClean="0"/>
              <a:t> </a:t>
            </a:r>
            <a:endParaRPr lang="uk-UA"/>
          </a:p>
        </p:txBody>
      </p:sp>
      <p:sp>
        <p:nvSpPr>
          <p:cNvPr id="3" name="Подзаголовок 2"/>
          <p:cNvSpPr>
            <a:spLocks noGrp="1"/>
          </p:cNvSpPr>
          <p:nvPr>
            <p:ph type="subTitle" idx="1"/>
          </p:nvPr>
        </p:nvSpPr>
        <p:spPr>
          <a:xfrm>
            <a:off x="0" y="2931790"/>
            <a:ext cx="5292080" cy="2088232"/>
          </a:xfrm>
        </p:spPr>
        <p:txBody>
          <a:bodyPr>
            <a:noAutofit/>
          </a:bodyPr>
          <a:lstStyle/>
          <a:p>
            <a:pPr algn="just"/>
            <a:r>
              <a:rPr lang="uk-UA" sz="1600" b="1" dirty="0" smtClean="0">
                <a:solidFill>
                  <a:srgbClr val="002060"/>
                </a:solidFill>
                <a:latin typeface="Times New Roman" pitchFamily="18" charset="0"/>
                <a:cs typeface="Times New Roman" pitchFamily="18" charset="0"/>
              </a:rPr>
              <a:t>Виконавець:</a:t>
            </a:r>
            <a:r>
              <a:rPr lang="uk-UA" sz="1600" dirty="0" smtClean="0">
                <a:solidFill>
                  <a:srgbClr val="002060"/>
                </a:solidFill>
                <a:latin typeface="Times New Roman" pitchFamily="18" charset="0"/>
                <a:cs typeface="Times New Roman" pitchFamily="18" charset="0"/>
              </a:rPr>
              <a:t> </a:t>
            </a:r>
          </a:p>
          <a:p>
            <a:pPr algn="just"/>
            <a:r>
              <a:rPr lang="uk-UA" sz="1600" b="1" dirty="0" err="1" smtClean="0">
                <a:solidFill>
                  <a:srgbClr val="002060"/>
                </a:solidFill>
                <a:latin typeface="Times New Roman" pitchFamily="18" charset="0"/>
                <a:cs typeface="Times New Roman" pitchFamily="18" charset="0"/>
              </a:rPr>
              <a:t>Букар</a:t>
            </a:r>
            <a:r>
              <a:rPr lang="uk-UA" sz="1600" b="1" dirty="0" smtClean="0">
                <a:solidFill>
                  <a:srgbClr val="002060"/>
                </a:solidFill>
                <a:latin typeface="Times New Roman" pitchFamily="18" charset="0"/>
                <a:cs typeface="Times New Roman" pitchFamily="18" charset="0"/>
              </a:rPr>
              <a:t> Дар</a:t>
            </a:r>
            <a:r>
              <a:rPr lang="ru-RU" sz="1600" b="1" dirty="0" smtClean="0">
                <a:solidFill>
                  <a:srgbClr val="002060"/>
                </a:solidFill>
                <a:latin typeface="Times New Roman" pitchFamily="18" charset="0"/>
                <a:cs typeface="Times New Roman" pitchFamily="18" charset="0"/>
              </a:rPr>
              <a:t>’</a:t>
            </a:r>
            <a:r>
              <a:rPr lang="uk-UA" sz="1600" b="1" dirty="0" smtClean="0">
                <a:solidFill>
                  <a:srgbClr val="002060"/>
                </a:solidFill>
                <a:latin typeface="Times New Roman" pitchFamily="18" charset="0"/>
                <a:cs typeface="Times New Roman" pitchFamily="18" charset="0"/>
              </a:rPr>
              <a:t>я Павлівна</a:t>
            </a:r>
            <a:r>
              <a:rPr lang="uk-UA" sz="1600" dirty="0" smtClean="0">
                <a:solidFill>
                  <a:srgbClr val="002060"/>
                </a:solidFill>
                <a:latin typeface="Times New Roman" pitchFamily="18" charset="0"/>
                <a:cs typeface="Times New Roman" pitchFamily="18" charset="0"/>
              </a:rPr>
              <a:t>, учениця 9-Б класу Херсонського ліцею  № 52 «Перспектива» Херсонської міської ради, </a:t>
            </a:r>
          </a:p>
          <a:p>
            <a:pPr algn="just"/>
            <a:r>
              <a:rPr lang="uk-UA" sz="1600" dirty="0" smtClean="0">
                <a:solidFill>
                  <a:srgbClr val="002060"/>
                </a:solidFill>
                <a:latin typeface="Times New Roman" pitchFamily="18" charset="0"/>
                <a:cs typeface="Times New Roman" pitchFamily="18" charset="0"/>
              </a:rPr>
              <a:t>м. Херсон</a:t>
            </a:r>
          </a:p>
          <a:p>
            <a:pPr algn="just"/>
            <a:r>
              <a:rPr lang="uk-UA" sz="1600" b="1" dirty="0" smtClean="0">
                <a:solidFill>
                  <a:srgbClr val="002060"/>
                </a:solidFill>
                <a:latin typeface="Times New Roman" pitchFamily="18" charset="0"/>
                <a:cs typeface="Times New Roman" pitchFamily="18" charset="0"/>
              </a:rPr>
              <a:t>Керівник проекту:</a:t>
            </a:r>
            <a:r>
              <a:rPr lang="uk-UA" sz="1600" dirty="0" smtClean="0">
                <a:solidFill>
                  <a:srgbClr val="002060"/>
                </a:solidFill>
                <a:latin typeface="Times New Roman" pitchFamily="18" charset="0"/>
                <a:cs typeface="Times New Roman" pitchFamily="18" charset="0"/>
              </a:rPr>
              <a:t> Мясоєдова Наталія Миколаївна, учитель фізики  Херсонського ліцею № 52 «Перспектива»  Херсонської міської ради.</a:t>
            </a:r>
            <a:endParaRPr lang="uk-UA" sz="1600" dirty="0">
              <a:solidFill>
                <a:srgbClr val="002060"/>
              </a:solidFill>
              <a:latin typeface="Times New Roman" pitchFamily="18" charset="0"/>
              <a:cs typeface="Times New Roman" pitchFamily="18" charset="0"/>
            </a:endParaRPr>
          </a:p>
        </p:txBody>
      </p:sp>
      <p:pic>
        <p:nvPicPr>
          <p:cNvPr id="9" name="Рисунок 8" descr="IMG_20260418_155750_537.jpg"/>
          <p:cNvPicPr>
            <a:picLocks noChangeAspect="1"/>
          </p:cNvPicPr>
          <p:nvPr/>
        </p:nvPicPr>
        <p:blipFill>
          <a:blip r:embed="rId2" cstate="print"/>
          <a:stretch>
            <a:fillRect/>
          </a:stretch>
        </p:blipFill>
        <p:spPr>
          <a:xfrm>
            <a:off x="5364085" y="-319"/>
            <a:ext cx="3781225" cy="3740801"/>
          </a:xfrm>
          <a:prstGeom prst="rect">
            <a:avLst/>
          </a:prstGeom>
        </p:spPr>
      </p:pic>
      <p:sp>
        <p:nvSpPr>
          <p:cNvPr id="4" name="Прямоугольник 3"/>
          <p:cNvSpPr/>
          <p:nvPr/>
        </p:nvSpPr>
        <p:spPr>
          <a:xfrm>
            <a:off x="179511" y="267494"/>
            <a:ext cx="5184575" cy="2062103"/>
          </a:xfrm>
          <a:prstGeom prst="rect">
            <a:avLst/>
          </a:prstGeom>
        </p:spPr>
        <p:txBody>
          <a:bodyPr wrap="square">
            <a:spAutoFit/>
          </a:bodyPr>
          <a:lstStyle/>
          <a:p>
            <a:endParaRPr lang="ru-RU" sz="3200" dirty="0" smtClean="0">
              <a:solidFill>
                <a:schemeClr val="bg1"/>
              </a:solidFill>
              <a:latin typeface="Times New Roman" pitchFamily="18" charset="0"/>
              <a:cs typeface="Times New Roman" pitchFamily="18" charset="0"/>
            </a:endParaRPr>
          </a:p>
          <a:p>
            <a:r>
              <a:rPr lang="ru-RU" sz="3200" dirty="0" smtClean="0">
                <a:solidFill>
                  <a:schemeClr val="bg1"/>
                </a:solidFill>
                <a:latin typeface="Times New Roman" pitchFamily="18" charset="0"/>
                <a:cs typeface="Times New Roman" pitchFamily="18" charset="0"/>
              </a:rPr>
              <a:t>«</a:t>
            </a:r>
            <a:r>
              <a:rPr lang="ru-RU" sz="3200" dirty="0" err="1">
                <a:solidFill>
                  <a:schemeClr val="bg1"/>
                </a:solidFill>
                <a:latin typeface="Times New Roman" pitchFamily="18" charset="0"/>
                <a:cs typeface="Times New Roman" pitchFamily="18" charset="0"/>
              </a:rPr>
              <a:t>Космічна</a:t>
            </a:r>
            <a:r>
              <a:rPr lang="ru-RU" sz="3200" dirty="0">
                <a:solidFill>
                  <a:schemeClr val="bg1"/>
                </a:solidFill>
                <a:latin typeface="Times New Roman" pitchFamily="18" charset="0"/>
                <a:cs typeface="Times New Roman" pitchFamily="18" charset="0"/>
              </a:rPr>
              <a:t> ДТП </a:t>
            </a:r>
            <a:r>
              <a:rPr lang="ru-RU" sz="3200" dirty="0" smtClean="0">
                <a:solidFill>
                  <a:schemeClr val="bg1"/>
                </a:solidFill>
                <a:latin typeface="Times New Roman" pitchFamily="18" charset="0"/>
                <a:cs typeface="Times New Roman" pitchFamily="18" charset="0"/>
              </a:rPr>
              <a:t>у </a:t>
            </a:r>
            <a:r>
              <a:rPr lang="ru-RU" sz="3200" dirty="0" err="1" smtClean="0">
                <a:solidFill>
                  <a:schemeClr val="bg1"/>
                </a:solidFill>
                <a:latin typeface="Times New Roman" pitchFamily="18" charset="0"/>
                <a:cs typeface="Times New Roman" pitchFamily="18" charset="0"/>
              </a:rPr>
              <a:t>системі</a:t>
            </a:r>
            <a:endParaRPr lang="ru-RU" sz="3200" dirty="0" smtClean="0">
              <a:solidFill>
                <a:schemeClr val="bg1"/>
              </a:solidFill>
              <a:latin typeface="Times New Roman" pitchFamily="18" charset="0"/>
              <a:cs typeface="Times New Roman" pitchFamily="18" charset="0"/>
            </a:endParaRPr>
          </a:p>
          <a:p>
            <a:r>
              <a:rPr lang="ru-RU" sz="3200" dirty="0" smtClean="0">
                <a:solidFill>
                  <a:schemeClr val="bg1"/>
                </a:solidFill>
                <a:latin typeface="Times New Roman" pitchFamily="18" charset="0"/>
                <a:cs typeface="Times New Roman" pitchFamily="18" charset="0"/>
              </a:rPr>
              <a:t> </a:t>
            </a:r>
            <a:r>
              <a:rPr lang="ru-RU" sz="3200" dirty="0">
                <a:solidFill>
                  <a:schemeClr val="bg1"/>
                </a:solidFill>
                <a:latin typeface="Times New Roman" pitchFamily="18" charset="0"/>
                <a:cs typeface="Times New Roman" pitchFamily="18" charset="0"/>
              </a:rPr>
              <a:t>Gaia20ehk: </a:t>
            </a:r>
            <a:r>
              <a:rPr lang="ru-RU" sz="3200" dirty="0" err="1">
                <a:solidFill>
                  <a:schemeClr val="bg1"/>
                </a:solidFill>
                <a:latin typeface="Times New Roman" pitchFamily="18" charset="0"/>
                <a:cs typeface="Times New Roman" pitchFamily="18" charset="0"/>
              </a:rPr>
              <a:t>утворення</a:t>
            </a:r>
            <a:r>
              <a:rPr lang="ru-RU" sz="3200" dirty="0">
                <a:solidFill>
                  <a:schemeClr val="bg1"/>
                </a:solidFill>
                <a:latin typeface="Times New Roman" pitchFamily="18" charset="0"/>
                <a:cs typeface="Times New Roman" pitchFamily="18" charset="0"/>
              </a:rPr>
              <a:t> </a:t>
            </a:r>
            <a:r>
              <a:rPr lang="ru-RU" sz="3200" dirty="0" err="1">
                <a:solidFill>
                  <a:schemeClr val="bg1"/>
                </a:solidFill>
                <a:latin typeface="Times New Roman" pitchFamily="18" charset="0"/>
                <a:cs typeface="Times New Roman" pitchFamily="18" charset="0"/>
              </a:rPr>
              <a:t>планетних</a:t>
            </a:r>
            <a:r>
              <a:rPr lang="ru-RU" sz="3200" dirty="0">
                <a:solidFill>
                  <a:schemeClr val="bg1"/>
                </a:solidFill>
                <a:latin typeface="Times New Roman" pitchFamily="18" charset="0"/>
                <a:cs typeface="Times New Roman" pitchFamily="18" charset="0"/>
              </a:rPr>
              <a:t> систем»</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681540"/>
            <a:ext cx="8964488" cy="4338482"/>
          </a:xfrm>
        </p:spPr>
        <p:txBody>
          <a:bodyPr>
            <a:noAutofit/>
          </a:bodyPr>
          <a:lstStyle/>
          <a:p>
            <a:pPr marL="109728" indent="0">
              <a:buNone/>
            </a:pPr>
            <a:r>
              <a:rPr lang="uk-UA" sz="1600" b="1" dirty="0" smtClean="0">
                <a:solidFill>
                  <a:srgbClr val="002060"/>
                </a:solidFill>
                <a:latin typeface="Times New Roman" pitchFamily="18" charset="0"/>
                <a:cs typeface="Times New Roman" pitchFamily="18" charset="0"/>
              </a:rPr>
              <a:t>Мета дослідження:</a:t>
            </a:r>
            <a:r>
              <a:rPr lang="uk-UA" sz="1600" dirty="0" smtClean="0">
                <a:solidFill>
                  <a:srgbClr val="002060"/>
                </a:solidFill>
                <a:latin typeface="Times New Roman" pitchFamily="18" charset="0"/>
                <a:cs typeface="Times New Roman" pitchFamily="18" charset="0"/>
              </a:rPr>
              <a:t> </a:t>
            </a:r>
          </a:p>
          <a:p>
            <a:pPr marL="109728" indent="0" algn="just">
              <a:buNone/>
            </a:pPr>
            <a:r>
              <a:rPr lang="uk-UA" sz="1600" dirty="0" smtClean="0">
                <a:solidFill>
                  <a:srgbClr val="002060"/>
                </a:solidFill>
                <a:latin typeface="Times New Roman" pitchFamily="18" charset="0"/>
                <a:cs typeface="Times New Roman" pitchFamily="18" charset="0"/>
              </a:rPr>
              <a:t>Дослідити феномен зіткнення екзопланет у системі зірки Gaia20ehk (сузір’я Корми) та проаналізувати, як подібні катастрофічні події впливають на формування планетних систем, подібних до системи Земля – Місяць і як цей катаклізм допоможе нам зрозуміти минуле Землі.</a:t>
            </a:r>
          </a:p>
          <a:p>
            <a:pPr marL="109728" indent="0" algn="just">
              <a:buNone/>
            </a:pPr>
            <a:endParaRPr lang="uk-UA" sz="1600" dirty="0" smtClean="0">
              <a:solidFill>
                <a:srgbClr val="002060"/>
              </a:solidFill>
              <a:latin typeface="Times New Roman" pitchFamily="18" charset="0"/>
              <a:cs typeface="Times New Roman" pitchFamily="18" charset="0"/>
            </a:endParaRPr>
          </a:p>
          <a:p>
            <a:pPr marL="109728" indent="0" algn="just">
              <a:buNone/>
            </a:pPr>
            <a:r>
              <a:rPr lang="uk-UA" sz="1600" b="1" dirty="0" smtClean="0">
                <a:solidFill>
                  <a:srgbClr val="002060"/>
                </a:solidFill>
                <a:latin typeface="Times New Roman" pitchFamily="18" charset="0"/>
                <a:cs typeface="Times New Roman" pitchFamily="18" charset="0"/>
              </a:rPr>
              <a:t>Завдання дослідження:</a:t>
            </a:r>
            <a:endParaRPr lang="uk-UA" sz="1600" dirty="0" smtClean="0">
              <a:solidFill>
                <a:srgbClr val="002060"/>
              </a:solidFill>
              <a:latin typeface="Times New Roman" pitchFamily="18" charset="0"/>
              <a:cs typeface="Times New Roman" pitchFamily="18" charset="0"/>
            </a:endParaRPr>
          </a:p>
          <a:p>
            <a:pPr lvl="0" algn="just"/>
            <a:r>
              <a:rPr lang="uk-UA" sz="1600" dirty="0" smtClean="0">
                <a:solidFill>
                  <a:srgbClr val="002060"/>
                </a:solidFill>
                <a:latin typeface="Times New Roman" pitchFamily="18" charset="0"/>
                <a:cs typeface="Times New Roman" pitchFamily="18" charset="0"/>
              </a:rPr>
              <a:t>Проаналізувати хронологію подій у системі Gaia20ehk: вивчити дані про зміну яскравості зірки з 2016 по 2021 роки та реконструювати етапи зіткнення (від зближення по спіралі до лобового удару).</a:t>
            </a:r>
          </a:p>
          <a:p>
            <a:pPr lvl="0" algn="just"/>
            <a:r>
              <a:rPr lang="uk-UA" sz="1600" dirty="0" smtClean="0">
                <a:solidFill>
                  <a:srgbClr val="002060"/>
                </a:solidFill>
                <a:latin typeface="Times New Roman" pitchFamily="18" charset="0"/>
                <a:cs typeface="Times New Roman" pitchFamily="18" charset="0"/>
              </a:rPr>
              <a:t>Дослідити фізичні докази катастрофи: пояснити взаємозв'язок між падінням видимої яскравості зірки та різким зростанням інфрачервоного випромінювання (явище «</a:t>
            </a:r>
            <a:r>
              <a:rPr lang="uk-UA" sz="1600" dirty="0" err="1" smtClean="0">
                <a:solidFill>
                  <a:srgbClr val="002060"/>
                </a:solidFill>
                <a:latin typeface="Times New Roman" pitchFamily="18" charset="0"/>
                <a:cs typeface="Times New Roman" pitchFamily="18" charset="0"/>
              </a:rPr>
              <a:t>післясвічення</a:t>
            </a:r>
            <a:r>
              <a:rPr lang="uk-UA" sz="1600" dirty="0" smtClean="0">
                <a:solidFill>
                  <a:srgbClr val="002060"/>
                </a:solidFill>
                <a:latin typeface="Times New Roman" pitchFamily="18" charset="0"/>
                <a:cs typeface="Times New Roman" pitchFamily="18" charset="0"/>
              </a:rPr>
              <a:t>» уламків).</a:t>
            </a:r>
          </a:p>
          <a:p>
            <a:pPr lvl="0" algn="just"/>
            <a:r>
              <a:rPr lang="uk-UA" sz="1600" dirty="0" smtClean="0">
                <a:solidFill>
                  <a:srgbClr val="002060"/>
                </a:solidFill>
                <a:latin typeface="Times New Roman" pitchFamily="18" charset="0"/>
                <a:cs typeface="Times New Roman" pitchFamily="18" charset="0"/>
              </a:rPr>
              <a:t>Порівняти систему Gaia20ehk із ранньою Сонячною системою: провести аналогію між цією подією та гіпотезою зіткнення Землі з планетою </a:t>
            </a:r>
            <a:r>
              <a:rPr lang="uk-UA" sz="1600" dirty="0" err="1" smtClean="0">
                <a:solidFill>
                  <a:srgbClr val="002060"/>
                </a:solidFill>
                <a:latin typeface="Times New Roman" pitchFamily="18" charset="0"/>
                <a:cs typeface="Times New Roman" pitchFamily="18" charset="0"/>
              </a:rPr>
              <a:t>Тейя</a:t>
            </a:r>
            <a:r>
              <a:rPr lang="uk-UA" sz="1600" dirty="0" smtClean="0">
                <a:solidFill>
                  <a:srgbClr val="002060"/>
                </a:solidFill>
                <a:latin typeface="Times New Roman" pitchFamily="18" charset="0"/>
                <a:cs typeface="Times New Roman" pitchFamily="18" charset="0"/>
              </a:rPr>
              <a:t>, що призвело до утворення Місяця.</a:t>
            </a:r>
          </a:p>
          <a:p>
            <a:pPr algn="just"/>
            <a:r>
              <a:rPr lang="uk-UA" sz="1600" dirty="0" smtClean="0">
                <a:solidFill>
                  <a:srgbClr val="002060"/>
                </a:solidFill>
                <a:latin typeface="Times New Roman" pitchFamily="18" charset="0"/>
                <a:cs typeface="Times New Roman" pitchFamily="18" charset="0"/>
              </a:rPr>
              <a:t>Зробити висновок про унікальність Землі: обґрунтувати, чому вивчення таких катастроф допомагає зрозуміти умови, необхідні для появи придатних для життя планет</a:t>
            </a:r>
            <a:endParaRPr lang="uk-UA" sz="16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179511" y="335567"/>
            <a:ext cx="6264697"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Об</a:t>
            </a:r>
            <a:r>
              <a:rPr kumimoji="0" lang="uk-UA" b="1"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єкт дослідження</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Зоря Gaia20ehk, розташована в сузір</a:t>
            </a:r>
            <a:r>
              <a:rPr kumimoji="0" lang="uk-UA"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ї  Корми на відстані 11 000</a:t>
            </a:r>
            <a:r>
              <a:rPr kumimoji="0" lang="uk-UA" b="0" i="0" u="none" strike="noStrike" cap="none" normalizeH="0" dirty="0" smtClean="0">
                <a:ln>
                  <a:noFill/>
                </a:ln>
                <a:solidFill>
                  <a:srgbClr val="002060"/>
                </a:solidFill>
                <a:effectLst/>
                <a:latin typeface="Times New Roman" pitchFamily="18" charset="0"/>
                <a:ea typeface="Calibri" pitchFamily="34" charset="0"/>
                <a:cs typeface="Times New Roman" pitchFamily="18" charset="0"/>
              </a:rPr>
              <a:t> </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світлових років</a:t>
            </a:r>
            <a:r>
              <a:rPr kumimoji="0" lang="uk-UA" b="0" i="0" u="none" strike="noStrike" cap="none" normalizeH="0" baseline="0" dirty="0" smtClean="0">
                <a:ln>
                  <a:noFill/>
                </a:ln>
                <a:solidFill>
                  <a:srgbClr val="002060"/>
                </a:solidFill>
                <a:effectLst/>
                <a:latin typeface="Calibri" pitchFamily="34" charset="0"/>
                <a:ea typeface="Calibri" pitchFamily="34" charset="0"/>
                <a:cs typeface="Times New Roman" pitchFamily="18" charset="0"/>
              </a:rPr>
              <a:t> (</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104 квадрильйонів кілометрів) від Землі. Це молода зоря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F-типу, яка за своїми характеристиками (стабільно спалює водень) нагадує наше Сонце, що робить спостереження за її околицями надзвичайно цінними для порівняння з історією нашої власної системи.</a:t>
            </a:r>
            <a:endParaRPr kumimoji="0" lang="uk-UA" b="0" i="0" u="none" strike="noStrike" cap="none" normalizeH="0" baseline="0" dirty="0" smtClean="0">
              <a:ln>
                <a:noFill/>
              </a:ln>
              <a:solidFill>
                <a:srgbClr val="002060"/>
              </a:solidFill>
              <a:effectLst/>
              <a:latin typeface="Arial" pitchFamily="34" charset="0"/>
              <a:cs typeface="Arial" pitchFamily="34" charset="0"/>
            </a:endParaRPr>
          </a:p>
        </p:txBody>
      </p:sp>
      <p:pic>
        <p:nvPicPr>
          <p:cNvPr id="5" name="Рисунок 4" descr="IMG_20260418_155750_489.jpg"/>
          <p:cNvPicPr>
            <a:picLocks noChangeAspect="1"/>
          </p:cNvPicPr>
          <p:nvPr/>
        </p:nvPicPr>
        <p:blipFill>
          <a:blip r:embed="rId2" cstate="print"/>
          <a:stretch>
            <a:fillRect/>
          </a:stretch>
        </p:blipFill>
        <p:spPr>
          <a:xfrm>
            <a:off x="575555" y="2366891"/>
            <a:ext cx="5472608" cy="2725139"/>
          </a:xfrm>
          <a:prstGeom prst="rect">
            <a:avLst/>
          </a:prstGeom>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08" y="335567"/>
            <a:ext cx="2592288" cy="475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107504" y="602455"/>
            <a:ext cx="3528392"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Актуальність теми.</a:t>
            </a:r>
            <a:r>
              <a:rPr kumimoji="0" lang="uk-UA" sz="1600" b="1" i="0" u="none" strike="noStrike" cap="none" normalizeH="0" dirty="0" smtClean="0">
                <a:ln>
                  <a:noFill/>
                </a:ln>
                <a:solidFill>
                  <a:srgbClr val="002060"/>
                </a:solidFill>
                <a:effectLst/>
                <a:latin typeface="Times New Roman" pitchFamily="18" charset="0"/>
                <a:ea typeface="Calibri" pitchFamily="34" charset="0"/>
                <a:cs typeface="Times New Roman" pitchFamily="18" charset="0"/>
              </a:rPr>
              <a:t> </a:t>
            </a: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Донедавна вчені</a:t>
            </a:r>
            <a:r>
              <a:rPr kumimoji="0" lang="uk-UA" sz="1600" b="0" i="0" u="none" strike="noStrike" cap="none" normalizeH="0" dirty="0" smtClean="0">
                <a:ln>
                  <a:noFill/>
                </a:ln>
                <a:solidFill>
                  <a:srgbClr val="002060"/>
                </a:solidFill>
                <a:effectLst/>
                <a:latin typeface="Times New Roman" pitchFamily="18" charset="0"/>
                <a:ea typeface="Calibri" pitchFamily="34" charset="0"/>
                <a:cs typeface="Times New Roman" pitchFamily="18" charset="0"/>
              </a:rPr>
              <a:t> </a:t>
            </a: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лише будували теоретичні моделі того, як народжуються планети, спираючись на сліди подій, що відбулися мільярди років тому. Проте відкриття, зроблене у 2026 році навколо зорі Gaia20ehk, змінило все: людство вперше отримало змогу спостерігати </a:t>
            </a:r>
            <a:r>
              <a:rPr kumimoji="0" lang="uk-UA" sz="16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космічну ДТП</a:t>
            </a:r>
            <a:r>
              <a:rPr kumimoji="0" lang="uk-UA" sz="16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лобове зіткнення двох планет у прямому ефірі.  Ми бачимо не просто вибух, а </a:t>
            </a:r>
            <a:r>
              <a:rPr kumimoji="0" lang="uk-UA" sz="16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світло минулого</a:t>
            </a:r>
            <a:r>
              <a:rPr kumimoji="0" lang="uk-UA" sz="16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Оскільки відстань до зорі 11 000 світлових років, насправді ця катастрофа відбулася ще тоді, коли на Землі тільки закінчувався льодовиковий період, а ми дізналися про неї лише зараз</a:t>
            </a: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descr="Screenshot_20260419_174816_Slides.jpg"/>
          <p:cNvPicPr>
            <a:picLocks noChangeAspect="1"/>
          </p:cNvPicPr>
          <p:nvPr/>
        </p:nvPicPr>
        <p:blipFill>
          <a:blip r:embed="rId2" cstate="print"/>
          <a:stretch>
            <a:fillRect/>
          </a:stretch>
        </p:blipFill>
        <p:spPr>
          <a:xfrm>
            <a:off x="3635896" y="267494"/>
            <a:ext cx="5508104" cy="487600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107504" y="441198"/>
            <a:ext cx="892899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Згідно з теорією Гігантського зіткнення, наш Місяць утворився внаслідок удару планети Тея об молоду Землю. Але чи є такі події рідкісною випадковістю, чи це закономірний етап еволюції будь-якого живого світу? Система Gaia20ehk дає нам унікальний шанс перевірити цю теорію на практиці.</a:t>
            </a:r>
            <a:endParaRPr kumimoji="0" lang="uk-UA" b="0" i="0" u="none" strike="noStrike" cap="none" normalizeH="0" baseline="0" dirty="0" smtClean="0">
              <a:ln>
                <a:noFill/>
              </a:ln>
              <a:solidFill>
                <a:srgbClr val="002060"/>
              </a:solidFill>
              <a:effectLst/>
              <a:latin typeface="Arial" pitchFamily="34" charset="0"/>
              <a:cs typeface="Arial" pitchFamily="34" charset="0"/>
            </a:endParaRPr>
          </a:p>
        </p:txBody>
      </p:sp>
      <p:pic>
        <p:nvPicPr>
          <p:cNvPr id="3" name="Рисунок 2" descr="IMG_20260418_155747_134.jpg"/>
          <p:cNvPicPr>
            <a:picLocks noChangeAspect="1"/>
          </p:cNvPicPr>
          <p:nvPr/>
        </p:nvPicPr>
        <p:blipFill>
          <a:blip r:embed="rId2" cstate="print"/>
          <a:stretch>
            <a:fillRect/>
          </a:stretch>
        </p:blipFill>
        <p:spPr>
          <a:xfrm>
            <a:off x="103987" y="1730940"/>
            <a:ext cx="8932509" cy="336419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179512" y="327017"/>
            <a:ext cx="885698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Будучи стабільним об'єктом, схожим на наше Сонце, Gaia20ehk зазвичай світить із постійною яскравістю. Але було помічено незвичайні коливання яскравості зірки та різке збільшення інфрачервоного випромінювання. Аналізуючи архівні дані, аспірант Вашингтонського університету </a:t>
            </a:r>
            <a:r>
              <a:rPr kumimoji="0" lang="uk-UA" b="0" i="0" u="none" strike="noStrike" cap="none" normalizeH="0" baseline="0" dirty="0" err="1" smtClean="0">
                <a:ln>
                  <a:noFill/>
                </a:ln>
                <a:solidFill>
                  <a:srgbClr val="002060"/>
                </a:solidFill>
                <a:effectLst/>
                <a:latin typeface="Times New Roman" pitchFamily="18" charset="0"/>
                <a:ea typeface="Calibri" pitchFamily="34" charset="0"/>
                <a:cs typeface="Times New Roman" pitchFamily="18" charset="0"/>
              </a:rPr>
              <a:t>Анастасіос</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t>
            </a:r>
            <a:r>
              <a:rPr kumimoji="0" lang="uk-UA" b="0" i="0" u="none" strike="noStrike" cap="none" normalizeH="0" baseline="0" dirty="0" err="1" smtClean="0">
                <a:ln>
                  <a:noFill/>
                </a:ln>
                <a:solidFill>
                  <a:srgbClr val="002060"/>
                </a:solidFill>
                <a:effectLst/>
                <a:latin typeface="Times New Roman" pitchFamily="18" charset="0"/>
                <a:ea typeface="Calibri" pitchFamily="34" charset="0"/>
                <a:cs typeface="Times New Roman" pitchFamily="18" charset="0"/>
              </a:rPr>
              <a:t>Цанідакіс</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помітив, що з 2016 року світність зірки почала непередбачуване коливатися, а у 2021 році ситуація стала хаотичною.</a:t>
            </a:r>
            <a:endParaRPr kumimoji="0" lang="uk-UA" b="0" i="0" u="none" strike="noStrike" cap="none" normalizeH="0" baseline="0" dirty="0" smtClean="0">
              <a:ln>
                <a:noFill/>
              </a:ln>
              <a:solidFill>
                <a:srgbClr val="002060"/>
              </a:solidFill>
              <a:effectLst/>
              <a:latin typeface="Arial" pitchFamily="34" charset="0"/>
              <a:cs typeface="Arial" pitchFamily="34" charset="0"/>
            </a:endParaRPr>
          </a:p>
        </p:txBody>
      </p:sp>
      <p:pic>
        <p:nvPicPr>
          <p:cNvPr id="5" name="Рисунок 4" descr="Screenshot_20260418_181013_Slides.jpg"/>
          <p:cNvPicPr>
            <a:picLocks noChangeAspect="1"/>
          </p:cNvPicPr>
          <p:nvPr/>
        </p:nvPicPr>
        <p:blipFill>
          <a:blip r:embed="rId2" cstate="print"/>
          <a:stretch>
            <a:fillRect/>
          </a:stretch>
        </p:blipFill>
        <p:spPr>
          <a:xfrm>
            <a:off x="0" y="1804344"/>
            <a:ext cx="9144000" cy="333915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creenshot_20260418_182232_Slides.jpg"/>
          <p:cNvPicPr>
            <a:picLocks noChangeAspect="1"/>
          </p:cNvPicPr>
          <p:nvPr/>
        </p:nvPicPr>
        <p:blipFill>
          <a:blip r:embed="rId2" cstate="print"/>
          <a:stretch>
            <a:fillRect/>
          </a:stretch>
        </p:blipFill>
        <p:spPr>
          <a:xfrm>
            <a:off x="0" y="123478"/>
            <a:ext cx="9144000" cy="502002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0" y="307200"/>
            <a:ext cx="9036496"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Дослідники встановили, що причиною </a:t>
            </a:r>
            <a:r>
              <a:rPr kumimoji="0" lang="uk-UA"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миготіння</a:t>
            </a:r>
            <a:r>
              <a:rPr kumimoji="0" lang="uk-UA"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була не сама зірка, а величезні хмари каміння та пилу, які проходили перед нею. Вирішальним моментом став аналіз в інфрачервоному діапазоні: коли видиме світло тьмяніло, інфрачервоне випромінювання різко зростало. Це означає, що уламки були надзвичайно гарячими. Матеріал, який перекривав світло зорі, виявився гарячим, із температурою близько 627°C.  Це пряма ознака </a:t>
            </a:r>
            <a:r>
              <a:rPr kumimoji="0" lang="uk-UA"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0" i="0" u="none" strike="noStrike" cap="none" normalizeH="0" baseline="0" dirty="0" err="1" smtClean="0">
                <a:ln>
                  <a:noFill/>
                </a:ln>
                <a:solidFill>
                  <a:srgbClr val="002060"/>
                </a:solidFill>
                <a:effectLst/>
                <a:latin typeface="Times New Roman" pitchFamily="18" charset="0"/>
                <a:ea typeface="Calibri" pitchFamily="34" charset="0"/>
                <a:cs typeface="Times New Roman" pitchFamily="18" charset="0"/>
              </a:rPr>
              <a:t>післясвічення</a:t>
            </a:r>
            <a:r>
              <a:rPr kumimoji="0" lang="uk-UA"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від зіткнення двох планетних тіл, які перетворилися на розпечену, грудкувату хмару уламків.</a:t>
            </a:r>
            <a:endParaRPr kumimoji="0" lang="uk-UA" b="0" i="0" u="none" strike="noStrike" cap="none" normalizeH="0" baseline="0" dirty="0" smtClean="0">
              <a:ln>
                <a:noFill/>
              </a:ln>
              <a:solidFill>
                <a:srgbClr val="002060"/>
              </a:solidFill>
              <a:effectLst/>
              <a:latin typeface="Arial" pitchFamily="34" charset="0"/>
              <a:cs typeface="Arial" pitchFamily="34" charset="0"/>
            </a:endParaRPr>
          </a:p>
        </p:txBody>
      </p:sp>
      <p:pic>
        <p:nvPicPr>
          <p:cNvPr id="3" name="Рисунок 2" descr="IMG_20260418_155750_794.jpg"/>
          <p:cNvPicPr>
            <a:picLocks noChangeAspect="1"/>
          </p:cNvPicPr>
          <p:nvPr/>
        </p:nvPicPr>
        <p:blipFill>
          <a:blip r:embed="rId2" cstate="print"/>
          <a:stretch>
            <a:fillRect/>
          </a:stretch>
        </p:blipFill>
        <p:spPr>
          <a:xfrm>
            <a:off x="251520" y="2409732"/>
            <a:ext cx="5277438" cy="2592287"/>
          </a:xfrm>
          <a:prstGeom prst="rect">
            <a:avLst/>
          </a:prstGeom>
        </p:spPr>
      </p:pic>
      <p:pic>
        <p:nvPicPr>
          <p:cNvPr id="5" name="Рисунок 4" descr="IMG_20260418_155751_196.jpg"/>
          <p:cNvPicPr>
            <a:picLocks noChangeAspect="1"/>
          </p:cNvPicPr>
          <p:nvPr/>
        </p:nvPicPr>
        <p:blipFill>
          <a:blip r:embed="rId3" cstate="print"/>
          <a:stretch>
            <a:fillRect/>
          </a:stretch>
        </p:blipFill>
        <p:spPr>
          <a:xfrm>
            <a:off x="5724128" y="2409732"/>
            <a:ext cx="3084460" cy="251600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107504" y="484462"/>
            <a:ext cx="892899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Вчені припускають, що спочатку планети зближувалися по спіралі, переживаючи серію дотичних ударів, що зрештою призвело до фінального катастрофічного зіткнення.</a:t>
            </a:r>
            <a:endParaRPr kumimoji="0" lang="uk-UA" b="0" i="0" u="none" strike="noStrike" cap="none" normalizeH="0" baseline="0" dirty="0" smtClean="0">
              <a:ln>
                <a:noFill/>
              </a:ln>
              <a:solidFill>
                <a:srgbClr val="002060"/>
              </a:solidFill>
              <a:effectLst/>
              <a:latin typeface="Arial" pitchFamily="34" charset="0"/>
              <a:cs typeface="Arial" pitchFamily="34" charset="0"/>
            </a:endParaRPr>
          </a:p>
        </p:txBody>
      </p:sp>
      <p:pic>
        <p:nvPicPr>
          <p:cNvPr id="4" name="Рисунок 3" descr="Screenshot_20260418_182839_Slides.jpg"/>
          <p:cNvPicPr>
            <a:picLocks noChangeAspect="1"/>
          </p:cNvPicPr>
          <p:nvPr/>
        </p:nvPicPr>
        <p:blipFill>
          <a:blip r:embed="rId2" cstate="print"/>
          <a:stretch>
            <a:fillRect/>
          </a:stretch>
        </p:blipFill>
        <p:spPr>
          <a:xfrm>
            <a:off x="0" y="1407792"/>
            <a:ext cx="9144000" cy="373570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bwMode="auto">
          <a:xfrm>
            <a:off x="0" y="400477"/>
            <a:ext cx="8820472"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uk-UA" sz="1800" b="0" i="0" u="none" strike="noStrike" cap="none" normalizeH="0" baseline="0" dirty="0">
                <a:ln>
                  <a:noFill/>
                </a:ln>
                <a:solidFill>
                  <a:srgbClr val="002060"/>
                </a:solidFill>
                <a:effectLst/>
                <a:latin typeface="Times New Roman" pitchFamily="18" charset="0"/>
                <a:ea typeface="Calibri" pitchFamily="34" charset="0"/>
                <a:cs typeface="Times New Roman" pitchFamily="18" charset="0"/>
              </a:rPr>
              <a:t>Сучасна наука схиляється до того, що наш природний супутник не був "захоплений" гравітацією і не сформувався одночасно з Землею з однієї хмари пилу, а з'явився внаслідок колосальної космічної катастрофи.</a:t>
            </a:r>
            <a:endParaRPr kumimoji="0" lang="uk-UA" sz="1800" b="0" i="0" u="none" strike="noStrike" cap="none" normalizeH="0" baseline="0" dirty="0">
              <a:ln>
                <a:noFill/>
              </a:ln>
              <a:solidFill>
                <a:srgbClr val="002060"/>
              </a:solidFill>
              <a:effectLst/>
              <a:latin typeface="Arial" pitchFamily="34" charset="0"/>
              <a:cs typeface="Arial" pitchFamily="34" charset="0"/>
            </a:endParaRPr>
          </a:p>
        </p:txBody>
      </p:sp>
      <p:pic>
        <p:nvPicPr>
          <p:cNvPr id="2" name="video">
            <a:hlinkClick r:id="" action="ppaction://media"/>
            <a:extLst>
              <a:ext uri="{FF2B5EF4-FFF2-40B4-BE49-F238E27FC236}">
                <a16:creationId xmlns:a16="http://schemas.microsoft.com/office/drawing/2014/main" xmlns="" id="{603D1C98-E446-4AA0-A1B9-BB88F1F5426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77888" y="1332016"/>
            <a:ext cx="6588224" cy="3705876"/>
          </a:xfrm>
          <a:prstGeom prst="rect">
            <a:avLst/>
          </a:prstGeom>
        </p:spPr>
      </p:pic>
    </p:spTree>
    <p:extLst>
      <p:ext uri="{BB962C8B-B14F-4D97-AF65-F5344CB8AC3E}">
        <p14:creationId xmlns:p14="http://schemas.microsoft.com/office/powerpoint/2010/main" val="396394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4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0" y="253630"/>
            <a:ext cx="903649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uk-UA" sz="1600" b="0" i="0" u="sng"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Ось основні етапи цього процесу</a:t>
            </a: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t>
            </a:r>
            <a:endParaRPr kumimoji="0" lang="uk-UA" sz="16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1. Гіпотеза гігантського зіткнення. Близько 4,5 мільярда років тому, коли Сонячна система була ще зовсім молодою, протопланета Земля (Гея) зіткнулася з іншим небесним тілом розміром з Марс, яке вчені називають Тея. </a:t>
            </a:r>
            <a:endParaRPr kumimoji="0" lang="uk-UA" sz="16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2. Формування акреційного диску. Після катастрофи навколо розпеченої Землі утворилося кільце з уламків, розплавленої породи та пари. </a:t>
            </a:r>
            <a:endParaRPr kumimoji="0" lang="uk-UA" sz="16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3" name="Рисунок 2" descr="Screenshot_20260418_183737_Slides.jpg"/>
          <p:cNvPicPr>
            <a:picLocks noChangeAspect="1"/>
          </p:cNvPicPr>
          <p:nvPr/>
        </p:nvPicPr>
        <p:blipFill>
          <a:blip r:embed="rId2" cstate="print"/>
          <a:stretch>
            <a:fillRect/>
          </a:stretch>
        </p:blipFill>
        <p:spPr>
          <a:xfrm>
            <a:off x="1" y="1915622"/>
            <a:ext cx="9143999" cy="322787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51520" y="569713"/>
            <a:ext cx="3888432"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3. Спільна еволюція та "Магматичний океан". На початку свого існування і Земля, і Місяць були покриті океанами рідкої магми через величезну температуру зіткнення. </a:t>
            </a:r>
            <a:endParaRPr kumimoji="0" lang="uk-UA"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4. Припливне віддалення. Спершу Місяць знаходився набагато ближче до Землі </a:t>
            </a:r>
            <a:r>
              <a:rPr kumimoji="0" lang="uk-UA"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на відстані всього 20</a:t>
            </a:r>
            <a:r>
              <a:rPr kumimoji="0" lang="uk-UA"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30 тисяч кілометрів (сьогодні це близько 384 000 км). </a:t>
            </a:r>
            <a:endParaRPr kumimoji="0" lang="uk-UA"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267494"/>
            <a:ext cx="4896544" cy="480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107504" y="462009"/>
            <a:ext cx="892899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Чому вчені впевнені в цій теорії? Ізотопний аналіз місячного ґрунту,  доставленого місіями "Аполлон": співвідношення ізотопів кисню у місячному камінні майже ідентичне земному. Це підтверджує, що Земля і Місяць мають "спільне коріння" і утворені з одного й того самого матеріалу, змішаного під час гігантського удару.</a:t>
            </a:r>
            <a:endParaRPr kumimoji="0" lang="uk-UA" b="0" i="0" u="none" strike="noStrike" cap="none" normalizeH="0" baseline="0" dirty="0" smtClean="0">
              <a:ln>
                <a:noFill/>
              </a:ln>
              <a:solidFill>
                <a:srgbClr val="002060"/>
              </a:solidFill>
              <a:effectLst/>
              <a:latin typeface="Arial" pitchFamily="34" charset="0"/>
              <a:cs typeface="Arial" pitchFamily="34" charset="0"/>
            </a:endParaRPr>
          </a:p>
        </p:txBody>
      </p:sp>
      <p:pic>
        <p:nvPicPr>
          <p:cNvPr id="2" name="Picture 2" descr="C:\Users\Учитель\Desktop\Screenshot_20260408_185239_YouTub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62338"/>
            <a:ext cx="9144000" cy="34811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40254"/>
            <a:ext cx="413995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uk-UA" b="0" i="0" u="sng"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b="0" i="0" u="sng"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Висновки</a:t>
            </a: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t>
            </a:r>
            <a:endParaRPr kumimoji="0" lang="uk-UA"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Утворена хмара гарячих уламків обертається навколо Gaia20ehk на відстані приблизно 150 мільйонів кілометрів (1 астрономічна одиниця), що ідентично дистанції від Землі до Сонця, і з часом, ймовірно, з'єднається в нові небесні тіла. Хоча цей процес може тривати мільйони років, сучасні інструменти дозволять спостерігати за подібними подіями частіше. Вивчення таких зіткнень допоможе зрозуміти, наскільки унікальним є наш Місяць, який впливає на припливи, погоду та стабільність земної кори і відкриває нові можливості для вивчення утворення планетних систем.</a:t>
            </a:r>
            <a:endParaRPr kumimoji="0" lang="uk-UA" b="0" i="0" u="none" strike="noStrike" cap="none" normalizeH="0" baseline="0" dirty="0" smtClean="0">
              <a:ln>
                <a:noFill/>
              </a:ln>
              <a:solidFill>
                <a:srgbClr val="002060"/>
              </a:solidFill>
              <a:effectLst/>
              <a:latin typeface="Arial" pitchFamily="34" charset="0"/>
              <a:cs typeface="Arial" pitchFamily="34" charset="0"/>
            </a:endParaRPr>
          </a:p>
        </p:txBody>
      </p:sp>
      <p:pic>
        <p:nvPicPr>
          <p:cNvPr id="3" name="Рисунок 2" descr="Screenshot_20260419_183142_Slides.jpg"/>
          <p:cNvPicPr>
            <a:picLocks noChangeAspect="1"/>
          </p:cNvPicPr>
          <p:nvPr/>
        </p:nvPicPr>
        <p:blipFill>
          <a:blip r:embed="rId2" cstate="print"/>
          <a:stretch>
            <a:fillRect/>
          </a:stretch>
        </p:blipFill>
        <p:spPr>
          <a:xfrm>
            <a:off x="4139952" y="195486"/>
            <a:ext cx="4968552" cy="486054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11510"/>
            <a:ext cx="3096344" cy="338554"/>
          </a:xfrm>
          <a:prstGeom prst="rect">
            <a:avLst/>
          </a:prstGeom>
          <a:noFill/>
        </p:spPr>
        <p:txBody>
          <a:bodyPr wrap="square" rtlCol="0">
            <a:spAutoFit/>
          </a:bodyPr>
          <a:lstStyle/>
          <a:p>
            <a:r>
              <a:rPr lang="uk-UA" sz="1600" u="sng" dirty="0" smtClean="0">
                <a:solidFill>
                  <a:srgbClr val="002060"/>
                </a:solidFill>
              </a:rPr>
              <a:t>Використані джерела:</a:t>
            </a:r>
            <a:endParaRPr lang="ru-RU" sz="1600" u="sng" dirty="0">
              <a:solidFill>
                <a:srgbClr val="002060"/>
              </a:solidFill>
            </a:endParaRPr>
          </a:p>
        </p:txBody>
      </p:sp>
      <p:sp>
        <p:nvSpPr>
          <p:cNvPr id="3" name="Прямоугольник 2"/>
          <p:cNvSpPr/>
          <p:nvPr/>
        </p:nvSpPr>
        <p:spPr>
          <a:xfrm>
            <a:off x="107504" y="780842"/>
            <a:ext cx="8784976" cy="4555093"/>
          </a:xfrm>
          <a:prstGeom prst="rect">
            <a:avLst/>
          </a:prstGeom>
        </p:spPr>
        <p:txBody>
          <a:bodyPr wrap="square">
            <a:spAutoFit/>
          </a:bodyPr>
          <a:lstStyle/>
          <a:p>
            <a:r>
              <a:rPr lang="ru-RU" sz="1600" dirty="0" smtClean="0">
                <a:solidFill>
                  <a:srgbClr val="002060"/>
                </a:solidFill>
                <a:latin typeface="Times New Roman" pitchFamily="18" charset="0"/>
                <a:cs typeface="Times New Roman" pitchFamily="18" charset="0"/>
              </a:rPr>
              <a:t>1. </a:t>
            </a:r>
            <a:r>
              <a:rPr lang="en-US" sz="1600" dirty="0" smtClean="0">
                <a:solidFill>
                  <a:srgbClr val="002060"/>
                </a:solidFill>
                <a:latin typeface="Times New Roman" pitchFamily="18" charset="0"/>
                <a:cs typeface="Times New Roman" pitchFamily="18" charset="0"/>
              </a:rPr>
              <a:t>https</a:t>
            </a:r>
            <a:r>
              <a:rPr lang="en-US" sz="1600" dirty="0">
                <a:solidFill>
                  <a:srgbClr val="002060"/>
                </a:solidFill>
                <a:latin typeface="Times New Roman" pitchFamily="18" charset="0"/>
                <a:cs typeface="Times New Roman" pitchFamily="18" charset="0"/>
              </a:rPr>
              <a:t>://</a:t>
            </a:r>
            <a:r>
              <a:rPr lang="en-US" sz="1600" dirty="0" smtClean="0">
                <a:solidFill>
                  <a:srgbClr val="002060"/>
                </a:solidFill>
                <a:latin typeface="Times New Roman" pitchFamily="18" charset="0"/>
                <a:cs typeface="Times New Roman" pitchFamily="18" charset="0"/>
              </a:rPr>
              <a:t>techno.nv.ua/ukr/popscience/zitknennya-planet-bilya-gaia20ehk-astronomi-viyavili-analog-formuvannya-misyacya-50591115.html</a:t>
            </a:r>
            <a:endParaRPr lang="ru-RU" sz="1600" dirty="0" smtClean="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2. https://</a:t>
            </a:r>
            <a:r>
              <a:rPr lang="ru-RU" sz="1600" dirty="0">
                <a:solidFill>
                  <a:srgbClr val="002060"/>
                </a:solidFill>
                <a:latin typeface="Times New Roman" pitchFamily="18" charset="0"/>
                <a:cs typeface="Times New Roman" pitchFamily="18" charset="0"/>
              </a:rPr>
              <a:t>g.co/gemini/share/948dc298cde3 </a:t>
            </a:r>
            <a:r>
              <a:rPr lang="ru-RU" sz="1600" dirty="0" err="1">
                <a:solidFill>
                  <a:srgbClr val="002060"/>
                </a:solidFill>
                <a:latin typeface="Times New Roman" pitchFamily="18" charset="0"/>
                <a:cs typeface="Times New Roman" pitchFamily="18" charset="0"/>
              </a:rPr>
              <a:t>Зародження</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Землі</a:t>
            </a:r>
            <a:r>
              <a:rPr lang="ru-RU" sz="1600" dirty="0">
                <a:solidFill>
                  <a:srgbClr val="002060"/>
                </a:solidFill>
                <a:latin typeface="Times New Roman" pitchFamily="18" charset="0"/>
                <a:cs typeface="Times New Roman" pitchFamily="18" charset="0"/>
              </a:rPr>
              <a:t> і </a:t>
            </a:r>
            <a:r>
              <a:rPr lang="ru-RU" sz="1600" dirty="0" err="1">
                <a:solidFill>
                  <a:srgbClr val="002060"/>
                </a:solidFill>
                <a:latin typeface="Times New Roman" pitchFamily="18" charset="0"/>
                <a:cs typeface="Times New Roman" pitchFamily="18" charset="0"/>
              </a:rPr>
              <a:t>Місяця</a:t>
            </a:r>
            <a:endParaRPr lang="ru-RU" sz="1600" dirty="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3. </a:t>
            </a:r>
            <a:r>
              <a:rPr lang="en-US" sz="1600" dirty="0" smtClean="0">
                <a:solidFill>
                  <a:srgbClr val="002060"/>
                </a:solidFill>
                <a:latin typeface="Times New Roman" pitchFamily="18" charset="0"/>
                <a:cs typeface="Times New Roman" pitchFamily="18" charset="0"/>
              </a:rPr>
              <a:t>Two </a:t>
            </a:r>
            <a:r>
              <a:rPr lang="en-US" sz="1600" dirty="0">
                <a:solidFill>
                  <a:srgbClr val="002060"/>
                </a:solidFill>
                <a:latin typeface="Times New Roman" pitchFamily="18" charset="0"/>
                <a:cs typeface="Times New Roman" pitchFamily="18" charset="0"/>
              </a:rPr>
              <a:t>Earth-sized planets collided with each other 11,000 light-years away [</a:t>
            </a:r>
            <a:r>
              <a:rPr lang="ru-RU" sz="1600" dirty="0" err="1">
                <a:solidFill>
                  <a:srgbClr val="002060"/>
                </a:solidFill>
                <a:latin typeface="Times New Roman" pitchFamily="18" charset="0"/>
                <a:cs typeface="Times New Roman" pitchFamily="18" charset="0"/>
              </a:rPr>
              <a:t>Електронний</a:t>
            </a:r>
            <a:r>
              <a:rPr lang="ru-RU" sz="1600" dirty="0">
                <a:solidFill>
                  <a:srgbClr val="002060"/>
                </a:solidFill>
                <a:latin typeface="Times New Roman" pitchFamily="18" charset="0"/>
                <a:cs typeface="Times New Roman" pitchFamily="18" charset="0"/>
              </a:rPr>
              <a:t> ресурс] / </a:t>
            </a:r>
            <a:r>
              <a:rPr lang="en-US" sz="1600" dirty="0">
                <a:solidFill>
                  <a:srgbClr val="002060"/>
                </a:solidFill>
                <a:latin typeface="Times New Roman" pitchFamily="18" charset="0"/>
                <a:cs typeface="Times New Roman" pitchFamily="18" charset="0"/>
              </a:rPr>
              <a:t>Universe Space Tech. — 2026. — 19 </a:t>
            </a:r>
            <a:r>
              <a:rPr lang="ru-RU" sz="1600" dirty="0" err="1">
                <a:solidFill>
                  <a:srgbClr val="002060"/>
                </a:solidFill>
                <a:latin typeface="Times New Roman" pitchFamily="18" charset="0"/>
                <a:cs typeface="Times New Roman" pitchFamily="18" charset="0"/>
              </a:rPr>
              <a:t>березня</a:t>
            </a:r>
            <a:r>
              <a:rPr lang="ru-RU" sz="1600" dirty="0">
                <a:solidFill>
                  <a:srgbClr val="002060"/>
                </a:solidFill>
                <a:latin typeface="Times New Roman" pitchFamily="18" charset="0"/>
                <a:cs typeface="Times New Roman" pitchFamily="18" charset="0"/>
              </a:rPr>
              <a:t>. — Режим доступу: </a:t>
            </a:r>
            <a:r>
              <a:rPr lang="en-US" sz="1600" dirty="0">
                <a:solidFill>
                  <a:srgbClr val="002060"/>
                </a:solidFill>
                <a:latin typeface="Times New Roman" pitchFamily="18" charset="0"/>
                <a:cs typeface="Times New Roman" pitchFamily="18" charset="0"/>
              </a:rPr>
              <a:t>https://universemagazine.com/en/two-earth-sized-planets-collided-with-each-other-11000-light-years-away/.</a:t>
            </a:r>
            <a:endParaRPr lang="ru-RU" sz="1600" dirty="0" smtClean="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4. </a:t>
            </a:r>
            <a:r>
              <a:rPr lang="en-US" sz="1600" dirty="0" smtClean="0">
                <a:solidFill>
                  <a:srgbClr val="002060"/>
                </a:solidFill>
                <a:latin typeface="Times New Roman" pitchFamily="18" charset="0"/>
                <a:cs typeface="Times New Roman" pitchFamily="18" charset="0"/>
              </a:rPr>
              <a:t>Supercomputer </a:t>
            </a:r>
            <a:r>
              <a:rPr lang="en-US" sz="1600" dirty="0">
                <a:solidFill>
                  <a:srgbClr val="002060"/>
                </a:solidFill>
                <a:latin typeface="Times New Roman" pitchFamily="18" charset="0"/>
                <a:cs typeface="Times New Roman" pitchFamily="18" charset="0"/>
              </a:rPr>
              <a:t>Simulation Sheds Light on Moon’s Origin [</a:t>
            </a:r>
            <a:r>
              <a:rPr lang="ru-RU" sz="1600" dirty="0" err="1">
                <a:solidFill>
                  <a:srgbClr val="002060"/>
                </a:solidFill>
                <a:latin typeface="Times New Roman" pitchFamily="18" charset="0"/>
                <a:cs typeface="Times New Roman" pitchFamily="18" charset="0"/>
              </a:rPr>
              <a:t>Відеозапис</a:t>
            </a:r>
            <a:r>
              <a:rPr lang="ru-RU" sz="1600" dirty="0">
                <a:solidFill>
                  <a:srgbClr val="002060"/>
                </a:solidFill>
                <a:latin typeface="Times New Roman" pitchFamily="18" charset="0"/>
                <a:cs typeface="Times New Roman" pitchFamily="18" charset="0"/>
              </a:rPr>
              <a:t>] / </a:t>
            </a:r>
            <a:r>
              <a:rPr lang="en-US" sz="1600" dirty="0">
                <a:solidFill>
                  <a:srgbClr val="002060"/>
                </a:solidFill>
                <a:latin typeface="Times New Roman" pitchFamily="18" charset="0"/>
                <a:cs typeface="Times New Roman" pitchFamily="18" charset="0"/>
              </a:rPr>
              <a:t>NASA's Ames Research Center. — 2022. — 4 </a:t>
            </a:r>
            <a:r>
              <a:rPr lang="ru-RU" sz="1600" dirty="0" err="1">
                <a:solidFill>
                  <a:srgbClr val="002060"/>
                </a:solidFill>
                <a:latin typeface="Times New Roman" pitchFamily="18" charset="0"/>
                <a:cs typeface="Times New Roman" pitchFamily="18" charset="0"/>
              </a:rPr>
              <a:t>жовтня</a:t>
            </a:r>
            <a:r>
              <a:rPr lang="ru-RU" sz="1600" dirty="0">
                <a:solidFill>
                  <a:srgbClr val="002060"/>
                </a:solidFill>
                <a:latin typeface="Times New Roman" pitchFamily="18" charset="0"/>
                <a:cs typeface="Times New Roman" pitchFamily="18" charset="0"/>
              </a:rPr>
              <a:t>. — Режим доступу: </a:t>
            </a:r>
            <a:r>
              <a:rPr lang="en-US" sz="1600" dirty="0">
                <a:solidFill>
                  <a:srgbClr val="002060"/>
                </a:solidFill>
                <a:latin typeface="Times New Roman" pitchFamily="18" charset="0"/>
                <a:cs typeface="Times New Roman" pitchFamily="18" charset="0"/>
              </a:rPr>
              <a:t>https://www.youtube.com/watch?v=kRlhlCWplqk.</a:t>
            </a:r>
            <a:endParaRPr lang="ru-RU" sz="1600" dirty="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5. Земля </a:t>
            </a:r>
            <a:r>
              <a:rPr lang="ru-RU" sz="1600" dirty="0">
                <a:solidFill>
                  <a:srgbClr val="002060"/>
                </a:solidFill>
                <a:latin typeface="Times New Roman" pitchFamily="18" charset="0"/>
                <a:cs typeface="Times New Roman" pitchFamily="18" charset="0"/>
              </a:rPr>
              <a:t>і Тея </a:t>
            </a:r>
            <a:r>
              <a:rPr lang="ru-RU" sz="1600" dirty="0" err="1">
                <a:solidFill>
                  <a:srgbClr val="002060"/>
                </a:solidFill>
                <a:latin typeface="Times New Roman" pitchFamily="18" charset="0"/>
                <a:cs typeface="Times New Roman" pitchFamily="18" charset="0"/>
              </a:rPr>
              <a:t>були</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сусідками</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Електронний</a:t>
            </a:r>
            <a:r>
              <a:rPr lang="ru-RU" sz="1600" dirty="0">
                <a:solidFill>
                  <a:srgbClr val="002060"/>
                </a:solidFill>
                <a:latin typeface="Times New Roman" pitchFamily="18" charset="0"/>
                <a:cs typeface="Times New Roman" pitchFamily="18" charset="0"/>
              </a:rPr>
              <a:t> ресурс] / </a:t>
            </a:r>
            <a:r>
              <a:rPr lang="ru-RU" sz="1600" dirty="0" err="1">
                <a:solidFill>
                  <a:srgbClr val="002060"/>
                </a:solidFill>
                <a:latin typeface="Times New Roman" pitchFamily="18" charset="0"/>
                <a:cs typeface="Times New Roman" pitchFamily="18" charset="0"/>
              </a:rPr>
              <a:t>Universe</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Space</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Tech</a:t>
            </a:r>
            <a:r>
              <a:rPr lang="ru-RU" sz="1600" dirty="0">
                <a:solidFill>
                  <a:srgbClr val="002060"/>
                </a:solidFill>
                <a:latin typeface="Times New Roman" pitchFamily="18" charset="0"/>
                <a:cs typeface="Times New Roman" pitchFamily="18" charset="0"/>
              </a:rPr>
              <a:t>. — 2025. — 21 листопада. — Режим доступу: https://universemagazine.com/zemlya-ta-tejya-buly-susidkamy/.</a:t>
            </a:r>
          </a:p>
          <a:p>
            <a:r>
              <a:rPr lang="en-US" sz="1600" dirty="0">
                <a:solidFill>
                  <a:srgbClr val="002060"/>
                </a:solidFill>
                <a:latin typeface="Times New Roman" pitchFamily="18" charset="0"/>
                <a:cs typeface="Times New Roman" pitchFamily="18" charset="0"/>
              </a:rPr>
              <a:t>Rare Moon Footage | Space Ambient Music [</a:t>
            </a:r>
            <a:r>
              <a:rPr lang="ru-RU" sz="1600" dirty="0" err="1">
                <a:solidFill>
                  <a:srgbClr val="002060"/>
                </a:solidFill>
                <a:latin typeface="Times New Roman" pitchFamily="18" charset="0"/>
                <a:cs typeface="Times New Roman" pitchFamily="18" charset="0"/>
              </a:rPr>
              <a:t>Відеозапис</a:t>
            </a:r>
            <a:r>
              <a:rPr lang="ru-RU" sz="1600" dirty="0">
                <a:solidFill>
                  <a:srgbClr val="002060"/>
                </a:solidFill>
                <a:latin typeface="Times New Roman" pitchFamily="18" charset="0"/>
                <a:cs typeface="Times New Roman" pitchFamily="18" charset="0"/>
              </a:rPr>
              <a:t>] / </a:t>
            </a:r>
            <a:r>
              <a:rPr lang="en-US" sz="1600" dirty="0" err="1">
                <a:solidFill>
                  <a:srgbClr val="002060"/>
                </a:solidFill>
                <a:latin typeface="Times New Roman" pitchFamily="18" charset="0"/>
                <a:cs typeface="Times New Roman" pitchFamily="18" charset="0"/>
              </a:rPr>
              <a:t>WorldCam</a:t>
            </a:r>
            <a:r>
              <a:rPr lang="en-US" sz="1600" dirty="0">
                <a:solidFill>
                  <a:srgbClr val="002060"/>
                </a:solidFill>
                <a:latin typeface="Times New Roman" pitchFamily="18" charset="0"/>
                <a:cs typeface="Times New Roman" pitchFamily="18" charset="0"/>
              </a:rPr>
              <a:t>. — </a:t>
            </a:r>
            <a:r>
              <a:rPr lang="ru-RU" sz="1600" dirty="0">
                <a:solidFill>
                  <a:srgbClr val="002060"/>
                </a:solidFill>
                <a:latin typeface="Times New Roman" pitchFamily="18" charset="0"/>
                <a:cs typeface="Times New Roman" pitchFamily="18" charset="0"/>
              </a:rPr>
              <a:t>Режим доступу: </a:t>
            </a:r>
            <a:r>
              <a:rPr lang="en-US" sz="1600" dirty="0">
                <a:solidFill>
                  <a:srgbClr val="002060"/>
                </a:solidFill>
                <a:latin typeface="Times New Roman" pitchFamily="18" charset="0"/>
                <a:cs typeface="Times New Roman" pitchFamily="18" charset="0"/>
              </a:rPr>
              <a:t>https://</a:t>
            </a:r>
            <a:r>
              <a:rPr lang="en-US" sz="1600" dirty="0" smtClean="0">
                <a:solidFill>
                  <a:srgbClr val="002060"/>
                </a:solidFill>
                <a:latin typeface="Times New Roman" pitchFamily="18" charset="0"/>
                <a:cs typeface="Times New Roman" pitchFamily="18" charset="0"/>
              </a:rPr>
              <a:t>www.youtube.com/live/07MyoRbApN0?si=rgKZYvdKfWtRFF6</a:t>
            </a:r>
            <a:endParaRPr lang="ru-RU" sz="1600" dirty="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6.</a:t>
            </a:r>
            <a:r>
              <a:rPr lang="en-US" sz="1600" dirty="0">
                <a:solidFill>
                  <a:srgbClr val="002060"/>
                </a:solidFill>
                <a:latin typeface="Times New Roman" pitchFamily="18" charset="0"/>
                <a:cs typeface="Times New Roman" pitchFamily="18" charset="0"/>
              </a:rPr>
              <a:t> https://</a:t>
            </a:r>
            <a:r>
              <a:rPr lang="en-US" sz="1600" dirty="0" smtClean="0">
                <a:solidFill>
                  <a:srgbClr val="002060"/>
                </a:solidFill>
                <a:latin typeface="Times New Roman" pitchFamily="18" charset="0"/>
                <a:cs typeface="Times New Roman" pitchFamily="18" charset="0"/>
              </a:rPr>
              <a:t>www.youtube.com/live/07MyoRbApN0?si=vHftOWQK1WBzTMhF</a:t>
            </a:r>
            <a:r>
              <a:rPr lang="ru-RU" sz="1600" dirty="0" smtClean="0">
                <a:solidFill>
                  <a:srgbClr val="002060"/>
                </a:solidFill>
                <a:latin typeface="Times New Roman" pitchFamily="18" charset="0"/>
                <a:cs typeface="Times New Roman" pitchFamily="18" charset="0"/>
              </a:rPr>
              <a:t> </a:t>
            </a:r>
          </a:p>
          <a:p>
            <a:r>
              <a:rPr lang="en-US" sz="1600" dirty="0" smtClean="0">
                <a:solidFill>
                  <a:srgbClr val="002060"/>
                </a:solidFill>
                <a:latin typeface="Times New Roman" pitchFamily="18" charset="0"/>
                <a:cs typeface="Times New Roman" pitchFamily="18" charset="0"/>
              </a:rPr>
              <a:t>Rare </a:t>
            </a:r>
            <a:r>
              <a:rPr lang="en-US" sz="1600" dirty="0">
                <a:solidFill>
                  <a:srgbClr val="002060"/>
                </a:solidFill>
                <a:latin typeface="Times New Roman" pitchFamily="18" charset="0"/>
                <a:cs typeface="Times New Roman" pitchFamily="18" charset="0"/>
              </a:rPr>
              <a:t>Moon Footage | Space Ambient </a:t>
            </a:r>
            <a:r>
              <a:rPr lang="en-US" sz="1600" dirty="0" smtClean="0">
                <a:solidFill>
                  <a:srgbClr val="002060"/>
                </a:solidFill>
                <a:latin typeface="Times New Roman" pitchFamily="18" charset="0"/>
                <a:cs typeface="Times New Roman" pitchFamily="18" charset="0"/>
              </a:rPr>
              <a:t>Music</a:t>
            </a:r>
            <a:endParaRPr lang="ru-RU" sz="1600" dirty="0" smtClean="0">
              <a:solidFill>
                <a:srgbClr val="002060"/>
              </a:solidFill>
              <a:latin typeface="Times New Roman" pitchFamily="18" charset="0"/>
              <a:cs typeface="Times New Roman" pitchFamily="18" charset="0"/>
            </a:endParaRPr>
          </a:p>
          <a:p>
            <a:r>
              <a:rPr lang="ru-RU" sz="1600" smtClean="0">
                <a:solidFill>
                  <a:srgbClr val="002060"/>
                </a:solidFill>
                <a:latin typeface="Times New Roman" pitchFamily="18" charset="0"/>
                <a:cs typeface="Times New Roman" pitchFamily="18" charset="0"/>
              </a:rPr>
              <a:t>7.</a:t>
            </a:r>
            <a:r>
              <a:rPr lang="en-US" sz="1600" smtClean="0">
                <a:solidFill>
                  <a:srgbClr val="002060"/>
                </a:solidFill>
                <a:latin typeface="Times New Roman" pitchFamily="18" charset="0"/>
                <a:cs typeface="Times New Roman" pitchFamily="18" charset="0"/>
              </a:rPr>
              <a:t>https</a:t>
            </a:r>
            <a:r>
              <a:rPr lang="en-US" sz="1600" dirty="0">
                <a:solidFill>
                  <a:srgbClr val="002060"/>
                </a:solidFill>
                <a:latin typeface="Times New Roman" pitchFamily="18" charset="0"/>
                <a:cs typeface="Times New Roman" pitchFamily="18" charset="0"/>
              </a:rPr>
              <a:t>://uk.wikipedia.org/wiki/%D0%9A%D0%BE%D1%80%D0%BC%D0%B0_(%D1%81%D1%83%D0%B7%D1%96%D1%80%27%D1%8F)</a:t>
            </a:r>
            <a:endParaRPr lang="ru-RU" sz="1600" dirty="0">
              <a:solidFill>
                <a:srgbClr val="002060"/>
              </a:solidFill>
              <a:latin typeface="Times New Roman" pitchFamily="18" charset="0"/>
              <a:cs typeface="Times New Roman" pitchFamily="18" charset="0"/>
            </a:endParaRPr>
          </a:p>
          <a:p>
            <a:endParaRPr lang="ru-RU" u="sng"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1962</TotalTime>
  <Words>1039</Words>
  <Application>Microsoft Office PowerPoint</Application>
  <PresentationFormat>Экран (16:9)</PresentationFormat>
  <Paragraphs>44</Paragraphs>
  <Slides>15</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Городская</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Сучасна наука схиляється до того, що наш природний супутник не був "захоплений" гравітацією і не сформувався одночасно з Землею з однієї хмари пилу, а з'явився внаслідок колосальної космічної катастрофи.</vt:lpstr>
      <vt:lpstr>Презентация PowerPoint</vt:lpstr>
      <vt:lpstr>Презентация PowerPoint</vt:lpstr>
      <vt:lpstr>Презентация PowerPoint</vt:lpstr>
      <vt:lpstr>Презентация PowerPoint</vt:lpstr>
      <vt:lpstr>Презентация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Dasha Bukar</dc:creator>
  <cp:lastModifiedBy>Учитель</cp:lastModifiedBy>
  <cp:revision>34</cp:revision>
  <dcterms:created xsi:type="dcterms:W3CDTF">2026-04-17T05:46:50Z</dcterms:created>
  <dcterms:modified xsi:type="dcterms:W3CDTF">2026-04-22T18:32:48Z</dcterms:modified>
</cp:coreProperties>
</file>