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56" autoAdjust="0"/>
    <p:restoredTop sz="94660"/>
  </p:normalViewPr>
  <p:slideViewPr>
    <p:cSldViewPr showGuides="1">
      <p:cViewPr varScale="1">
        <p:scale>
          <a:sx n="61" d="100"/>
          <a:sy n="61" d="100"/>
        </p:scale>
        <p:origin x="1428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6E4FF-4673-49C7-B72C-999A77D976E7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0EE71-EE2B-45E1-A1CE-FCAFA792013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6E4FF-4673-49C7-B72C-999A77D976E7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0EE71-EE2B-45E1-A1CE-FCAFA792013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6E4FF-4673-49C7-B72C-999A77D976E7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0EE71-EE2B-45E1-A1CE-FCAFA792013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6E4FF-4673-49C7-B72C-999A77D976E7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0EE71-EE2B-45E1-A1CE-FCAFA792013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6E4FF-4673-49C7-B72C-999A77D976E7}" type="datetimeFigureOut">
              <a:rPr lang="ru-RU" smtClean="0"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0EE71-EE2B-45E1-A1CE-FCAFA792013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6E4FF-4673-49C7-B72C-999A77D976E7}" type="datetimeFigureOut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0EE71-EE2B-45E1-A1CE-FCAFA792013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6E4FF-4673-49C7-B72C-999A77D976E7}" type="datetimeFigureOut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0EE71-EE2B-45E1-A1CE-FCAFA792013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6E4FF-4673-49C7-B72C-999A77D976E7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0EE71-EE2B-45E1-A1CE-FCAFA792013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6E4FF-4673-49C7-B72C-999A77D976E7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0EE71-EE2B-45E1-A1CE-FCAFA792013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6E4FF-4673-49C7-B72C-999A77D976E7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0EE71-EE2B-45E1-A1CE-FCAFA792013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6E4FF-4673-49C7-B72C-999A77D976E7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0EE71-EE2B-45E1-A1CE-FCAFA792013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6E4FF-4673-49C7-B72C-999A77D976E7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40EE71-EE2B-45E1-A1CE-FCAFA7920138}" type="slidenum">
              <a:rPr lang="ru-RU" smtClean="0"/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1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3.jpeg"/><Relationship Id="rId1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1" name="Picture 3" descr="C:\Users\Admin\Desktop\close-up-insect-plant_1048944-26647474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467544" y="352119"/>
            <a:ext cx="8676456" cy="175432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5400" b="0" i="0" u="none" strike="noStrike" cap="none" normalizeH="0" baseline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Жив</a:t>
            </a:r>
            <a:r>
              <a:rPr kumimoji="0" lang="uk-UA" sz="5400" b="0" i="0" u="none" strike="noStrike" cap="none" normalizeH="0" baseline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і утилізатори в</a:t>
            </a:r>
            <a:r>
              <a:rPr lang="uk-UA" sz="540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ідходів</a:t>
            </a:r>
            <a:endParaRPr kumimoji="0" lang="uk-UA" sz="5400" b="0" i="0" u="none" strike="noStrike" cap="none" normalizeH="0" baseline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uk-UA" sz="5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323528" y="2226401"/>
            <a:ext cx="8820472" cy="396938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uk-UA" sz="2800" b="0" i="0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Роботу виконала:</a:t>
            </a:r>
            <a:endParaRPr kumimoji="0" lang="ru-RU" sz="2800" b="0" i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sz="2800" dirty="0" err="1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Бузинська</a:t>
            </a:r>
            <a:r>
              <a:rPr lang="uk-UA" sz="280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Марія</a:t>
            </a:r>
            <a:endParaRPr kumimoji="0" lang="ru-RU" sz="2800" b="0" i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uk-UA" sz="2800" b="0" i="0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Учениця </a:t>
            </a:r>
            <a:r>
              <a:rPr kumimoji="0" lang="ru-RU" altLang="uk-UA" sz="2800" b="0" i="0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r>
              <a:rPr kumimoji="0" lang="uk-UA" sz="2800" b="0" i="0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-А  класу</a:t>
            </a:r>
            <a:endParaRPr kumimoji="0" lang="ru-RU" sz="2800" b="0" i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uk-UA" sz="2800" b="0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Путильського</a:t>
            </a:r>
            <a:r>
              <a:rPr kumimoji="0" lang="uk-UA" sz="2800" b="0" i="0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ліцею</a:t>
            </a:r>
            <a:endParaRPr kumimoji="0" lang="ru-RU" sz="2800" b="0" i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uk-UA" sz="2800" b="0" i="0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Керівник:</a:t>
            </a:r>
            <a:endParaRPr kumimoji="0" lang="ru-RU" sz="2800" b="0" i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uk-UA" sz="2800" b="0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Гусенкова</a:t>
            </a:r>
            <a:r>
              <a:rPr kumimoji="0" lang="uk-UA" sz="2800" b="0" i="0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Лідія Ігорівна</a:t>
            </a:r>
            <a:endParaRPr kumimoji="0" lang="ru-RU" sz="2800" b="0" i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uk-UA" sz="2800" b="0" i="0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Вчитель біології</a:t>
            </a:r>
            <a:endParaRPr kumimoji="0" lang="ru-RU" sz="2800" b="0" i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uk-UA" sz="2800" b="0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Путильського</a:t>
            </a:r>
            <a:r>
              <a:rPr kumimoji="0" lang="uk-UA" sz="2800" b="0" i="0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ліцею</a:t>
            </a:r>
            <a:endParaRPr kumimoji="0" lang="ru-RU" sz="2800" b="0" i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 1"/>
          <p:cNvSpPr txBox="1"/>
          <p:nvPr/>
        </p:nvSpPr>
        <p:spPr>
          <a:xfrm>
            <a:off x="105410" y="95250"/>
            <a:ext cx="8929370" cy="5041265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 defTabSz="266700">
              <a:lnSpc>
                <a:spcPct val="150000"/>
              </a:lnSpc>
            </a:pPr>
            <a:r>
              <a:rPr lang="uk-UA" dirty="0" err="1">
                <a:latin typeface="Times New Roman" panose="02020603050405020304"/>
                <a:ea typeface="Calibri" panose="020F0502020204030204"/>
              </a:rPr>
              <a:t>З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агальна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проблема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всього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світу</a:t>
            </a:r>
            <a:r>
              <a:rPr dirty="0">
                <a:latin typeface="Times New Roman" panose="02020603050405020304"/>
                <a:ea typeface="Calibri" panose="020F0502020204030204"/>
              </a:rPr>
              <a:t> —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велика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кількість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сміття</a:t>
            </a:r>
            <a:r>
              <a:rPr dirty="0">
                <a:latin typeface="Times New Roman" panose="02020603050405020304"/>
                <a:ea typeface="Calibri" panose="020F0502020204030204"/>
              </a:rPr>
              <a:t>.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Щорічно</a:t>
            </a:r>
            <a:r>
              <a:rPr dirty="0">
                <a:latin typeface="Times New Roman" panose="02020603050405020304"/>
                <a:ea typeface="Calibri" panose="020F0502020204030204"/>
              </a:rPr>
              <a:t> у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світі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утворюється</a:t>
            </a:r>
            <a:r>
              <a:rPr dirty="0">
                <a:latin typeface="Times New Roman" panose="02020603050405020304"/>
                <a:ea typeface="Calibri" panose="020F0502020204030204"/>
              </a:rPr>
              <a:t> 2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млрд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тонн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побутових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відходів</a:t>
            </a:r>
            <a:r>
              <a:rPr dirty="0">
                <a:latin typeface="Times New Roman" panose="02020603050405020304"/>
                <a:ea typeface="Calibri" panose="020F0502020204030204"/>
              </a:rPr>
              <a:t>, і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ця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кількість</a:t>
            </a:r>
            <a:r>
              <a:rPr dirty="0">
                <a:latin typeface="Times New Roman" panose="02020603050405020304"/>
                <a:ea typeface="Calibri" panose="020F0502020204030204"/>
              </a:rPr>
              <a:t> 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збільшується</a:t>
            </a:r>
            <a:r>
              <a:rPr dirty="0">
                <a:latin typeface="Times New Roman" panose="02020603050405020304"/>
                <a:ea typeface="Calibri" panose="020F0502020204030204"/>
              </a:rPr>
              <a:t> з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кожним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роком</a:t>
            </a:r>
            <a:r>
              <a:rPr dirty="0">
                <a:latin typeface="Times New Roman" panose="02020603050405020304"/>
                <a:ea typeface="Calibri" panose="020F0502020204030204"/>
              </a:rPr>
              <a:t>. </a:t>
            </a:r>
            <a:r>
              <a:rPr lang="ru-RU" dirty="0">
                <a:latin typeface="Times New Roman" panose="02020603050405020304"/>
                <a:ea typeface="Calibri" panose="020F0502020204030204"/>
              </a:rPr>
              <a:t>За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прогнозами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Світового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банку</a:t>
            </a:r>
            <a:r>
              <a:rPr dirty="0">
                <a:latin typeface="Times New Roman" panose="02020603050405020304"/>
                <a:ea typeface="Calibri" panose="020F0502020204030204"/>
              </a:rPr>
              <a:t>,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до</a:t>
            </a:r>
            <a:r>
              <a:rPr dirty="0">
                <a:latin typeface="Times New Roman" panose="02020603050405020304"/>
                <a:ea typeface="Calibri" panose="020F0502020204030204"/>
              </a:rPr>
              <a:t> 2030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року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кількість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відходів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може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вирости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до</a:t>
            </a:r>
            <a:r>
              <a:rPr dirty="0">
                <a:latin typeface="Times New Roman" panose="02020603050405020304"/>
                <a:ea typeface="Calibri" panose="020F0502020204030204"/>
              </a:rPr>
              <a:t> 2,58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млрд</a:t>
            </a:r>
            <a:r>
              <a:rPr dirty="0">
                <a:latin typeface="Times New Roman" panose="02020603050405020304"/>
                <a:ea typeface="Calibri" panose="020F0502020204030204"/>
              </a:rPr>
              <a:t> т, а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до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lang="uk-UA"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>
                <a:latin typeface="Times New Roman" panose="02020603050405020304"/>
                <a:ea typeface="Calibri" panose="020F0502020204030204"/>
              </a:rPr>
              <a:t>2050-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го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lang="uk-UA"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>
                <a:latin typeface="Times New Roman" panose="02020603050405020304"/>
                <a:ea typeface="Calibri" panose="020F0502020204030204"/>
              </a:rPr>
              <a:t>— </a:t>
            </a:r>
            <a:r>
              <a:rPr lang="uk-UA"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до</a:t>
            </a:r>
            <a:r>
              <a:rPr lang="uk-UA"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>
                <a:latin typeface="Times New Roman" panose="02020603050405020304"/>
                <a:ea typeface="Calibri" panose="020F0502020204030204"/>
              </a:rPr>
              <a:t> 3,77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млрд</a:t>
            </a:r>
            <a:r>
              <a:rPr lang="uk-UA"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>
                <a:latin typeface="Times New Roman" panose="02020603050405020304"/>
                <a:ea typeface="Calibri" panose="020F0502020204030204"/>
              </a:rPr>
              <a:t> т. В 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Україні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проблема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зі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сміттям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критична</a:t>
            </a:r>
            <a:r>
              <a:rPr dirty="0">
                <a:latin typeface="Times New Roman" panose="02020603050405020304"/>
                <a:ea typeface="Calibri" panose="020F0502020204030204"/>
              </a:rPr>
              <a:t> —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на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сміттєзвалища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потрапляє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велика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кількість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сміття</a:t>
            </a:r>
            <a:r>
              <a:rPr dirty="0">
                <a:latin typeface="Times New Roman" panose="02020603050405020304"/>
                <a:ea typeface="Calibri" panose="020F0502020204030204"/>
              </a:rPr>
              <a:t>, і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деякі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полігони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твердих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побутових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відходів</a:t>
            </a:r>
            <a:r>
              <a:rPr dirty="0">
                <a:latin typeface="Times New Roman" panose="02020603050405020304"/>
                <a:ea typeface="Calibri" panose="020F0502020204030204"/>
              </a:rPr>
              <a:t> 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заповнені</a:t>
            </a:r>
            <a:r>
              <a:rPr lang="uk-UA"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>
                <a:latin typeface="Times New Roman" panose="02020603050405020304"/>
                <a:ea typeface="Calibri" panose="020F0502020204030204"/>
              </a:rPr>
              <a:t> 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на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lang="uk-UA"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>
                <a:latin typeface="Times New Roman" panose="02020603050405020304"/>
                <a:ea typeface="Calibri" panose="020F0502020204030204"/>
              </a:rPr>
              <a:t>80-95%. </a:t>
            </a:r>
            <a:r>
              <a:rPr lang="en-US" altLang="en-US" dirty="0" err="1">
                <a:latin typeface="Times New Roman" panose="02020603050405020304"/>
                <a:ea typeface="Calibri" panose="020F0502020204030204"/>
              </a:rPr>
              <a:t>Одиним</a:t>
            </a:r>
            <a:r>
              <a:rPr lang="en-US" altLang="ru-RU" dirty="0"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altLang="en-US" dirty="0" err="1">
                <a:latin typeface="Times New Roman" panose="02020603050405020304"/>
                <a:ea typeface="Calibri" panose="020F0502020204030204"/>
              </a:rPr>
              <a:t>із</a:t>
            </a:r>
            <a:r>
              <a:rPr lang="en-US" altLang="ru-RU" dirty="0"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altLang="en-US" dirty="0" err="1">
                <a:latin typeface="Times New Roman" panose="02020603050405020304"/>
                <a:ea typeface="Calibri" panose="020F0502020204030204"/>
              </a:rPr>
              <a:t>шляхів</a:t>
            </a:r>
            <a:r>
              <a:rPr lang="en-US" altLang="ru-RU" dirty="0"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altLang="en-US" dirty="0" err="1">
                <a:latin typeface="Times New Roman" panose="02020603050405020304"/>
                <a:ea typeface="Calibri" panose="020F0502020204030204"/>
              </a:rPr>
              <a:t>вирішення</a:t>
            </a:r>
            <a:r>
              <a:rPr lang="en-US" altLang="ru-RU" dirty="0"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altLang="en-US" dirty="0" err="1">
                <a:latin typeface="Times New Roman" panose="02020603050405020304"/>
                <a:ea typeface="Calibri" panose="020F0502020204030204"/>
              </a:rPr>
              <a:t>проблеми</a:t>
            </a:r>
            <a:r>
              <a:rPr lang="en-US" altLang="ru-RU" dirty="0"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altLang="en-US" dirty="0" err="1">
                <a:latin typeface="Times New Roman" panose="02020603050405020304"/>
                <a:ea typeface="Calibri" panose="020F0502020204030204"/>
              </a:rPr>
              <a:t>відходів</a:t>
            </a:r>
            <a:r>
              <a:rPr lang="en-US" altLang="ru-RU" dirty="0"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altLang="en-US" dirty="0" err="1">
                <a:latin typeface="Times New Roman" panose="02020603050405020304"/>
                <a:ea typeface="Calibri" panose="020F0502020204030204"/>
              </a:rPr>
              <a:t>може</a:t>
            </a:r>
            <a:r>
              <a:rPr lang="en-US" altLang="ru-RU" dirty="0"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altLang="en-US" dirty="0" err="1">
                <a:latin typeface="Times New Roman" panose="02020603050405020304"/>
                <a:ea typeface="Calibri" panose="020F0502020204030204"/>
              </a:rPr>
              <a:t>стати</a:t>
            </a:r>
            <a:r>
              <a:rPr lang="en-US" altLang="ru-RU" dirty="0"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altLang="en-US" dirty="0" err="1">
                <a:latin typeface="Times New Roman" panose="02020603050405020304"/>
                <a:ea typeface="Calibri" panose="020F0502020204030204"/>
              </a:rPr>
              <a:t>використання</a:t>
            </a:r>
            <a:r>
              <a:rPr lang="uk-UA" altLang="en-US" dirty="0"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altLang="en-US" dirty="0" err="1">
                <a:latin typeface="Times New Roman" panose="02020603050405020304"/>
                <a:ea typeface="Calibri" panose="020F0502020204030204"/>
              </a:rPr>
              <a:t>деяких</a:t>
            </a:r>
            <a:r>
              <a:rPr lang="en-US" altLang="ru-RU" dirty="0"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altLang="en-US" dirty="0" err="1">
                <a:latin typeface="Times New Roman" panose="02020603050405020304"/>
                <a:ea typeface="Calibri" panose="020F0502020204030204"/>
              </a:rPr>
              <a:t>мікроорганізмів</a:t>
            </a:r>
            <a:r>
              <a:rPr lang="en-US" altLang="ru-RU" dirty="0"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altLang="en-US" dirty="0" err="1">
                <a:latin typeface="Times New Roman" panose="02020603050405020304"/>
                <a:ea typeface="Calibri" panose="020F0502020204030204"/>
              </a:rPr>
              <a:t>здатних</a:t>
            </a:r>
            <a:r>
              <a:rPr lang="en-US" altLang="ru-RU" dirty="0"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altLang="en-US" dirty="0" err="1">
                <a:latin typeface="Times New Roman" panose="02020603050405020304"/>
                <a:ea typeface="Calibri" panose="020F0502020204030204"/>
              </a:rPr>
              <a:t>розкладати</a:t>
            </a:r>
            <a:r>
              <a:rPr lang="en-US" altLang="ru-RU" dirty="0"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altLang="en-US" dirty="0" err="1">
                <a:latin typeface="Times New Roman" panose="02020603050405020304"/>
                <a:ea typeface="Calibri" panose="020F0502020204030204"/>
              </a:rPr>
              <a:t>пластик</a:t>
            </a:r>
            <a:r>
              <a:rPr lang="en-US" altLang="ru-RU" dirty="0"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altLang="en-US" dirty="0" err="1">
                <a:latin typeface="Times New Roman" panose="02020603050405020304"/>
                <a:ea typeface="Calibri" panose="020F0502020204030204"/>
              </a:rPr>
              <a:t>завдяки</a:t>
            </a:r>
            <a:r>
              <a:rPr lang="en-US" altLang="ru-RU" dirty="0"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altLang="en-US" dirty="0" err="1">
                <a:latin typeface="Times New Roman" panose="02020603050405020304"/>
                <a:ea typeface="Calibri" panose="020F0502020204030204"/>
              </a:rPr>
              <a:t>спеціальним</a:t>
            </a:r>
            <a:r>
              <a:rPr lang="en-US" altLang="ru-RU" dirty="0"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altLang="en-US" dirty="0" err="1">
                <a:latin typeface="Times New Roman" panose="02020603050405020304"/>
                <a:ea typeface="Calibri" panose="020F0502020204030204"/>
              </a:rPr>
              <a:t>фермента</a:t>
            </a:r>
            <a:r>
              <a:rPr lang="en-US" altLang="en-US" sz="1600" dirty="0" err="1">
                <a:latin typeface="Times New Roman" panose="02020603050405020304"/>
                <a:ea typeface="Calibri" panose="020F0502020204030204"/>
              </a:rPr>
              <a:t>м</a:t>
            </a:r>
            <a:r>
              <a:rPr lang="en-US" altLang="ru-RU" sz="1600" dirty="0">
                <a:latin typeface="Times New Roman" panose="02020603050405020304"/>
                <a:ea typeface="Calibri" panose="020F0502020204030204"/>
              </a:rPr>
              <a:t>. </a:t>
            </a:r>
            <a:endParaRPr lang="en-US" altLang="ru-RU" sz="1600" dirty="0">
              <a:latin typeface="Times New Roman" panose="02020603050405020304"/>
              <a:ea typeface="Calibri" panose="020F0502020204030204"/>
            </a:endParaRPr>
          </a:p>
        </p:txBody>
      </p:sp>
      <p:pic>
        <p:nvPicPr>
          <p:cNvPr id="3" name="Изображение 2"/>
          <p:cNvPicPr/>
          <p:nvPr/>
        </p:nvPicPr>
        <p:blipFill>
          <a:blip r:embed="rId1"/>
          <a:stretch>
            <a:fillRect/>
          </a:stretch>
        </p:blipFill>
        <p:spPr>
          <a:xfrm>
            <a:off x="1188085" y="3482975"/>
            <a:ext cx="6529070" cy="308800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 1"/>
          <p:cNvSpPr txBox="1"/>
          <p:nvPr/>
        </p:nvSpPr>
        <p:spPr>
          <a:xfrm>
            <a:off x="139700" y="77470"/>
            <a:ext cx="8852535" cy="469011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defTabSz="266700">
              <a:lnSpc>
                <a:spcPct val="150000"/>
              </a:lnSpc>
            </a:pPr>
            <a:r>
              <a:rPr b="1" dirty="0" err="1">
                <a:latin typeface="Times New Roman" panose="02020603050405020304"/>
                <a:ea typeface="Calibri" panose="020F0502020204030204"/>
              </a:rPr>
              <a:t>Вищі</a:t>
            </a:r>
            <a:r>
              <a:rPr b="1" dirty="0">
                <a:latin typeface="Times New Roman" panose="02020603050405020304"/>
                <a:ea typeface="Calibri" panose="020F0502020204030204"/>
              </a:rPr>
              <a:t> </a:t>
            </a:r>
            <a:r>
              <a:rPr b="1" dirty="0" err="1">
                <a:latin typeface="Times New Roman" panose="02020603050405020304"/>
                <a:ea typeface="Calibri" panose="020F0502020204030204"/>
              </a:rPr>
              <a:t>організми</a:t>
            </a:r>
            <a:r>
              <a:rPr b="1" dirty="0">
                <a:latin typeface="Times New Roman" panose="02020603050405020304"/>
                <a:ea typeface="Calibri" panose="020F0502020204030204"/>
              </a:rPr>
              <a:t>, </a:t>
            </a:r>
            <a:r>
              <a:rPr b="1" dirty="0" err="1">
                <a:latin typeface="Times New Roman" panose="02020603050405020304"/>
                <a:ea typeface="Calibri" panose="020F0502020204030204"/>
              </a:rPr>
              <a:t>що</a:t>
            </a:r>
            <a:r>
              <a:rPr b="1" dirty="0">
                <a:latin typeface="Times New Roman" panose="02020603050405020304"/>
                <a:ea typeface="Calibri" panose="020F0502020204030204"/>
              </a:rPr>
              <a:t> </a:t>
            </a:r>
            <a:r>
              <a:rPr b="1" dirty="0" err="1">
                <a:latin typeface="Times New Roman" panose="02020603050405020304"/>
                <a:ea typeface="Calibri" panose="020F0502020204030204"/>
              </a:rPr>
              <a:t>допомагають</a:t>
            </a:r>
            <a:r>
              <a:rPr b="1" dirty="0">
                <a:latin typeface="Times New Roman" panose="02020603050405020304"/>
                <a:ea typeface="Calibri" panose="020F0502020204030204"/>
              </a:rPr>
              <a:t> у </a:t>
            </a:r>
            <a:r>
              <a:rPr b="1" dirty="0" err="1">
                <a:latin typeface="Times New Roman" panose="02020603050405020304"/>
                <a:ea typeface="Calibri" panose="020F0502020204030204"/>
              </a:rPr>
              <a:t>розкладі</a:t>
            </a:r>
            <a:endParaRPr b="1" dirty="0">
              <a:latin typeface="Times New Roman" panose="02020603050405020304"/>
              <a:ea typeface="Calibri" panose="020F0502020204030204"/>
            </a:endParaRPr>
          </a:p>
          <a:p>
            <a:pPr defTabSz="266700">
              <a:lnSpc>
                <a:spcPct val="150000"/>
              </a:lnSpc>
            </a:pPr>
            <a:r>
              <a:rPr b="1" dirty="0" err="1">
                <a:latin typeface="Times New Roman" panose="02020603050405020304"/>
                <a:ea typeface="Calibri" panose="020F0502020204030204"/>
              </a:rPr>
              <a:t>Восковий</a:t>
            </a:r>
            <a:r>
              <a:rPr b="1" dirty="0">
                <a:latin typeface="Times New Roman" panose="02020603050405020304"/>
                <a:ea typeface="Calibri" panose="020F0502020204030204"/>
              </a:rPr>
              <a:t> </a:t>
            </a:r>
            <a:r>
              <a:rPr b="1" dirty="0" err="1">
                <a:latin typeface="Times New Roman" panose="02020603050405020304"/>
                <a:ea typeface="Calibri" panose="020F0502020204030204"/>
              </a:rPr>
              <a:t>хробак</a:t>
            </a:r>
            <a:r>
              <a:rPr b="1" dirty="0">
                <a:latin typeface="Times New Roman" panose="02020603050405020304"/>
                <a:ea typeface="Calibri" panose="020F0502020204030204"/>
              </a:rPr>
              <a:t> (</a:t>
            </a:r>
            <a:r>
              <a:rPr b="1" dirty="0" err="1">
                <a:latin typeface="Times New Roman" panose="02020603050405020304"/>
                <a:ea typeface="Calibri" panose="020F0502020204030204"/>
              </a:rPr>
              <a:t>личинки</a:t>
            </a:r>
            <a:r>
              <a:rPr b="1" dirty="0">
                <a:latin typeface="Times New Roman" panose="02020603050405020304"/>
                <a:ea typeface="Calibri" panose="020F0502020204030204"/>
              </a:rPr>
              <a:t> </a:t>
            </a:r>
            <a:r>
              <a:rPr b="1" dirty="0" err="1">
                <a:latin typeface="Times New Roman" panose="02020603050405020304"/>
                <a:ea typeface="Calibri" panose="020F0502020204030204"/>
              </a:rPr>
              <a:t>великої</a:t>
            </a:r>
            <a:r>
              <a:rPr b="1" dirty="0">
                <a:latin typeface="Times New Roman" panose="02020603050405020304"/>
                <a:ea typeface="Calibri" panose="020F0502020204030204"/>
              </a:rPr>
              <a:t> </a:t>
            </a:r>
            <a:r>
              <a:rPr b="1" dirty="0" err="1">
                <a:latin typeface="Times New Roman" panose="02020603050405020304"/>
                <a:ea typeface="Calibri" panose="020F0502020204030204"/>
              </a:rPr>
              <a:t>воскової</a:t>
            </a:r>
            <a:r>
              <a:rPr b="1" dirty="0">
                <a:latin typeface="Times New Roman" panose="02020603050405020304"/>
                <a:ea typeface="Calibri" panose="020F0502020204030204"/>
              </a:rPr>
              <a:t> </a:t>
            </a:r>
            <a:r>
              <a:rPr b="1" dirty="0" err="1">
                <a:latin typeface="Times New Roman" panose="02020603050405020304"/>
                <a:ea typeface="Calibri" panose="020F0502020204030204"/>
              </a:rPr>
              <a:t>молі</a:t>
            </a:r>
            <a:r>
              <a:rPr b="1" dirty="0">
                <a:latin typeface="Times New Roman" panose="02020603050405020304"/>
                <a:ea typeface="Calibri" panose="020F0502020204030204"/>
              </a:rPr>
              <a:t>, Galleria </a:t>
            </a:r>
            <a:r>
              <a:rPr b="1" dirty="0" err="1">
                <a:latin typeface="Times New Roman" panose="02020603050405020304"/>
                <a:ea typeface="Calibri" panose="020F0502020204030204"/>
              </a:rPr>
              <a:t>mellonella</a:t>
            </a:r>
            <a:r>
              <a:rPr b="1" dirty="0">
                <a:latin typeface="Times New Roman" panose="02020603050405020304"/>
                <a:ea typeface="Calibri" panose="020F0502020204030204"/>
              </a:rPr>
              <a:t>) </a:t>
            </a:r>
            <a:r>
              <a:rPr dirty="0">
                <a:latin typeface="Times New Roman" panose="02020603050405020304"/>
                <a:ea typeface="Calibri" panose="020F0502020204030204"/>
              </a:rPr>
              <a:t>–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здатні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перетравлювати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поліетилен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завдяки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симбіотичним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бактеріям</a:t>
            </a:r>
            <a:r>
              <a:rPr dirty="0">
                <a:latin typeface="Times New Roman" panose="02020603050405020304"/>
                <a:ea typeface="Calibri" panose="020F0502020204030204"/>
              </a:rPr>
              <a:t> у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кишечнику</a:t>
            </a:r>
            <a:r>
              <a:rPr dirty="0">
                <a:latin typeface="Times New Roman" panose="02020603050405020304"/>
                <a:ea typeface="Calibri" panose="020F0502020204030204"/>
              </a:rPr>
              <a:t>.</a:t>
            </a:r>
            <a:endParaRPr dirty="0">
              <a:latin typeface="Times New Roman" panose="02020603050405020304"/>
              <a:ea typeface="Calibri" panose="020F0502020204030204"/>
            </a:endParaRPr>
          </a:p>
          <a:p>
            <a:pPr defTabSz="266700">
              <a:lnSpc>
                <a:spcPct val="150000"/>
              </a:lnSpc>
            </a:pPr>
            <a:r>
              <a:rPr b="1" dirty="0" err="1">
                <a:latin typeface="Times New Roman" panose="02020603050405020304"/>
                <a:ea typeface="Calibri" panose="020F0502020204030204"/>
              </a:rPr>
              <a:t>Борошняний</a:t>
            </a:r>
            <a:r>
              <a:rPr b="1" dirty="0">
                <a:latin typeface="Times New Roman" panose="02020603050405020304"/>
                <a:ea typeface="Calibri" panose="020F0502020204030204"/>
              </a:rPr>
              <a:t> </a:t>
            </a:r>
            <a:r>
              <a:rPr b="1" dirty="0" err="1">
                <a:latin typeface="Times New Roman" panose="02020603050405020304"/>
                <a:ea typeface="Calibri" panose="020F0502020204030204"/>
              </a:rPr>
              <a:t>хробак</a:t>
            </a:r>
            <a:r>
              <a:rPr b="1" dirty="0">
                <a:latin typeface="Times New Roman" panose="02020603050405020304"/>
                <a:ea typeface="Calibri" panose="020F0502020204030204"/>
              </a:rPr>
              <a:t> (</a:t>
            </a:r>
            <a:r>
              <a:rPr b="1" dirty="0" err="1">
                <a:latin typeface="Times New Roman" panose="02020603050405020304"/>
                <a:ea typeface="Calibri" panose="020F0502020204030204"/>
              </a:rPr>
              <a:t>личинки</a:t>
            </a:r>
            <a:r>
              <a:rPr b="1" dirty="0">
                <a:latin typeface="Times New Roman" panose="02020603050405020304"/>
                <a:ea typeface="Calibri" panose="020F0502020204030204"/>
              </a:rPr>
              <a:t> Tenebrio </a:t>
            </a:r>
            <a:r>
              <a:rPr b="1" dirty="0" err="1">
                <a:latin typeface="Times New Roman" panose="02020603050405020304"/>
                <a:ea typeface="Calibri" panose="020F0502020204030204"/>
              </a:rPr>
              <a:t>molitor</a:t>
            </a:r>
            <a:r>
              <a:rPr b="1" dirty="0">
                <a:latin typeface="Times New Roman" panose="02020603050405020304"/>
                <a:ea typeface="Calibri" panose="020F0502020204030204"/>
              </a:rPr>
              <a:t>)</a:t>
            </a:r>
            <a:r>
              <a:rPr dirty="0">
                <a:latin typeface="Times New Roman" panose="02020603050405020304"/>
                <a:ea typeface="Calibri" panose="020F0502020204030204"/>
              </a:rPr>
              <a:t> –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може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споживати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пінопласт</a:t>
            </a:r>
            <a:r>
              <a:rPr dirty="0">
                <a:latin typeface="Times New Roman" panose="02020603050405020304"/>
                <a:ea typeface="Calibri" panose="020F0502020204030204"/>
              </a:rPr>
              <a:t> і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розкладати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його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без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шкоди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для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власного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здоров’я</a:t>
            </a:r>
            <a:r>
              <a:rPr dirty="0">
                <a:latin typeface="Times New Roman" panose="02020603050405020304"/>
                <a:ea typeface="Calibri" panose="020F0502020204030204"/>
              </a:rPr>
              <a:t>.</a:t>
            </a:r>
            <a:r>
              <a:rPr lang="ru-RU" dirty="0" err="1">
                <a:latin typeface="Times New Roman" panose="02020603050405020304"/>
                <a:ea typeface="Calibri" panose="020F0502020204030204"/>
              </a:rPr>
              <a:t>Чорна</a:t>
            </a:r>
            <a:r>
              <a:rPr lang="ru-RU" dirty="0">
                <a:latin typeface="Times New Roman" panose="02020603050405020304"/>
                <a:ea typeface="Calibri" panose="020F0502020204030204"/>
              </a:rPr>
              <a:t> </a:t>
            </a:r>
            <a:r>
              <a:rPr lang="ru-RU" dirty="0" err="1">
                <a:latin typeface="Times New Roman" panose="02020603050405020304"/>
                <a:ea typeface="Calibri" panose="020F0502020204030204"/>
              </a:rPr>
              <a:t>левинка</a:t>
            </a:r>
            <a:r>
              <a:rPr lang="ru-RU" dirty="0">
                <a:latin typeface="Times New Roman" panose="02020603050405020304"/>
                <a:ea typeface="Calibri" panose="020F0502020204030204"/>
              </a:rPr>
              <a:t>-орган</a:t>
            </a:r>
            <a:r>
              <a:rPr lang="uk-UA" dirty="0" err="1">
                <a:latin typeface="Times New Roman" panose="02020603050405020304"/>
                <a:ea typeface="Calibri" panose="020F0502020204030204"/>
              </a:rPr>
              <a:t>ічні</a:t>
            </a:r>
            <a:r>
              <a:rPr lang="uk-UA" dirty="0">
                <a:latin typeface="Times New Roman" panose="02020603050405020304"/>
                <a:ea typeface="Calibri" panose="020F0502020204030204"/>
              </a:rPr>
              <a:t> відходи</a:t>
            </a:r>
            <a:r>
              <a:rPr lang="en-US" dirty="0">
                <a:latin typeface="Times New Roman" panose="02020603050405020304"/>
                <a:ea typeface="Calibri" panose="020F0502020204030204"/>
              </a:rPr>
              <a:t>.</a:t>
            </a:r>
            <a:endParaRPr lang="uk-UA" dirty="0">
              <a:latin typeface="Times New Roman" panose="02020603050405020304"/>
              <a:ea typeface="Calibri" panose="020F0502020204030204"/>
            </a:endParaRPr>
          </a:p>
        </p:txBody>
      </p:sp>
      <p:pic>
        <p:nvPicPr>
          <p:cNvPr id="3" name="Изображение 2" descr="изображение_viber_2025-04-11_11-57-27-79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705" y="2579217"/>
            <a:ext cx="2581910" cy="3745231"/>
          </a:xfrm>
          <a:prstGeom prst="rect">
            <a:avLst/>
          </a:prstGeom>
        </p:spPr>
      </p:pic>
      <p:pic>
        <p:nvPicPr>
          <p:cNvPr id="4" name="Изображение 3" descr="изображение_viber_2025-04-11_11-55-26-4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0561" y="2579218"/>
            <a:ext cx="2588895" cy="3745230"/>
          </a:xfrm>
          <a:prstGeom prst="rect">
            <a:avLst/>
          </a:prstGeom>
        </p:spPr>
      </p:pic>
      <p:pic>
        <p:nvPicPr>
          <p:cNvPr id="5" name="Изображение 4" descr="изображение_viber_2025-04-11_11-54-25-1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8402" y="2579218"/>
            <a:ext cx="3124200" cy="374523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 1"/>
          <p:cNvSpPr txBox="1"/>
          <p:nvPr/>
        </p:nvSpPr>
        <p:spPr>
          <a:xfrm>
            <a:off x="1" y="0"/>
            <a:ext cx="9144000" cy="3709546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defTabSz="266700">
              <a:lnSpc>
                <a:spcPct val="150000"/>
              </a:lnSpc>
            </a:pPr>
            <a:r>
              <a:rPr b="1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Чорна</a:t>
            </a:r>
            <a:r>
              <a:rPr b="1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л</a:t>
            </a:r>
            <a:r>
              <a:rPr lang="uk-UA" b="1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е</a:t>
            </a:r>
            <a:r>
              <a:rPr b="1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винка</a:t>
            </a:r>
            <a:r>
              <a:rPr b="1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– </a:t>
            </a:r>
            <a:r>
              <a:rPr b="1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універсальний</a:t>
            </a:r>
            <a:r>
              <a:rPr b="1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b="1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перетворювач</a:t>
            </a:r>
            <a:r>
              <a:rPr b="1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b="1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органічних</a:t>
            </a:r>
            <a:r>
              <a:rPr b="1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b="1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відходів</a:t>
            </a:r>
            <a:endParaRPr b="1" dirty="0">
              <a:solidFill>
                <a:schemeClr val="tx1"/>
              </a:solidFill>
              <a:latin typeface="Times New Roman" panose="02020603050405020304"/>
              <a:ea typeface="Times New Roman" panose="02020603050405020304"/>
            </a:endParaRPr>
          </a:p>
          <a:p>
            <a:pPr algn="l" defTabSz="266700">
              <a:lnSpc>
                <a:spcPct val="150000"/>
              </a:lnSpc>
            </a:pPr>
            <a:r>
              <a:rPr lang="en-US" altLang="en-US" dirty="0" err="1">
                <a:latin typeface="Sitka Heading" panose="02000505000000020004" pitchFamily="2" charset="0"/>
                <a:ea typeface="Times New Roman" panose="02020603050405020304"/>
              </a:rPr>
              <a:t>Використовувати</a:t>
            </a:r>
            <a:r>
              <a:rPr lang="en-US" altLang="ru-RU" dirty="0">
                <a:latin typeface="Sitka Heading" panose="02000505000000020004" pitchFamily="2" charset="0"/>
                <a:ea typeface="Times New Roman" panose="02020603050405020304"/>
              </a:rPr>
              <a:t> </a:t>
            </a:r>
            <a:r>
              <a:rPr lang="en-US" altLang="en-US" dirty="0" err="1">
                <a:latin typeface="Sitka Heading" panose="02000505000000020004" pitchFamily="2" charset="0"/>
                <a:ea typeface="Times New Roman" panose="02020603050405020304"/>
              </a:rPr>
              <a:t>чорну</a:t>
            </a:r>
            <a:r>
              <a:rPr lang="en-US" altLang="ru-RU" dirty="0">
                <a:latin typeface="Sitka Heading" panose="02000505000000020004" pitchFamily="2" charset="0"/>
                <a:ea typeface="Times New Roman" panose="02020603050405020304"/>
              </a:rPr>
              <a:t> </a:t>
            </a:r>
            <a:r>
              <a:rPr lang="en-US" altLang="en-US" dirty="0">
                <a:latin typeface="Sitka Heading" panose="02000505000000020004" pitchFamily="2" charset="0"/>
                <a:ea typeface="Times New Roman" panose="02020603050405020304"/>
              </a:rPr>
              <a:t>л</a:t>
            </a:r>
            <a:r>
              <a:rPr lang="uk-UA" altLang="en-US" dirty="0">
                <a:latin typeface="Sitka Heading" panose="02000505000000020004" pitchFamily="2" charset="0"/>
                <a:ea typeface="Times New Roman" panose="02020603050405020304"/>
              </a:rPr>
              <a:t>е</a:t>
            </a:r>
            <a:r>
              <a:rPr lang="en-US" altLang="en-US" dirty="0" err="1">
                <a:latin typeface="Sitka Heading" panose="02000505000000020004" pitchFamily="2" charset="0"/>
                <a:ea typeface="Times New Roman" panose="02020603050405020304"/>
              </a:rPr>
              <a:t>винку</a:t>
            </a:r>
            <a:r>
              <a:rPr lang="en-US" altLang="ru-RU" dirty="0">
                <a:latin typeface="Sitka Heading" panose="02000505000000020004" pitchFamily="2" charset="0"/>
                <a:ea typeface="Times New Roman" panose="02020603050405020304"/>
              </a:rPr>
              <a:t> </a:t>
            </a:r>
            <a:r>
              <a:rPr lang="en-US" altLang="en-US" dirty="0" err="1">
                <a:latin typeface="Sitka Heading" panose="02000505000000020004" pitchFamily="2" charset="0"/>
                <a:ea typeface="Times New Roman" panose="02020603050405020304"/>
              </a:rPr>
              <a:t>можна</a:t>
            </a:r>
            <a:r>
              <a:rPr lang="en-US" altLang="ru-RU" dirty="0">
                <a:latin typeface="Sitka Heading" panose="02000505000000020004" pitchFamily="2" charset="0"/>
                <a:ea typeface="Times New Roman" panose="02020603050405020304"/>
              </a:rPr>
              <a:t> </a:t>
            </a:r>
            <a:r>
              <a:rPr lang="en-US" altLang="en-US" dirty="0" err="1">
                <a:latin typeface="Sitka Heading" panose="02000505000000020004" pitchFamily="2" charset="0"/>
                <a:ea typeface="Times New Roman" panose="02020603050405020304"/>
              </a:rPr>
              <a:t>по</a:t>
            </a:r>
            <a:r>
              <a:rPr lang="en-US" altLang="ru-RU" dirty="0" err="1">
                <a:latin typeface="Sitka Heading" panose="02000505000000020004" pitchFamily="2" charset="0"/>
                <a:ea typeface="Times New Roman" panose="02020603050405020304"/>
              </a:rPr>
              <a:t>-</a:t>
            </a:r>
            <a:r>
              <a:rPr lang="en-US" altLang="en-US" dirty="0" err="1">
                <a:latin typeface="Sitka Heading" panose="02000505000000020004" pitchFamily="2" charset="0"/>
                <a:ea typeface="Times New Roman" panose="02020603050405020304"/>
              </a:rPr>
              <a:t>різному</a:t>
            </a:r>
            <a:r>
              <a:rPr lang="en-US" altLang="ru-RU" dirty="0">
                <a:latin typeface="Sitka Heading" panose="02000505000000020004" pitchFamily="2" charset="0"/>
                <a:ea typeface="Times New Roman" panose="02020603050405020304"/>
              </a:rPr>
              <a:t>. </a:t>
            </a:r>
            <a:r>
              <a:rPr lang="en-US" altLang="en-US" dirty="0" err="1">
                <a:latin typeface="Sitka Heading" panose="02000505000000020004" pitchFamily="2" charset="0"/>
                <a:ea typeface="Times New Roman" panose="02020603050405020304"/>
              </a:rPr>
              <a:t>Найпростіший</a:t>
            </a:r>
            <a:r>
              <a:rPr lang="en-US" altLang="ru-RU" dirty="0">
                <a:latin typeface="Sitka Heading" panose="02000505000000020004" pitchFamily="2" charset="0"/>
                <a:ea typeface="Times New Roman" panose="02020603050405020304"/>
              </a:rPr>
              <a:t> </a:t>
            </a:r>
            <a:r>
              <a:rPr lang="en-US" altLang="en-US" dirty="0" err="1">
                <a:latin typeface="Sitka Heading" panose="02000505000000020004" pitchFamily="2" charset="0"/>
                <a:ea typeface="Times New Roman" panose="02020603050405020304"/>
              </a:rPr>
              <a:t>варіант</a:t>
            </a:r>
            <a:r>
              <a:rPr lang="en-US" altLang="ru-RU" dirty="0">
                <a:latin typeface="Sitka Heading" panose="02000505000000020004" pitchFamily="2" charset="0"/>
                <a:ea typeface="Times New Roman" panose="02020603050405020304"/>
              </a:rPr>
              <a:t> – </a:t>
            </a:r>
            <a:r>
              <a:rPr lang="en-US" altLang="en-US" dirty="0" err="1">
                <a:latin typeface="Sitka Heading" panose="02000505000000020004" pitchFamily="2" charset="0"/>
                <a:ea typeface="Times New Roman" panose="02020603050405020304"/>
              </a:rPr>
              <a:t>переробка</a:t>
            </a:r>
            <a:r>
              <a:rPr lang="en-US" altLang="ru-RU" dirty="0">
                <a:latin typeface="Sitka Heading" panose="02000505000000020004" pitchFamily="2" charset="0"/>
                <a:ea typeface="Times New Roman" panose="02020603050405020304"/>
              </a:rPr>
              <a:t> </a:t>
            </a:r>
            <a:r>
              <a:rPr lang="en-US" altLang="en-US" dirty="0" err="1">
                <a:latin typeface="Sitka Heading" panose="02000505000000020004" pitchFamily="2" charset="0"/>
                <a:ea typeface="Times New Roman" panose="02020603050405020304"/>
              </a:rPr>
              <a:t>органічних</a:t>
            </a:r>
            <a:r>
              <a:rPr lang="en-US" altLang="ru-RU" dirty="0">
                <a:latin typeface="Sitka Heading" panose="02000505000000020004" pitchFamily="2" charset="0"/>
                <a:ea typeface="Times New Roman" panose="02020603050405020304"/>
              </a:rPr>
              <a:t> </a:t>
            </a:r>
            <a:r>
              <a:rPr lang="en-US" altLang="en-US" dirty="0" err="1">
                <a:latin typeface="Sitka Heading" panose="02000505000000020004" pitchFamily="2" charset="0"/>
                <a:ea typeface="Times New Roman" panose="02020603050405020304"/>
              </a:rPr>
              <a:t>відходів</a:t>
            </a:r>
            <a:r>
              <a:rPr lang="en-US" altLang="ru-RU" dirty="0">
                <a:latin typeface="Sitka Heading" panose="02000505000000020004" pitchFamily="2" charset="0"/>
                <a:ea typeface="Times New Roman" panose="02020603050405020304"/>
              </a:rPr>
              <a:t> </a:t>
            </a:r>
            <a:r>
              <a:rPr lang="en-US" altLang="en-US" dirty="0">
                <a:latin typeface="Sitka Heading" panose="02000505000000020004" pitchFamily="2" charset="0"/>
                <a:ea typeface="Times New Roman" panose="02020603050405020304"/>
              </a:rPr>
              <a:t>у</a:t>
            </a:r>
            <a:r>
              <a:rPr lang="en-US" altLang="ru-RU" dirty="0">
                <a:latin typeface="Sitka Heading" panose="02000505000000020004" pitchFamily="2" charset="0"/>
                <a:ea typeface="Times New Roman" panose="02020603050405020304"/>
              </a:rPr>
              <a:t> </a:t>
            </a:r>
            <a:r>
              <a:rPr lang="en-US" altLang="en-US" dirty="0" err="1">
                <a:latin typeface="Sitka Heading" panose="02000505000000020004" pitchFamily="2" charset="0"/>
                <a:ea typeface="Times New Roman" panose="02020603050405020304"/>
              </a:rPr>
              <a:t>своєму</a:t>
            </a:r>
            <a:r>
              <a:rPr lang="en-US" altLang="ru-RU" dirty="0">
                <a:latin typeface="Sitka Heading" panose="02000505000000020004" pitchFamily="2" charset="0"/>
                <a:ea typeface="Times New Roman" panose="02020603050405020304"/>
              </a:rPr>
              <a:t> </a:t>
            </a:r>
            <a:r>
              <a:rPr lang="en-US" altLang="en-US" dirty="0" err="1">
                <a:latin typeface="Sitka Heading" panose="02000505000000020004" pitchFamily="2" charset="0"/>
                <a:ea typeface="Times New Roman" panose="02020603050405020304"/>
              </a:rPr>
              <a:t>присадибному</a:t>
            </a:r>
            <a:r>
              <a:rPr lang="en-US" altLang="ru-RU" dirty="0">
                <a:latin typeface="Sitka Heading" panose="02000505000000020004" pitchFamily="2" charset="0"/>
                <a:ea typeface="Times New Roman" panose="02020603050405020304"/>
              </a:rPr>
              <a:t> </a:t>
            </a:r>
            <a:r>
              <a:rPr lang="en-US" altLang="en-US" dirty="0" err="1">
                <a:latin typeface="Sitka Heading" panose="02000505000000020004" pitchFamily="2" charset="0"/>
                <a:ea typeface="Times New Roman" panose="02020603050405020304"/>
              </a:rPr>
              <a:t>господарстві</a:t>
            </a:r>
            <a:r>
              <a:rPr lang="en-US" altLang="ru-RU" dirty="0">
                <a:latin typeface="Sitka Heading" panose="02000505000000020004" pitchFamily="2" charset="0"/>
                <a:ea typeface="Times New Roman" panose="02020603050405020304"/>
              </a:rPr>
              <a:t> </a:t>
            </a:r>
            <a:r>
              <a:rPr lang="en-US" altLang="en-US" dirty="0">
                <a:latin typeface="Sitka Heading" panose="02000505000000020004" pitchFamily="2" charset="0"/>
                <a:ea typeface="Times New Roman" panose="02020603050405020304"/>
              </a:rPr>
              <a:t>з</a:t>
            </a:r>
            <a:r>
              <a:rPr lang="en-US" altLang="ru-RU" dirty="0">
                <a:latin typeface="Sitka Heading" panose="02000505000000020004" pitchFamily="2" charset="0"/>
                <a:ea typeface="Times New Roman" panose="02020603050405020304"/>
              </a:rPr>
              <a:t> </a:t>
            </a:r>
            <a:r>
              <a:rPr lang="en-US" altLang="en-US" dirty="0" err="1">
                <a:latin typeface="Sitka Heading" panose="02000505000000020004" pitchFamily="2" charset="0"/>
                <a:ea typeface="Times New Roman" panose="02020603050405020304"/>
              </a:rPr>
              <a:t>отриманням</a:t>
            </a:r>
            <a:r>
              <a:rPr lang="en-US" altLang="ru-RU" dirty="0">
                <a:latin typeface="Sitka Heading" panose="02000505000000020004" pitchFamily="2" charset="0"/>
                <a:ea typeface="Times New Roman" panose="02020603050405020304"/>
              </a:rPr>
              <a:t> </a:t>
            </a:r>
            <a:r>
              <a:rPr lang="en-US" altLang="en-US" dirty="0" err="1">
                <a:latin typeface="Sitka Heading" panose="02000505000000020004" pitchFamily="2" charset="0"/>
                <a:ea typeface="Times New Roman" panose="02020603050405020304"/>
              </a:rPr>
              <a:t>живих</a:t>
            </a:r>
            <a:r>
              <a:rPr lang="en-US" altLang="ru-RU" dirty="0">
                <a:latin typeface="Sitka Heading" panose="02000505000000020004" pitchFamily="2" charset="0"/>
                <a:ea typeface="Times New Roman" panose="02020603050405020304"/>
              </a:rPr>
              <a:t> </a:t>
            </a:r>
            <a:r>
              <a:rPr lang="en-US" altLang="en-US" dirty="0" err="1">
                <a:latin typeface="Sitka Heading" panose="02000505000000020004" pitchFamily="2" charset="0"/>
                <a:ea typeface="Times New Roman" panose="02020603050405020304"/>
              </a:rPr>
              <a:t>личинок</a:t>
            </a:r>
            <a:r>
              <a:rPr lang="en-US" altLang="ru-RU" dirty="0">
                <a:latin typeface="Sitka Heading" panose="02000505000000020004" pitchFamily="2" charset="0"/>
                <a:ea typeface="Times New Roman" panose="02020603050405020304"/>
              </a:rPr>
              <a:t> </a:t>
            </a:r>
            <a:r>
              <a:rPr lang="en-US" altLang="en-US" dirty="0" err="1">
                <a:latin typeface="Sitka Heading" panose="02000505000000020004" pitchFamily="2" charset="0"/>
                <a:ea typeface="Times New Roman" panose="02020603050405020304"/>
              </a:rPr>
              <a:t>для</a:t>
            </a:r>
            <a:r>
              <a:rPr lang="en-US" altLang="ru-RU" dirty="0">
                <a:latin typeface="Sitka Heading" panose="02000505000000020004" pitchFamily="2" charset="0"/>
                <a:ea typeface="Times New Roman" panose="02020603050405020304"/>
              </a:rPr>
              <a:t> </a:t>
            </a:r>
            <a:r>
              <a:rPr lang="en-US" altLang="en-US" dirty="0" err="1">
                <a:latin typeface="Sitka Heading" panose="02000505000000020004" pitchFamily="2" charset="0"/>
                <a:ea typeface="Times New Roman" panose="02020603050405020304"/>
              </a:rPr>
              <a:t>годування</a:t>
            </a:r>
            <a:r>
              <a:rPr lang="en-US" altLang="ru-RU" dirty="0">
                <a:latin typeface="Sitka Heading" panose="02000505000000020004" pitchFamily="2" charset="0"/>
                <a:ea typeface="Times New Roman" panose="02020603050405020304"/>
              </a:rPr>
              <a:t> </a:t>
            </a:r>
            <a:r>
              <a:rPr lang="en-US" altLang="en-US" dirty="0" err="1">
                <a:latin typeface="Sitka Heading" panose="02000505000000020004" pitchFamily="2" charset="0"/>
                <a:ea typeface="Times New Roman" panose="02020603050405020304"/>
              </a:rPr>
              <a:t>продуктивних</a:t>
            </a:r>
            <a:r>
              <a:rPr lang="en-US" altLang="ru-RU" dirty="0">
                <a:latin typeface="Sitka Heading" panose="02000505000000020004" pitchFamily="2" charset="0"/>
                <a:ea typeface="Times New Roman" panose="02020603050405020304"/>
              </a:rPr>
              <a:t> </a:t>
            </a:r>
            <a:r>
              <a:rPr lang="en-US" altLang="en-US" dirty="0" err="1">
                <a:latin typeface="Sitka Heading" panose="02000505000000020004" pitchFamily="2" charset="0"/>
                <a:ea typeface="Times New Roman" panose="02020603050405020304"/>
              </a:rPr>
              <a:t>тварин</a:t>
            </a:r>
            <a:r>
              <a:rPr lang="en-US" altLang="ru-RU" dirty="0">
                <a:latin typeface="Sitka Heading" panose="02000505000000020004" pitchFamily="2" charset="0"/>
                <a:ea typeface="Times New Roman" panose="02020603050405020304"/>
              </a:rPr>
              <a:t> </a:t>
            </a:r>
            <a:r>
              <a:rPr lang="en-US" altLang="en-US" dirty="0" err="1">
                <a:latin typeface="Sitka Heading" panose="02000505000000020004" pitchFamily="2" charset="0"/>
                <a:ea typeface="Times New Roman" panose="02020603050405020304"/>
              </a:rPr>
              <a:t>та</a:t>
            </a:r>
            <a:r>
              <a:rPr lang="en-US" altLang="ru-RU" dirty="0">
                <a:latin typeface="Sitka Heading" panose="02000505000000020004" pitchFamily="2" charset="0"/>
                <a:ea typeface="Times New Roman" panose="02020603050405020304"/>
              </a:rPr>
              <a:t> </a:t>
            </a:r>
            <a:r>
              <a:rPr lang="en-US" altLang="en-US" dirty="0" err="1">
                <a:latin typeface="Sitka Heading" panose="02000505000000020004" pitchFamily="2" charset="0"/>
                <a:ea typeface="Times New Roman" panose="02020603050405020304"/>
              </a:rPr>
              <a:t>свійської</a:t>
            </a:r>
            <a:r>
              <a:rPr lang="en-US" altLang="ru-RU" dirty="0">
                <a:latin typeface="Sitka Heading" panose="02000505000000020004" pitchFamily="2" charset="0"/>
                <a:ea typeface="Times New Roman" panose="02020603050405020304"/>
              </a:rPr>
              <a:t> </a:t>
            </a:r>
            <a:r>
              <a:rPr lang="en-US" altLang="en-US" dirty="0" err="1">
                <a:latin typeface="Sitka Heading" panose="02000505000000020004" pitchFamily="2" charset="0"/>
                <a:ea typeface="Times New Roman" panose="02020603050405020304"/>
              </a:rPr>
              <a:t>птиці</a:t>
            </a:r>
            <a:r>
              <a:rPr lang="en-US" altLang="ru-RU" dirty="0">
                <a:latin typeface="Sitka Heading" panose="02000505000000020004" pitchFamily="2" charset="0"/>
                <a:ea typeface="Times New Roman" panose="02020603050405020304"/>
              </a:rPr>
              <a:t>, </a:t>
            </a:r>
            <a:r>
              <a:rPr lang="en-US" altLang="en-US" dirty="0">
                <a:latin typeface="Sitka Heading" panose="02000505000000020004" pitchFamily="2" charset="0"/>
                <a:ea typeface="Times New Roman" panose="02020603050405020304"/>
              </a:rPr>
              <a:t>а</a:t>
            </a:r>
            <a:r>
              <a:rPr lang="en-US" altLang="ru-RU" dirty="0">
                <a:latin typeface="Sitka Heading" panose="02000505000000020004" pitchFamily="2" charset="0"/>
                <a:ea typeface="Times New Roman" panose="02020603050405020304"/>
              </a:rPr>
              <a:t> </a:t>
            </a:r>
            <a:r>
              <a:rPr lang="en-US" altLang="en-US" dirty="0" err="1">
                <a:latin typeface="Sitka Heading" panose="02000505000000020004" pitchFamily="2" charset="0"/>
                <a:ea typeface="Times New Roman" panose="02020603050405020304"/>
              </a:rPr>
              <a:t>також</a:t>
            </a:r>
            <a:r>
              <a:rPr lang="en-US" altLang="ru-RU" dirty="0">
                <a:latin typeface="Sitka Heading" panose="02000505000000020004" pitchFamily="2" charset="0"/>
                <a:ea typeface="Times New Roman" panose="02020603050405020304"/>
              </a:rPr>
              <a:t> </a:t>
            </a:r>
            <a:r>
              <a:rPr lang="en-US" altLang="en-US" dirty="0" err="1">
                <a:latin typeface="Sitka Heading" panose="02000505000000020004" pitchFamily="2" charset="0"/>
                <a:ea typeface="Times New Roman" panose="02020603050405020304"/>
              </a:rPr>
              <a:t>чудового</a:t>
            </a:r>
            <a:r>
              <a:rPr lang="en-US" altLang="ru-RU" dirty="0">
                <a:latin typeface="Sitka Heading" panose="02000505000000020004" pitchFamily="2" charset="0"/>
                <a:ea typeface="Times New Roman" panose="02020603050405020304"/>
              </a:rPr>
              <a:t> </a:t>
            </a:r>
            <a:r>
              <a:rPr lang="en-US" altLang="en-US" dirty="0" err="1">
                <a:latin typeface="Sitka Heading" panose="02000505000000020004" pitchFamily="2" charset="0"/>
                <a:ea typeface="Times New Roman" panose="02020603050405020304"/>
              </a:rPr>
              <a:t>зоогумусу</a:t>
            </a:r>
            <a:r>
              <a:rPr lang="en-US" altLang="ru-RU" dirty="0">
                <a:latin typeface="Sitka Heading" panose="02000505000000020004" pitchFamily="2" charset="0"/>
                <a:ea typeface="Times New Roman" panose="02020603050405020304"/>
              </a:rPr>
              <a:t> </a:t>
            </a:r>
            <a:r>
              <a:rPr lang="en-US" altLang="en-US" dirty="0" err="1">
                <a:latin typeface="Sitka Heading" panose="02000505000000020004" pitchFamily="2" charset="0"/>
                <a:ea typeface="Times New Roman" panose="02020603050405020304"/>
              </a:rPr>
              <a:t>для</a:t>
            </a:r>
            <a:r>
              <a:rPr lang="en-US" altLang="ru-RU" dirty="0">
                <a:latin typeface="Sitka Heading" panose="02000505000000020004" pitchFamily="2" charset="0"/>
                <a:ea typeface="Times New Roman" panose="02020603050405020304"/>
              </a:rPr>
              <a:t> </a:t>
            </a:r>
            <a:r>
              <a:rPr lang="en-US" altLang="en-US" dirty="0" err="1">
                <a:latin typeface="Sitka Heading" panose="02000505000000020004" pitchFamily="2" charset="0"/>
                <a:ea typeface="Times New Roman" panose="02020603050405020304"/>
              </a:rPr>
              <a:t>удобрення</a:t>
            </a:r>
            <a:r>
              <a:rPr lang="en-US" altLang="ru-RU" dirty="0">
                <a:latin typeface="Sitka Heading" panose="02000505000000020004" pitchFamily="2" charset="0"/>
                <a:ea typeface="Times New Roman" panose="02020603050405020304"/>
              </a:rPr>
              <a:t> </a:t>
            </a:r>
            <a:r>
              <a:rPr lang="en-US" altLang="en-US" dirty="0" err="1">
                <a:latin typeface="Sitka Heading" panose="02000505000000020004" pitchFamily="2" charset="0"/>
                <a:ea typeface="Times New Roman" panose="02020603050405020304"/>
              </a:rPr>
              <a:t>ґрунту</a:t>
            </a:r>
            <a:r>
              <a:rPr lang="en-US" altLang="ru-RU" dirty="0">
                <a:latin typeface="Sitka Heading" panose="02000505000000020004" pitchFamily="2" charset="0"/>
                <a:ea typeface="Times New Roman" panose="02020603050405020304"/>
              </a:rPr>
              <a:t> </a:t>
            </a:r>
            <a:r>
              <a:rPr lang="en-US" altLang="en-US" dirty="0" err="1">
                <a:latin typeface="Sitka Heading" panose="02000505000000020004" pitchFamily="2" charset="0"/>
                <a:ea typeface="Times New Roman" panose="02020603050405020304"/>
              </a:rPr>
              <a:t>на</a:t>
            </a:r>
            <a:r>
              <a:rPr lang="en-US" altLang="ru-RU" dirty="0">
                <a:latin typeface="Sitka Heading" panose="02000505000000020004" pitchFamily="2" charset="0"/>
                <a:ea typeface="Times New Roman" panose="02020603050405020304"/>
              </a:rPr>
              <a:t> </a:t>
            </a:r>
            <a:r>
              <a:rPr lang="en-US" altLang="en-US" dirty="0" err="1">
                <a:latin typeface="Sitka Heading" panose="02000505000000020004" pitchFamily="2" charset="0"/>
                <a:ea typeface="Times New Roman" panose="02020603050405020304"/>
              </a:rPr>
              <a:t>городі</a:t>
            </a:r>
            <a:r>
              <a:rPr lang="en-US" altLang="ru-RU" dirty="0">
                <a:latin typeface="Sitka Heading" panose="02000505000000020004" pitchFamily="2" charset="0"/>
                <a:ea typeface="Times New Roman" panose="02020603050405020304"/>
              </a:rPr>
              <a:t>. </a:t>
            </a:r>
            <a:r>
              <a:rPr lang="en-US" altLang="en-US" dirty="0" err="1">
                <a:latin typeface="Sitka Heading" panose="02000505000000020004" pitchFamily="2" charset="0"/>
                <a:ea typeface="Times New Roman" panose="02020603050405020304"/>
              </a:rPr>
              <a:t>Можна</a:t>
            </a:r>
            <a:r>
              <a:rPr lang="en-US" altLang="ru-RU" dirty="0">
                <a:latin typeface="Sitka Heading" panose="02000505000000020004" pitchFamily="2" charset="0"/>
                <a:ea typeface="Times New Roman" panose="02020603050405020304"/>
              </a:rPr>
              <a:t> </a:t>
            </a:r>
            <a:r>
              <a:rPr lang="en-US" altLang="en-US" dirty="0" err="1">
                <a:latin typeface="Sitka Heading" panose="02000505000000020004" pitchFamily="2" charset="0"/>
                <a:ea typeface="Times New Roman" panose="02020603050405020304"/>
              </a:rPr>
              <a:t>використовувати</a:t>
            </a:r>
            <a:r>
              <a:rPr lang="en-US" altLang="ru-RU" dirty="0">
                <a:latin typeface="Sitka Heading" panose="02000505000000020004" pitchFamily="2" charset="0"/>
                <a:ea typeface="Times New Roman" panose="02020603050405020304"/>
              </a:rPr>
              <a:t> </a:t>
            </a:r>
            <a:r>
              <a:rPr lang="en-US" altLang="en-US" dirty="0" err="1">
                <a:latin typeface="Sitka Heading" panose="02000505000000020004" pitchFamily="2" charset="0"/>
                <a:ea typeface="Times New Roman" panose="02020603050405020304"/>
              </a:rPr>
              <a:t>технологію</a:t>
            </a:r>
            <a:r>
              <a:rPr lang="en-US" altLang="ru-RU" dirty="0">
                <a:latin typeface="Sitka Heading" panose="02000505000000020004" pitchFamily="2" charset="0"/>
                <a:ea typeface="Times New Roman" panose="02020603050405020304"/>
              </a:rPr>
              <a:t> </a:t>
            </a:r>
            <a:r>
              <a:rPr lang="en-US" altLang="en-US" dirty="0">
                <a:latin typeface="Sitka Heading" panose="02000505000000020004" pitchFamily="2" charset="0"/>
                <a:ea typeface="Times New Roman" panose="02020603050405020304"/>
              </a:rPr>
              <a:t>«</a:t>
            </a:r>
            <a:r>
              <a:rPr lang="en-US" altLang="en-US" dirty="0" err="1">
                <a:latin typeface="Sitka Heading" panose="02000505000000020004" pitchFamily="2" charset="0"/>
                <a:ea typeface="Times New Roman" panose="02020603050405020304"/>
              </a:rPr>
              <a:t>ферма</a:t>
            </a:r>
            <a:r>
              <a:rPr lang="en-US" altLang="ru-RU" dirty="0">
                <a:latin typeface="Sitka Heading" panose="02000505000000020004" pitchFamily="2" charset="0"/>
                <a:ea typeface="Times New Roman" panose="02020603050405020304"/>
              </a:rPr>
              <a:t> </a:t>
            </a:r>
            <a:r>
              <a:rPr lang="en-US" altLang="en-US" dirty="0" err="1">
                <a:latin typeface="Sitka Heading" panose="02000505000000020004" pitchFamily="2" charset="0"/>
                <a:ea typeface="Times New Roman" panose="02020603050405020304"/>
              </a:rPr>
              <a:t>на</a:t>
            </a:r>
            <a:r>
              <a:rPr lang="en-US" altLang="ru-RU" dirty="0">
                <a:latin typeface="Sitka Heading" panose="02000505000000020004" pitchFamily="2" charset="0"/>
                <a:ea typeface="Times New Roman" panose="02020603050405020304"/>
              </a:rPr>
              <a:t> </a:t>
            </a:r>
            <a:r>
              <a:rPr lang="en-US" altLang="en-US" dirty="0" err="1">
                <a:latin typeface="Sitka Heading" panose="02000505000000020004" pitchFamily="2" charset="0"/>
                <a:ea typeface="Times New Roman" panose="02020603050405020304"/>
              </a:rPr>
              <a:t>столі</a:t>
            </a:r>
            <a:r>
              <a:rPr lang="en-US" altLang="en-US" dirty="0">
                <a:latin typeface="Sitka Heading" panose="02000505000000020004" pitchFamily="2" charset="0"/>
                <a:ea typeface="Times New Roman" panose="02020603050405020304"/>
              </a:rPr>
              <a:t>»</a:t>
            </a:r>
            <a:r>
              <a:rPr lang="en-US" altLang="ru-RU" dirty="0">
                <a:latin typeface="Sitka Heading" panose="02000505000000020004" pitchFamily="2" charset="0"/>
                <a:ea typeface="Times New Roman" panose="02020603050405020304"/>
              </a:rPr>
              <a:t> </a:t>
            </a:r>
            <a:r>
              <a:rPr lang="en-US" altLang="en-US" dirty="0">
                <a:latin typeface="Sitka Heading" panose="02000505000000020004" pitchFamily="2" charset="0"/>
                <a:ea typeface="Times New Roman" panose="02020603050405020304"/>
              </a:rPr>
              <a:t>з</a:t>
            </a:r>
            <a:r>
              <a:rPr lang="en-US" altLang="ru-RU" dirty="0">
                <a:latin typeface="Sitka Heading" panose="02000505000000020004" pitchFamily="2" charset="0"/>
                <a:ea typeface="Times New Roman" panose="02020603050405020304"/>
              </a:rPr>
              <a:t> </a:t>
            </a:r>
            <a:r>
              <a:rPr lang="en-US" altLang="en-US" dirty="0" err="1">
                <a:latin typeface="Sitka Heading" panose="02000505000000020004" pitchFamily="2" charset="0"/>
                <a:ea typeface="Times New Roman" panose="02020603050405020304"/>
              </a:rPr>
              <a:t>повним</a:t>
            </a:r>
            <a:r>
              <a:rPr lang="en-US" altLang="ru-RU" dirty="0">
                <a:latin typeface="Sitka Heading" panose="02000505000000020004" pitchFamily="2" charset="0"/>
                <a:ea typeface="Times New Roman" panose="02020603050405020304"/>
              </a:rPr>
              <a:t> </a:t>
            </a:r>
            <a:r>
              <a:rPr lang="en-US" altLang="en-US" dirty="0" err="1">
                <a:latin typeface="Sitka Heading" panose="02000505000000020004" pitchFamily="2" charset="0"/>
                <a:ea typeface="Times New Roman" panose="02020603050405020304"/>
              </a:rPr>
              <a:t>циклом</a:t>
            </a:r>
            <a:r>
              <a:rPr lang="en-US" altLang="ru-RU" dirty="0">
                <a:latin typeface="Sitka Heading" panose="02000505000000020004" pitchFamily="2" charset="0"/>
                <a:ea typeface="Times New Roman" panose="02020603050405020304"/>
              </a:rPr>
              <a:t>. </a:t>
            </a:r>
            <a:r>
              <a:rPr lang="en-US" altLang="en-US" dirty="0" err="1">
                <a:latin typeface="Sitka Heading" panose="02000505000000020004" pitchFamily="2" charset="0"/>
                <a:ea typeface="Times New Roman" panose="02020603050405020304"/>
              </a:rPr>
              <a:t>Личинки</a:t>
            </a:r>
            <a:r>
              <a:rPr lang="en-US" altLang="ru-RU" dirty="0">
                <a:latin typeface="Sitka Heading" panose="02000505000000020004" pitchFamily="2" charset="0"/>
                <a:ea typeface="Times New Roman" panose="02020603050405020304"/>
              </a:rPr>
              <a:t> </a:t>
            </a:r>
            <a:r>
              <a:rPr lang="uk-UA" altLang="ru-RU" dirty="0" err="1">
                <a:latin typeface="Sitka Heading" panose="02000505000000020004" pitchFamily="2" charset="0"/>
                <a:ea typeface="Times New Roman" panose="02020603050405020304"/>
              </a:rPr>
              <a:t>Ч</a:t>
            </a:r>
            <a:r>
              <a:rPr lang="en-US" altLang="en-US" dirty="0" err="1">
                <a:latin typeface="Sitka Heading" panose="02000505000000020004" pitchFamily="2" charset="0"/>
                <a:ea typeface="Times New Roman" panose="02020603050405020304"/>
              </a:rPr>
              <a:t>орної</a:t>
            </a:r>
            <a:r>
              <a:rPr lang="en-US" altLang="ru-RU" dirty="0">
                <a:latin typeface="Sitka Heading" panose="02000505000000020004" pitchFamily="2" charset="0"/>
                <a:ea typeface="Times New Roman" panose="02020603050405020304"/>
              </a:rPr>
              <a:t> </a:t>
            </a:r>
            <a:r>
              <a:rPr lang="en-US" altLang="en-US" dirty="0">
                <a:latin typeface="Sitka Heading" panose="02000505000000020004" pitchFamily="2" charset="0"/>
                <a:ea typeface="Times New Roman" panose="02020603050405020304"/>
              </a:rPr>
              <a:t>л</a:t>
            </a:r>
            <a:r>
              <a:rPr lang="uk-UA" altLang="en-US" dirty="0">
                <a:latin typeface="Sitka Heading" panose="02000505000000020004" pitchFamily="2" charset="0"/>
                <a:ea typeface="Times New Roman" panose="02020603050405020304"/>
              </a:rPr>
              <a:t>е</a:t>
            </a:r>
            <a:r>
              <a:rPr lang="en-US" altLang="en-US" dirty="0" err="1">
                <a:latin typeface="Sitka Heading" panose="02000505000000020004" pitchFamily="2" charset="0"/>
                <a:ea typeface="Times New Roman" panose="02020603050405020304"/>
              </a:rPr>
              <a:t>винки</a:t>
            </a:r>
            <a:r>
              <a:rPr lang="en-US" altLang="ru-RU" dirty="0">
                <a:latin typeface="Sitka Heading" panose="02000505000000020004" pitchFamily="2" charset="0"/>
                <a:ea typeface="Times New Roman" panose="02020603050405020304"/>
              </a:rPr>
              <a:t> </a:t>
            </a:r>
            <a:r>
              <a:rPr lang="en-US" altLang="en-US" dirty="0" err="1">
                <a:latin typeface="Sitka Heading" panose="02000505000000020004" pitchFamily="2" charset="0"/>
                <a:ea typeface="Times New Roman" panose="02020603050405020304"/>
              </a:rPr>
              <a:t>можуть</a:t>
            </a:r>
            <a:r>
              <a:rPr lang="en-US" altLang="ru-RU" dirty="0">
                <a:latin typeface="Sitka Heading" panose="02000505000000020004" pitchFamily="2" charset="0"/>
                <a:ea typeface="Times New Roman" panose="02020603050405020304"/>
              </a:rPr>
              <a:t> </a:t>
            </a:r>
            <a:r>
              <a:rPr lang="en-US" altLang="en-US" dirty="0" err="1">
                <a:latin typeface="Sitka Heading" panose="02000505000000020004" pitchFamily="2" charset="0"/>
                <a:ea typeface="Times New Roman" panose="02020603050405020304"/>
              </a:rPr>
              <a:t>переробляти</a:t>
            </a:r>
            <a:r>
              <a:rPr lang="en-US" altLang="ru-RU" dirty="0">
                <a:latin typeface="Sitka Heading" panose="02000505000000020004" pitchFamily="2" charset="0"/>
                <a:ea typeface="Times New Roman" panose="02020603050405020304"/>
              </a:rPr>
              <a:t> </a:t>
            </a:r>
            <a:r>
              <a:rPr lang="en-US" altLang="en-US" dirty="0" err="1">
                <a:latin typeface="Sitka Heading" panose="02000505000000020004" pitchFamily="2" charset="0"/>
                <a:ea typeface="Times New Roman" panose="02020603050405020304"/>
              </a:rPr>
              <a:t>майже</a:t>
            </a:r>
            <a:r>
              <a:rPr lang="en-US" altLang="ru-RU" dirty="0">
                <a:latin typeface="Sitka Heading" panose="02000505000000020004" pitchFamily="2" charset="0"/>
                <a:ea typeface="Times New Roman" panose="02020603050405020304"/>
              </a:rPr>
              <a:t> </a:t>
            </a:r>
            <a:r>
              <a:rPr lang="en-US" altLang="en-US" dirty="0" err="1">
                <a:latin typeface="Sitka Heading" panose="02000505000000020004" pitchFamily="2" charset="0"/>
                <a:ea typeface="Times New Roman" panose="02020603050405020304"/>
              </a:rPr>
              <a:t>будь</a:t>
            </a:r>
            <a:r>
              <a:rPr lang="en-US" altLang="ru-RU" dirty="0" err="1">
                <a:latin typeface="Sitka Heading" panose="02000505000000020004" pitchFamily="2" charset="0"/>
                <a:ea typeface="Times New Roman" panose="02020603050405020304"/>
              </a:rPr>
              <a:t>-</a:t>
            </a:r>
            <a:r>
              <a:rPr lang="en-US" altLang="en-US" dirty="0" err="1">
                <a:latin typeface="Sitka Heading" panose="02000505000000020004" pitchFamily="2" charset="0"/>
                <a:ea typeface="Times New Roman" panose="02020603050405020304"/>
              </a:rPr>
              <a:t>яку</a:t>
            </a:r>
            <a:r>
              <a:rPr lang="en-US" altLang="ru-RU" dirty="0">
                <a:latin typeface="Sitka Heading" panose="02000505000000020004" pitchFamily="2" charset="0"/>
                <a:ea typeface="Times New Roman" panose="02020603050405020304"/>
              </a:rPr>
              <a:t> </a:t>
            </a:r>
            <a:r>
              <a:rPr lang="en-US" altLang="en-US" dirty="0" err="1">
                <a:latin typeface="Sitka Heading" panose="02000505000000020004" pitchFamily="2" charset="0"/>
                <a:ea typeface="Times New Roman" panose="02020603050405020304"/>
              </a:rPr>
              <a:t>органіку</a:t>
            </a:r>
            <a:r>
              <a:rPr lang="en-US" altLang="ru-RU" dirty="0">
                <a:latin typeface="Sitka Heading" panose="02000505000000020004" pitchFamily="2" charset="0"/>
                <a:ea typeface="Times New Roman" panose="02020603050405020304"/>
              </a:rPr>
              <a:t>: </a:t>
            </a:r>
            <a:r>
              <a:rPr lang="en-US" altLang="en-US" dirty="0" err="1">
                <a:latin typeface="Sitka Heading" panose="02000505000000020004" pitchFamily="2" charset="0"/>
                <a:ea typeface="Times New Roman" panose="02020603050405020304"/>
              </a:rPr>
              <a:t>гній</a:t>
            </a:r>
            <a:r>
              <a:rPr lang="en-US" altLang="ru-RU" dirty="0">
                <a:latin typeface="Sitka Heading" panose="02000505000000020004" pitchFamily="2" charset="0"/>
                <a:ea typeface="Times New Roman" panose="02020603050405020304"/>
              </a:rPr>
              <a:t>, </a:t>
            </a:r>
            <a:r>
              <a:rPr lang="en-US" altLang="en-US" dirty="0" err="1">
                <a:latin typeface="Sitka Heading" panose="02000505000000020004" pitchFamily="2" charset="0"/>
                <a:ea typeface="Times New Roman" panose="02020603050405020304"/>
              </a:rPr>
              <a:t>курячий</a:t>
            </a:r>
            <a:r>
              <a:rPr lang="en-US" altLang="ru-RU" dirty="0">
                <a:latin typeface="Sitka Heading" panose="02000505000000020004" pitchFamily="2" charset="0"/>
                <a:ea typeface="Times New Roman" panose="02020603050405020304"/>
              </a:rPr>
              <a:t> </a:t>
            </a:r>
            <a:r>
              <a:rPr lang="en-US" altLang="en-US" dirty="0" err="1">
                <a:latin typeface="Sitka Heading" panose="02000505000000020004" pitchFamily="2" charset="0"/>
                <a:ea typeface="Times New Roman" panose="02020603050405020304"/>
              </a:rPr>
              <a:t>послід</a:t>
            </a:r>
            <a:r>
              <a:rPr lang="en-US" altLang="ru-RU" dirty="0">
                <a:latin typeface="Sitka Heading" panose="02000505000000020004" pitchFamily="2" charset="0"/>
                <a:ea typeface="Times New Roman" panose="02020603050405020304"/>
              </a:rPr>
              <a:t>, </a:t>
            </a:r>
            <a:r>
              <a:rPr lang="en-US" altLang="en-US" dirty="0" err="1">
                <a:latin typeface="Sitka Heading" panose="02000505000000020004" pitchFamily="2" charset="0"/>
                <a:ea typeface="Times New Roman" panose="02020603050405020304"/>
              </a:rPr>
              <a:t>зіпсовані</a:t>
            </a:r>
            <a:r>
              <a:rPr lang="en-US" altLang="ru-RU" dirty="0">
                <a:latin typeface="Sitka Heading" panose="02000505000000020004" pitchFamily="2" charset="0"/>
                <a:ea typeface="Times New Roman" panose="02020603050405020304"/>
              </a:rPr>
              <a:t> </a:t>
            </a:r>
            <a:r>
              <a:rPr lang="en-US" altLang="en-US" dirty="0" err="1">
                <a:latin typeface="Sitka Heading" panose="02000505000000020004" pitchFamily="2" charset="0"/>
                <a:ea typeface="Times New Roman" panose="02020603050405020304"/>
              </a:rPr>
              <a:t>фрукти</a:t>
            </a:r>
            <a:r>
              <a:rPr lang="en-US" altLang="ru-RU" dirty="0">
                <a:latin typeface="Sitka Heading" panose="02000505000000020004" pitchFamily="2" charset="0"/>
                <a:ea typeface="Times New Roman" panose="02020603050405020304"/>
              </a:rPr>
              <a:t> </a:t>
            </a:r>
            <a:r>
              <a:rPr lang="en-US" altLang="en-US" dirty="0" err="1">
                <a:latin typeface="Sitka Heading" panose="02000505000000020004" pitchFamily="2" charset="0"/>
                <a:ea typeface="Times New Roman" panose="02020603050405020304"/>
              </a:rPr>
              <a:t>та</a:t>
            </a:r>
            <a:r>
              <a:rPr lang="en-US" altLang="ru-RU" dirty="0">
                <a:latin typeface="Sitka Heading" panose="02000505000000020004" pitchFamily="2" charset="0"/>
                <a:ea typeface="Times New Roman" panose="02020603050405020304"/>
              </a:rPr>
              <a:t> </a:t>
            </a:r>
            <a:r>
              <a:rPr lang="en-US" altLang="en-US" dirty="0" err="1">
                <a:latin typeface="Sitka Heading" panose="02000505000000020004" pitchFamily="2" charset="0"/>
                <a:ea typeface="Times New Roman" panose="02020603050405020304"/>
              </a:rPr>
              <a:t>овочі</a:t>
            </a:r>
            <a:r>
              <a:rPr lang="en-US" altLang="ru-RU" dirty="0">
                <a:latin typeface="Sitka Heading" panose="02000505000000020004" pitchFamily="2" charset="0"/>
                <a:ea typeface="Times New Roman" panose="02020603050405020304"/>
              </a:rPr>
              <a:t>, </a:t>
            </a:r>
            <a:r>
              <a:rPr lang="en-US" altLang="en-US" dirty="0" err="1">
                <a:latin typeface="Sitka Heading" panose="02000505000000020004" pitchFamily="2" charset="0"/>
                <a:ea typeface="Times New Roman" panose="02020603050405020304"/>
              </a:rPr>
              <a:t>трупи</a:t>
            </a:r>
            <a:r>
              <a:rPr lang="en-US" altLang="ru-RU" dirty="0">
                <a:latin typeface="Sitka Heading" panose="02000505000000020004" pitchFamily="2" charset="0"/>
                <a:ea typeface="Times New Roman" panose="02020603050405020304"/>
              </a:rPr>
              <a:t> </a:t>
            </a:r>
            <a:r>
              <a:rPr lang="en-US" altLang="en-US" dirty="0" err="1">
                <a:latin typeface="Sitka Heading" panose="02000505000000020004" pitchFamily="2" charset="0"/>
                <a:ea typeface="Times New Roman" panose="02020603050405020304"/>
              </a:rPr>
              <a:t>тварин</a:t>
            </a:r>
            <a:r>
              <a:rPr lang="en-US" altLang="ru-RU" dirty="0">
                <a:latin typeface="Sitka Heading" panose="02000505000000020004" pitchFamily="2" charset="0"/>
                <a:ea typeface="Times New Roman" panose="02020603050405020304"/>
              </a:rPr>
              <a:t>, </a:t>
            </a:r>
            <a:r>
              <a:rPr lang="en-US" altLang="en-US" dirty="0" err="1">
                <a:latin typeface="Sitka Heading" panose="02000505000000020004" pitchFamily="2" charset="0"/>
                <a:ea typeface="Times New Roman" panose="02020603050405020304"/>
              </a:rPr>
              <a:t>боєнські</a:t>
            </a:r>
            <a:r>
              <a:rPr lang="en-US" altLang="ru-RU" dirty="0">
                <a:latin typeface="Sitka Heading" panose="02000505000000020004" pitchFamily="2" charset="0"/>
                <a:ea typeface="Times New Roman" panose="02020603050405020304"/>
              </a:rPr>
              <a:t> </a:t>
            </a:r>
            <a:r>
              <a:rPr lang="en-US" altLang="en-US" dirty="0" err="1">
                <a:latin typeface="Sitka Heading" panose="02000505000000020004" pitchFamily="2" charset="0"/>
                <a:ea typeface="Times New Roman" panose="02020603050405020304"/>
              </a:rPr>
              <a:t>відходи</a:t>
            </a:r>
            <a:r>
              <a:rPr lang="en-US" altLang="ru-RU" dirty="0">
                <a:latin typeface="Sitka Heading" panose="02000505000000020004" pitchFamily="2" charset="0"/>
                <a:ea typeface="Times New Roman" panose="02020603050405020304"/>
              </a:rPr>
              <a:t>, </a:t>
            </a:r>
            <a:r>
              <a:rPr lang="en-US" altLang="en-US" dirty="0" err="1">
                <a:latin typeface="Sitka Heading" panose="02000505000000020004" pitchFamily="2" charset="0"/>
                <a:ea typeface="Times New Roman" panose="02020603050405020304"/>
              </a:rPr>
              <a:t>протухле</a:t>
            </a:r>
            <a:r>
              <a:rPr lang="en-US" altLang="ru-RU" dirty="0">
                <a:latin typeface="Sitka Heading" panose="02000505000000020004" pitchFamily="2" charset="0"/>
                <a:ea typeface="Times New Roman" panose="02020603050405020304"/>
              </a:rPr>
              <a:t> </a:t>
            </a:r>
            <a:r>
              <a:rPr lang="en-US" altLang="en-US" dirty="0" err="1">
                <a:latin typeface="Sitka Heading" panose="02000505000000020004" pitchFamily="2" charset="0"/>
                <a:ea typeface="Times New Roman" panose="02020603050405020304"/>
              </a:rPr>
              <a:t>м</a:t>
            </a:r>
            <a:r>
              <a:rPr lang="en-US" altLang="ru-RU" dirty="0" err="1">
                <a:latin typeface="Sitka Heading" panose="02000505000000020004" pitchFamily="2" charset="0"/>
                <a:ea typeface="Times New Roman" panose="02020603050405020304"/>
              </a:rPr>
              <a:t>’</a:t>
            </a:r>
            <a:r>
              <a:rPr lang="en-US" altLang="en-US" dirty="0" err="1">
                <a:latin typeface="Sitka Heading" panose="02000505000000020004" pitchFamily="2" charset="0"/>
                <a:ea typeface="Times New Roman" panose="02020603050405020304"/>
              </a:rPr>
              <a:t>ясо</a:t>
            </a:r>
            <a:r>
              <a:rPr lang="en-US" altLang="ru-RU" dirty="0">
                <a:latin typeface="Sitka Heading" panose="02000505000000020004" pitchFamily="2" charset="0"/>
                <a:ea typeface="Times New Roman" panose="02020603050405020304"/>
              </a:rPr>
              <a:t>, </a:t>
            </a:r>
            <a:r>
              <a:rPr lang="en-US" altLang="en-US" dirty="0" err="1">
                <a:latin typeface="Sitka Heading" panose="02000505000000020004" pitchFamily="2" charset="0"/>
                <a:ea typeface="Times New Roman" panose="02020603050405020304"/>
              </a:rPr>
              <a:t>кухонні</a:t>
            </a:r>
            <a:r>
              <a:rPr lang="en-US" altLang="ru-RU" dirty="0">
                <a:latin typeface="Sitka Heading" panose="02000505000000020004" pitchFamily="2" charset="0"/>
                <a:ea typeface="Times New Roman" panose="02020603050405020304"/>
              </a:rPr>
              <a:t> </a:t>
            </a:r>
            <a:r>
              <a:rPr lang="en-US" altLang="en-US" dirty="0" err="1">
                <a:latin typeface="Sitka Heading" panose="02000505000000020004" pitchFamily="2" charset="0"/>
                <a:ea typeface="Times New Roman" panose="02020603050405020304"/>
              </a:rPr>
              <a:t>відходи</a:t>
            </a:r>
            <a:r>
              <a:rPr lang="en-US" altLang="ru-RU" dirty="0">
                <a:latin typeface="Sitka Heading" panose="02000505000000020004" pitchFamily="2" charset="0"/>
                <a:ea typeface="Times New Roman" panose="02020603050405020304"/>
              </a:rPr>
              <a:t> </a:t>
            </a:r>
            <a:r>
              <a:rPr lang="en-US" altLang="en-US" dirty="0" err="1">
                <a:latin typeface="Sitka Heading" panose="02000505000000020004" pitchFamily="2" charset="0"/>
                <a:ea typeface="Times New Roman" panose="02020603050405020304"/>
              </a:rPr>
              <a:t>та</a:t>
            </a:r>
            <a:r>
              <a:rPr lang="en-US" altLang="ru-RU" dirty="0">
                <a:latin typeface="Sitka Heading" panose="02000505000000020004" pitchFamily="2" charset="0"/>
                <a:ea typeface="Times New Roman" panose="02020603050405020304"/>
              </a:rPr>
              <a:t> </a:t>
            </a:r>
            <a:r>
              <a:rPr lang="en-US" altLang="en-US" dirty="0" err="1">
                <a:latin typeface="Sitka Heading" panose="02000505000000020004" pitchFamily="2" charset="0"/>
                <a:ea typeface="Times New Roman" panose="02020603050405020304"/>
              </a:rPr>
              <a:t>залишки</a:t>
            </a:r>
            <a:r>
              <a:rPr lang="en-US" altLang="ru-RU" dirty="0">
                <a:latin typeface="Sitka Heading" panose="02000505000000020004" pitchFamily="2" charset="0"/>
                <a:ea typeface="Times New Roman" panose="02020603050405020304"/>
              </a:rPr>
              <a:t> </a:t>
            </a:r>
            <a:r>
              <a:rPr lang="en-US" altLang="en-US" dirty="0" err="1">
                <a:latin typeface="Sitka Heading" panose="02000505000000020004" pitchFamily="2" charset="0"/>
                <a:ea typeface="Times New Roman" panose="02020603050405020304"/>
              </a:rPr>
              <a:t>овочів</a:t>
            </a:r>
            <a:r>
              <a:rPr lang="en-US" altLang="ru-RU" dirty="0">
                <a:latin typeface="Sitka Heading" panose="02000505000000020004" pitchFamily="2" charset="0"/>
                <a:ea typeface="Times New Roman" panose="02020603050405020304"/>
              </a:rPr>
              <a:t>, </a:t>
            </a:r>
            <a:r>
              <a:rPr lang="en-US" altLang="en-US" dirty="0" err="1">
                <a:latin typeface="Sitka Heading" panose="02000505000000020004" pitchFamily="2" charset="0"/>
                <a:ea typeface="Times New Roman" panose="02020603050405020304"/>
              </a:rPr>
              <a:t>недоїдену</a:t>
            </a:r>
            <a:r>
              <a:rPr lang="en-US" altLang="ru-RU" dirty="0">
                <a:latin typeface="Sitka Heading" panose="02000505000000020004" pitchFamily="2" charset="0"/>
                <a:ea typeface="Times New Roman" panose="02020603050405020304"/>
              </a:rPr>
              <a:t> </a:t>
            </a:r>
            <a:r>
              <a:rPr lang="en-US" altLang="en-US" dirty="0" err="1">
                <a:latin typeface="Sitka Heading" panose="02000505000000020004" pitchFamily="2" charset="0"/>
                <a:ea typeface="Times New Roman" panose="02020603050405020304"/>
              </a:rPr>
              <a:t>їжу</a:t>
            </a:r>
            <a:r>
              <a:rPr lang="en-US" altLang="ru-RU" dirty="0">
                <a:latin typeface="Sitka Heading" panose="02000505000000020004" pitchFamily="2" charset="0"/>
                <a:ea typeface="Times New Roman" panose="02020603050405020304"/>
              </a:rPr>
              <a:t> </a:t>
            </a:r>
            <a:r>
              <a:rPr lang="en-US" altLang="en-US" dirty="0" err="1">
                <a:latin typeface="Sitka Heading" panose="02000505000000020004" pitchFamily="2" charset="0"/>
                <a:ea typeface="Times New Roman" panose="02020603050405020304"/>
              </a:rPr>
              <a:t>та</a:t>
            </a:r>
            <a:r>
              <a:rPr lang="en-US" altLang="ru-RU" dirty="0">
                <a:latin typeface="Sitka Heading" panose="02000505000000020004" pitchFamily="2" charset="0"/>
                <a:ea typeface="Times New Roman" panose="02020603050405020304"/>
              </a:rPr>
              <a:t> </a:t>
            </a:r>
            <a:r>
              <a:rPr lang="en-US" altLang="en-US" dirty="0" err="1">
                <a:latin typeface="Sitka Heading" panose="02000505000000020004" pitchFamily="2" charset="0"/>
                <a:ea typeface="Times New Roman" panose="02020603050405020304"/>
              </a:rPr>
              <a:t>багато</a:t>
            </a:r>
            <a:r>
              <a:rPr lang="en-US" altLang="ru-RU" dirty="0">
                <a:latin typeface="Sitka Heading" panose="02000505000000020004" pitchFamily="2" charset="0"/>
                <a:ea typeface="Times New Roman" panose="02020603050405020304"/>
              </a:rPr>
              <a:t> </a:t>
            </a:r>
            <a:r>
              <a:rPr lang="en-US" altLang="en-US" dirty="0" err="1">
                <a:latin typeface="Sitka Heading" panose="02000505000000020004" pitchFamily="2" charset="0"/>
                <a:ea typeface="Times New Roman" panose="02020603050405020304"/>
              </a:rPr>
              <a:t>іншого</a:t>
            </a:r>
            <a:r>
              <a:rPr lang="en-US" altLang="ru-RU" dirty="0">
                <a:latin typeface="Sitka Heading" panose="02000505000000020004" pitchFamily="2" charset="0"/>
                <a:ea typeface="Times New Roman" panose="02020603050405020304"/>
              </a:rPr>
              <a:t>.</a:t>
            </a:r>
            <a:endParaRPr lang="en-US" altLang="ru-RU" dirty="0">
              <a:latin typeface="Sitka Heading" panose="02000505000000020004" pitchFamily="2" charset="0"/>
              <a:ea typeface="Times New Roman" panose="02020603050405020304"/>
            </a:endParaRPr>
          </a:p>
        </p:txBody>
      </p:sp>
      <p:pic>
        <p:nvPicPr>
          <p:cNvPr id="3" name="Изображение 2" descr="изображение_viber_2025-04-11_11-59-19-81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27855" y="3716655"/>
            <a:ext cx="4422775" cy="2992120"/>
          </a:xfrm>
          <a:prstGeom prst="rect">
            <a:avLst/>
          </a:prstGeom>
        </p:spPr>
      </p:pic>
      <p:pic>
        <p:nvPicPr>
          <p:cNvPr id="4" name="Изображение 3" descr="изображение_viber_2025-04-11_11-59-19-7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750" y="4086860"/>
            <a:ext cx="3276600" cy="262191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 1"/>
          <p:cNvSpPr txBox="1"/>
          <p:nvPr/>
        </p:nvSpPr>
        <p:spPr>
          <a:xfrm>
            <a:off x="196215" y="184785"/>
            <a:ext cx="8752840" cy="3850005"/>
          </a:xfrm>
          <a:prstGeom prst="rect">
            <a:avLst/>
          </a:prstGeom>
        </p:spPr>
        <p:txBody>
          <a:bodyPr>
            <a:noAutofit/>
          </a:bodyPr>
          <a:lstStyle/>
          <a:p>
            <a:pPr defTabSz="266700">
              <a:lnSpc>
                <a:spcPct val="114000"/>
              </a:lnSpc>
            </a:pPr>
            <a:r>
              <a:rPr b="1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У </a:t>
            </a:r>
            <a:r>
              <a:rPr lang="uk-UA" b="1" dirty="0" err="1">
                <a:latin typeface="Times New Roman" panose="02020603050405020304"/>
                <a:ea typeface="Times New Roman" panose="02020603050405020304"/>
              </a:rPr>
              <a:t>З</a:t>
            </a:r>
            <a:r>
              <a:rPr b="1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оофобаса</a:t>
            </a:r>
            <a:r>
              <a:rPr b="1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(</a:t>
            </a:r>
            <a:r>
              <a:rPr b="1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Zophobas</a:t>
            </a:r>
            <a:r>
              <a:rPr b="1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b="1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morio</a:t>
            </a:r>
            <a:r>
              <a:rPr b="1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)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,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як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і у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великого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борошнистого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хрущака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,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розрізнити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самця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і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самку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складно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,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але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можливо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,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особливо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на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стадії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дорослого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жука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(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імаго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).</a:t>
            </a:r>
            <a:endParaRPr dirty="0">
              <a:solidFill>
                <a:schemeClr val="tx1"/>
              </a:solidFill>
              <a:latin typeface="Times New Roman" panose="02020603050405020304"/>
              <a:ea typeface="Times New Roman" panose="02020603050405020304"/>
            </a:endParaRPr>
          </a:p>
          <a:p>
            <a:pPr defTabSz="266700">
              <a:lnSpc>
                <a:spcPct val="114000"/>
              </a:lnSpc>
            </a:pP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Але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оскільки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вони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можуть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з</a:t>
            </a:r>
            <a:r>
              <a:rPr lang="en-US" altLang="ru-RU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'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їсти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за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життя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лише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кілька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міліграмів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пластмаси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,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то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для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розв</a:t>
            </a:r>
            <a:r>
              <a:rPr lang="en-US" altLang="ru-RU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'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язання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проблеми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пластикового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забруднення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їх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потрібно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було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б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залучити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у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нераціонально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великій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кількості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.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Через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це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вчені</a:t>
            </a:r>
            <a:r>
              <a:rPr lang="ru-RU" altLang="en-US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Наньянського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технологічного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університету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вирішили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скористатися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бактеріями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,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які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живуть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у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кишківнику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цих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личинок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.</a:t>
            </a:r>
            <a:r>
              <a:rPr lang="uk-UA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Спочатку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вчені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взяли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три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групи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личинок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і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тримали</a:t>
            </a:r>
            <a:r>
              <a:rPr lang="uk-UA" altLang="en-US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їх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місяць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на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дієті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з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одного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з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трьох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поширених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видів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пластику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—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поліетилену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високої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щільності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,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поліпропілену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чи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полістирену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.</a:t>
            </a:r>
            <a:endParaRPr lang="en-US" altLang="ru-RU" dirty="0">
              <a:solidFill>
                <a:schemeClr val="tx1"/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pic>
        <p:nvPicPr>
          <p:cNvPr id="4" name="Изображение 3" descr="изображение_viber_2025-04-11_12-01-29-29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32020" y="3068955"/>
            <a:ext cx="4068445" cy="3536315"/>
          </a:xfrm>
          <a:prstGeom prst="rect">
            <a:avLst/>
          </a:prstGeom>
        </p:spPr>
      </p:pic>
      <p:pic>
        <p:nvPicPr>
          <p:cNvPr id="5" name="Изображение 4" descr="изображение_viber_2025-04-11_11-54-25-04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215" y="3068955"/>
            <a:ext cx="4170045" cy="360108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 1"/>
          <p:cNvSpPr txBox="1"/>
          <p:nvPr/>
        </p:nvSpPr>
        <p:spPr>
          <a:xfrm>
            <a:off x="0" y="0"/>
            <a:ext cx="9144000" cy="4684395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 defTabSz="266700">
              <a:lnSpc>
                <a:spcPct val="150000"/>
              </a:lnSpc>
            </a:pP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Хруща́к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борошня́ний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 (Tenebrio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molitor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) — </a:t>
            </a:r>
            <a:r>
              <a:rPr 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жук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 з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родини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 </a:t>
            </a:r>
            <a:r>
              <a:rPr 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чорнот</a:t>
            </a:r>
            <a:r>
              <a:rPr lang="uk-UA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і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лок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.</a:t>
            </a:r>
            <a:endParaRPr dirty="0">
              <a:solidFill>
                <a:schemeClr val="tx1"/>
              </a:solidFill>
              <a:latin typeface="Times New Roman" panose="02020603050405020304"/>
              <a:ea typeface="Times New Roman" panose="02020603050405020304"/>
            </a:endParaRPr>
          </a:p>
          <a:p>
            <a:pPr defTabSz="266700">
              <a:lnSpc>
                <a:spcPct val="114000"/>
              </a:lnSpc>
            </a:pP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 </a:t>
            </a:r>
            <a:r>
              <a:rPr lang="uk-UA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імаго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 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має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 </a:t>
            </a:r>
            <a:r>
              <a:rPr lang="uk-UA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чорне 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 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забарвлення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,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довжина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тіла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12—16 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мм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. </a:t>
            </a:r>
            <a:r>
              <a:rPr lang="uk-UA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Личинки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 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відомі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як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«</a:t>
            </a:r>
            <a:r>
              <a:rPr lang="uk-UA" dirty="0" err="1">
                <a:latin typeface="Times New Roman" panose="02020603050405020304"/>
                <a:ea typeface="Times New Roman" panose="02020603050405020304"/>
              </a:rPr>
              <a:t>Б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орошняні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хробаки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»,</a:t>
            </a:r>
            <a:r>
              <a:rPr lang="uk-UA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вони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жовті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і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пружні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,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до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30 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мм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завдовжки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.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Личинки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uk-UA" dirty="0" err="1">
                <a:latin typeface="Times New Roman" panose="02020603050405020304"/>
                <a:ea typeface="Times New Roman" panose="02020603050405020304"/>
              </a:rPr>
              <a:t>Х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рущака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борошняного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 —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шкідники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продуктів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рослинного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походження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.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Разом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з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тим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широко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використовуються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як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корм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для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тварин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і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можуть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споживатися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людиною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.</a:t>
            </a:r>
            <a:r>
              <a:rPr lang="uk-UA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Л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ичинки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uk-UA" altLang="ru-RU" dirty="0" err="1">
                <a:latin typeface="Times New Roman" panose="02020603050405020304"/>
                <a:ea typeface="Times New Roman" panose="02020603050405020304"/>
              </a:rPr>
              <a:t>Ж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ука</a:t>
            </a:r>
            <a:r>
              <a:rPr lang="en-US" altLang="ru-RU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-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хрущака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(</a:t>
            </a:r>
            <a:r>
              <a:rPr lang="uk-UA" altLang="ru-RU" dirty="0" err="1">
                <a:latin typeface="Times New Roman" panose="02020603050405020304"/>
                <a:ea typeface="Times New Roman" panose="02020603050405020304"/>
              </a:rPr>
              <a:t>Б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орошняний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хрущак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)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виявилися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здатними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перетравлювати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пластик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, </a:t>
            </a:r>
            <a:r>
              <a:rPr lang="en-US" altLang="en-US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у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тому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числі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і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полістирол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,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який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майже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не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піддається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переробці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.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Згідно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з 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дослідженнями</a:t>
            </a:r>
            <a:r>
              <a:rPr lang="en-US" altLang="en-US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 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групи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вчених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з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Бейханського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та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endParaRPr lang="en-US" altLang="ru-RU" dirty="0">
              <a:solidFill>
                <a:schemeClr val="tx1"/>
              </a:solidFill>
              <a:latin typeface="Times New Roman" panose="02020603050405020304"/>
              <a:ea typeface="Times New Roman" panose="02020603050405020304"/>
            </a:endParaRPr>
          </a:p>
          <a:p>
            <a:pPr defTabSz="266700">
              <a:lnSpc>
                <a:spcPct val="114000"/>
              </a:lnSpc>
            </a:pP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Стенфордського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університетів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,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личинки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можуть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бути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корисними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в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боротьбі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із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забрудненням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навколишнього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середовища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.</a:t>
            </a:r>
            <a:r>
              <a:rPr lang="uk-UA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Вчені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встановили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,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що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личинки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за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допомогою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бактерій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у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кишечнику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здатні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переробляти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пластик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на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вуглекислий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газ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та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біомасу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. </a:t>
            </a:r>
            <a:endParaRPr lang="en-US" altLang="ru-RU" dirty="0">
              <a:solidFill>
                <a:schemeClr val="tx1"/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pic>
        <p:nvPicPr>
          <p:cNvPr id="3" name="Изображение 2" descr="изображение_viber_2025-04-11_11-57-27-89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0465" y="3573451"/>
            <a:ext cx="3773805" cy="3148024"/>
          </a:xfrm>
          <a:prstGeom prst="rect">
            <a:avLst/>
          </a:prstGeom>
        </p:spPr>
      </p:pic>
      <p:pic>
        <p:nvPicPr>
          <p:cNvPr id="4" name="Изображение 3" descr="изображение_viber_2025-04-14_12-45-11-9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605" y="3573451"/>
            <a:ext cx="4199255" cy="314802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 1"/>
          <p:cNvSpPr txBox="1"/>
          <p:nvPr/>
        </p:nvSpPr>
        <p:spPr>
          <a:xfrm>
            <a:off x="0" y="0"/>
            <a:ext cx="9144000" cy="5136515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defTabSz="266700">
              <a:lnSpc>
                <a:spcPct val="150000"/>
              </a:lnSpc>
            </a:pP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Умови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проведення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досліду</a:t>
            </a:r>
            <a:endParaRPr dirty="0">
              <a:solidFill>
                <a:schemeClr val="tx1"/>
              </a:solidFill>
              <a:latin typeface="Times New Roman" panose="02020603050405020304"/>
              <a:ea typeface="Times New Roman" panose="02020603050405020304"/>
            </a:endParaRPr>
          </a:p>
          <a:p>
            <a:pPr algn="just" defTabSz="266700">
              <a:lnSpc>
                <a:spcPct val="150000"/>
              </a:lnSpc>
            </a:pP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Дослід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проводився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у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Путильському</a:t>
            </a:r>
            <a:r>
              <a:rPr lang="uk-UA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ліцеї</a:t>
            </a:r>
            <a:r>
              <a:rPr lang="uk-UA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(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лаборантська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) з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дотриманням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базових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правил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утримання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комах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.</a:t>
            </a:r>
            <a:endParaRPr dirty="0">
              <a:solidFill>
                <a:schemeClr val="tx1"/>
              </a:solidFill>
              <a:latin typeface="Times New Roman" panose="02020603050405020304"/>
              <a:ea typeface="Times New Roman" panose="02020603050405020304"/>
            </a:endParaRPr>
          </a:p>
          <a:p>
            <a:pPr algn="just" defTabSz="266700">
              <a:lnSpc>
                <a:spcPct val="150000"/>
              </a:lnSpc>
            </a:pP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Нашими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об'єктами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 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дослідження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 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являлись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:</a:t>
            </a:r>
            <a:endParaRPr dirty="0">
              <a:solidFill>
                <a:schemeClr val="tx1"/>
              </a:solidFill>
              <a:latin typeface="Times New Roman" panose="02020603050405020304"/>
              <a:ea typeface="Times New Roman" panose="02020603050405020304"/>
            </a:endParaRPr>
          </a:p>
          <a:p>
            <a:pPr algn="just" defTabSz="266700">
              <a:lnSpc>
                <a:spcPct val="150000"/>
              </a:lnSpc>
            </a:pP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Личинки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Борошнистого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хрущака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(Tenebrio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molitor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)-500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шт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.</a:t>
            </a:r>
            <a:endParaRPr dirty="0">
              <a:solidFill>
                <a:schemeClr val="tx1"/>
              </a:solidFill>
              <a:latin typeface="Times New Roman" panose="02020603050405020304"/>
              <a:ea typeface="Times New Roman" panose="02020603050405020304"/>
            </a:endParaRPr>
          </a:p>
          <a:p>
            <a:pPr algn="just" defTabSz="266700">
              <a:lnSpc>
                <a:spcPct val="150000"/>
              </a:lnSpc>
            </a:pP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Личинки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З</a:t>
            </a:r>
            <a:r>
              <a:rPr lang="uk-UA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о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офобаса</a:t>
            </a:r>
            <a:r>
              <a:rPr lang="uk-UA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(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Zophobas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morio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)-250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шт</a:t>
            </a:r>
            <a:endParaRPr dirty="0">
              <a:solidFill>
                <a:schemeClr val="tx1"/>
              </a:solidFill>
              <a:latin typeface="Times New Roman" panose="02020603050405020304"/>
              <a:ea typeface="Times New Roman" panose="02020603050405020304"/>
            </a:endParaRPr>
          </a:p>
          <a:p>
            <a:pPr algn="just" defTabSz="266700">
              <a:lnSpc>
                <a:spcPct val="150000"/>
              </a:lnSpc>
            </a:pP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Личинки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Чорної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левинки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(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Hermetia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illucens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)-750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шт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.</a:t>
            </a:r>
            <a:endParaRPr dirty="0">
              <a:solidFill>
                <a:schemeClr val="tx1"/>
              </a:solidFill>
              <a:latin typeface="Times New Roman" panose="02020603050405020304"/>
              <a:ea typeface="Times New Roman" panose="02020603050405020304"/>
            </a:endParaRPr>
          </a:p>
          <a:p>
            <a:pPr algn="just" defTabSz="266700">
              <a:lnSpc>
                <a:spcPct val="150000"/>
              </a:lnSpc>
            </a:pPr>
            <a:endParaRPr dirty="0">
              <a:solidFill>
                <a:schemeClr val="tx1"/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pic>
        <p:nvPicPr>
          <p:cNvPr id="3" name="Изображение 2" descr="изображение_viber_2025-04-11_11-57-27-67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1460" y="3140710"/>
            <a:ext cx="2383790" cy="3429000"/>
          </a:xfrm>
          <a:prstGeom prst="rect">
            <a:avLst/>
          </a:prstGeom>
        </p:spPr>
      </p:pic>
      <p:pic>
        <p:nvPicPr>
          <p:cNvPr id="4" name="Изображение 3" descr="изображение_viber_2025-04-11_11-55-26-35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1775" y="3140710"/>
            <a:ext cx="3051175" cy="2896870"/>
          </a:xfrm>
          <a:prstGeom prst="rect">
            <a:avLst/>
          </a:prstGeom>
        </p:spPr>
      </p:pic>
      <p:pic>
        <p:nvPicPr>
          <p:cNvPr id="5" name="Изображение 4" descr="изображение_viber_2025-04-11_11-56-55-35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9475" y="2578735"/>
            <a:ext cx="2958465" cy="399097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 1"/>
          <p:cNvSpPr txBox="1"/>
          <p:nvPr/>
        </p:nvSpPr>
        <p:spPr>
          <a:xfrm>
            <a:off x="66675" y="97790"/>
            <a:ext cx="8782050" cy="4720590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 defTabSz="266700">
              <a:lnSpc>
                <a:spcPct val="150000"/>
              </a:lnSpc>
            </a:pP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Для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утримування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личинок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ми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скористались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 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прозорими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пластиковими</a:t>
            </a:r>
            <a:endParaRPr dirty="0">
              <a:solidFill>
                <a:schemeClr val="tx1"/>
              </a:solidFill>
              <a:latin typeface="Times New Roman" panose="02020603050405020304"/>
              <a:ea typeface="Times New Roman" panose="02020603050405020304"/>
            </a:endParaRPr>
          </a:p>
          <a:p>
            <a:pPr algn="l" defTabSz="266700">
              <a:lnSpc>
                <a:spcPct val="150000"/>
              </a:lnSpc>
            </a:pP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ємностями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 з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кришками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та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 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зробленими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в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них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вентиляційними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отворами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 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для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достатнього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доступу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кисню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. В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подальшому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для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імаго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Чорної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левинки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 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окремо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використовували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пристосовані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прозорі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контейнери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із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отворами</a:t>
            </a:r>
            <a:r>
              <a:rPr lang="en-US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.</a:t>
            </a:r>
            <a:endParaRPr dirty="0">
              <a:solidFill>
                <a:schemeClr val="tx1"/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pic>
        <p:nvPicPr>
          <p:cNvPr id="3" name="Изображение 2" descr="изображение_viber_2025-04-11_11-59-19-5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1460" y="2204720"/>
            <a:ext cx="4597400" cy="4264660"/>
          </a:xfrm>
          <a:prstGeom prst="rect">
            <a:avLst/>
          </a:prstGeom>
        </p:spPr>
      </p:pic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190" y="2204720"/>
            <a:ext cx="3611245" cy="432816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 1"/>
          <p:cNvSpPr txBox="1"/>
          <p:nvPr/>
        </p:nvSpPr>
        <p:spPr>
          <a:xfrm>
            <a:off x="-40005" y="138430"/>
            <a:ext cx="8922385" cy="4545965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 defTabSz="266700">
              <a:lnSpc>
                <a:spcPct val="150000"/>
              </a:lnSpc>
            </a:pP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На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дно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контейнерів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помістили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  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тирсу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 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для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вбирання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вологи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.</a:t>
            </a:r>
            <a:r>
              <a:rPr lang="uk-UA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В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процесі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експерименту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тирсу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в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ємностях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з </a:t>
            </a:r>
            <a:r>
              <a:rPr lang="uk-UA" dirty="0" err="1">
                <a:latin typeface="Times New Roman" panose="02020603050405020304"/>
                <a:ea typeface="Times New Roman" panose="02020603050405020304"/>
              </a:rPr>
              <a:t>З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оофобусом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і </a:t>
            </a:r>
            <a:r>
              <a:rPr lang="uk-UA" dirty="0" err="1">
                <a:latin typeface="Times New Roman" panose="02020603050405020304"/>
                <a:ea typeface="Times New Roman" panose="02020603050405020304"/>
              </a:rPr>
              <a:t>Б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орошнистим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хрущаком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довелося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повністю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видалити,замінивши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 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на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пінопласт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та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поліетиленові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пакети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.</a:t>
            </a:r>
            <a:r>
              <a:rPr lang="en-US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Причиною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стало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 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те,що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личинки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”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переключились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”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на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споживання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тирси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,</a:t>
            </a:r>
            <a:r>
              <a:rPr lang="uk-UA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не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звертаючи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увагу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на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пластикові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відходи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.</a:t>
            </a:r>
            <a:endParaRPr dirty="0">
              <a:solidFill>
                <a:schemeClr val="tx1"/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pic>
        <p:nvPicPr>
          <p:cNvPr id="3" name="Изображение 2" descr="изображение_viber_2025-04-11_12-01-33-2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1940" y="2411412"/>
            <a:ext cx="4434840" cy="3456940"/>
          </a:xfrm>
          <a:prstGeom prst="rect">
            <a:avLst/>
          </a:prstGeom>
        </p:spPr>
      </p:pic>
      <p:pic>
        <p:nvPicPr>
          <p:cNvPr id="4" name="Изображение 3" descr="изображение_viber_2025-04-11_12-01-33-09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8725" y="2060575"/>
            <a:ext cx="3617595" cy="46101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 1"/>
          <p:cNvSpPr txBox="1"/>
          <p:nvPr/>
        </p:nvSpPr>
        <p:spPr>
          <a:xfrm>
            <a:off x="0" y="116205"/>
            <a:ext cx="9021445" cy="5565775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 defTabSz="266700">
              <a:lnSpc>
                <a:spcPct val="150000"/>
              </a:lnSpc>
            </a:pP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Впродовж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всьго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часу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,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проводились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заміри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температури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.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Личинки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утримуались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при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кімнатній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тмпературі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,</a:t>
            </a:r>
            <a:r>
              <a:rPr lang="en-US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яка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становила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22-26°C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.</a:t>
            </a:r>
            <a:r>
              <a:rPr lang="en-US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Під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час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переселення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личинок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в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контейнери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 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температура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становила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21–22 °C .</a:t>
            </a:r>
            <a:endParaRPr dirty="0">
              <a:solidFill>
                <a:schemeClr val="tx1"/>
              </a:solidFill>
              <a:latin typeface="Times New Roman" panose="02020603050405020304"/>
              <a:ea typeface="Times New Roman" panose="02020603050405020304"/>
            </a:endParaRPr>
          </a:p>
          <a:p>
            <a:pPr algn="l" defTabSz="266700">
              <a:lnSpc>
                <a:spcPct val="150000"/>
              </a:lnSpc>
            </a:pP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В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подальшому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спостеріналось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підвищення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температури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22-26°C</a:t>
            </a:r>
            <a:endParaRPr dirty="0">
              <a:solidFill>
                <a:schemeClr val="tx1"/>
              </a:solidFill>
              <a:latin typeface="Times New Roman" panose="02020603050405020304"/>
              <a:ea typeface="Times New Roman" panose="02020603050405020304"/>
            </a:endParaRPr>
          </a:p>
          <a:p>
            <a:pPr algn="l" defTabSz="266700">
              <a:lnSpc>
                <a:spcPct val="150000"/>
              </a:lnSpc>
            </a:pP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Температура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вимірювалась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за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допомогою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безконтактного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градусника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.</a:t>
            </a:r>
            <a:endParaRPr dirty="0">
              <a:solidFill>
                <a:schemeClr val="tx1"/>
              </a:solidFill>
              <a:latin typeface="Times New Roman" panose="02020603050405020304"/>
              <a:ea typeface="Times New Roman" panose="02020603050405020304"/>
            </a:endParaRPr>
          </a:p>
          <a:p>
            <a:pPr defTabSz="266700">
              <a:lnSpc>
                <a:spcPct val="114000"/>
              </a:lnSpc>
            </a:pP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Підвищена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температура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спостерігалась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у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контейнері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із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личинками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Чорної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левинки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37°C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  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так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як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вони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в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процесі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переробки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відходів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виділяють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значну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кількість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енергії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в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вигляді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тепла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та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багато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вуглексилого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газу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, 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внаслідок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чого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поживна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маса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розігрівалась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.</a:t>
            </a:r>
            <a:endParaRPr dirty="0">
              <a:solidFill>
                <a:schemeClr val="tx1"/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pic>
        <p:nvPicPr>
          <p:cNvPr id="3" name="Изображение 2" descr="изображение_viber_2025-04-11_11-59-19-4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35785" y="3429000"/>
            <a:ext cx="5164455" cy="324104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 1"/>
          <p:cNvSpPr txBox="1"/>
          <p:nvPr/>
        </p:nvSpPr>
        <p:spPr>
          <a:xfrm>
            <a:off x="137795" y="123825"/>
            <a:ext cx="8695055" cy="5107940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 defTabSz="266700">
              <a:lnSpc>
                <a:spcPct val="150000"/>
              </a:lnSpc>
            </a:pPr>
            <a:r>
              <a:rPr dirty="0" err="1">
                <a:latin typeface="Times New Roman" panose="02020603050405020304"/>
                <a:ea typeface="Times New Roman" panose="02020603050405020304"/>
              </a:rPr>
              <a:t>Для</a:t>
            </a:r>
            <a:r>
              <a:rPr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latin typeface="Times New Roman" panose="02020603050405020304"/>
                <a:ea typeface="Times New Roman" panose="02020603050405020304"/>
              </a:rPr>
              <a:t>годування</a:t>
            </a:r>
            <a:r>
              <a:rPr lang="uk-UA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>
                <a:latin typeface="Times New Roman" panose="02020603050405020304"/>
                <a:ea typeface="Times New Roman" panose="02020603050405020304"/>
              </a:rPr>
              <a:t>у </a:t>
            </a:r>
            <a:r>
              <a:rPr dirty="0" err="1">
                <a:latin typeface="Times New Roman" panose="02020603050405020304"/>
                <a:ea typeface="Times New Roman" panose="02020603050405020304"/>
              </a:rPr>
              <a:t>Чорної</a:t>
            </a:r>
            <a:r>
              <a:rPr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latin typeface="Times New Roman" panose="02020603050405020304"/>
                <a:ea typeface="Times New Roman" panose="02020603050405020304"/>
              </a:rPr>
              <a:t>левинки</a:t>
            </a:r>
            <a:r>
              <a:rPr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latin typeface="Times New Roman" panose="02020603050405020304"/>
                <a:ea typeface="Times New Roman" panose="02020603050405020304"/>
              </a:rPr>
              <a:t>використовували</a:t>
            </a:r>
            <a:r>
              <a:rPr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latin typeface="Times New Roman" panose="02020603050405020304"/>
                <a:ea typeface="Times New Roman" panose="02020603050405020304"/>
              </a:rPr>
              <a:t>органічні</a:t>
            </a:r>
            <a:r>
              <a:rPr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latin typeface="Times New Roman" panose="02020603050405020304"/>
                <a:ea typeface="Times New Roman" panose="02020603050405020304"/>
              </a:rPr>
              <a:t>рештки</a:t>
            </a:r>
            <a:r>
              <a:rPr dirty="0">
                <a:latin typeface="Times New Roman" panose="02020603050405020304"/>
                <a:ea typeface="Times New Roman" panose="02020603050405020304"/>
              </a:rPr>
              <a:t> (</a:t>
            </a:r>
            <a:r>
              <a:rPr dirty="0" err="1">
                <a:latin typeface="Times New Roman" panose="02020603050405020304"/>
                <a:ea typeface="Times New Roman" panose="02020603050405020304"/>
              </a:rPr>
              <a:t>яблуко</a:t>
            </a:r>
            <a:r>
              <a:rPr dirty="0">
                <a:latin typeface="Times New Roman" panose="02020603050405020304"/>
                <a:ea typeface="Times New Roman" panose="02020603050405020304"/>
              </a:rPr>
              <a:t>, </a:t>
            </a:r>
            <a:r>
              <a:rPr dirty="0" err="1">
                <a:latin typeface="Times New Roman" panose="02020603050405020304"/>
                <a:ea typeface="Times New Roman" panose="02020603050405020304"/>
              </a:rPr>
              <a:t>картопляне</a:t>
            </a:r>
            <a:r>
              <a:rPr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latin typeface="Times New Roman" panose="02020603050405020304"/>
                <a:ea typeface="Times New Roman" panose="02020603050405020304"/>
              </a:rPr>
              <a:t>лушпиння</a:t>
            </a:r>
            <a:r>
              <a:rPr dirty="0">
                <a:latin typeface="Times New Roman" panose="02020603050405020304"/>
                <a:ea typeface="Times New Roman" panose="02020603050405020304"/>
              </a:rPr>
              <a:t>, </a:t>
            </a:r>
            <a:r>
              <a:rPr dirty="0" err="1">
                <a:latin typeface="Times New Roman" panose="02020603050405020304"/>
                <a:ea typeface="Times New Roman" panose="02020603050405020304"/>
              </a:rPr>
              <a:t>хліб</a:t>
            </a:r>
            <a:r>
              <a:rPr dirty="0">
                <a:latin typeface="Times New Roman" panose="02020603050405020304"/>
                <a:ea typeface="Times New Roman" panose="02020603050405020304"/>
              </a:rPr>
              <a:t>,</a:t>
            </a:r>
            <a:r>
              <a:rPr lang="en-US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latin typeface="Times New Roman" panose="02020603050405020304"/>
                <a:ea typeface="Times New Roman" panose="02020603050405020304"/>
              </a:rPr>
              <a:t>морква</a:t>
            </a:r>
            <a:r>
              <a:rPr dirty="0">
                <a:latin typeface="Times New Roman" panose="02020603050405020304"/>
                <a:ea typeface="Times New Roman" panose="02020603050405020304"/>
              </a:rPr>
              <a:t>,</a:t>
            </a:r>
            <a:r>
              <a:rPr lang="en-US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latin typeface="Times New Roman" panose="02020603050405020304"/>
                <a:ea typeface="Times New Roman" panose="02020603050405020304"/>
              </a:rPr>
              <a:t>банани</a:t>
            </a:r>
            <a:r>
              <a:rPr dirty="0">
                <a:latin typeface="Times New Roman" panose="02020603050405020304"/>
                <a:ea typeface="Times New Roman" panose="02020603050405020304"/>
              </a:rPr>
              <a:t>).</a:t>
            </a:r>
            <a:r>
              <a:rPr dirty="0" err="1">
                <a:latin typeface="Times New Roman" panose="02020603050405020304"/>
                <a:ea typeface="Times New Roman" panose="02020603050405020304"/>
              </a:rPr>
              <a:t>Найкраще</a:t>
            </a:r>
            <a:r>
              <a:rPr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latin typeface="Times New Roman" panose="02020603050405020304"/>
                <a:ea typeface="Times New Roman" panose="02020603050405020304"/>
              </a:rPr>
              <a:t>левинка</a:t>
            </a:r>
            <a:r>
              <a:rPr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latin typeface="Times New Roman" panose="02020603050405020304"/>
                <a:ea typeface="Times New Roman" panose="02020603050405020304"/>
              </a:rPr>
              <a:t>справлялась</a:t>
            </a:r>
            <a:r>
              <a:rPr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latin typeface="Times New Roman" panose="02020603050405020304"/>
                <a:ea typeface="Times New Roman" panose="02020603050405020304"/>
              </a:rPr>
              <a:t>із</a:t>
            </a:r>
            <a:r>
              <a:rPr dirty="0">
                <a:latin typeface="Times New Roman" panose="02020603050405020304"/>
                <a:ea typeface="Times New Roman" panose="02020603050405020304"/>
              </a:rPr>
              <a:t>  </a:t>
            </a:r>
            <a:r>
              <a:rPr dirty="0" err="1">
                <a:latin typeface="Times New Roman" panose="02020603050405020304"/>
                <a:ea typeface="Times New Roman" panose="02020603050405020304"/>
              </a:rPr>
              <a:t>відходами</a:t>
            </a:r>
            <a:r>
              <a:rPr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latin typeface="Times New Roman" panose="02020603050405020304"/>
                <a:ea typeface="Times New Roman" panose="02020603050405020304"/>
              </a:rPr>
              <a:t>які</a:t>
            </a:r>
            <a:r>
              <a:rPr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latin typeface="Times New Roman" panose="02020603050405020304"/>
                <a:ea typeface="Times New Roman" panose="02020603050405020304"/>
              </a:rPr>
              <a:t>мали</a:t>
            </a:r>
            <a:r>
              <a:rPr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latin typeface="Times New Roman" panose="02020603050405020304"/>
                <a:ea typeface="Times New Roman" panose="02020603050405020304"/>
              </a:rPr>
              <a:t>м</a:t>
            </a:r>
            <a:r>
              <a:rPr lang="en-US" dirty="0" err="1">
                <a:latin typeface="Times New Roman" panose="02020603050405020304"/>
                <a:ea typeface="Times New Roman" panose="02020603050405020304"/>
              </a:rPr>
              <a:t>‘</a:t>
            </a:r>
            <a:r>
              <a:rPr dirty="0" err="1">
                <a:latin typeface="Times New Roman" panose="02020603050405020304"/>
                <a:ea typeface="Times New Roman" panose="02020603050405020304"/>
              </a:rPr>
              <a:t>яку</a:t>
            </a:r>
            <a:r>
              <a:rPr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latin typeface="Times New Roman" panose="02020603050405020304"/>
                <a:ea typeface="Times New Roman" panose="02020603050405020304"/>
              </a:rPr>
              <a:t>структуру</a:t>
            </a:r>
            <a:r>
              <a:rPr lang="uk-UA" dirty="0">
                <a:latin typeface="Times New Roman" panose="02020603050405020304"/>
                <a:ea typeface="Times New Roman" panose="02020603050405020304"/>
              </a:rPr>
              <a:t> - </a:t>
            </a:r>
            <a:r>
              <a:rPr dirty="0" err="1">
                <a:latin typeface="Times New Roman" panose="02020603050405020304"/>
                <a:ea typeface="Times New Roman" panose="02020603050405020304"/>
              </a:rPr>
              <a:t>це</a:t>
            </a:r>
            <a:r>
              <a:rPr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latin typeface="Times New Roman" panose="02020603050405020304"/>
                <a:ea typeface="Times New Roman" panose="02020603050405020304"/>
              </a:rPr>
              <a:t>банани</a:t>
            </a:r>
            <a:r>
              <a:rPr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uk-UA" dirty="0">
                <a:latin typeface="Times New Roman" panose="02020603050405020304"/>
                <a:ea typeface="Times New Roman" panose="02020603050405020304"/>
              </a:rPr>
              <a:t>та</a:t>
            </a:r>
            <a:r>
              <a:rPr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latin typeface="Times New Roman" panose="02020603050405020304"/>
                <a:ea typeface="Times New Roman" panose="02020603050405020304"/>
              </a:rPr>
              <a:t>яблук</a:t>
            </a:r>
            <a:r>
              <a:rPr lang="uk-UA" dirty="0">
                <a:latin typeface="Times New Roman" panose="02020603050405020304"/>
                <a:ea typeface="Times New Roman" panose="02020603050405020304"/>
              </a:rPr>
              <a:t>а </a:t>
            </a:r>
            <a:r>
              <a:rPr dirty="0">
                <a:latin typeface="Times New Roman" panose="02020603050405020304"/>
                <a:ea typeface="Times New Roman" panose="02020603050405020304"/>
              </a:rPr>
              <a:t>(</a:t>
            </a:r>
            <a:r>
              <a:rPr dirty="0" err="1">
                <a:latin typeface="Times New Roman" panose="02020603050405020304"/>
                <a:ea typeface="Times New Roman" panose="02020603050405020304"/>
              </a:rPr>
              <a:t>також</a:t>
            </a:r>
            <a:r>
              <a:rPr dirty="0">
                <a:latin typeface="Times New Roman" panose="02020603050405020304"/>
                <a:ea typeface="Times New Roman" panose="02020603050405020304"/>
              </a:rPr>
              <a:t>  </a:t>
            </a:r>
            <a:r>
              <a:rPr dirty="0" err="1">
                <a:latin typeface="Times New Roman" panose="02020603050405020304"/>
                <a:ea typeface="Times New Roman" panose="02020603050405020304"/>
              </a:rPr>
              <a:t>папір</a:t>
            </a:r>
            <a:r>
              <a:rPr dirty="0">
                <a:latin typeface="Times New Roman" panose="02020603050405020304"/>
                <a:ea typeface="Times New Roman" panose="02020603050405020304"/>
              </a:rPr>
              <a:t>).</a:t>
            </a:r>
            <a:r>
              <a:rPr lang="uk-UA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latin typeface="Times New Roman" panose="02020603050405020304"/>
                <a:ea typeface="Times New Roman" panose="02020603050405020304"/>
              </a:rPr>
              <a:t>На</a:t>
            </a:r>
            <a:r>
              <a:rPr lang="uk-UA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latin typeface="Times New Roman" panose="02020603050405020304"/>
                <a:ea typeface="Times New Roman" panose="02020603050405020304"/>
              </a:rPr>
              <a:t>протязі</a:t>
            </a:r>
            <a:r>
              <a:rPr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ru-RU" dirty="0">
                <a:latin typeface="Times New Roman" panose="02020603050405020304"/>
                <a:ea typeface="Times New Roman" panose="02020603050405020304"/>
              </a:rPr>
              <a:t>двох</a:t>
            </a:r>
            <a:r>
              <a:rPr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ru-RU" dirty="0">
                <a:latin typeface="Times New Roman" panose="02020603050405020304"/>
                <a:ea typeface="Times New Roman" panose="02020603050405020304"/>
              </a:rPr>
              <a:t>тижн</a:t>
            </a:r>
            <a:r>
              <a:rPr lang="uk-UA" dirty="0">
                <a:latin typeface="Times New Roman" panose="02020603050405020304"/>
                <a:ea typeface="Times New Roman" panose="02020603050405020304"/>
              </a:rPr>
              <a:t>ів</a:t>
            </a:r>
            <a:r>
              <a:rPr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latin typeface="Times New Roman" panose="02020603050405020304"/>
                <a:ea typeface="Times New Roman" panose="02020603050405020304"/>
              </a:rPr>
              <a:t>левинка</a:t>
            </a:r>
            <a:r>
              <a:rPr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latin typeface="Times New Roman" panose="02020603050405020304"/>
                <a:ea typeface="Times New Roman" panose="02020603050405020304"/>
              </a:rPr>
              <a:t>з</a:t>
            </a:r>
            <a:r>
              <a:rPr lang="en-US" dirty="0" err="1">
                <a:latin typeface="Times New Roman" panose="02020603050405020304"/>
                <a:ea typeface="Times New Roman" panose="02020603050405020304"/>
              </a:rPr>
              <a:t>'</a:t>
            </a:r>
            <a:r>
              <a:rPr dirty="0" err="1">
                <a:latin typeface="Times New Roman" panose="02020603050405020304"/>
                <a:ea typeface="Times New Roman" panose="02020603050405020304"/>
              </a:rPr>
              <a:t>їдала</a:t>
            </a:r>
            <a:r>
              <a:rPr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latin typeface="Times New Roman" panose="02020603050405020304"/>
                <a:ea typeface="Times New Roman" panose="02020603050405020304"/>
              </a:rPr>
              <a:t>один</a:t>
            </a:r>
            <a:r>
              <a:rPr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latin typeface="Times New Roman" panose="02020603050405020304"/>
                <a:ea typeface="Times New Roman" panose="02020603050405020304"/>
              </a:rPr>
              <a:t>кілограм</a:t>
            </a:r>
            <a:r>
              <a:rPr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latin typeface="Times New Roman" panose="02020603050405020304"/>
                <a:ea typeface="Times New Roman" panose="02020603050405020304"/>
              </a:rPr>
              <a:t>відходів</a:t>
            </a:r>
            <a:r>
              <a:rPr dirty="0">
                <a:latin typeface="Times New Roman" panose="02020603050405020304"/>
                <a:ea typeface="Times New Roman" panose="02020603050405020304"/>
              </a:rPr>
              <a:t>.</a:t>
            </a:r>
            <a:endParaRPr dirty="0">
              <a:latin typeface="Times New Roman" panose="02020603050405020304"/>
              <a:ea typeface="Times New Roman" panose="02020603050405020304"/>
            </a:endParaRPr>
          </a:p>
        </p:txBody>
      </p:sp>
      <p:pic>
        <p:nvPicPr>
          <p:cNvPr id="3" name="Изображение 2" descr="изображение_viber_2025-04-11_11-59-19-79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215" y="1844675"/>
            <a:ext cx="4248150" cy="4767580"/>
          </a:xfrm>
          <a:prstGeom prst="rect">
            <a:avLst/>
          </a:prstGeom>
        </p:spPr>
      </p:pic>
      <p:pic>
        <p:nvPicPr>
          <p:cNvPr id="4" name="Изображение 3" descr="изображение_viber_2025-04-11_11-59-19-84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3800" y="1988820"/>
            <a:ext cx="3561715" cy="451675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 1"/>
          <p:cNvSpPr txBox="1"/>
          <p:nvPr/>
        </p:nvSpPr>
        <p:spPr>
          <a:xfrm>
            <a:off x="0" y="0"/>
            <a:ext cx="9144000" cy="5467985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 defTabSz="266700">
              <a:lnSpc>
                <a:spcPct val="150000"/>
              </a:lnSpc>
            </a:pP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Тривалість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дослідження</a:t>
            </a:r>
            <a:r>
              <a:rPr lang="uk-UA"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: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на даний час </a:t>
            </a:r>
            <a:r>
              <a:rPr lang="uk-UA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т</a:t>
            </a:r>
            <a:r>
              <a:rPr 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рив</a:t>
            </a:r>
            <a:r>
              <a:rPr lang="uk-UA" alt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ає</a:t>
            </a:r>
            <a:r>
              <a:rPr lang="ru-RU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вже другий р</a:t>
            </a:r>
            <a:r>
              <a:rPr lang="uk-UA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ік.</a:t>
            </a:r>
            <a:endParaRPr dirty="0">
              <a:solidFill>
                <a:schemeClr val="tx1"/>
              </a:solidFill>
              <a:latin typeface="Times New Roman" panose="02020603050405020304"/>
              <a:ea typeface="Times New Roman" panose="02020603050405020304"/>
            </a:endParaRPr>
          </a:p>
          <a:p>
            <a:pPr algn="l" defTabSz="266700">
              <a:lnSpc>
                <a:spcPct val="150000"/>
              </a:lnSpc>
            </a:pP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Проводилось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щоденне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спостереження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та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фіксація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змін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 (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окрім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вихідних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днів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субота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та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неділя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)</a:t>
            </a:r>
            <a:endParaRPr dirty="0">
              <a:solidFill>
                <a:schemeClr val="tx1"/>
              </a:solidFill>
              <a:latin typeface="Times New Roman" panose="02020603050405020304"/>
              <a:ea typeface="Times New Roman" panose="02020603050405020304"/>
            </a:endParaRPr>
          </a:p>
          <a:p>
            <a:pPr algn="l" defTabSz="266700">
              <a:lnSpc>
                <a:spcPct val="150000"/>
              </a:lnSpc>
            </a:pP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Ступінь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споживання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матеріалів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.</a:t>
            </a:r>
            <a:r>
              <a:rPr lang="uk-UA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З</a:t>
            </a:r>
            <a:r>
              <a:rPr lang="uk-UA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о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офобос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та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uk-UA" dirty="0" err="1">
                <a:latin typeface="Times New Roman" panose="02020603050405020304"/>
                <a:ea typeface="Times New Roman" panose="02020603050405020304"/>
              </a:rPr>
              <a:t>Х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рущак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краще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споживають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пінопласт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та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поліетиленові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пакети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.</a:t>
            </a:r>
            <a:r>
              <a:rPr lang="en-US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Левинка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краще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“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справляється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”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із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органічними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рештками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.</a:t>
            </a:r>
            <a:endParaRPr dirty="0">
              <a:solidFill>
                <a:schemeClr val="tx1"/>
              </a:solidFill>
              <a:latin typeface="Times New Roman" panose="02020603050405020304"/>
              <a:ea typeface="Times New Roman" panose="02020603050405020304"/>
            </a:endParaRPr>
          </a:p>
          <a:p>
            <a:pPr defTabSz="266700">
              <a:lnSpc>
                <a:spcPct val="114000"/>
              </a:lnSpc>
            </a:pP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Поведінка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та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активність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личинок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 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залишалась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весь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період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експеримену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на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високому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рівні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.</a:t>
            </a:r>
            <a:r>
              <a:rPr lang="uk-UA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Серед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uk-UA" dirty="0" err="1">
                <a:latin typeface="Times New Roman" panose="02020603050405020304"/>
                <a:ea typeface="Times New Roman" panose="02020603050405020304"/>
              </a:rPr>
              <a:t>Б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орошнистого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хрущака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відмічено</a:t>
            </a:r>
            <a:r>
              <a:rPr lang="uk-UA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випадки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 “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канібалізму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”,</a:t>
            </a:r>
            <a:r>
              <a:rPr lang="uk-UA"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личинки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під”їдали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крила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молодим</a:t>
            </a:r>
            <a:r>
              <a:rPr dirty="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dirty="0" err="1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жукам</a:t>
            </a:r>
            <a:endParaRPr dirty="0">
              <a:solidFill>
                <a:schemeClr val="tx1"/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pic>
        <p:nvPicPr>
          <p:cNvPr id="3" name="Изображение 2" descr="изображение_viber_2025-04-14_12-45-14-07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1460" y="3284855"/>
            <a:ext cx="3474085" cy="3270885"/>
          </a:xfrm>
          <a:prstGeom prst="rect">
            <a:avLst/>
          </a:prstGeom>
        </p:spPr>
      </p:pic>
      <p:pic>
        <p:nvPicPr>
          <p:cNvPr id="4" name="Изображение 3" descr="изображение_viber_2025-04-11_11-54-24-95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0685" y="3241675"/>
            <a:ext cx="4287520" cy="344932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 1"/>
          <p:cNvSpPr txBox="1"/>
          <p:nvPr/>
        </p:nvSpPr>
        <p:spPr>
          <a:xfrm>
            <a:off x="179512" y="404664"/>
            <a:ext cx="8668578" cy="4547066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 defTabSz="266700">
              <a:lnSpc>
                <a:spcPct val="150000"/>
              </a:lnSpc>
            </a:pPr>
            <a:r>
              <a:rPr b="1" u="sng" dirty="0" err="1">
                <a:solidFill>
                  <a:schemeClr val="tx1"/>
                </a:solidFill>
                <a:latin typeface="Times New Roman" panose="02020603050405020304"/>
                <a:ea typeface="Calibri" panose="020F0502020204030204"/>
              </a:rPr>
              <a:t>Висновок</a:t>
            </a:r>
            <a:endParaRPr b="1" u="sng" dirty="0">
              <a:solidFill>
                <a:schemeClr val="tx1"/>
              </a:solidFill>
              <a:latin typeface="Times New Roman" panose="02020603050405020304"/>
              <a:ea typeface="Calibri" panose="020F0502020204030204"/>
            </a:endParaRPr>
          </a:p>
          <a:p>
            <a:pPr defTabSz="266700">
              <a:lnSpc>
                <a:spcPct val="150000"/>
              </a:lnSpc>
            </a:pPr>
            <a:r>
              <a:rPr b="1" dirty="0">
                <a:solidFill>
                  <a:schemeClr val="tx1"/>
                </a:solidFill>
                <a:latin typeface="Wingdings" panose="05000000000000000000"/>
                <a:ea typeface="Calibri" panose="020F0502020204030204"/>
              </a:rPr>
              <a:t>l </a:t>
            </a:r>
            <a:r>
              <a:rPr dirty="0">
                <a:latin typeface="Times New Roman" panose="02020603050405020304"/>
                <a:ea typeface="Calibri" panose="020F0502020204030204"/>
              </a:rPr>
              <a:t>У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результаті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проведеного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дослідження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було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встановлено</a:t>
            </a:r>
            <a:r>
              <a:rPr dirty="0">
                <a:latin typeface="Times New Roman" panose="02020603050405020304"/>
                <a:ea typeface="Calibri" panose="020F0502020204030204"/>
              </a:rPr>
              <a:t>,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що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личинки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жуків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Борошнистого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хрущак</a:t>
            </a:r>
            <a:r>
              <a:rPr lang="uk-UA" dirty="0">
                <a:latin typeface="Times New Roman" panose="02020603050405020304"/>
                <a:ea typeface="Calibri" panose="020F0502020204030204"/>
              </a:rPr>
              <a:t>а</a:t>
            </a:r>
            <a:r>
              <a:rPr dirty="0">
                <a:latin typeface="Times New Roman" panose="02020603050405020304"/>
                <a:ea typeface="Calibri" panose="020F0502020204030204"/>
              </a:rPr>
              <a:t> 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та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Зоофобоса</a:t>
            </a:r>
            <a:r>
              <a:rPr dirty="0">
                <a:latin typeface="Times New Roman" panose="02020603050405020304"/>
                <a:ea typeface="Calibri" panose="020F0502020204030204"/>
              </a:rPr>
              <a:t> 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здатні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частково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переробляти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пластикові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відходи</a:t>
            </a:r>
            <a:r>
              <a:rPr dirty="0">
                <a:latin typeface="Times New Roman" panose="02020603050405020304"/>
                <a:ea typeface="Calibri" panose="020F0502020204030204"/>
              </a:rPr>
              <a:t>,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особливо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пінопласт</a:t>
            </a:r>
            <a:r>
              <a:rPr dirty="0">
                <a:latin typeface="Times New Roman" panose="02020603050405020304"/>
                <a:ea typeface="Calibri" panose="020F0502020204030204"/>
              </a:rPr>
              <a:t> (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полістирол</a:t>
            </a:r>
            <a:r>
              <a:rPr dirty="0">
                <a:latin typeface="Times New Roman" panose="02020603050405020304"/>
                <a:ea typeface="Calibri" panose="020F0502020204030204"/>
              </a:rPr>
              <a:t>),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Чорна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левинка</a:t>
            </a:r>
            <a:r>
              <a:rPr dirty="0">
                <a:latin typeface="Times New Roman" panose="02020603050405020304"/>
                <a:ea typeface="Calibri" panose="020F0502020204030204"/>
              </a:rPr>
              <a:t> 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активно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спожива</a:t>
            </a:r>
            <a:r>
              <a:rPr lang="uk-UA" dirty="0">
                <a:latin typeface="Times New Roman" panose="02020603050405020304"/>
                <a:ea typeface="Calibri" panose="020F0502020204030204"/>
              </a:rPr>
              <a:t>є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органічні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рештки</a:t>
            </a:r>
            <a:r>
              <a:rPr dirty="0">
                <a:latin typeface="Times New Roman" panose="02020603050405020304"/>
                <a:ea typeface="Calibri" panose="020F0502020204030204"/>
              </a:rPr>
              <a:t>.</a:t>
            </a:r>
            <a:endParaRPr dirty="0">
              <a:latin typeface="Times New Roman" panose="02020603050405020304"/>
              <a:ea typeface="Calibri" panose="020F0502020204030204"/>
            </a:endParaRPr>
          </a:p>
          <a:p>
            <a:pPr defTabSz="266700">
              <a:lnSpc>
                <a:spcPct val="150000"/>
              </a:lnSpc>
            </a:pPr>
            <a:r>
              <a:rPr dirty="0">
                <a:latin typeface="Wingdings" panose="05000000000000000000"/>
                <a:ea typeface="Calibri" panose="020F0502020204030204"/>
              </a:rPr>
              <a:t>l 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Найкращі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результати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спостерігалися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при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поєднанні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пластикового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матеріалу</a:t>
            </a:r>
            <a:r>
              <a:rPr dirty="0">
                <a:latin typeface="Times New Roman" panose="02020603050405020304"/>
                <a:ea typeface="Calibri" panose="020F0502020204030204"/>
              </a:rPr>
              <a:t> з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органікою</a:t>
            </a:r>
            <a:r>
              <a:rPr dirty="0">
                <a:latin typeface="Times New Roman" panose="02020603050405020304"/>
                <a:ea typeface="Calibri" panose="020F0502020204030204"/>
              </a:rPr>
              <a:t>,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що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забезпечувало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комахам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додаткову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енергію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для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життєдіяльності</a:t>
            </a:r>
            <a:r>
              <a:rPr dirty="0">
                <a:latin typeface="Times New Roman" panose="02020603050405020304"/>
                <a:ea typeface="Calibri" panose="020F0502020204030204"/>
              </a:rPr>
              <a:t>.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Протягом</a:t>
            </a:r>
            <a:r>
              <a:rPr dirty="0">
                <a:latin typeface="Times New Roman" panose="02020603050405020304"/>
                <a:ea typeface="Calibri" panose="020F0502020204030204"/>
              </a:rPr>
              <a:t> 3–4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тижнів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об’єм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відходів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помітно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зменшився</a:t>
            </a:r>
            <a:r>
              <a:rPr dirty="0">
                <a:latin typeface="Times New Roman" panose="02020603050405020304"/>
                <a:ea typeface="Calibri" panose="020F0502020204030204"/>
              </a:rPr>
              <a:t>, а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замість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них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утворився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компостоподібний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залишок</a:t>
            </a:r>
            <a:r>
              <a:rPr dirty="0">
                <a:latin typeface="Times New Roman" panose="02020603050405020304"/>
                <a:ea typeface="Calibri" panose="020F0502020204030204"/>
              </a:rPr>
              <a:t>.</a:t>
            </a:r>
            <a:endParaRPr dirty="0">
              <a:latin typeface="Times New Roman" panose="02020603050405020304"/>
              <a:ea typeface="Calibri" panose="020F0502020204030204"/>
            </a:endParaRPr>
          </a:p>
          <a:p>
            <a:pPr defTabSz="266700">
              <a:lnSpc>
                <a:spcPct val="150000"/>
              </a:lnSpc>
            </a:pPr>
            <a:r>
              <a:rPr dirty="0">
                <a:latin typeface="Wingdings" panose="05000000000000000000"/>
                <a:ea typeface="Calibri" panose="020F0502020204030204"/>
              </a:rPr>
              <a:t>l 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Отримані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результати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підтвердили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гіпотезу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про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те</a:t>
            </a:r>
            <a:r>
              <a:rPr dirty="0">
                <a:latin typeface="Times New Roman" panose="02020603050405020304"/>
                <a:ea typeface="Calibri" panose="020F0502020204030204"/>
              </a:rPr>
              <a:t>,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що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жуки</a:t>
            </a:r>
            <a:r>
              <a:rPr lang="uk-UA"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можуть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слугувати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природними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біоутилізаторами</a:t>
            </a:r>
            <a:r>
              <a:rPr dirty="0">
                <a:latin typeface="Times New Roman" panose="02020603050405020304"/>
                <a:ea typeface="Calibri" panose="020F0502020204030204"/>
              </a:rPr>
              <a:t>, а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використання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таких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організмів</a:t>
            </a:r>
            <a:r>
              <a:rPr dirty="0">
                <a:latin typeface="Times New Roman" panose="02020603050405020304"/>
                <a:ea typeface="Calibri" panose="020F0502020204030204"/>
              </a:rPr>
              <a:t> є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екологічно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безпечним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та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перспективним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методом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боротьби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із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забрудненням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довкілля</a:t>
            </a:r>
            <a:r>
              <a:rPr dirty="0">
                <a:latin typeface="Times New Roman" panose="02020603050405020304"/>
                <a:ea typeface="Calibri" panose="020F0502020204030204"/>
              </a:rPr>
              <a:t>.</a:t>
            </a:r>
            <a:endParaRPr dirty="0">
              <a:latin typeface="Times New Roman" panose="02020603050405020304"/>
              <a:ea typeface="Calibri" panose="020F0502020204030204"/>
            </a:endParaRPr>
          </a:p>
          <a:p>
            <a:pPr defTabSz="266700">
              <a:lnSpc>
                <a:spcPct val="150000"/>
              </a:lnSpc>
            </a:pPr>
            <a:r>
              <a:rPr dirty="0" err="1">
                <a:latin typeface="Times New Roman" panose="02020603050405020304"/>
                <a:ea typeface="Calibri" panose="020F0502020204030204"/>
              </a:rPr>
              <a:t>Це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відкриває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можливості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для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розвитку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нових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біотехнологій</a:t>
            </a:r>
            <a:r>
              <a:rPr dirty="0">
                <a:latin typeface="Times New Roman" panose="02020603050405020304"/>
                <a:ea typeface="Calibri" panose="020F0502020204030204"/>
              </a:rPr>
              <a:t> у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сфері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переробки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сміття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та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зменшення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пластикового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навантаження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на</a:t>
            </a:r>
            <a:r>
              <a:rPr dirty="0">
                <a:latin typeface="Times New Roman" panose="02020603050405020304"/>
                <a:ea typeface="Calibri" panose="020F0502020204030204"/>
              </a:rPr>
              <a:t> </a:t>
            </a:r>
            <a:r>
              <a:rPr dirty="0" err="1">
                <a:latin typeface="Times New Roman" panose="02020603050405020304"/>
                <a:ea typeface="Calibri" panose="020F0502020204030204"/>
              </a:rPr>
              <a:t>природу</a:t>
            </a:r>
            <a:r>
              <a:rPr dirty="0">
                <a:latin typeface="Times New Roman" panose="02020603050405020304"/>
                <a:ea typeface="Calibri" panose="020F0502020204030204"/>
              </a:rPr>
              <a:t>.</a:t>
            </a:r>
            <a:endParaRPr dirty="0">
              <a:latin typeface="Times New Roman" panose="02020603050405020304"/>
              <a:ea typeface="Calibri" panose="020F0502020204030204"/>
            </a:endParaRPr>
          </a:p>
          <a:p>
            <a:pPr defTabSz="266700">
              <a:lnSpc>
                <a:spcPct val="150000"/>
              </a:lnSpc>
            </a:pPr>
            <a:r>
              <a:rPr dirty="0">
                <a:solidFill>
                  <a:srgbClr val="0C0C0C"/>
                </a:solidFill>
                <a:latin typeface="Times New Roman" panose="02020603050405020304"/>
                <a:ea typeface="Calibri" panose="020F0502020204030204"/>
              </a:rPr>
              <a:t> </a:t>
            </a:r>
            <a:endParaRPr dirty="0">
              <a:solidFill>
                <a:srgbClr val="0C0C0C"/>
              </a:solidFill>
              <a:latin typeface="Times New Roman" panose="02020603050405020304"/>
              <a:ea typeface="Calibri" panose="020F050202020403020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Стандартная">
      <a:majorFont>
        <a:latin typeface="Calibri Light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Тези.Живі утилізатори віходів-Бузинська Марія</Template>
  <TotalTime>0</TotalTime>
  <Words>6256</Words>
  <Application>WPS Presentation</Application>
  <PresentationFormat>Екран (4:3)</PresentationFormat>
  <Paragraphs>61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7" baseType="lpstr">
      <vt:lpstr>Arial</vt:lpstr>
      <vt:lpstr>SimSun</vt:lpstr>
      <vt:lpstr>Wingdings</vt:lpstr>
      <vt:lpstr>Calibri</vt:lpstr>
      <vt:lpstr>Times New Roman</vt:lpstr>
      <vt:lpstr>Times New Roman</vt:lpstr>
      <vt:lpstr>Calibri</vt:lpstr>
      <vt:lpstr>Sitka Heading</vt:lpstr>
      <vt:lpstr>PMingLiU-ExtB</vt:lpstr>
      <vt:lpstr>Wingdings</vt:lpstr>
      <vt:lpstr>Calibri Light</vt:lpstr>
      <vt:lpstr>Microsoft YaHei</vt:lpstr>
      <vt:lpstr>Arial Unicode MS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26</cp:revision>
  <dcterms:created xsi:type="dcterms:W3CDTF">2025-04-20T18:55:00Z</dcterms:created>
  <dcterms:modified xsi:type="dcterms:W3CDTF">2026-02-04T08:28:12Z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62AF1BE371AF4A14B79392E38EDFE740_12</vt:lpwstr>
  </property>
  <property fmtid="{D5CDD505-2E9C-101B-9397-08002B2CF9AE}" pid="3" name="KSOProductBuildVer">
    <vt:lpwstr>1049-12.2.0.23196</vt:lpwstr>
  </property>
</Properties>
</file>