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embeddedFontLst>
    <p:embeddedFont>
      <p:font typeface="Lobster"/>
      <p:regular r:id="rId32"/>
    </p:embeddedFont>
    <p:embeddedFont>
      <p:font typeface="Arimo"/>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Arimo-regular.fntdata"/><Relationship Id="rId10" Type="http://schemas.openxmlformats.org/officeDocument/2006/relationships/slide" Target="slides/slide5.xml"/><Relationship Id="rId32" Type="http://schemas.openxmlformats.org/officeDocument/2006/relationships/font" Target="fonts/Lobster-regular.fntdata"/><Relationship Id="rId13" Type="http://schemas.openxmlformats.org/officeDocument/2006/relationships/slide" Target="slides/slide8.xml"/><Relationship Id="rId35" Type="http://schemas.openxmlformats.org/officeDocument/2006/relationships/font" Target="fonts/Arimo-italic.fntdata"/><Relationship Id="rId12" Type="http://schemas.openxmlformats.org/officeDocument/2006/relationships/slide" Target="slides/slide7.xml"/><Relationship Id="rId34" Type="http://schemas.openxmlformats.org/officeDocument/2006/relationships/font" Target="fonts/Arimo-bold.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Arimo-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871ab95dc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871ab95dc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871ab95dcc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871ab95dcc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871ab95dcc_2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871ab95dcc_2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d58174627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d58174627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d58174627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d58174627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d59db075b8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d59db075b8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593f166e5875dc2d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593f166e5875dc2d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d58174627c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d58174627c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d5c7ef4517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d5c7ef4517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d59db075b8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d59db075b8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d629f350b2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d629f350b2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d5c7ef4517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d5c7ef4517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d5c7ef4517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d5c7ef4517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d629f350b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d629f350b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d5c7ef4517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d5c7ef4517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d5c7ef451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d5c7ef451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d58174627c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d58174627c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d58174627c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d58174627c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d58174627c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d58174627c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d59db075b8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d59db075b8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d629f350b2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d629f350b2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d591355a6c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d591355a6c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d50b0fc43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d50b0fc43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d58174627c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d58174627c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d5c7ef4517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d5c7ef4517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uk"/>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1" Type="http://schemas.openxmlformats.org/officeDocument/2006/relationships/hyperlink" Target="https://www.google.com/search?q=%D0%93%D0%B0%D0%BB%D1%96%D0%BB%D0%B5%D0%BE+%D0%93%D0%B0%D0%BB%D1%96%D0%BB%D0%B5%D0%B9&amp;sca_esv=089c91361eed6c29&amp;biw=1032&amp;bih=544&amp;sxsrf=ANbL-n4PVhTxyieCag1tvzWc1dCHmiBfaQ%3A1776091609676&amp;ei=2QHdaZ36KKSPwPAP6_LPyAk&amp;oq=%D0%BA%D0%BE%D0%BB%D0%B8+%D0%B2%D1%96%D0%B4%D0%BA%D1%80%D0%B8%D0%BB%D0%B8+%D1%8E%D0%BF%D0%B8%D1%82%D0%B5%D1%80&amp;gs_lp=Egxnd3Mtd2l6LXNlcnAiJtC60L7Qu9C4INCy0ZbQtNC60YDQuNC70Lgg0Y7Qv9C40YLQtdGAKgIIADIIEAAYgAQYogQyBRAAGO8FMgUQABjvBTIFEAAY7wUyBRAAGO8FSNlJUP4FWOA9cAF4AZABAJgBlQGgAfsLqgEEMS4xMbgBAcgBAPgBAZgCDaACqg7CAgoQABhHGNYEGLADwgIGEAAYFhgewgIEECMYJ8ICBRAAGIAEwgIIEAAYgAQYywHCAgUQIRigAcICBRAhGJ8FmAMAiAYBkAYIkgcEMS4xMqAH706yBwQwLjEyuAeVDsIHBzItMS42LjbIB9QBgAgB&amp;sclient=gws-wiz-serp&amp;mstk=AUtExfD9zU42xAz8yNp7NYOAZ7oc-oIYRb0cV3f35zmtjHZ8SZuMpVZnyx792jUcgF0RABAoa9NyQhYghnXoLDOq4TckOtdV4IJCiP8gSRqBiGSdjw7jJryNqzn0xSY7D6qm0vPiOtm0yWVuCWJ3uSP2f74i0yGOmuz9ngXei7IXEogaJ6xSmHdfoKQw_AJ0RQYBABi-j29LVgk1Iri21BD73YqdPAIL5IjcRx4WtbD-EqpmsAMaOUs_L2tzGHYoaa0CMdLflfQpzatzEdmBdePCpsw0pw_ujb5Rxc-3j5HYFFh5GA&amp;csui=3&amp;ved=2ahUKEwjhiKLgiuuTAxUPGRAIHWFPACUQgK4QegQIARAC" TargetMode="External"/><Relationship Id="rId10" Type="http://schemas.openxmlformats.org/officeDocument/2006/relationships/hyperlink" Target="https://www.google.com/search?q=%D0%93%D0%B0%D0%BB%D1%96%D0%BB%D0%B5%D0%BE+%D0%93%D0%B0%D0%BB%D1%96%D0%BB%D0%B5%D0%B9&amp;sca_esv=089c91361eed6c29&amp;biw=1032&amp;bih=544&amp;sxsrf=ANbL-n4PVhTxyieCag1tvzWc1dCHmiBfaQ%3A1776091609676&amp;ei=2QHdaZ36KKSPwPAP6_LPyAk&amp;oq=%D0%BA%D0%BE%D0%BB%D0%B8+%D0%B2%D1%96%D0%B4%D0%BA%D1%80%D0%B8%D0%BB%D0%B8+%D1%8E%D0%BF%D0%B8%D1%82%D0%B5%D1%80&amp;gs_lp=Egxnd3Mtd2l6LXNlcnAiJtC60L7Qu9C4INCy0ZbQtNC60YDQuNC70Lgg0Y7Qv9C40YLQtdGAKgIIADIIEAAYgAQYogQyBRAAGO8FMgUQABjvBTIFEAAY7wUyBRAAGO8FSNlJUP4FWOA9cAF4AZABAJgBlQGgAfsLqgEEMS4xMbgBAcgBAPgBAZgCDaACqg7CAgoQABhHGNYEGLADwgIGEAAYFhgewgIEECMYJ8ICBRAAGIAEwgIIEAAYgAQYywHCAgUQIRigAcICBRAhGJ8FmAMAiAYBkAYIkgcEMS4xMqAH706yBwQwLjEyuAeVDsIHBzItMS42LjbIB9QBgAgB&amp;sclient=gws-wiz-serp&amp;mstk=AUtExfD9zU42xAz8yNp7NYOAZ7oc-oIYRb0cV3f35zmtjHZ8SZuMpVZnyx792jUcgF0RABAoa9NyQhYghnXoLDOq4TckOtdV4IJCiP8gSRqBiGSdjw7jJryNqzn0xSY7D6qm0vPiOtm0yWVuCWJ3uSP2f74i0yGOmuz9ngXei7IXEogaJ6xSmHdfoKQw_AJ0RQYBABi-j29LVgk1Iri21BD73YqdPAIL5IjcRx4WtbD-EqpmsAMaOUs_L2tzGHYoaa0CMdLflfQpzatzEdmBdePCpsw0pw_ujb5Rxc-3j5HYFFh5GA&amp;csui=3&amp;ved=2ahUKEwjhiKLgiuuTAxUPGRAIHWFPACUQgK4QegQIARAC" TargetMode="External"/><Relationship Id="rId13" Type="http://schemas.openxmlformats.org/officeDocument/2006/relationships/hyperlink" Target="https://www.google.com/search?q=%D0%93%D0%B0%D0%BB%D1%96%D0%BB%D0%B5%D0%BE+%D0%93%D0%B0%D0%BB%D1%96%D0%BB%D0%B5%D0%B9&amp;sca_esv=089c91361eed6c29&amp;biw=1032&amp;bih=544&amp;sxsrf=ANbL-n5aavkZhQy6UrB6UzHiBv9Y6IweMw%3A1776092906680&amp;ei=6gbdaYqbKYOyqwHkl8SBCA&amp;oq=%D0%BA%D0%BE%D0%BB%D0%B8+%D0%B2%D1%96%D0%B4%D0%BA%D1%80%D0%B8%D0%BB%D0%B8+&amp;gs_lp=Egxnd3Mtd2l6LXNlcnAiGtC60L7Qu9C4INCy0ZbQtNC60YDQuNC70LggKgIIAzIEECMYJzIEECMYJzIEECMYJzIFEAAYgAQyBRAAGIAEMgUQABiABDIFEAAYgAQyBRAAGIAEMgUQABiABDIFEAAYgARIjidQkgZY-A5wAXgBkAEAmAG9AaABvAaqAQMwLja4AQHIAQD4AQGYAgagAv0FwgIKEAAYRxjWBBiwA8ICBRAAGO8FwgIGEAAYFhgewgIIEAAYgAQYywGYAwCIBgGQBgiSBwMxLjWgB68osgcDMC41uAfvBcIHBTMtNC4yyAdigAgB&amp;sclient=gws-wiz-serp&amp;mstk=AUtExfBMWDmuNpkKRi61bCb4ViDLxaTATRd6fd3g9MwTfy3t4TCVllv4kZxylNrtaNZXr8_7v0qKww8Sf1z6rfYzx3blnrBDiJo92qJtVaYufe8Tx04Ni2pEGSR5Jbbxg0sJT6Tcp2ZxS6amnRprPLkyPaMAZ0Zfx8egdIGFTvoMsUIVRQIFQ-Fv-Cgxd3voPGz_fSRl3a5TFDhCBMqagZGgEbmgxv2VfoV4WJl_uQUrE714QPU-HJLU_EWKXFBOIqF5tdX3t4V6VRZ5gjoqYwZw2PbQH-5b6Eec7hlr1WJBLTQkpeQIC04wkVhhBuYsYuOWt4pq7P3a0Tibl49d0B8GM_IFSQLlEbXPtk6E2--3M4dU6Qs6t8ThgXfj7-tRX6otJ2AKcxsFdcS5hrw04VjSuTLPBjKcaB9AGIBGySgzXlM&amp;csui=3&amp;ved=2ahUKEwjpsO3ejeuTAxUyAxAIHZzPENoQgK4QegQIAxAH" TargetMode="External"/><Relationship Id="rId12" Type="http://schemas.openxmlformats.org/officeDocument/2006/relationships/hyperlink" Target="https://www.google.com/search?q=%D0%93%D0%B0%D0%BB%D1%96%D0%BB%D0%B5%D0%BE+%D0%93%D0%B0%D0%BB%D1%96%D0%BB%D0%B5%D0%B9&amp;sca_esv=089c91361eed6c29&amp;biw=1032&amp;bih=544&amp;sxsrf=ANbL-n5aavkZhQy6UrB6UzHiBv9Y6IweMw%3A1776092906680&amp;ei=6gbdaYqbKYOyqwHkl8SBCA&amp;oq=%D0%BA%D0%BE%D0%BB%D0%B8+%D0%B2%D1%96%D0%B4%D0%BA%D1%80%D0%B8%D0%BB%D0%B8+&amp;gs_lp=Egxnd3Mtd2l6LXNlcnAiGtC60L7Qu9C4INCy0ZbQtNC60YDQuNC70LggKgIIAzIEECMYJzIEECMYJzIEECMYJzIFEAAYgAQyBRAAGIAEMgUQABiABDIFEAAYgAQyBRAAGIAEMgUQABiABDIFEAAYgARIjidQkgZY-A5wAXgBkAEAmAG9AaABvAaqAQMwLja4AQHIAQD4AQGYAgagAv0FwgIKEAAYRxjWBBiwA8ICBRAAGO8FwgIGEAAYFhgewgIIEAAYgAQYywGYAwCIBgGQBgiSBwMxLjWgB68osgcDMC41uAfvBcIHBTMtNC4yyAdigAgB&amp;sclient=gws-wiz-serp&amp;mstk=AUtExfBMWDmuNpkKRi61bCb4ViDLxaTATRd6fd3g9MwTfy3t4TCVllv4kZxylNrtaNZXr8_7v0qKww8Sf1z6rfYzx3blnrBDiJo92qJtVaYufe8Tx04Ni2pEGSR5Jbbxg0sJT6Tcp2ZxS6amnRprPLkyPaMAZ0Zfx8egdIGFTvoMsUIVRQIFQ-Fv-Cgxd3voPGz_fSRl3a5TFDhCBMqagZGgEbmgxv2VfoV4WJl_uQUrE714QPU-HJLU_EWKXFBOIqF5tdX3t4V6VRZ5gjoqYwZw2PbQH-5b6Eec7hlr1WJBLTQkpeQIC04wkVhhBuYsYuOWt4pq7P3a0Tibl49d0B8GM_IFSQLlEbXPtk6E2--3M4dU6Qs6t8ThgXfj7-tRX6otJ2AKcxsFdcS5hrw04VjSuTLPBjKcaB9AGIBGySgzXlM&amp;csui=3&amp;ved=2ahUKEwjpsO3ejeuTAxUyAxAIHZzPENoQgK4QegQIAxAH" TargetMode="External"/><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hyperlink" Target="https://www.google.com/search?q=%D0%93%D0%B0%D0%BB%D1%96%D0%BB%D0%B5%D0%BE+%D0%93%D0%B0%D0%BB%D1%96%D0%BB%D0%B5%D0%B9&amp;sca_esv=089c91361eed6c29&amp;biw=1032&amp;bih=544&amp;sxsrf=ANbL-n45VCMEfUvX2sBmf8EGUIgje5GAaA%3A1776091293959&amp;ei=nQDdafuZOqikwPAP1pnzQQ&amp;oq=%D0%BA%D0%BE%D0%BB%D0%B8+%D0%B2%D1%96%D0%B4%D0%BA%D1%80%D0%B8%D0%BB%D0%B8+%D0%9C%D0%B5%D1%80%D0%BA%D1%83&amp;gs_lp=Egxnd3Mtd2l6LXNlcnAiJNC60L7Qu9C4INCy0ZbQtNC60YDQuNC70Lgg0JzQtdGA0LrRgyoCCAAyBRAAGIAEMggQABiABBiiBDIFEAAY7wUyBRAAGO8FMgUQABjvBUjfMlCZCFiSJXABeAGQAQCYAZUBoAHsBqoBAzAuN7gBAcgBAPgBAZgCB6ACngfCAgoQABhHGNYEGLADwgIEECMYJ8ICBhAAGBYYHpgDAIgGAZAGCJIHAzEuNqAH6SuyBwMwLja4B_8GwgcFMy0zLjTIB50BgAgB&amp;sclient=gws-wiz-serp&amp;mstk=AUtExfCADMkhOgDNKBSxJl_e92yJV-typBAPrLDhYL5vr9Ra9vELi9YZjIdhXksgQ2xA2sZXUkSEHWbv21DboX-7hJ8jO7eoOhIF5fTLEA613idvTuRoGy7fwzvwij9zPWR1b0PU4ryl0IUz9hlTGrQu1SUtyb0nY8ptFOx7Qv9LL5jAuaMS761gJrDFT5BI6iZHPTvoSn-zBl_TFeuZZfMOejKZEGZdvXbAhcpGEJtv0y0E-9kHi_C3_jErPJ3BVAbiuq7VhUNnkyf4cT6T4BHrdR7-_mOcpx47u3qDYN46cKLdCA&amp;csui=3&amp;ved=2ahUKEwjniYGKiOuTAxVEJhAIHQj2MXoQgK4QegQIARAC" TargetMode="External"/><Relationship Id="rId9" Type="http://schemas.openxmlformats.org/officeDocument/2006/relationships/hyperlink" Target="https://www.google.com/search?q=%D0%A4%D0%BE%D0%B1%D0%BE%D1%81+%D1%96+%D0%94%D0%B5%D0%B9%D0%BC%D0%BE%D1%81&amp;sca_esv=089c91361eed6c29&amp;biw=1032&amp;bih=544&amp;sxsrf=ANbL-n4607_pj97n7b-XVHtJcuXcfhI81g%3A1776090964557&amp;ei=VP_caZLBIYjRwPAP26SsqQ4&amp;oq=%D0%A9%D0%BE+%D1%82%D0%B0%D0%BA%D0%B5+%D0%B2%D1%81%D0%B5%D1%81%D0%B2%D1%96%D1%82+%D1%82%D0%B0+%D1%97%D1%97+%D0%B7%D0%B0%D0%B3%D0%B0%D0%B4%D0%BA%D0%B8+%D1%82%D0%B0%D1%94%D0%BC%D0%BD%D0%B8%D1%86%D1%96&amp;gs_lp=Egxnd3Mtd2l6LXNlcnAiRtCp0L4g0YLQsNC60LUg0LLRgdC10YHQstGW0YIg0YLQsCDRl9GXINC30LDQs9Cw0LTQutC4INGC0LDRlNC80L3QuNGG0ZZIAFAAWABwAHgAkAEAmAEAoAEAqgEAuAESyAEA-AEGmAIAoAIAmAMAkgcAoAcAsgcAuAcAwgcAyAcAgAgB&amp;sclient=gws-wiz-serp&amp;gs_ivs=1&amp;mstk=AUtExfAbG3ou3SyiLKu3Vj-EQbDO50Hei9sAPlXptn_dwXy0jnFy2B2Tplx8BVWuL2qTGe6F9mZ5qsHadQidXNmhC7_Viu7xPKLW11Sw7DBW29XcQMbZRwZSheXazlY5uJntdly1oQdynICqhbHADXeOayOBqkvj7LfbW-YvCmLu4TbhnY9NREH5f20fqYUl5GZ8Caz6NtnH3Sf7bSrDuLWK-WdouT8y_xqYkqoWzQR1RVvqBnGjRHGnt0bNqTQCpQH8IzNHsKQ5mwiH_zDRKhAZYGXK1gzFpdrmPe0jszugXnXREw&amp;csui=3&amp;ved=2ahUKEwjyibrVh-uTAxUxFRAIHY6eA8wQgK4QegQIARAB" TargetMode="External"/><Relationship Id="rId5" Type="http://schemas.openxmlformats.org/officeDocument/2006/relationships/hyperlink" Target="https://www.google.com/search?q=%D0%93%D0%B0%D0%BB%D1%96%D0%BB%D0%B5%D0%BE+%D0%93%D0%B0%D0%BB%D1%96%D0%BB%D0%B5%D0%B9&amp;sca_esv=089c91361eed6c29&amp;biw=1032&amp;bih=544&amp;sxsrf=ANbL-n45VCMEfUvX2sBmf8EGUIgje5GAaA%3A1776091293959&amp;ei=nQDdafuZOqikwPAP1pnzQQ&amp;oq=%D0%BA%D0%BE%D0%BB%D0%B8+%D0%B2%D1%96%D0%B4%D0%BA%D1%80%D0%B8%D0%BB%D0%B8+%D0%9C%D0%B5%D1%80%D0%BA%D1%83&amp;gs_lp=Egxnd3Mtd2l6LXNlcnAiJNC60L7Qu9C4INCy0ZbQtNC60YDQuNC70Lgg0JzQtdGA0LrRgyoCCAAyBRAAGIAEMggQABiABBiiBDIFEAAY7wUyBRAAGO8FMgUQABjvBUjfMlCZCFiSJXABeAGQAQCYAZUBoAHsBqoBAzAuN7gBAcgBAPgBAZgCB6ACngfCAgoQABhHGNYEGLADwgIEECMYJ8ICBhAAGBYYHpgDAIgGAZAGCJIHAzEuNqAH6SuyBwMwLja4B_8GwgcFMy0zLjTIB50BgAgB&amp;sclient=gws-wiz-serp&amp;mstk=AUtExfCADMkhOgDNKBSxJl_e92yJV-typBAPrLDhYL5vr9Ra9vELi9YZjIdhXksgQ2xA2sZXUkSEHWbv21DboX-7hJ8jO7eoOhIF5fTLEA613idvTuRoGy7fwzvwij9zPWR1b0PU4ryl0IUz9hlTGrQu1SUtyb0nY8ptFOx7Qv9LL5jAuaMS761gJrDFT5BI6iZHPTvoSn-zBl_TFeuZZfMOejKZEGZdvXbAhcpGEJtv0y0E-9kHi_C3_jErPJ3BVAbiuq7VhUNnkyf4cT6T4BHrdR7-_mOcpx47u3qDYN46cKLdCA&amp;csui=3&amp;ved=2ahUKEwjniYGKiOuTAxVEJhAIHQj2MXoQgK4QegQIARAC" TargetMode="External"/><Relationship Id="rId6" Type="http://schemas.openxmlformats.org/officeDocument/2006/relationships/hyperlink" Target="https://www.google.com/search?q=%D0%9F%27%D1%94%D1%80+%D0%93%D0%B0%D1%81%D1%81%D0%B5%D0%BD%D0%B4%D1%96&amp;sca_esv=089c91361eed6c29&amp;biw=1032&amp;bih=544&amp;sxsrf=ANbL-n45VCMEfUvX2sBmf8EGUIgje5GAaA%3A1776091293959&amp;ei=nQDdafuZOqikwPAP1pnzQQ&amp;oq=%D0%BA%D0%BE%D0%BB%D0%B8+%D0%B2%D1%96%D0%B4%D0%BA%D1%80%D0%B8%D0%BB%D0%B8+%D0%9C%D0%B5%D1%80%D0%BA%D1%83&amp;gs_lp=Egxnd3Mtd2l6LXNlcnAiJNC60L7Qu9C4INCy0ZbQtNC60YDQuNC70Lgg0JzQtdGA0LrRgyoCCAAyBRAAGIAEMggQABiABBiiBDIFEAAY7wUyBRAAGO8FMgUQABjvBUjfMlCZCFiSJXABeAGQAQCYAZUBoAHsBqoBAzAuN7gBAcgBAPgBAZgCB6ACngfCAgoQABhHGNYEGLADwgIEECMYJ8ICBhAAGBYYHpgDAIgGAZAGCJIHAzEuNqAH6SuyBwMwLja4B_8GwgcFMy0zLjTIB50BgAgB&amp;sclient=gws-wiz-serp&amp;mstk=AUtExfCADMkhOgDNKBSxJl_e92yJV-typBAPrLDhYL5vr9Ra9vELi9YZjIdhXksgQ2xA2sZXUkSEHWbv21DboX-7hJ8jO7eoOhIF5fTLEA613idvTuRoGy7fwzvwij9zPWR1b0PU4ryl0IUz9hlTGrQu1SUtyb0nY8ptFOx7Qv9LL5jAuaMS761gJrDFT5BI6iZHPTvoSn-zBl_TFeuZZfMOejKZEGZdvXbAhcpGEJtv0y0E-9kHi_C3_jErPJ3BVAbiuq7VhUNnkyf4cT6T4BHrdR7-_mOcpx47u3qDYN46cKLdCA&amp;csui=3&amp;ved=2ahUKEwjniYGKiOuTAxVEJhAIHQj2MXoQgK4QegQIARAD" TargetMode="External"/><Relationship Id="rId7" Type="http://schemas.openxmlformats.org/officeDocument/2006/relationships/hyperlink" Target="https://www.google.com/search?q=%D0%9F%27%D1%94%D1%80+%D0%93%D0%B0%D1%81%D1%81%D0%B5%D0%BD%D0%B4%D1%96&amp;sca_esv=089c91361eed6c29&amp;biw=1032&amp;bih=544&amp;sxsrf=ANbL-n45VCMEfUvX2sBmf8EGUIgje5GAaA%3A1776091293959&amp;ei=nQDdafuZOqikwPAP1pnzQQ&amp;oq=%D0%BA%D0%BE%D0%BB%D0%B8+%D0%B2%D1%96%D0%B4%D0%BA%D1%80%D0%B8%D0%BB%D0%B8+%D0%9C%D0%B5%D1%80%D0%BA%D1%83&amp;gs_lp=Egxnd3Mtd2l6LXNlcnAiJNC60L7Qu9C4INCy0ZbQtNC60YDQuNC70Lgg0JzQtdGA0LrRgyoCCAAyBRAAGIAEMggQABiABBiiBDIFEAAY7wUyBRAAGO8FMgUQABjvBUjfMlCZCFiSJXABeAGQAQCYAZUBoAHsBqoBAzAuN7gBAcgBAPgBAZgCB6ACngfCAgoQABhHGNYEGLADwgIEECMYJ8ICBhAAGBYYHpgDAIgGAZAGCJIHAzEuNqAH6SuyBwMwLja4B_8GwgcFMy0zLjTIB50BgAgB&amp;sclient=gws-wiz-serp&amp;mstk=AUtExfCADMkhOgDNKBSxJl_e92yJV-typBAPrLDhYL5vr9Ra9vELi9YZjIdhXksgQ2xA2sZXUkSEHWbv21DboX-7hJ8jO7eoOhIF5fTLEA613idvTuRoGy7fwzvwij9zPWR1b0PU4ryl0IUz9hlTGrQu1SUtyb0nY8ptFOx7Qv9LL5jAuaMS761gJrDFT5BI6iZHPTvoSn-zBl_TFeuZZfMOejKZEGZdvXbAhcpGEJtv0y0E-9kHi_C3_jErPJ3BVAbiuq7VhUNnkyf4cT6T4BHrdR7-_mOcpx47u3qDYN46cKLdCA&amp;csui=3&amp;ved=2ahUKEwjniYGKiOuTAxVEJhAIHQj2MXoQgK4QegQIARAD" TargetMode="External"/><Relationship Id="rId8" Type="http://schemas.openxmlformats.org/officeDocument/2006/relationships/hyperlink" Target="https://www.google.com/search?q=%D0%A4%D0%BE%D0%B1%D0%BE%D1%81+%D1%96+%D0%94%D0%B5%D0%B9%D0%BC%D0%BE%D1%81&amp;sca_esv=089c91361eed6c29&amp;biw=1032&amp;bih=544&amp;sxsrf=ANbL-n4607_pj97n7b-XVHtJcuXcfhI81g%3A1776090964557&amp;ei=VP_caZLBIYjRwPAP26SsqQ4&amp;oq=%D0%A9%D0%BE+%D1%82%D0%B0%D0%BA%D0%B5+%D0%B2%D1%81%D0%B5%D1%81%D0%B2%D1%96%D1%82+%D1%82%D0%B0+%D1%97%D1%97+%D0%B7%D0%B0%D0%B3%D0%B0%D0%B4%D0%BA%D0%B8+%D1%82%D0%B0%D1%94%D0%BC%D0%BD%D0%B8%D1%86%D1%96&amp;gs_lp=Egxnd3Mtd2l6LXNlcnAiRtCp0L4g0YLQsNC60LUg0LLRgdC10YHQstGW0YIg0YLQsCDRl9GXINC30LDQs9Cw0LTQutC4INGC0LDRlNC80L3QuNGG0ZZIAFAAWABwAHgAkAEAmAEAoAEAqgEAuAESyAEA-AEGmAIAoAIAmAMAkgcAoAcAsgcAuAcAwgcAyAcAgAgB&amp;sclient=gws-wiz-serp&amp;gs_ivs=1&amp;mstk=AUtExfAbG3ou3SyiLKu3Vj-EQbDO50Hei9sAPlXptn_dwXy0jnFy2B2Tplx8BVWuL2qTGe6F9mZ5qsHadQidXNmhC7_Viu7xPKLW11Sw7DBW29XcQMbZRwZSheXazlY5uJntdly1oQdynICqhbHADXeOayOBqkvj7LfbW-YvCmLu4TbhnY9NREH5f20fqYUl5GZ8Caz6NtnH3Sf7bSrDuLWK-WdouT8y_xqYkqoWzQR1RVvqBnGjRHGnt0bNqTQCpQH8IzNHsKQ5mwiH_zDRKhAZYGXK1gzFpdrmPe0jszugXnXREw&amp;csui=3&amp;ved=2ahUKEwjyibrVh-uTAxUxFRAIHY6eA8wQgK4QegQIARAB"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3.jpg"/><Relationship Id="rId4" Type="http://schemas.openxmlformats.org/officeDocument/2006/relationships/hyperlink" Target="https://www.google.com/search?q=%D0%BD%D0%B5%D0%B1%D1%83%D0%BB%D1%8F%D1%80%D0%BD%D0%B0+%D0%B3%D1%96%D0%BF%D0%BE%D1%82%D0%B5%D0%B7%D0%B0&amp;sca_esv=a8a2e81bb91c1c6f&amp;sxsrf=ANbL-n6RlA5ULn8XicyW3LXmmlwO7JwbOA%3A1775926390626&amp;ei=dnzaaZOkJKPHwPAPmp_30Aw&amp;biw=1032&amp;bih=544&amp;oq=%D1%82%D0%B0%D0%B5%D0%BC%D0%BD%D0%B8%D1%86%D1%8F+%D0%BA%D0%BE%D1%81%D0%BC%D0%B8%D1%87%D0%B5%D1%81%D0%BA%D0%BE%D0%B3%D0%BE+%D1%82%D0%B0%D0%BD%D1%86%D1%8E+%D0%BF%D0%BB%D0%B0%D0%BD%D0%B5%D1%82+%D1%83+%D1%81%D0%BE%D0%BB%D0%BD%D0%B5%D1%87%D0%BD%D0%BE%D0%B9+%D1%81%D0%B8%D1%81%D1%82%D0%B5%D0%BC%D0%B5&amp;gs_lp=Egxnd3Mtd2l6LXNlcnAiZtGC0LDQtdC80L3QuNGG0Y8g0LrQvtGB0LzQuNGH0LXRgdC60L7Qs9C-INGC0LDQvdGG0Y4g0L_Qu9Cw0L3QtdGCINGDINGB0L7Qu9C90LXRh9C90L7QuSDRgdC40YHRgtC10LzQtUgAUABYAHAAeAGQAQCYAQCgAQCqAQC4ARLIAQD4AQaYAgCgAgCYAwCSBwCgBwCyBwC4BwDCBwDIBwCACAE&amp;sclient=gws-wiz-serp&amp;gs_ivs=1&amp;ved=2ahUKEwip2pfxp-aTAxUaGBAIHfU8AIwQgK4QegQIARAC" TargetMode="External"/><Relationship Id="rId5" Type="http://schemas.openxmlformats.org/officeDocument/2006/relationships/hyperlink" Target="https://www.google.com/search?q=%D0%9D%D1%96%D1%86%D1%86%D0%B0+%D0%BC%D0%BE%D0%B4%D0%B5%D0%BB%D1%8C&amp;sca_esv=a8a2e81bb91c1c6f&amp;sxsrf=ANbL-n6RlA5ULn8XicyW3LXmmlwO7JwbOA%3A1775926390626&amp;ei=dnzaaZOkJKPHwPAPmp_30Aw&amp;biw=1032&amp;bih=544&amp;oq=%D1%82%D0%B0%D0%B5%D0%BC%D0%BD%D0%B8%D1%86%D1%8F+%D0%BA%D0%BE%D1%81%D0%BC%D0%B8%D1%87%D0%B5%D1%81%D0%BA%D0%BE%D0%B3%D0%BE+%D1%82%D0%B0%D0%BD%D1%86%D1%8E+%D0%BF%D0%BB%D0%B0%D0%BD%D0%B5%D1%82+%D1%83+%D1%81%D0%BE%D0%BB%D0%BD%D0%B5%D1%87%D0%BD%D0%BE%D0%B9+%D1%81%D0%B8%D1%81%D1%82%D0%B5%D0%BC%D0%B5&amp;gs_lp=Egxnd3Mtd2l6LXNlcnAiZtGC0LDQtdC80L3QuNGG0Y8g0LrQvtGB0LzQuNGH0LXRgdC60L7Qs9C-INGC0LDQvdGG0Y4g0L_Qu9Cw0L3QtdGCINGDINGB0L7Qu9C90LXRh9C90L7QuSDRgdC40YHRgtC10LzQtUgAUABYAHAAeAGQAQCYAQCgAQCqAQC4ARLIAQD4AQaYAgCgAgCYAwCSBwCgBwCyBwC4BwDCBwDIBwCACAE&amp;sclient=gws-wiz-serp&amp;gs_ivs=1&amp;mstk=AUtExfAZ1vGM347X0QVC-hfg9BpuXThV93KX327WxMDygP8NZHjDF8guA6G-OYb_c7WAYXWIkHwAruP1v6fXUWk76Exc6GjfS_eCTiVPlmsefgTyEVDZ2SJ_folAXLfn9BQA-YRWQEhTD2eU4hg1QNXjALuHonTz6W4MM5HKDBGQVgIfHQI&amp;csui=3&amp;ved=2ahUKEwip2pfxp-aTAxUaGBAIHfU8AIwQgK4QegQIAxA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2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0.jpg"/><Relationship Id="rId4" Type="http://schemas.openxmlformats.org/officeDocument/2006/relationships/hyperlink" Target="https://www.google.com/search?q=%D0%A2%D0%B0%D1%94%D0%BC%D0%BD%D0%B8%D1%86%D1%8F+%D0%A2%D0%B5%D1%97&amp;sca_esv=3fab016ef7a05157&amp;biw=1034&amp;bih=544&amp;sxsrf=ANbL-n5q_0YvvxsWqdN3XYyPKioj384cIA%3A1776187599839&amp;ei=z3jeabL5Mv-vwPAProeGyQI&amp;ved=2ahUKEwjjlqzV7u2TAxVUDRAIHQ_ZJMkQgK4QegQIAxAC&amp;uact=5&amp;oq=%D0%B2%D0%B5%D0%BB%D0%B8%D1%87%D0%B5%D0%B7%D0%BD%D0%B0+%D1%82%D0%B0%D1%94%D0%BC%D0%BD%D0%B8%D1%86%D1%8F+%D0%BF%D0%BB%D0%B0%D0%BD%D0%B5%D1%82%D0%B8+%D0%97%D0%95%D0%9C%D0%9B%D0%AF+%D0%B0%D1%81%D1%82%D1%80%D0%BE%D0%BD%D0%BE%D0%BC%D1%96%D1%8F&amp;gs_lp=Egxnd3Mtd2l6LXNlcnAiUtCy0LXQu9C40YfQtdC30L3QsCDRgtCw0ZTQvNC90LjRhtGPINC_0LvQsNC90LXRgtC4INCX0JXQnNCb0K8g0LDRgdGC0YDQvtC90L7QvNGW0Y8yBRAhGKABMgUQIRigATIFECEYoAFIi2FQAFjQVHAAeAGQAQCYAdEBoAG-HKoBBjAuMjMuMbgBA8gBAPgBAZgCE6ACkhnCAgUQABjvBcICCBAAGIAEGKIEwgIHECEYChigAcICBBAjGCfCAgQQIRgVwgIFECEYnwWYAwCSBwYwLjE4LjGgB-G4AbIHBjAuMTguMbgHkhnCBwgyLTIuMTAuN8gHnAKACAE&amp;sclient=gws-wiz-serp" TargetMode="External"/><Relationship Id="rId5" Type="http://schemas.openxmlformats.org/officeDocument/2006/relationships/hyperlink" Target="https://www.google.com/search?q=%D0%A3%D1%82%D0%B2%D0%BE%D1%80%D0%B5%D0%BD%D0%BD%D1%8F+4.6+%D0%BC%D0%BB%D1%80%D0%B4+%D1%80%D0%BE%D0%BA%D1%96%D0%B2+%D1%82%D0%BE%D0%BC%D1%83&amp;sca_esv=3fab016ef7a05157&amp;biw=1034&amp;bih=544&amp;sxsrf=ANbL-n5q_0YvvxsWqdN3XYyPKioj384cIA%3A1776187599839&amp;ei=z3jeabL5Mv-vwPAProeGyQI&amp;ved=2ahUKEwjjlqzV7u2TAxVUDRAIHQ_ZJMkQgK4QegQIAxAE&amp;uact=5&amp;oq=%D0%B2%D0%B5%D0%BB%D0%B8%D1%87%D0%B5%D0%B7%D0%BD%D0%B0+%D1%82%D0%B0%D1%94%D0%BC%D0%BD%D0%B8%D1%86%D1%8F+%D0%BF%D0%BB%D0%B0%D0%BD%D0%B5%D1%82%D0%B8+%D0%97%D0%95%D0%9C%D0%9B%D0%AF+%D0%B0%D1%81%D1%82%D1%80%D0%BE%D0%BD%D0%BE%D0%BC%D1%96%D1%8F&amp;gs_lp=Egxnd3Mtd2l6LXNlcnAiUtCy0LXQu9C40YfQtdC30L3QsCDRgtCw0ZTQvNC90LjRhtGPINC_0LvQsNC90LXRgtC4INCX0JXQnNCb0K8g0LDRgdGC0YDQvtC90L7QvNGW0Y8yBRAhGKABMgUQIRigATIFECEYoAFIi2FQAFjQVHAAeAGQAQCYAdEBoAG-HKoBBjAuMjMuMbgBA8gBAPgBAZgCE6ACkhnCAgUQABjvBcICCBAAGIAEGKIEwgIHECEYChigAcICBBAjGCfCAgQQIRgVwgIFECEYnwWYAwCSBwYwLjE4LjGgB-G4AbIHBjAuMTguMbgHkhnCBwgyLTIuMTAuN8gHnAKACAE&amp;sclient=gws-wiz-serp"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1.jpg"/><Relationship Id="rId4" Type="http://schemas.openxmlformats.org/officeDocument/2006/relationships/hyperlink" Target="https://www.google.com/search?q=%D0%A8%D0%B5%D1%81%D1%82%D0%B8%D0%BA%D1%83%D1%82%D0%BD%D0%B8%D0%B9+%D1%88%D1%82%D0%BE%D1%80%D0%BC&amp;sca_esv=3fab016ef7a05157&amp;biw=1034&amp;bih=544&amp;sxsrf=ANbL-n6ICCBH3bn9kYSJ9hk2B-0_3OVgig%3A1776187952211&amp;ei=MHreaYfHDKbHwPAPyK2Y4QU&amp;ved=2ahUKEwjol57g-O2TAxXJGBAIHWk0O2kQgK4QegQIAxAB&amp;uact=5&amp;oq=%D0%A2%D0%B0%D1%94%D0%BC%D0%BD%D0%B8%D1%86%D1%8F+%D0%BF%D0%BB%D0%B0%D0%BD%D0%B5%D1%82%D0%B8+%D0%A1%D0%B0%D1%82%D1%83%D1%80%D0%BD&amp;gs_lp=Egxnd3Mtd2l6LXNlcnAiLNCi0LDRlNC80L3QuNGG0Y8g0L_Qu9Cw0L3QtdGC0Lgg0KHQsNGC0YPRgNC9MgUQIRigATIFECEYoAFIskVQgwdYrjRwAXgBkAEAmAGjAaAB7wuqAQM1Ljm4AQPIAQD4AQGYAg-gAoAPwgIKEAAYRxjWBBiwA8ICBBAjGCfCAgUQABjvBcICCBAAGIAEGKIEwgIGEAAYFhgewgIFECEYnwWYAwCIBgGQBgiSBwQxLjE0oAePYrIHBDAuMTS4B-QOwgcFMy03LjjIB58CgAgB&amp;sclient=gws-wiz-serp&amp;mstk=AUtExfA5skZXPxamzvq4GBF-5JmxnWfOTFKIB2YJ6byLfVNPhOtirsqDZYKszTI8BKDG6dOjziBzitTMFakzQuAxI-9fjSPmzgVsTt3uaqNw-tYuzZZeOkLXx5Yy4GwUed8Qgw-XBfNo1Sog0Io4W_YE_AogZad-i69KjOGy2b3Nb9PKmIk&amp;csui=3" TargetMode="External"/><Relationship Id="rId5" Type="http://schemas.openxmlformats.org/officeDocument/2006/relationships/hyperlink" Target="https://www.google.com/search?q=%D0%9F%D0%BE%D1%85%D0%BE%D0%B4%D0%B6%D0%B5%D0%BD%D0%BD%D1%8F+%D0%BA%D1%96%D0%BB%D0%B5%D1%86%D1%8C&amp;sca_esv=3fab016ef7a05157&amp;biw=1034&amp;bih=544&amp;sxsrf=ANbL-n6ICCBH3bn9kYSJ9hk2B-0_3OVgig%3A1776187952211&amp;ei=MHreaYfHDKbHwPAPyK2Y4QU&amp;ved=2ahUKEwjol57g-O2TAxXJGBAIHWk0O2kQgK4QegQIAxAD&amp;uact=5&amp;oq=%D0%A2%D0%B0%D1%94%D0%BC%D0%BD%D0%B8%D1%86%D1%8F+%D0%BF%D0%BB%D0%B0%D0%BD%D0%B5%D1%82%D0%B8+%D0%A1%D0%B0%D1%82%D1%83%D1%80%D0%BD&amp;gs_lp=Egxnd3Mtd2l6LXNlcnAiLNCi0LDRlNC80L3QuNGG0Y8g0L_Qu9Cw0L3QtdGC0Lgg0KHQsNGC0YPRgNC9MgUQIRigATIFECEYoAFIskVQgwdYrjRwAXgBkAEAmAGjAaAB7wuqAQM1Ljm4AQPIAQD4AQGYAg-gAoAPwgIKEAAYRxjWBBiwA8ICBBAjGCfCAgUQABjvBcICCBAAGIAEGKIEwgIGEAAYFhgewgIFECEYnwWYAwCIBgGQBgiSBwQxLjE0oAePYrIHBDAuMTS4B-QOwgcFMy03LjjIB58CgAgB&amp;sclient=gws-wiz-serp&amp;mstk=AUtExfA5skZXPxamzvq4GBF-5JmxnWfOTFKIB2YJ6byLfVNPhOtirsqDZYKszTI8BKDG6dOjziBzitTMFakzQuAxI-9fjSPmzgVsTt3uaqNw-tYuzZZeOkLXx5Yy4GwUed8Qgw-XBfNo1Sog0Io4W_YE_AogZad-i69KjOGy2b3Nb9PKmIk&amp;csui=3" TargetMode="External"/><Relationship Id="rId6" Type="http://schemas.openxmlformats.org/officeDocument/2006/relationships/hyperlink" Target="https://www.google.com/search?q=%D0%96%D0%B8%D1%82%D1%82%D1%8F+%D0%BD%D0%B0+%D1%81%D1%83%D0%BF%D1%83%D1%82%D0%BD%D0%B8%D0%BA%D0%B0%D1%85&amp;sca_esv=3fab016ef7a05157&amp;biw=1034&amp;bih=544&amp;sxsrf=ANbL-n6ICCBH3bn9kYSJ9hk2B-0_3OVgig%3A1776187952211&amp;ei=MHreaYfHDKbHwPAPyK2Y4QU&amp;ved=2ahUKEwjol57g-O2TAxXJGBAIHWk0O2kQgK4QegQIAxAF&amp;uact=5&amp;oq=%D0%A2%D0%B0%D1%94%D0%BC%D0%BD%D0%B8%D1%86%D1%8F+%D0%BF%D0%BB%D0%B0%D0%BD%D0%B5%D1%82%D0%B8+%D0%A1%D0%B0%D1%82%D1%83%D1%80%D0%BD&amp;gs_lp=Egxnd3Mtd2l6LXNlcnAiLNCi0LDRlNC80L3QuNGG0Y8g0L_Qu9Cw0L3QtdGC0Lgg0KHQsNGC0YPRgNC9MgUQIRigATIFECEYoAFIskVQgwdYrjRwAXgBkAEAmAGjAaAB7wuqAQM1Ljm4AQPIAQD4AQGYAg-gAoAPwgIKEAAYRxjWBBiwA8ICBBAjGCfCAgUQABjvBcICCBAAGIAEGKIEwgIGEAAYFhgewgIFECEYnwWYAwCIBgGQBgiSBwQxLjE0oAePYrIHBDAuMTS4B-QOwgcFMy03LjjIB58CgAgB&amp;sclient=gws-wiz-serp&amp;mstk=AUtExfA5skZXPxamzvq4GBF-5JmxnWfOTFKIB2YJ6byLfVNPhOtirsqDZYKszTI8BKDG6dOjziBzitTMFakzQuAxI-9fjSPmzgVsTt3uaqNw-tYuzZZeOkLXx5Yy4GwUed8Qgw-XBfNo1Sog0Io4W_YE_AogZad-i69KjOGy2b3Nb9PKmIk&amp;csui=3" TargetMode="External"/><Relationship Id="rId7" Type="http://schemas.openxmlformats.org/officeDocument/2006/relationships/hyperlink" Target="https://www.google.com/search?q=%D0%90%D0%BD%D0%BE%D0%BC%D0%B0%D0%BB%D1%8C%D0%BD%D0%BE+%D1%88%D0%B2%D0%B8%D0%B4%D0%BA%D1%96+%D0%B2%D1%96%D1%82%D1%80%D0%B8&amp;sca_esv=3fab016ef7a05157&amp;biw=1034&amp;bih=544&amp;sxsrf=ANbL-n6ICCBH3bn9kYSJ9hk2B-0_3OVgig%3A1776187952211&amp;ei=MHreaYfHDKbHwPAPyK2Y4QU&amp;ved=2ahUKEwjol57g-O2TAxXJGBAIHWk0O2kQgK4QegQIAxAH&amp;uact=5&amp;oq=%D0%A2%D0%B0%D1%94%D0%BC%D0%BD%D0%B8%D1%86%D1%8F+%D0%BF%D0%BB%D0%B0%D0%BD%D0%B5%D1%82%D0%B8+%D0%A1%D0%B0%D1%82%D1%83%D1%80%D0%BD&amp;gs_lp=Egxnd3Mtd2l6LXNlcnAiLNCi0LDRlNC80L3QuNGG0Y8g0L_Qu9Cw0L3QtdGC0Lgg0KHQsNGC0YPRgNC9MgUQIRigATIFECEYoAFIskVQgwdYrjRwAXgBkAEAmAGjAaAB7wuqAQM1Ljm4AQPIAQD4AQGYAg-gAoAPwgIKEAAYRxjWBBiwA8ICBBAjGCfCAgUQABjvBcICCBAAGIAEGKIEwgIGEAAYFhgewgIFECEYnwWYAwCIBgGQBgiSBwQxLjE0oAePYrIHBDAuMTS4B-QOwgcFMy03LjjIB58CgAgB&amp;sclient=gws-wiz-serp&amp;mstk=AUtExfA5skZXPxamzvq4GBF-5JmxnWfOTFKIB2YJ6byLfVNPhOtirsqDZYKszTI8BKDG6dOjziBzitTMFakzQuAxI-9fjSPmzgVsTt3uaqNw-tYuzZZeOkLXx5Yy4GwUed8Qgw-XBfNo1Sog0Io4W_YE_AogZad-i69KjOGy2b3Nb9PKmIk&amp;csui=3" TargetMode="External"/><Relationship Id="rId8" Type="http://schemas.openxmlformats.org/officeDocument/2006/relationships/hyperlink" Target="https://www.google.com/search?q=%D0%9D%D0%B0%D0%B9%D0%BC%D0%B5%D0%BD%D1%88%D0%B0+%D1%89%D1%96%D0%BB%D1%8C%D0%BD%D1%96%D1%81%D1%82%D1%8C&amp;sca_esv=3fab016ef7a05157&amp;biw=1034&amp;bih=544&amp;sxsrf=ANbL-n6ICCBH3bn9kYSJ9hk2B-0_3OVgig%3A1776187952211&amp;ei=MHreaYfHDKbHwPAPyK2Y4QU&amp;ved=2ahUKEwjol57g-O2TAxXJGBAIHWk0O2kQgK4QegQIAxAK&amp;uact=5&amp;oq=%D0%A2%D0%B0%D1%94%D0%BC%D0%BD%D0%B8%D1%86%D1%8F+%D0%BF%D0%BB%D0%B0%D0%BD%D0%B5%D1%82%D0%B8+%D0%A1%D0%B0%D1%82%D1%83%D1%80%D0%BD&amp;gs_lp=Egxnd3Mtd2l6LXNlcnAiLNCi0LDRlNC80L3QuNGG0Y8g0L_Qu9Cw0L3QtdGC0Lgg0KHQsNGC0YPRgNC9MgUQIRigATIFECEYoAFIskVQgwdYrjRwAXgBkAEAmAGjAaAB7wuqAQM1Ljm4AQPIAQD4AQGYAg-gAoAPwgIKEAAYRxjWBBiwA8ICBBAjGCfCAgUQABjvBcICCBAAGIAEGKIEwgIGEAAYFhgewgIFECEYnwWYAwCIBgGQBgiSBwQxLjE0oAePYrIHBDAuMTS4B-QOwgcFMy03LjjIB58CgAgB&amp;sclient=gws-wiz-serp&amp;mstk=AUtExfA5skZXPxamzvq4GBF-5JmxnWfOTFKIB2YJ6byLfVNPhOtirsqDZYKszTI8BKDG6dOjziBzitTMFakzQuAxI-9fjSPmzgVsTt3uaqNw-tYuzZZeOkLXx5Yy4GwUed8Qgw-XBfNo1Sog0Io4W_YE_AogZad-i69KjOGy2b3Nb9PKmIk&amp;csui=3"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6.jpg"/><Relationship Id="rId4" Type="http://schemas.openxmlformats.org/officeDocument/2006/relationships/image" Target="../media/image5.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1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7.jpg"/></Relationships>
</file>

<file path=ppt/slides/_rels/slide23.xml.rels><?xml version="1.0" encoding="UTF-8" standalone="yes"?><Relationships xmlns="http://schemas.openxmlformats.org/package/2006/relationships"><Relationship Id="rId11" Type="http://schemas.openxmlformats.org/officeDocument/2006/relationships/hyperlink" Target="http://www.sai.msu.su/ng/solar/saturn/main.htm" TargetMode="External"/><Relationship Id="rId10" Type="http://schemas.openxmlformats.org/officeDocument/2006/relationships/hyperlink" Target="https://portaltele.com.ua/news/kosmos/tayemnicha-anomaliya-v-istoriyi-urana-yak-podiya-1986-roku-zminila-poglyad-na-planetu.html" TargetMode="External"/><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depositphotos.com/ru/photos/%D0%B7%D0%B2%D0%B5%D0%B7%D0%B4%D0%B8.html" TargetMode="External"/><Relationship Id="rId4" Type="http://schemas.openxmlformats.org/officeDocument/2006/relationships/hyperlink" Target="https://science.nasa.gov/missions/hubble/nasas-hubble-discovers-another-moon-around-pluto/" TargetMode="External"/><Relationship Id="rId9" Type="http://schemas.openxmlformats.org/officeDocument/2006/relationships/hyperlink" Target="https://universemagazine.com/velyki-tayemnyczi-neptuna/?srsltid=AfmBOop_nfm0_BNZ1K8FR-LU6QDxuhosXAdS9MYb6857EBZ_g1L0gObx" TargetMode="External"/><Relationship Id="rId5" Type="http://schemas.openxmlformats.org/officeDocument/2006/relationships/hyperlink" Target="https://www.spaceweatherlive.com/uk/dopomoga/sonyachniy-viter.html#:~:text=%D0%A1%D0%BE%D0%BD%D1%8F%D1%87%D0%BD%D0%B8%D0%B9%20%D0%B2%D1%96%D1%82%D0%B5%D1%80%20%2D%20%D1%86%D0%B5%20%D0%BF%D0%BE%D1%82%D1%96%D0%BA%20%D0%B7%D0%B0%D1%80%D1%8F%D0%B4%D0%B6%D0%B5%D0%BD%D0%B8%D1%85%20%D1%87%D0%B0%D1%81%D1%82%D0%B8%D0%BD%D0%BE%D0%BA,%D0%BF%D0%BE%D1%81%D1%82%D1%96%D0%B9%D0%BD%D0%BE%20%D0%B7%D0%BC%D1%96%D0%BD%D1%8E%D1%94%D1%82%D1%8C%D1%81%D1%8F%20%D0%B2%20%D1%88%D0%B2%D0%B8%D0%B4%D0%BA%D0%BE%D1%81%D1%82%D1%96%2C%20%D1%89%D1%96%D0%BB%D1%8C%D0%BD%D0%BE%D1%81%D1%82%D1%96%20%D1%82%D0%B0%20%D1%82%D0%B5%D0%BC%D0%BF%D0%B5%D1%80%D0%B0%D1%82%D1%83%D1%80%D1%96" TargetMode="External"/><Relationship Id="rId6" Type="http://schemas.openxmlformats.org/officeDocument/2006/relationships/hyperlink" Target="https://t4.com.ua/science/vcheni-vyyavyly-dzherelo-sonyachnogo-vitru/" TargetMode="External"/><Relationship Id="rId7" Type="http://schemas.openxmlformats.org/officeDocument/2006/relationships/hyperlink" Target="https://www.spaceweatherlive.com/uk/dopomoga/sonyachniy-viter.html#:~:text=%D0%A1%D0%BE%D0%BD%D1%8F%D1%87%D0%BD%D0%B8%D0%B9%20%D0%B2%D1%96%D1%82%D0%B5%D1%80%20%2D%20%D1%86%D0%B5%20%D0%BF%D0%BE%D1%82%D1%96%D0%BA%20%D0%B7%D0%B0%D1%80%D1%8F%D0%B4%D0%B6%D0%B5%D0%BD%D0%B8%D1%85%20%D1%87%D0%B0%D1%81%D1%82%D0%B8%D0%BD%D0%BE%D0%BA,%D0%BF%D0%BE%D1%81%D1%82%D1%96%D0%B9%D0%BD%D0%BE%20%D0%B7%D0%BC%D1%96%D0%BD%D1%8E%D1%94%D1%82%D1%8C%D1%81%D1%8F%20%D0%B2%20%D1%88%D0%B2%D0%B8%D0%B4%D0%BA%D0%BE%D1%81%D1%82%D1%96%2C%20%D1%89%D1%96%D0%BB%D1%8C%D0%BD%D0%BE%D1%81%D1%82%D1%96%20%D1%82%D0%B0%20%D1%82%D0%B5%D0%BC%D0%BF%D0%B5%D1%80%D0%B0%D1%82%D1%83%D1%80%D1%96" TargetMode="External"/><Relationship Id="rId8" Type="http://schemas.openxmlformats.org/officeDocument/2006/relationships/hyperlink" Target="http://www.astrosvit.in.ua/statti/soniachna-systema/systema-pluton-kharon-vidkryttia-i-doslidzhennia" TargetMode="External"/></Relationships>
</file>

<file path=ppt/slides/_rels/slide24.xml.rels><?xml version="1.0" encoding="UTF-8" standalone="yes"?><Relationships xmlns="http://schemas.openxmlformats.org/package/2006/relationships"><Relationship Id="rId11" Type="http://schemas.openxmlformats.org/officeDocument/2006/relationships/hyperlink" Target="https://uk.wikipedia.org/wiki/%D0%9A%D0%B0%D1%80%D0%BB%D0%B8%D0%BA%D0%BE%D0%B2%D0%B0_%D0%BF%D0%BB%D0%B0%D0%BD%D0%B5%D1%82%D0%B0" TargetMode="External"/><Relationship Id="rId10" Type="http://schemas.openxmlformats.org/officeDocument/2006/relationships/hyperlink" Target="https://universemagazine.com/ru/planeta-kotoruyu-my-poteryali-pyat-faktov-pro-pluton-kotorye-vy-ne-znali/#:~:text=18%20%D1%84%D0%B5%D0%B2%D1%80%D0%B0%D0%BB%D1%8F%201930%20%D0%B3%D0%BE%D0%B4%D0%B0%2C%20%D0%B7%D0%B0%D0%BD%D0%B8%D0%BC%D0%B0%D0%B2%D1%88%D0%B8%D0%B9%D1%81%D1%8F%20%D0%BF%D0%BE%D0%B8%D1%81%D0%BA%D0%B0%D0%BC%D0%B8%20%D0%BD%D0%B5%D1%83%D0%BB%D0%BE%D0%B2%D0%B8%D0%BC%D0%BE%D0%B9,%D0%B0%D1%81%D1%82%D1%80%D0%BE%D0%BD%D0%BE%D0%BC%20%D0%9A%D0%BB%D0%B0%D0%B9%D0%B4%20%D0%A2%D0%BE%D0%BC%D0%B1%D0%BE%20%D0%BE%D0%B1%D0%BD%D0%B0%D1%80%D1%83%D0%B6%D0%B8%D0%BB%20%D1%81%D0%BC%D0%B5%D1%89%D0%B5%D0%BD%D0%B8%D0%B5%20%D0%BA%D1%80%D0%BE%D1%85%D0%BE%D1%82%D0%BD%D0%BE%D0%B9%20%D0%B7%D0%B2%D0%B5%D0%B7%D0%B4%D0%BE%D1%87%D0%BA%D0%B8" TargetMode="External"/><Relationship Id="rId13" Type="http://schemas.openxmlformats.org/officeDocument/2006/relationships/hyperlink" Target="http://astro.lnu.edu.ua/astro/bukvy/s.pdf" TargetMode="External"/><Relationship Id="rId12" Type="http://schemas.openxmlformats.org/officeDocument/2006/relationships/hyperlink" Target="https://www.fizykaua.com/post/formuvannia-ta-evoliutsiia-soniachnoi-systemy-vid-protoplanetnoho-diska-do-suchasnosti" TargetMode="External"/><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uk.wikipedia.org/wiki/%D0%92%D1%81%D0%B5%D1%81%D0%B2%D1%96%D1%82" TargetMode="External"/><Relationship Id="rId4" Type="http://schemas.openxmlformats.org/officeDocument/2006/relationships/hyperlink" Target="https://dovidka.biz.ua/hto-vidkriv-planeti-sonyachnoyi-sistemi" TargetMode="External"/><Relationship Id="rId9" Type="http://schemas.openxmlformats.org/officeDocument/2006/relationships/hyperlink" Target="https://www.bbc.com/ukrainian/features-51547406" TargetMode="External"/><Relationship Id="rId15" Type="http://schemas.openxmlformats.org/officeDocument/2006/relationships/hyperlink" Target="https://uk.wikipedia.org/wiki/%D0%9A%D0%BB%D0%B8%D0%BC%D0%B8%D1%88%D0%B8%D0%BD_%D0%86%D0%B2%D0%B0%D0%BD_%D0%90%D0%BD%D1%82%D0%BE%D0%BD%D0%BE%D0%B2%D0%B8%D1%87" TargetMode="External"/><Relationship Id="rId14" Type="http://schemas.openxmlformats.org/officeDocument/2006/relationships/hyperlink" Target="http://astro.lnu.edu.ua/astro" TargetMode="External"/><Relationship Id="rId5" Type="http://schemas.openxmlformats.org/officeDocument/2006/relationships/hyperlink" Target="https://news.blog.net.ua/media/2025/08/Zemlia-ta-sestry-Planety-Soniachnoi-systemy-narodzheni-u-kosmichnomu-tantsi-1536x864.png" TargetMode="External"/><Relationship Id="rId6" Type="http://schemas.openxmlformats.org/officeDocument/2006/relationships/hyperlink" Target="https://expedicia.org/adresa-zemli/" TargetMode="External"/><Relationship Id="rId7" Type="http://schemas.openxmlformats.org/officeDocument/2006/relationships/hyperlink" Target="https://news.blog.net.ua/2025/08/zemlia-ta-sestry-planety-soniachnoi-systemy-narodzheni-u-kosmichnomu-tantsi-ranishe-nizh-dumaly/" TargetMode="External"/><Relationship Id="rId8" Type="http://schemas.openxmlformats.org/officeDocument/2006/relationships/hyperlink" Target="https://uk.wikipedia.org/wiki/%D0%A4%D0%BE%D1%80%D0%BC%D1%83%D0%B2%D0%B0%D0%BD%D0%BD%D1%8F_%D1%82%D0%B0_%D0%B5%D0%B2%D0%BE%D0%BB%D1%8E%D1%86%D1%96%D1%8F_%D0%A1%D0%BE%D0%BD%D1%8F%D1%87%D0%BD%D0%BE%D1%97_%D1%81%D0%B8%D1%81%D1%82%D0%B5%D0%BC%D0%B8"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www.astrosvit.in.ua/statti/sontse-s/yakoho-koloru-sontse#:~:text=1)%20(%D0%9F%D0%BE%D0%B3%D0%BB%D1%8F%D0%B4%20%D0%B7%20%D0%BA%D0%BE%D1%81%D0%BC%D0%BE%D1%81%D1%83%20%D0%B7%20%D0%BE%D1%80%D0%B1%D1%96%D1%82%D0%B8%20%D0%97%D0%B5%D0%BC%D0%BB%D1%96,%D0%B1%D1%83%D0%B4%D1%8C%2D%D1%8F%D0%BA%D1%96%D0%B9%20%D1%85%D0%B2%D0%B8%D0%BB%D1%96%20%D0%B2%D0%B8%D0%B4%D0%B8%D0%BC%D0%BE%D0%B3%D0%BE%20%D0%B4%D1%96%D0%B0%D0%BF%D0%B0%D0%B7%D0%BE%D0%BD%D1%83%20(~400%E2%80%94600%20%D0%BD%D0%BC)%20%D0%B2%D0%B5%D0%BB%D0%B8%D0%BA%D0%B0" TargetMode="External"/><Relationship Id="rId4" Type="http://schemas.openxmlformats.org/officeDocument/2006/relationships/hyperlink" Target="https://uk.wikipedia.org/wiki/%D0%A1%D0%BE%D0%BD%D1%86%D0%B5#:~:text=%D0%A1%D0%BE%D0%BD%D1%86%D0%B5%20%D1%81%D0%B2%D1%96%D1%82%D0%B8%D1%82%D1%8C%20%D0%BC%D0%B0%D0%B9%D0%B6%D0%B5%20%D0%B1%D1%96%D0%BB%D0%B8%D0%BC%20%D1%81%D0%B2%D1%96%D1%82%D0%BB%D0%BE%D0%BC%2C%20%D0%BE%D0%B4%D0%BD%D0%B0%D0%BA%20%D1%87%D0%B5%D1%80%D0%B5%D0%B7,%D0%B1%D1%96%D0%BB%D1%8F%20%D0%BF%D0%BE%D0%B2%D0%B5%D1%80%D1%85%D0%BD%D1%96%20%D0%BD%D0%B0%D1%88%D0%BE%D1%97%20%D0%BF%D0%BB%D0%B0%D0%BD%D0%B5%D1%82%D0%B8%20%D0%BD%D0%B0%D0%B1%D1%83%D0%B2%D0%B0%D1%94%20%D0%B6%D0%BE%D0%B2%D1%82%D0%BE%D0%B3%D0%BE%20%D0%B2%D1%96%D0%B4%D1%82%D1%96%D0%BD%D0%BA%D1%83" TargetMode="External"/><Relationship Id="rId5" Type="http://schemas.openxmlformats.org/officeDocument/2006/relationships/hyperlink" Target="https://maxpolyakov.com/ua/jak-liudstvo-vyvchalo-veneru/#:~:text=%D0%9D%D0%B0%20%D0%B4%D0%BE%D0%B4%D0%B0%D1%87%D1%83%20%D0%B4%D0%BE%20%D0%B2%D1%81%D1%8C%D0%BE%D0%B3%D0%BE%20%D0%B7'%D1%8F%D1%81%D1%83%D0%B2%D0%B0%D0%BB%D0%BE%D1%81%D1%8F%2C%20%D1%89%D0%BE%20%D0%92%D0%B5%D0%BD%D0%B5%D1%80%D0%B0,%D0%B2%D1%81%D1%96%20%D1%96%D0%BD%D1%88%D1%96%20%D0%BF%D0%BB%D0%B0%D0%BD%D0%B5%D1%82%D0%B8%20%D0%A1%D0%BE%D0%BD%D1%8F%D1%87%D0%BD%D0%BE%D1%97%20%D1%81%D0%B8%D1%81%D1%82%D0%B5%D0%BC%D0%B8%20%D0%BE%D0%B1%D0%B5%D1%80%D1%82%D0%B0%D1%8E%D1%82%D1%8C%D1%81%D1%8F%20%D0%BF%D1%80%D0%BE%D1%82%D0%B8" TargetMode="External"/></Relationships>
</file>

<file path=ppt/slides/_rels/slide26.xml.rels><?xml version="1.0" encoding="UTF-8" standalone="yes"?><Relationships xmlns="http://schemas.openxmlformats.org/package/2006/relationships"><Relationship Id="rId11" Type="http://schemas.openxmlformats.org/officeDocument/2006/relationships/hyperlink" Target="https://universemagazine.com/ru/prosto-o-slozhnom-pochemu-stoit-posmotret-na-merkurij/?srsltid=AfmBOootQN7drOcoSsETRTOVgffYDu5eIDCw4E0mfNTeNx1UuihWppsO" TargetMode="External"/><Relationship Id="rId10" Type="http://schemas.openxmlformats.org/officeDocument/2006/relationships/hyperlink" Target="http://www.astrosvit.in.ua/statti/soniachna-systema/zahadkovyi-merkurii-vyvchaiut-kosmichni-aparaty?showall=1&amp;limitstart=" TargetMode="External"/><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www.google.com/imgres?q=%D1%82%D0%B0%D1%94%D0%BC%D0%BD%D0%B8%D1%86%D1%96%20%D0%BF%D0%BB%D0%B0%D0%BD%D0%B5%D1%82%D0%B8%20%D0%9C%D0%B0%D1%80%D1%81&amp;imgurl=https%3A%2F%2Fwem.ua%2Fwp-content%2Fuploads%2F2025%2F11%2Fczikavi-fakty-pro-mars.webp&amp;imgrefurl=https%3A%2F%2Fwem.ua%2Fczikavi-fakty-pro-mars-tayemnyczi-chervonoyi-planety-rozkryti%2F&amp;docid=5pvdW10aeaQefM&amp;tbnid=whjymtvoQdarvM&amp;vet=12ahUKEwjvseHXvOuTAxVQLBAIHQ80HTkQnPAOegQIGhAB..i&amp;w=1066&amp;h=659&amp;hcb=2&amp;ved=2ahUKEwjvseHXvOuTAxVQLBAIHQ80HTkQnPAOegQIGhAB" TargetMode="External"/><Relationship Id="rId4" Type="http://schemas.openxmlformats.org/officeDocument/2006/relationships/hyperlink" Target="https://www.google.com/imgres?q=%D1%82%D0%B0%D1%94%D0%BC%D0%BD%D0%B8%D1%86%D1%96%20%D0%BF%D0%BB%D0%B0%D0%BD%D0%B5%D1%82%D0%B8%20%D0%9C%D0%B0%D1%80%D1%81&amp;imgurl=https%3A%2F%2Fwem.ua%2Fwp-content%2Fuploads%2F2025%2F11%2Fczikavi-fakty-pro-mars.webp&amp;imgrefurl=https%3A%2F%2Fwem.ua%2Fczikavi-fakty-pro-mars-tayemnyczi-chervonoyi-planety-rozkryti%2F&amp;docid=5pvdW10aeaQefM&amp;tbnid=whjymtvoQdarvM&amp;vet=12ahUKEwjvseHXvOuTAxVQLBAIHQ80HTkQnPAOegQIGhAB..i&amp;w=1066&amp;h=659&amp;hcb=2&amp;ved=2ahUKEwjvseHXvOuTAxVQLBAIHQ80HTkQnPAOegQIGhAB" TargetMode="External"/><Relationship Id="rId9" Type="http://schemas.openxmlformats.org/officeDocument/2006/relationships/hyperlink" Target="https://uk.wikipedia.org/wiki/%D0%AE%D0%BF%D1%96%D1%82%D0%B5%D1%80_(%D0%BF%D0%BB%D0%B0%D0%BD%D0%B5%D1%82%D0%B0)" TargetMode="External"/><Relationship Id="rId5" Type="http://schemas.openxmlformats.org/officeDocument/2006/relationships/hyperlink" Target="http://www.astron.kharkov.ua/asteroids/ru/research/p_approach.html" TargetMode="External"/><Relationship Id="rId6" Type="http://schemas.openxmlformats.org/officeDocument/2006/relationships/hyperlink" Target="https://wem.ua/ru/yak-utvoryvsya-poyas-asteroyidiv-tayemnyczi-kosmichnyh-ulamkiv/" TargetMode="External"/><Relationship Id="rId7" Type="http://schemas.openxmlformats.org/officeDocument/2006/relationships/hyperlink" Target="https://www.slideshare.net/slideshow/ss-80064749/80064749" TargetMode="External"/><Relationship Id="rId8" Type="http://schemas.openxmlformats.org/officeDocument/2006/relationships/hyperlink" Target="https://encrypted-tbn0.gstatic.com/images?q=tbn:ANd9GcSpVqGnvgPSIkupVwRM7Fn6VHNcUrUy0-zxtw&amp;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2543988"/>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uk" sz="5000">
                <a:solidFill>
                  <a:schemeClr val="lt1"/>
                </a:solidFill>
                <a:latin typeface="Lobster"/>
                <a:ea typeface="Lobster"/>
                <a:cs typeface="Lobster"/>
                <a:sym typeface="Lobster"/>
              </a:rPr>
              <a:t>ТАЄМНИЦІ  СОНЯЧНОЇ СИСТЕМИ</a:t>
            </a:r>
            <a:endParaRPr sz="5000">
              <a:solidFill>
                <a:schemeClr val="lt1"/>
              </a:solidFill>
              <a:latin typeface="Lobster"/>
              <a:ea typeface="Lobster"/>
              <a:cs typeface="Lobster"/>
              <a:sym typeface="Lobster"/>
            </a:endParaRPr>
          </a:p>
        </p:txBody>
      </p:sp>
      <p:sp>
        <p:nvSpPr>
          <p:cNvPr id="55" name="Google Shape;55;p13"/>
          <p:cNvSpPr txBox="1"/>
          <p:nvPr/>
        </p:nvSpPr>
        <p:spPr>
          <a:xfrm>
            <a:off x="2888100" y="3451950"/>
            <a:ext cx="1398900" cy="23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56" name="Google Shape;56;p13"/>
          <p:cNvSpPr txBox="1"/>
          <p:nvPr/>
        </p:nvSpPr>
        <p:spPr>
          <a:xfrm>
            <a:off x="3426125" y="3279800"/>
            <a:ext cx="2840700" cy="9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pic>
        <p:nvPicPr>
          <p:cNvPr id="61" name="Google Shape;61;p14" title="1140x599.jpg"/>
          <p:cNvPicPr preferRelativeResize="0"/>
          <p:nvPr/>
        </p:nvPicPr>
        <p:blipFill>
          <a:blip r:embed="rId3">
            <a:alphaModFix/>
          </a:blip>
          <a:stretch>
            <a:fillRect/>
          </a:stretch>
        </p:blipFill>
        <p:spPr>
          <a:xfrm>
            <a:off x="0" y="0"/>
            <a:ext cx="9144000" cy="5143501"/>
          </a:xfrm>
          <a:prstGeom prst="rect">
            <a:avLst/>
          </a:prstGeom>
          <a:noFill/>
          <a:ln>
            <a:noFill/>
          </a:ln>
        </p:spPr>
      </p:pic>
      <p:sp>
        <p:nvSpPr>
          <p:cNvPr id="62" name="Google Shape;62;p14"/>
          <p:cNvSpPr txBox="1"/>
          <p:nvPr/>
        </p:nvSpPr>
        <p:spPr>
          <a:xfrm>
            <a:off x="88650" y="120200"/>
            <a:ext cx="8966700" cy="4928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uk" sz="1200">
                <a:solidFill>
                  <a:schemeClr val="lt1"/>
                </a:solidFill>
                <a:latin typeface="Times New Roman"/>
                <a:ea typeface="Times New Roman"/>
                <a:cs typeface="Times New Roman"/>
                <a:sym typeface="Times New Roman"/>
              </a:rPr>
              <a:t>     </a:t>
            </a:r>
            <a:r>
              <a:rPr lang="uk">
                <a:solidFill>
                  <a:schemeClr val="lt1"/>
                </a:solidFill>
                <a:latin typeface="Times New Roman"/>
                <a:ea typeface="Times New Roman"/>
                <a:cs typeface="Times New Roman"/>
                <a:sym typeface="Times New Roman"/>
              </a:rPr>
              <a:t> Будинок / вулиця / місто / країна / планета Земля / рукав Оріона / галактика Чумацький Шлях / місцева група галактика / </a:t>
            </a:r>
            <a:r>
              <a:rPr lang="uk">
                <a:solidFill>
                  <a:schemeClr val="lt1"/>
                </a:solidFill>
                <a:latin typeface="Times New Roman"/>
                <a:ea typeface="Times New Roman"/>
                <a:cs typeface="Times New Roman"/>
                <a:sym typeface="Times New Roman"/>
              </a:rPr>
              <a:t>надскупчення Діви / Всесвіт.</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uk">
                <a:solidFill>
                  <a:schemeClr val="lt1"/>
                </a:solidFill>
                <a:latin typeface="Times New Roman"/>
                <a:ea typeface="Times New Roman"/>
                <a:cs typeface="Times New Roman"/>
                <a:sym typeface="Times New Roman"/>
              </a:rPr>
              <a:t>    Це вражаюча послідовність, яка допомагає усвідомити наше справжнє місце в масштабах космосу. </a:t>
            </a:r>
            <a:endParaRPr>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uk">
                <a:solidFill>
                  <a:schemeClr val="lt1"/>
                </a:solidFill>
                <a:latin typeface="Times New Roman"/>
                <a:ea typeface="Times New Roman"/>
                <a:cs typeface="Times New Roman"/>
                <a:sym typeface="Times New Roman"/>
              </a:rPr>
              <a:t>Ми фактично склали повну  «космічну адресу» людини.</a:t>
            </a:r>
            <a:endParaRPr>
              <a:solidFill>
                <a:schemeClr val="lt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pic>
        <p:nvPicPr>
          <p:cNvPr id="67" name="Google Shape;67;p15" title="0e4e68782c95422ee5f7dec1a46b3022.jpg"/>
          <p:cNvPicPr preferRelativeResize="0"/>
          <p:nvPr/>
        </p:nvPicPr>
        <p:blipFill>
          <a:blip r:embed="rId3">
            <a:alphaModFix/>
          </a:blip>
          <a:stretch>
            <a:fillRect/>
          </a:stretch>
        </p:blipFill>
        <p:spPr>
          <a:xfrm>
            <a:off x="0" y="-82075"/>
            <a:ext cx="9144000" cy="5225575"/>
          </a:xfrm>
          <a:prstGeom prst="rect">
            <a:avLst/>
          </a:prstGeom>
          <a:noFill/>
          <a:ln>
            <a:noFill/>
          </a:ln>
        </p:spPr>
      </p:pic>
      <p:sp>
        <p:nvSpPr>
          <p:cNvPr id="68" name="Google Shape;68;p15"/>
          <p:cNvSpPr txBox="1"/>
          <p:nvPr/>
        </p:nvSpPr>
        <p:spPr>
          <a:xfrm>
            <a:off x="3433550" y="2380225"/>
            <a:ext cx="5710500" cy="561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uk" sz="1200">
                <a:solidFill>
                  <a:schemeClr val="lt1"/>
                </a:solidFill>
              </a:rPr>
              <a:t>Сонячна система</a:t>
            </a:r>
            <a:r>
              <a:rPr lang="uk" sz="1200">
                <a:solidFill>
                  <a:schemeClr val="lt1"/>
                </a:solidFill>
              </a:rPr>
              <a:t> - зоряна система в галактиці Чумацький Шлях. Вона </a:t>
            </a:r>
            <a:r>
              <a:rPr lang="uk" sz="1200">
                <a:solidFill>
                  <a:schemeClr val="lt1"/>
                </a:solidFill>
              </a:rPr>
              <a:t>складається з центральної зірки — </a:t>
            </a:r>
            <a:r>
              <a:rPr b="1" lang="uk" sz="1200">
                <a:solidFill>
                  <a:schemeClr val="lt1"/>
                </a:solidFill>
              </a:rPr>
              <a:t>Сонця</a:t>
            </a:r>
            <a:r>
              <a:rPr lang="uk" sz="1200">
                <a:solidFill>
                  <a:schemeClr val="lt1"/>
                </a:solidFill>
              </a:rPr>
              <a:t> та всіх космічних об'єктів, які обертаються навколо неї під дією гравітації (планети, їхні супутники, астероїди, комети та карликові планети).</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a:solidFill>
                <a:schemeClr val="lt1"/>
              </a:solidFill>
            </a:endParaRPr>
          </a:p>
        </p:txBody>
      </p:sp>
      <p:sp>
        <p:nvSpPr>
          <p:cNvPr id="69" name="Google Shape;69;p15"/>
          <p:cNvSpPr txBox="1"/>
          <p:nvPr/>
        </p:nvSpPr>
        <p:spPr>
          <a:xfrm>
            <a:off x="355675" y="3543000"/>
            <a:ext cx="4869900" cy="136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1200">
                <a:solidFill>
                  <a:schemeClr val="lt1"/>
                </a:solidFill>
              </a:rPr>
              <a:t>В Сонячній системі налічується 8 основних планет, які поділяють на дві категорії: кам’янисті планети земної групи (Меркурій, Венера, Земля, Марс) та масивні газові гіганти (Юпітер, Сатурн, Уран, Нептун). Кожна група має свої особливості за складом, габаритами та віддаленістю від центральної зірки</a:t>
            </a:r>
            <a:endParaRPr sz="120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3" name="Shape 73"/>
        <p:cNvGrpSpPr/>
        <p:nvPr/>
      </p:nvGrpSpPr>
      <p:grpSpPr>
        <a:xfrm>
          <a:off x="0" y="0"/>
          <a:ext cx="0" cy="0"/>
          <a:chOff x="0" y="0"/>
          <a:chExt cx="0" cy="0"/>
        </a:xfrm>
      </p:grpSpPr>
      <p:sp>
        <p:nvSpPr>
          <p:cNvPr id="74" name="Google Shape;74;p16"/>
          <p:cNvSpPr txBox="1"/>
          <p:nvPr/>
        </p:nvSpPr>
        <p:spPr>
          <a:xfrm>
            <a:off x="126150" y="0"/>
            <a:ext cx="8891700" cy="17703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uk">
                <a:solidFill>
                  <a:schemeClr val="lt1"/>
                </a:solidFill>
                <a:latin typeface="Times New Roman"/>
                <a:ea typeface="Times New Roman"/>
                <a:cs typeface="Times New Roman"/>
                <a:sym typeface="Times New Roman"/>
              </a:rPr>
              <a:t>Меркурій</a:t>
            </a:r>
            <a:endParaRPr b="1">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lang="uk" sz="1200">
                <a:solidFill>
                  <a:schemeClr val="lt1"/>
                </a:solidFill>
                <a:latin typeface="Times New Roman"/>
                <a:ea typeface="Times New Roman"/>
                <a:cs typeface="Times New Roman"/>
                <a:sym typeface="Times New Roman"/>
              </a:rPr>
              <a:t>Перші згадки про нього походять від шумерів (близько XIV ст. до н. е</a:t>
            </a:r>
            <a:r>
              <a:rPr lang="uk" sz="1100">
                <a:solidFill>
                  <a:schemeClr val="lt1"/>
                </a:solidFill>
                <a:latin typeface="Times New Roman"/>
                <a:ea typeface="Times New Roman"/>
                <a:cs typeface="Times New Roman"/>
                <a:sym typeface="Times New Roman"/>
              </a:rPr>
              <a:t>.). Перші телескопічні спостереження здійснив</a:t>
            </a:r>
            <a:r>
              <a:rPr lang="uk" sz="1100">
                <a:solidFill>
                  <a:schemeClr val="lt1"/>
                </a:solidFill>
                <a:uFill>
                  <a:noFill/>
                </a:uFill>
                <a:latin typeface="Times New Roman"/>
                <a:ea typeface="Times New Roman"/>
                <a:cs typeface="Times New Roman"/>
                <a:sym typeface="Times New Roman"/>
                <a:hlinkClick r:id="rId4">
                  <a:extLst>
                    <a:ext uri="{A12FA001-AC4F-418D-AE19-62706E023703}">
                      <ahyp:hlinkClr val="tx"/>
                    </a:ext>
                  </a:extLst>
                </a:hlinkClick>
              </a:rPr>
              <a:t> </a:t>
            </a:r>
            <a:r>
              <a:rPr lang="uk" sz="1200">
                <a:solidFill>
                  <a:schemeClr val="lt1"/>
                </a:solidFill>
                <a:uFill>
                  <a:noFill/>
                </a:uFill>
                <a:latin typeface="Times New Roman"/>
                <a:ea typeface="Times New Roman"/>
                <a:cs typeface="Times New Roman"/>
                <a:sym typeface="Times New Roman"/>
                <a:hlinkClick r:id="rId5">
                  <a:extLst>
                    <a:ext uri="{A12FA001-AC4F-418D-AE19-62706E023703}">
                      <ahyp:hlinkClr val="tx"/>
                    </a:ext>
                  </a:extLst>
                </a:hlinkClick>
              </a:rPr>
              <a:t>Галілео Галілей</a:t>
            </a:r>
            <a:r>
              <a:rPr lang="uk" sz="1100">
                <a:solidFill>
                  <a:schemeClr val="lt1"/>
                </a:solidFill>
                <a:latin typeface="Times New Roman"/>
                <a:ea typeface="Times New Roman"/>
                <a:cs typeface="Times New Roman"/>
                <a:sym typeface="Times New Roman"/>
              </a:rPr>
              <a:t> на початку XVII ст., а у 1631 році</a:t>
            </a:r>
            <a:r>
              <a:rPr lang="uk" sz="1100">
                <a:solidFill>
                  <a:schemeClr val="lt1"/>
                </a:solidFill>
                <a:uFill>
                  <a:noFill/>
                </a:uFill>
                <a:latin typeface="Times New Roman"/>
                <a:ea typeface="Times New Roman"/>
                <a:cs typeface="Times New Roman"/>
                <a:sym typeface="Times New Roman"/>
                <a:hlinkClick r:id="rId6">
                  <a:extLst>
                    <a:ext uri="{A12FA001-AC4F-418D-AE19-62706E023703}">
                      <ahyp:hlinkClr val="tx"/>
                    </a:ext>
                  </a:extLst>
                </a:hlinkClick>
              </a:rPr>
              <a:t> </a:t>
            </a:r>
            <a:r>
              <a:rPr lang="uk" sz="1200">
                <a:solidFill>
                  <a:schemeClr val="lt1"/>
                </a:solidFill>
                <a:uFill>
                  <a:noFill/>
                </a:uFill>
                <a:latin typeface="Times New Roman"/>
                <a:ea typeface="Times New Roman"/>
                <a:cs typeface="Times New Roman"/>
                <a:sym typeface="Times New Roman"/>
                <a:hlinkClick r:id="rId7">
                  <a:extLst>
                    <a:ext uri="{A12FA001-AC4F-418D-AE19-62706E023703}">
                      <ahyp:hlinkClr val="tx"/>
                    </a:ext>
                  </a:extLst>
                </a:hlinkClick>
              </a:rPr>
              <a:t>П'єр Гассенді</a:t>
            </a:r>
            <a:r>
              <a:rPr lang="uk" sz="1100">
                <a:solidFill>
                  <a:schemeClr val="lt1"/>
                </a:solidFill>
                <a:latin typeface="Times New Roman"/>
                <a:ea typeface="Times New Roman"/>
                <a:cs typeface="Times New Roman"/>
                <a:sym typeface="Times New Roman"/>
              </a:rPr>
              <a:t> вперше спостерігав проходження планети диском Сонця</a:t>
            </a:r>
            <a:endParaRPr sz="1200">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b="1" lang="uk">
                <a:solidFill>
                  <a:schemeClr val="lt1"/>
                </a:solidFill>
                <a:latin typeface="Times New Roman"/>
                <a:ea typeface="Times New Roman"/>
                <a:cs typeface="Times New Roman"/>
                <a:sym typeface="Times New Roman"/>
              </a:rPr>
              <a:t>Венера</a:t>
            </a:r>
            <a:endParaRPr b="1">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b="1" lang="uk" sz="1200">
                <a:solidFill>
                  <a:schemeClr val="lt1"/>
                </a:solidFill>
                <a:latin typeface="Times New Roman"/>
                <a:ea typeface="Times New Roman"/>
                <a:cs typeface="Times New Roman"/>
                <a:sym typeface="Times New Roman"/>
              </a:rPr>
              <a:t>Галілео Галілей</a:t>
            </a:r>
            <a:r>
              <a:rPr lang="uk" sz="1200">
                <a:solidFill>
                  <a:schemeClr val="lt1"/>
                </a:solidFill>
                <a:latin typeface="Times New Roman"/>
                <a:ea typeface="Times New Roman"/>
                <a:cs typeface="Times New Roman"/>
                <a:sym typeface="Times New Roman"/>
              </a:rPr>
              <a:t> в 1610 році спостерігав за фазами Венери, довівши той факт, що вона обертається навколо Сонця</a:t>
            </a:r>
            <a:endParaRPr sz="1200">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b="1" lang="uk">
                <a:solidFill>
                  <a:schemeClr val="lt1"/>
                </a:solidFill>
                <a:latin typeface="Times New Roman"/>
                <a:ea typeface="Times New Roman"/>
                <a:cs typeface="Times New Roman"/>
                <a:sym typeface="Times New Roman"/>
              </a:rPr>
              <a:t>Земля</a:t>
            </a:r>
            <a:endParaRPr b="1">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lang="uk" sz="1200">
                <a:solidFill>
                  <a:schemeClr val="lt1"/>
                </a:solidFill>
                <a:latin typeface="Times New Roman"/>
                <a:ea typeface="Times New Roman"/>
                <a:cs typeface="Times New Roman"/>
                <a:sym typeface="Times New Roman"/>
              </a:rPr>
              <a:t>Земля не була «відкрита» в історичному сенсі, оскільки вона є домівкою людства. Перші наукові уявлення про будову Землі почали формуватися у XVII–XVIII ст., а її кулястість була практично доведена навколосвітньою подорожжю Магеллана у 1522 році.  Перше фото Землі з космосу було зроблено у 1946 році.</a:t>
            </a:r>
            <a:endParaRPr sz="1200">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Clr>
                <a:schemeClr val="dk1"/>
              </a:buClr>
              <a:buSzPts val="1100"/>
              <a:buFont typeface="Arial"/>
              <a:buNone/>
            </a:pPr>
            <a:r>
              <a:rPr b="1" lang="uk">
                <a:solidFill>
                  <a:schemeClr val="lt1"/>
                </a:solidFill>
                <a:latin typeface="Times New Roman"/>
                <a:ea typeface="Times New Roman"/>
                <a:cs typeface="Times New Roman"/>
                <a:sym typeface="Times New Roman"/>
              </a:rPr>
              <a:t>Марс</a:t>
            </a:r>
            <a:endParaRPr b="1">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lang="uk" sz="1200">
                <a:solidFill>
                  <a:schemeClr val="lt1"/>
                </a:solidFill>
                <a:latin typeface="Times New Roman"/>
                <a:ea typeface="Times New Roman"/>
                <a:cs typeface="Times New Roman"/>
                <a:sym typeface="Times New Roman"/>
              </a:rPr>
              <a:t>Марс відомий людству з давніх-давен, оскільки він видимий неозброєним оком і спостерігався ще в античні часи</a:t>
            </a:r>
            <a:r>
              <a:rPr lang="uk" sz="1100">
                <a:solidFill>
                  <a:schemeClr val="lt1"/>
                </a:solidFill>
                <a:latin typeface="Times New Roman"/>
                <a:ea typeface="Times New Roman"/>
                <a:cs typeface="Times New Roman"/>
                <a:sym typeface="Times New Roman"/>
              </a:rPr>
              <a:t>. Однак, як об'єкт наукового вивчення, він був "відкритий" телескопічно у 1610 році Галілео Галілеєм. Супутники Марса,</a:t>
            </a:r>
            <a:r>
              <a:rPr lang="uk" sz="1100">
                <a:solidFill>
                  <a:schemeClr val="lt1"/>
                </a:solidFill>
                <a:uFill>
                  <a:noFill/>
                </a:uFill>
                <a:latin typeface="Times New Roman"/>
                <a:ea typeface="Times New Roman"/>
                <a:cs typeface="Times New Roman"/>
                <a:sym typeface="Times New Roman"/>
                <a:hlinkClick r:id="rId8">
                  <a:extLst>
                    <a:ext uri="{A12FA001-AC4F-418D-AE19-62706E023703}">
                      <ahyp:hlinkClr val="tx"/>
                    </a:ext>
                  </a:extLst>
                </a:hlinkClick>
              </a:rPr>
              <a:t> </a:t>
            </a:r>
            <a:r>
              <a:rPr lang="uk" sz="1200">
                <a:solidFill>
                  <a:schemeClr val="lt1"/>
                </a:solidFill>
                <a:uFill>
                  <a:noFill/>
                </a:uFill>
                <a:latin typeface="Times New Roman"/>
                <a:ea typeface="Times New Roman"/>
                <a:cs typeface="Times New Roman"/>
                <a:sym typeface="Times New Roman"/>
                <a:hlinkClick r:id="rId9">
                  <a:extLst>
                    <a:ext uri="{A12FA001-AC4F-418D-AE19-62706E023703}">
                      <ahyp:hlinkClr val="tx"/>
                    </a:ext>
                  </a:extLst>
                </a:hlinkClick>
              </a:rPr>
              <a:t>Фобос і Деймос</a:t>
            </a:r>
            <a:r>
              <a:rPr lang="uk" sz="1100">
                <a:solidFill>
                  <a:schemeClr val="lt1"/>
                </a:solidFill>
                <a:latin typeface="Times New Roman"/>
                <a:ea typeface="Times New Roman"/>
                <a:cs typeface="Times New Roman"/>
                <a:sym typeface="Times New Roman"/>
              </a:rPr>
              <a:t>, були відкриті набагато пізніше — у серпні 1877 року астрономом Асафом Голлом.</a:t>
            </a:r>
            <a:endParaRPr sz="1100">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b="1" lang="uk">
                <a:solidFill>
                  <a:schemeClr val="lt1"/>
                </a:solidFill>
                <a:latin typeface="Times New Roman"/>
                <a:ea typeface="Times New Roman"/>
                <a:cs typeface="Times New Roman"/>
                <a:sym typeface="Times New Roman"/>
              </a:rPr>
              <a:t>Юпітер</a:t>
            </a:r>
            <a:endParaRPr b="1">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lang="uk" sz="1200">
                <a:solidFill>
                  <a:schemeClr val="lt1"/>
                </a:solidFill>
                <a:latin typeface="Times New Roman"/>
                <a:ea typeface="Times New Roman"/>
                <a:cs typeface="Times New Roman"/>
                <a:sym typeface="Times New Roman"/>
              </a:rPr>
              <a:t>Юпітер згадується з VII ст. до н.е</a:t>
            </a:r>
            <a:r>
              <a:rPr lang="uk" sz="1100">
                <a:solidFill>
                  <a:schemeClr val="lt1"/>
                </a:solidFill>
                <a:latin typeface="Times New Roman"/>
                <a:ea typeface="Times New Roman"/>
                <a:cs typeface="Times New Roman"/>
                <a:sym typeface="Times New Roman"/>
              </a:rPr>
              <a:t>, оскільки його видно неозброєним оком. Однак, як астрономічний об'єкт із супутниками, його вперше описав</a:t>
            </a:r>
            <a:r>
              <a:rPr lang="uk" sz="1100">
                <a:solidFill>
                  <a:schemeClr val="lt1"/>
                </a:solidFill>
                <a:uFill>
                  <a:noFill/>
                </a:uFill>
                <a:latin typeface="Times New Roman"/>
                <a:ea typeface="Times New Roman"/>
                <a:cs typeface="Times New Roman"/>
                <a:sym typeface="Times New Roman"/>
                <a:hlinkClick r:id="rId10">
                  <a:extLst>
                    <a:ext uri="{A12FA001-AC4F-418D-AE19-62706E023703}">
                      <ahyp:hlinkClr val="tx"/>
                    </a:ext>
                  </a:extLst>
                </a:hlinkClick>
              </a:rPr>
              <a:t> </a:t>
            </a:r>
            <a:r>
              <a:rPr lang="uk" sz="1200">
                <a:solidFill>
                  <a:schemeClr val="lt1"/>
                </a:solidFill>
                <a:uFill>
                  <a:noFill/>
                </a:uFill>
                <a:latin typeface="Times New Roman"/>
                <a:ea typeface="Times New Roman"/>
                <a:cs typeface="Times New Roman"/>
                <a:sym typeface="Times New Roman"/>
                <a:hlinkClick r:id="rId11">
                  <a:extLst>
                    <a:ext uri="{A12FA001-AC4F-418D-AE19-62706E023703}">
                      <ahyp:hlinkClr val="tx"/>
                    </a:ext>
                  </a:extLst>
                </a:hlinkClick>
              </a:rPr>
              <a:t>Галілео Галілей</a:t>
            </a:r>
            <a:r>
              <a:rPr lang="uk" sz="1100">
                <a:solidFill>
                  <a:schemeClr val="lt1"/>
                </a:solidFill>
                <a:latin typeface="Times New Roman"/>
                <a:ea typeface="Times New Roman"/>
                <a:cs typeface="Times New Roman"/>
                <a:sym typeface="Times New Roman"/>
              </a:rPr>
              <a:t> у </a:t>
            </a:r>
            <a:r>
              <a:rPr lang="uk" sz="1200">
                <a:solidFill>
                  <a:schemeClr val="lt1"/>
                </a:solidFill>
                <a:latin typeface="Times New Roman"/>
                <a:ea typeface="Times New Roman"/>
                <a:cs typeface="Times New Roman"/>
                <a:sym typeface="Times New Roman"/>
              </a:rPr>
              <a:t>1610 році</a:t>
            </a:r>
            <a:r>
              <a:rPr lang="uk" sz="1100">
                <a:solidFill>
                  <a:schemeClr val="lt1"/>
                </a:solidFill>
                <a:latin typeface="Times New Roman"/>
                <a:ea typeface="Times New Roman"/>
                <a:cs typeface="Times New Roman"/>
                <a:sym typeface="Times New Roman"/>
              </a:rPr>
              <a:t>. Галілей також відкрив чотири найбільші супутники планети (Іо, Європу, Ганімед і Каллісто).</a:t>
            </a:r>
            <a:endParaRPr b="1">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b="1" lang="uk">
                <a:solidFill>
                  <a:schemeClr val="lt1"/>
                </a:solidFill>
                <a:latin typeface="Times New Roman"/>
                <a:ea typeface="Times New Roman"/>
                <a:cs typeface="Times New Roman"/>
                <a:sym typeface="Times New Roman"/>
              </a:rPr>
              <a:t>Сатурн</a:t>
            </a:r>
            <a:endParaRPr b="1">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lang="uk" sz="1200">
                <a:solidFill>
                  <a:schemeClr val="lt1"/>
                </a:solidFill>
                <a:latin typeface="Times New Roman"/>
                <a:ea typeface="Times New Roman"/>
                <a:cs typeface="Times New Roman"/>
                <a:sym typeface="Times New Roman"/>
              </a:rPr>
              <a:t>Сатурн відомий з давніх-давен як одна з п'яти видимих неозброєним оком планет, але першим побачив його кільця у телескоп італійський астроном Галілео Галілей у 1610 році</a:t>
            </a:r>
            <a:r>
              <a:rPr lang="uk" sz="1100">
                <a:solidFill>
                  <a:schemeClr val="lt1"/>
                </a:solidFill>
                <a:latin typeface="Times New Roman"/>
                <a:ea typeface="Times New Roman"/>
                <a:cs typeface="Times New Roman"/>
                <a:sym typeface="Times New Roman"/>
              </a:rPr>
              <a:t>.</a:t>
            </a:r>
            <a:r>
              <a:rPr lang="uk" sz="1200">
                <a:solidFill>
                  <a:schemeClr val="lt1"/>
                </a:solidFill>
                <a:latin typeface="Times New Roman"/>
                <a:ea typeface="Times New Roman"/>
                <a:cs typeface="Times New Roman"/>
                <a:sym typeface="Times New Roman"/>
              </a:rPr>
              <a:t> У 1655 році</a:t>
            </a:r>
            <a:r>
              <a:rPr b="1" lang="uk" sz="1200">
                <a:solidFill>
                  <a:schemeClr val="lt1"/>
                </a:solidFill>
                <a:latin typeface="Times New Roman"/>
                <a:ea typeface="Times New Roman"/>
                <a:cs typeface="Times New Roman"/>
                <a:sym typeface="Times New Roman"/>
              </a:rPr>
              <a:t> </a:t>
            </a:r>
            <a:r>
              <a:rPr lang="uk" sz="1200">
                <a:solidFill>
                  <a:schemeClr val="lt1"/>
                </a:solidFill>
                <a:latin typeface="Times New Roman"/>
                <a:ea typeface="Times New Roman"/>
                <a:cs typeface="Times New Roman"/>
                <a:sym typeface="Times New Roman"/>
              </a:rPr>
              <a:t>Християн Гюйгенс досліджував кільця планети і виявив перший її супутник.</a:t>
            </a:r>
            <a:endParaRPr sz="1200">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b="1" lang="uk">
                <a:solidFill>
                  <a:schemeClr val="lt1"/>
                </a:solidFill>
                <a:latin typeface="Times New Roman"/>
                <a:ea typeface="Times New Roman"/>
                <a:cs typeface="Times New Roman"/>
                <a:sym typeface="Times New Roman"/>
              </a:rPr>
              <a:t>Уран</a:t>
            </a:r>
            <a:endParaRPr b="1">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lang="uk" sz="1200">
                <a:solidFill>
                  <a:schemeClr val="lt1"/>
                </a:solidFill>
                <a:latin typeface="Times New Roman"/>
                <a:ea typeface="Times New Roman"/>
                <a:cs typeface="Times New Roman"/>
                <a:sym typeface="Times New Roman"/>
              </a:rPr>
              <a:t>У 1781 році Вільямом Гершелем було відкрито планету</a:t>
            </a:r>
            <a:endParaRPr sz="1200">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b="1" lang="uk">
                <a:solidFill>
                  <a:schemeClr val="lt1"/>
                </a:solidFill>
                <a:latin typeface="Times New Roman"/>
                <a:ea typeface="Times New Roman"/>
                <a:cs typeface="Times New Roman"/>
                <a:sym typeface="Times New Roman"/>
              </a:rPr>
              <a:t>Нептун.</a:t>
            </a:r>
            <a:endParaRPr b="1">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lang="uk" sz="1200">
                <a:solidFill>
                  <a:schemeClr val="lt1"/>
                </a:solidFill>
                <a:latin typeface="Times New Roman"/>
                <a:ea typeface="Times New Roman"/>
                <a:cs typeface="Times New Roman"/>
                <a:sym typeface="Times New Roman"/>
              </a:rPr>
              <a:t>Нептун було офіційно відкрито 23 вересня 1846 року</a:t>
            </a:r>
            <a:r>
              <a:rPr b="1" lang="uk" sz="1100">
                <a:solidFill>
                  <a:schemeClr val="lt1"/>
                </a:solidFill>
                <a:latin typeface="Times New Roman"/>
                <a:ea typeface="Times New Roman"/>
                <a:cs typeface="Times New Roman"/>
                <a:sym typeface="Times New Roman"/>
              </a:rPr>
              <a:t>.</a:t>
            </a:r>
            <a:r>
              <a:rPr lang="uk" sz="1100">
                <a:solidFill>
                  <a:schemeClr val="lt1"/>
                </a:solidFill>
                <a:latin typeface="Times New Roman"/>
                <a:ea typeface="Times New Roman"/>
                <a:cs typeface="Times New Roman"/>
                <a:sym typeface="Times New Roman"/>
              </a:rPr>
              <a:t> Це перша планета, яку виявили не через спостереження, а завдяки математичним розрахункам, які вказали на місце розташування небесного тіла.</a:t>
            </a:r>
            <a:endParaRPr sz="1200">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lang="uk" sz="1200">
                <a:solidFill>
                  <a:schemeClr val="lt1"/>
                </a:solidFill>
                <a:latin typeface="Times New Roman"/>
                <a:ea typeface="Times New Roman"/>
                <a:cs typeface="Times New Roman"/>
                <a:sym typeface="Times New Roman"/>
              </a:rPr>
              <a:t>Астроном, який зробив це відкриття – Й. Галле, грунтуючись на дослідженнях своїх колег Дж. Адамса і В. Леверье.</a:t>
            </a:r>
            <a:r>
              <a:rPr lang="uk" sz="1200">
                <a:solidFill>
                  <a:schemeClr val="dk1"/>
                </a:solidFill>
                <a:latin typeface="Times New Roman"/>
                <a:ea typeface="Times New Roman"/>
                <a:cs typeface="Times New Roman"/>
                <a:sym typeface="Times New Roman"/>
              </a:rPr>
              <a:t> </a:t>
            </a:r>
            <a:r>
              <a:rPr lang="uk" sz="1200">
                <a:solidFill>
                  <a:schemeClr val="lt1"/>
                </a:solidFill>
                <a:latin typeface="Times New Roman"/>
                <a:ea typeface="Times New Roman"/>
                <a:cs typeface="Times New Roman"/>
                <a:sym typeface="Times New Roman"/>
              </a:rPr>
              <a:t>Першою людиною, яка помітила Нептун (але не р</a:t>
            </a:r>
            <a:r>
              <a:rPr lang="uk" sz="1100">
                <a:solidFill>
                  <a:schemeClr val="lt1"/>
                </a:solidFill>
                <a:latin typeface="Times New Roman"/>
                <a:ea typeface="Times New Roman"/>
                <a:cs typeface="Times New Roman"/>
                <a:sym typeface="Times New Roman"/>
              </a:rPr>
              <a:t>озпізнала в ньому планету), був</a:t>
            </a:r>
            <a:r>
              <a:rPr lang="uk" sz="1100">
                <a:solidFill>
                  <a:schemeClr val="lt1"/>
                </a:solidFill>
                <a:uFill>
                  <a:noFill/>
                </a:uFill>
                <a:latin typeface="Times New Roman"/>
                <a:ea typeface="Times New Roman"/>
                <a:cs typeface="Times New Roman"/>
                <a:sym typeface="Times New Roman"/>
                <a:hlinkClick r:id="rId12">
                  <a:extLst>
                    <a:ext uri="{A12FA001-AC4F-418D-AE19-62706E023703}">
                      <ahyp:hlinkClr val="tx"/>
                    </a:ext>
                  </a:extLst>
                </a:hlinkClick>
              </a:rPr>
              <a:t> </a:t>
            </a:r>
            <a:r>
              <a:rPr lang="uk" sz="1200">
                <a:solidFill>
                  <a:schemeClr val="lt1"/>
                </a:solidFill>
                <a:uFill>
                  <a:noFill/>
                </a:uFill>
                <a:latin typeface="Times New Roman"/>
                <a:ea typeface="Times New Roman"/>
                <a:cs typeface="Times New Roman"/>
                <a:sym typeface="Times New Roman"/>
                <a:hlinkClick r:id="rId13">
                  <a:extLst>
                    <a:ext uri="{A12FA001-AC4F-418D-AE19-62706E023703}">
                      <ahyp:hlinkClr val="tx"/>
                    </a:ext>
                  </a:extLst>
                </a:hlinkClick>
              </a:rPr>
              <a:t>Галілео Галілей</a:t>
            </a:r>
            <a:r>
              <a:rPr lang="uk" sz="1100">
                <a:solidFill>
                  <a:schemeClr val="lt1"/>
                </a:solidFill>
                <a:latin typeface="Times New Roman"/>
                <a:ea typeface="Times New Roman"/>
                <a:cs typeface="Times New Roman"/>
                <a:sym typeface="Times New Roman"/>
              </a:rPr>
              <a:t> у 1612 році.</a:t>
            </a:r>
            <a:endParaRPr sz="1200">
              <a:solidFill>
                <a:schemeClr val="lt1"/>
              </a:solidFill>
              <a:latin typeface="Times New Roman"/>
              <a:ea typeface="Times New Roman"/>
              <a:cs typeface="Times New Roman"/>
              <a:sym typeface="Times New Roman"/>
            </a:endParaRPr>
          </a:p>
          <a:p>
            <a:pPr indent="0" lvl="0" marL="0" rtl="0" algn="l">
              <a:lnSpc>
                <a:spcPct val="90000"/>
              </a:lnSpc>
              <a:spcBef>
                <a:spcPts val="0"/>
              </a:spcBef>
              <a:spcAft>
                <a:spcPts val="0"/>
              </a:spcAft>
              <a:buClr>
                <a:schemeClr val="dk1"/>
              </a:buClr>
              <a:buSzPts val="1100"/>
              <a:buFont typeface="Arial"/>
              <a:buNone/>
            </a:pPr>
            <a:r>
              <a:t/>
            </a:r>
            <a:endParaRPr sz="1800">
              <a:solidFill>
                <a:schemeClr val="dk2"/>
              </a:solidFill>
              <a:highlight>
                <a:schemeClr val="dk1"/>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8" name="Shape 78"/>
        <p:cNvGrpSpPr/>
        <p:nvPr/>
      </p:nvGrpSpPr>
      <p:grpSpPr>
        <a:xfrm>
          <a:off x="0" y="0"/>
          <a:ext cx="0" cy="0"/>
          <a:chOff x="0" y="0"/>
          <a:chExt cx="0" cy="0"/>
        </a:xfrm>
      </p:grpSpPr>
      <p:sp>
        <p:nvSpPr>
          <p:cNvPr id="79" name="Google Shape;79;p17"/>
          <p:cNvSpPr txBox="1"/>
          <p:nvPr>
            <p:ph idx="1" type="body"/>
          </p:nvPr>
        </p:nvSpPr>
        <p:spPr>
          <a:xfrm>
            <a:off x="311700" y="495300"/>
            <a:ext cx="8520600" cy="250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uk" sz="1200">
                <a:solidFill>
                  <a:schemeClr val="lt1"/>
                </a:solidFill>
                <a:latin typeface="Times New Roman"/>
                <a:ea typeface="Times New Roman"/>
                <a:cs typeface="Times New Roman"/>
                <a:sym typeface="Times New Roman"/>
              </a:rPr>
              <a:t>Сонячна система сформувалася близько 4,6 млрд років тому з гігантської газопилової хмари, яка стиснулася під дією гравітації, утворивши Сонце та протопланетний диск. Найбільш загальноприйнятою є</a:t>
            </a:r>
            <a:r>
              <a:rPr lang="uk" sz="1200">
                <a:solidFill>
                  <a:schemeClr val="lt1"/>
                </a:solidFill>
                <a:uFill>
                  <a:noFill/>
                </a:uFill>
                <a:latin typeface="Times New Roman"/>
                <a:ea typeface="Times New Roman"/>
                <a:cs typeface="Times New Roman"/>
                <a:sym typeface="Times New Roman"/>
                <a:hlinkClick r:id="rId4">
                  <a:extLst>
                    <a:ext uri="{A12FA001-AC4F-418D-AE19-62706E023703}">
                      <ahyp:hlinkClr val="tx"/>
                    </a:ext>
                  </a:extLst>
                </a:hlinkClick>
              </a:rPr>
              <a:t> небулярна гіпотеза</a:t>
            </a:r>
            <a:r>
              <a:rPr lang="uk" sz="1200">
                <a:solidFill>
                  <a:schemeClr val="lt1"/>
                </a:solidFill>
                <a:latin typeface="Times New Roman"/>
                <a:ea typeface="Times New Roman"/>
                <a:cs typeface="Times New Roman"/>
                <a:sym typeface="Times New Roman"/>
              </a:rPr>
              <a:t>, доповнена сучасними моделями (Ніцца), що описують міграцію планет-гігантів. </a:t>
            </a:r>
            <a:endParaRPr sz="1200">
              <a:solidFill>
                <a:schemeClr val="lt1"/>
              </a:solidFill>
              <a:latin typeface="Times New Roman"/>
              <a:ea typeface="Times New Roman"/>
              <a:cs typeface="Times New Roman"/>
              <a:sym typeface="Times New Roman"/>
            </a:endParaRPr>
          </a:p>
          <a:p>
            <a:pPr indent="0" lvl="0" marL="0" rtl="0" algn="l">
              <a:spcBef>
                <a:spcPts val="1800"/>
              </a:spcBef>
              <a:spcAft>
                <a:spcPts val="0"/>
              </a:spcAft>
              <a:buClr>
                <a:schemeClr val="dk1"/>
              </a:buClr>
              <a:buSzPts val="1100"/>
              <a:buFont typeface="Arial"/>
              <a:buNone/>
            </a:pPr>
            <a:r>
              <a:rPr lang="uk" sz="1200">
                <a:solidFill>
                  <a:schemeClr val="lt1"/>
                </a:solidFill>
                <a:latin typeface="Times New Roman"/>
                <a:ea typeface="Times New Roman"/>
                <a:cs typeface="Times New Roman"/>
                <a:sym typeface="Times New Roman"/>
              </a:rPr>
              <a:t>Основні теорії та гіпотези:</a:t>
            </a:r>
            <a:endParaRPr sz="1200">
              <a:solidFill>
                <a:schemeClr val="lt1"/>
              </a:solidFill>
              <a:latin typeface="Times New Roman"/>
              <a:ea typeface="Times New Roman"/>
              <a:cs typeface="Times New Roman"/>
              <a:sym typeface="Times New Roman"/>
            </a:endParaRPr>
          </a:p>
          <a:p>
            <a:pPr indent="-304800" lvl="0" marL="457200" rtl="0" algn="l">
              <a:spcBef>
                <a:spcPts val="90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Небулярна гіпотеза (Кант-Лаплас)</a:t>
            </a:r>
            <a:r>
              <a:rPr lang="uk" sz="1200">
                <a:solidFill>
                  <a:schemeClr val="lt1"/>
                </a:solidFill>
                <a:latin typeface="Times New Roman"/>
                <a:ea typeface="Times New Roman"/>
                <a:cs typeface="Times New Roman"/>
                <a:sym typeface="Times New Roman"/>
              </a:rPr>
              <a:t>: Запропонована Іммануїлом Кантом (1755) та П'єром-Симоном Лапласом (1796). Згідно з нею, Сонце і планети утворилися з повільно обертової, гарячої газової туманності, яка стискалася, збільшуючи швидкість обертання, і скидала кільця матерії, з яких утворилися планети.</a:t>
            </a:r>
            <a:endParaRPr sz="1200">
              <a:solidFill>
                <a:schemeClr val="lt1"/>
              </a:solidFill>
              <a:latin typeface="Times New Roman"/>
              <a:ea typeface="Times New Roman"/>
              <a:cs typeface="Times New Roman"/>
              <a:sym typeface="Times New Roman"/>
            </a:endParaRPr>
          </a:p>
          <a:p>
            <a:pPr indent="-304800" lvl="0" marL="457200" rtl="0" algn="l">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Сучасна небулярна теорія (Аккреційна модель)</a:t>
            </a:r>
            <a:r>
              <a:rPr lang="uk" sz="1200">
                <a:solidFill>
                  <a:schemeClr val="lt1"/>
                </a:solidFill>
                <a:latin typeface="Times New Roman"/>
                <a:ea typeface="Times New Roman"/>
                <a:cs typeface="Times New Roman"/>
                <a:sym typeface="Times New Roman"/>
              </a:rPr>
              <a:t>: Ґрунтується на ідеях Канта, але вважає хмару холодною. Вона описує, як частинки пилу зіштовхувалися, злипалися, утворюючи планетизімалі, а згодом — планети.</a:t>
            </a:r>
            <a:endParaRPr sz="1200">
              <a:solidFill>
                <a:schemeClr val="lt1"/>
              </a:solidFill>
              <a:latin typeface="Times New Roman"/>
              <a:ea typeface="Times New Roman"/>
              <a:cs typeface="Times New Roman"/>
              <a:sym typeface="Times New Roman"/>
            </a:endParaRPr>
          </a:p>
          <a:p>
            <a:pPr indent="-304800" lvl="0" marL="457200" rtl="0" algn="l">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Теорія О.Ю. Шмідта (Метеоритна)</a:t>
            </a:r>
            <a:r>
              <a:rPr lang="uk" sz="1200">
                <a:solidFill>
                  <a:schemeClr val="lt1"/>
                </a:solidFill>
                <a:latin typeface="Times New Roman"/>
                <a:ea typeface="Times New Roman"/>
                <a:cs typeface="Times New Roman"/>
                <a:sym typeface="Times New Roman"/>
              </a:rPr>
              <a:t>: Запропонована у 1944 р. Вона передбачає, що Сонце захопило холодну газопилову хмару, з якої згодом сформувалися планети.</a:t>
            </a:r>
            <a:endParaRPr sz="1200">
              <a:solidFill>
                <a:schemeClr val="lt1"/>
              </a:solidFill>
              <a:latin typeface="Times New Roman"/>
              <a:ea typeface="Times New Roman"/>
              <a:cs typeface="Times New Roman"/>
              <a:sym typeface="Times New Roman"/>
            </a:endParaRPr>
          </a:p>
          <a:p>
            <a:pPr indent="-304800" lvl="0" marL="457200" rtl="0" algn="l">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Гіпотеза подвійної зорі (Фред Хойл, 1944)</a:t>
            </a:r>
            <a:r>
              <a:rPr lang="uk" sz="1200">
                <a:solidFill>
                  <a:schemeClr val="lt1"/>
                </a:solidFill>
                <a:latin typeface="Times New Roman"/>
                <a:ea typeface="Times New Roman"/>
                <a:cs typeface="Times New Roman"/>
                <a:sym typeface="Times New Roman"/>
              </a:rPr>
              <a:t>: Припускає, що у Сонця була зоря-компаньйон, яка вибухнула як наднова, а з залишків її оболонки сформувалися планети.</a:t>
            </a:r>
            <a:endParaRPr sz="1200">
              <a:solidFill>
                <a:schemeClr val="lt1"/>
              </a:solidFill>
              <a:latin typeface="Times New Roman"/>
              <a:ea typeface="Times New Roman"/>
              <a:cs typeface="Times New Roman"/>
              <a:sym typeface="Times New Roman"/>
            </a:endParaRPr>
          </a:p>
          <a:p>
            <a:pPr indent="-304800" lvl="0" marL="457200" rtl="0" algn="l">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a:t>
            </a:r>
            <a:r>
              <a:rPr b="1" lang="uk" sz="1200">
                <a:solidFill>
                  <a:schemeClr val="lt1"/>
                </a:solidFill>
                <a:uFill>
                  <a:noFill/>
                </a:uFill>
                <a:latin typeface="Times New Roman"/>
                <a:ea typeface="Times New Roman"/>
                <a:cs typeface="Times New Roman"/>
                <a:sym typeface="Times New Roman"/>
                <a:hlinkClick r:id="rId5">
                  <a:extLst>
                    <a:ext uri="{A12FA001-AC4F-418D-AE19-62706E023703}">
                      <ahyp:hlinkClr val="tx"/>
                    </a:ext>
                  </a:extLst>
                </a:hlinkClick>
              </a:rPr>
              <a:t>Ніцца модель</a:t>
            </a:r>
            <a:r>
              <a:rPr b="1" lang="uk" sz="1200">
                <a:solidFill>
                  <a:schemeClr val="lt1"/>
                </a:solidFill>
                <a:latin typeface="Times New Roman"/>
                <a:ea typeface="Times New Roman"/>
                <a:cs typeface="Times New Roman"/>
                <a:sym typeface="Times New Roman"/>
              </a:rPr>
              <a:t>» (Nice model)</a:t>
            </a:r>
            <a:r>
              <a:rPr lang="uk" sz="1200">
                <a:solidFill>
                  <a:schemeClr val="lt1"/>
                </a:solidFill>
                <a:latin typeface="Times New Roman"/>
                <a:ea typeface="Times New Roman"/>
                <a:cs typeface="Times New Roman"/>
                <a:sym typeface="Times New Roman"/>
              </a:rPr>
              <a:t>: Сучасна модель, яка пояснює еволюцію Сонячної системи після формування планет.</a:t>
            </a:r>
            <a:endParaRPr sz="1200">
              <a:solidFill>
                <a:schemeClr val="lt1"/>
              </a:solidFill>
              <a:latin typeface="Times New Roman"/>
              <a:ea typeface="Times New Roman"/>
              <a:cs typeface="Times New Roman"/>
              <a:sym typeface="Times New Roman"/>
            </a:endParaRPr>
          </a:p>
          <a:p>
            <a:pPr indent="0" lvl="0" marL="0" rtl="0" algn="l">
              <a:spcBef>
                <a:spcPts val="2100"/>
              </a:spcBef>
              <a:spcAft>
                <a:spcPts val="0"/>
              </a:spcAft>
              <a:buNone/>
            </a:pPr>
            <a:r>
              <a:rPr lang="uk" sz="1200">
                <a:solidFill>
                  <a:schemeClr val="lt1"/>
                </a:solidFill>
                <a:latin typeface="Times New Roman"/>
                <a:ea typeface="Times New Roman"/>
                <a:cs typeface="Times New Roman"/>
                <a:sym typeface="Times New Roman"/>
              </a:rPr>
              <a:t>Вона свідчить про те, що планети-гіганти мігрували зі своїх початкових орбіт, утворюючи нинішню структуру системи.Розгадка точного механізму формування Сонячної системи (близько 4,5–4,6 млрд років тому з газопилової хмари) дасть людству розуміння унікальності Землі, походження життя, допоможе шукати екзопланети, придатні для життя, та прогнозувати космічні загрози. Це фундаментальне знання, що об'єднує фізику, астрономію та геологію</a:t>
            </a:r>
            <a:endParaRPr sz="1200">
              <a:solidFill>
                <a:schemeClr val="lt1"/>
              </a:solidFill>
              <a:latin typeface="Times New Roman"/>
              <a:ea typeface="Times New Roman"/>
              <a:cs typeface="Times New Roman"/>
              <a:sym typeface="Times New Roman"/>
            </a:endParaRPr>
          </a:p>
          <a:p>
            <a:pPr indent="0" lvl="0" marL="0" rtl="0" algn="l">
              <a:spcBef>
                <a:spcPts val="2100"/>
              </a:spcBef>
              <a:spcAft>
                <a:spcPts val="1200"/>
              </a:spcAft>
              <a:buNone/>
            </a:pPr>
            <a:r>
              <a:t/>
            </a:r>
            <a:endParaRPr sz="1200">
              <a:latin typeface="Times New Roman"/>
              <a:ea typeface="Times New Roman"/>
              <a:cs typeface="Times New Roman"/>
              <a:sym typeface="Times New Roman"/>
            </a:endParaRPr>
          </a:p>
        </p:txBody>
      </p:sp>
      <p:sp>
        <p:nvSpPr>
          <p:cNvPr id="80" name="Google Shape;80;p17"/>
          <p:cNvSpPr txBox="1"/>
          <p:nvPr/>
        </p:nvSpPr>
        <p:spPr>
          <a:xfrm>
            <a:off x="2663850" y="0"/>
            <a:ext cx="38163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2200">
                <a:solidFill>
                  <a:schemeClr val="lt1"/>
                </a:solidFill>
                <a:latin typeface="Times New Roman"/>
                <a:ea typeface="Times New Roman"/>
                <a:cs typeface="Times New Roman"/>
                <a:sym typeface="Times New Roman"/>
              </a:rPr>
              <a:t>ТАЄМНИЦЯ</a:t>
            </a:r>
            <a:r>
              <a:rPr lang="uk" sz="2200">
                <a:solidFill>
                  <a:schemeClr val="lt1"/>
                </a:solidFill>
                <a:latin typeface="Times New Roman"/>
                <a:ea typeface="Times New Roman"/>
                <a:cs typeface="Times New Roman"/>
                <a:sym typeface="Times New Roman"/>
              </a:rPr>
              <a:t> НАРОДЖЕННЯ</a:t>
            </a:r>
            <a:endParaRPr sz="2200">
              <a:solidFill>
                <a:schemeClr val="lt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4" name="Shape 84"/>
        <p:cNvGrpSpPr/>
        <p:nvPr/>
      </p:nvGrpSpPr>
      <p:grpSpPr>
        <a:xfrm>
          <a:off x="0" y="0"/>
          <a:ext cx="0" cy="0"/>
          <a:chOff x="0" y="0"/>
          <a:chExt cx="0" cy="0"/>
        </a:xfrm>
      </p:grpSpPr>
      <p:sp>
        <p:nvSpPr>
          <p:cNvPr id="85" name="Google Shape;85;p18"/>
          <p:cNvSpPr txBox="1"/>
          <p:nvPr>
            <p:ph idx="1" type="body"/>
          </p:nvPr>
        </p:nvSpPr>
        <p:spPr>
          <a:xfrm>
            <a:off x="311700" y="561450"/>
            <a:ext cx="8520600" cy="42771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uk" sz="1200">
                <a:solidFill>
                  <a:schemeClr val="lt1"/>
                </a:solidFill>
                <a:latin typeface="Times New Roman"/>
                <a:ea typeface="Times New Roman"/>
                <a:cs typeface="Times New Roman"/>
                <a:sym typeface="Times New Roman"/>
              </a:rPr>
              <a:t>«Космічний танець»</a:t>
            </a:r>
            <a:r>
              <a:rPr lang="uk" sz="1200">
                <a:solidFill>
                  <a:schemeClr val="lt1"/>
                </a:solidFill>
                <a:latin typeface="Times New Roman"/>
                <a:ea typeface="Times New Roman"/>
                <a:cs typeface="Times New Roman"/>
                <a:sym typeface="Times New Roman"/>
              </a:rPr>
              <a:t> планет Сонячної системи — це гравітаційно синхронізований рух, де небесні тіла обертаються навколо Сонця, перебуваючи в резонансі. В основі цього впорядкованого «хороводy» лежать невидимі гравітаційні нитки, що підтримують стабільність системи протягом мільярдів років. Таємниця полягає в міграції орбіт, резонансному ритмі та впливі прихованих об'єктів.</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1400"/>
              </a:spcBef>
              <a:spcAft>
                <a:spcPts val="0"/>
              </a:spcAft>
              <a:buNone/>
            </a:pPr>
            <a:r>
              <a:t/>
            </a:r>
            <a:endParaRPr b="1" sz="1200">
              <a:solidFill>
                <a:schemeClr val="lt1"/>
              </a:solidFill>
              <a:latin typeface="Times New Roman"/>
              <a:ea typeface="Times New Roman"/>
              <a:cs typeface="Times New Roman"/>
              <a:sym typeface="Times New Roman"/>
            </a:endParaRPr>
          </a:p>
          <a:p>
            <a:pPr indent="0" lvl="0" marL="0" rtl="0" algn="l">
              <a:lnSpc>
                <a:spcPct val="115000"/>
              </a:lnSpc>
              <a:spcBef>
                <a:spcPts val="1400"/>
              </a:spcBef>
              <a:spcAft>
                <a:spcPts val="0"/>
              </a:spcAft>
              <a:buNone/>
            </a:pPr>
            <a:r>
              <a:t/>
            </a:r>
            <a:endParaRPr b="1" sz="1200">
              <a:solidFill>
                <a:schemeClr val="lt1"/>
              </a:solidFill>
              <a:latin typeface="Times New Roman"/>
              <a:ea typeface="Times New Roman"/>
              <a:cs typeface="Times New Roman"/>
              <a:sym typeface="Times New Roman"/>
            </a:endParaRPr>
          </a:p>
          <a:p>
            <a:pPr indent="0" lvl="0" marL="0" rtl="0" algn="l">
              <a:lnSpc>
                <a:spcPct val="115000"/>
              </a:lnSpc>
              <a:spcBef>
                <a:spcPts val="1400"/>
              </a:spcBef>
              <a:spcAft>
                <a:spcPts val="0"/>
              </a:spcAft>
              <a:buClr>
                <a:schemeClr val="dk1"/>
              </a:buClr>
              <a:buSzPts val="1100"/>
              <a:buFont typeface="Arial"/>
              <a:buNone/>
            </a:pPr>
            <a:r>
              <a:rPr b="1" lang="uk" sz="1400">
                <a:solidFill>
                  <a:schemeClr val="lt1"/>
                </a:solidFill>
                <a:latin typeface="Times New Roman"/>
                <a:ea typeface="Times New Roman"/>
                <a:cs typeface="Times New Roman"/>
                <a:sym typeface="Times New Roman"/>
              </a:rPr>
              <a:t>Ключові особливості «танцю»:</a:t>
            </a:r>
            <a:endParaRPr b="1" sz="1400">
              <a:solidFill>
                <a:schemeClr val="lt1"/>
              </a:solidFill>
              <a:latin typeface="Times New Roman"/>
              <a:ea typeface="Times New Roman"/>
              <a:cs typeface="Times New Roman"/>
              <a:sym typeface="Times New Roman"/>
            </a:endParaRPr>
          </a:p>
          <a:p>
            <a:pPr indent="-304800" lvl="0" marL="457200" rtl="0" algn="l">
              <a:lnSpc>
                <a:spcPct val="115000"/>
              </a:lnSpc>
              <a:spcBef>
                <a:spcPts val="1200"/>
              </a:spcBef>
              <a:spcAft>
                <a:spcPts val="0"/>
              </a:spcAft>
              <a:buClr>
                <a:schemeClr val="lt1"/>
              </a:buClr>
              <a:buSzPts val="1200"/>
              <a:buChar char="●"/>
            </a:pPr>
            <a:r>
              <a:rPr b="1" lang="uk" sz="1400">
                <a:solidFill>
                  <a:schemeClr val="lt1"/>
                </a:solidFill>
                <a:latin typeface="Times New Roman"/>
                <a:ea typeface="Times New Roman"/>
                <a:cs typeface="Times New Roman"/>
                <a:sym typeface="Times New Roman"/>
              </a:rPr>
              <a:t>Орбітальний резонанс:</a:t>
            </a:r>
            <a:r>
              <a:rPr lang="uk" sz="1200">
                <a:solidFill>
                  <a:schemeClr val="lt1"/>
                </a:solidFill>
                <a:latin typeface="Times New Roman"/>
                <a:ea typeface="Times New Roman"/>
                <a:cs typeface="Times New Roman"/>
                <a:sym typeface="Times New Roman"/>
              </a:rPr>
              <a:t> Планети часто рухаються з ритмічно співвідносними періодами, утворюючи цілочисельні співвідношення (наприклад, близькі планети роблять 8 обертів за час, поки інші роблять 3).</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400">
                <a:solidFill>
                  <a:schemeClr val="lt1"/>
                </a:solidFill>
                <a:latin typeface="Times New Roman"/>
                <a:ea typeface="Times New Roman"/>
                <a:cs typeface="Times New Roman"/>
                <a:sym typeface="Times New Roman"/>
              </a:rPr>
              <a:t>Міграція планет</a:t>
            </a:r>
            <a:r>
              <a:rPr b="1" lang="uk" sz="1200">
                <a:solidFill>
                  <a:schemeClr val="lt1"/>
                </a:solidFill>
                <a:latin typeface="Times New Roman"/>
                <a:ea typeface="Times New Roman"/>
                <a:cs typeface="Times New Roman"/>
                <a:sym typeface="Times New Roman"/>
              </a:rPr>
              <a:t>:</a:t>
            </a:r>
            <a:r>
              <a:rPr lang="uk" sz="1200">
                <a:solidFill>
                  <a:schemeClr val="lt1"/>
                </a:solidFill>
                <a:latin typeface="Times New Roman"/>
                <a:ea typeface="Times New Roman"/>
                <a:cs typeface="Times New Roman"/>
                <a:sym typeface="Times New Roman"/>
              </a:rPr>
              <a:t> Астрономи зазначають, що планети не завжди залишалися на своїх місцях; вони могли мігрувати, формуючи «гарячі Юпітери» або змінюючи внутрішню архітектуру системи.</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400">
                <a:solidFill>
                  <a:schemeClr val="lt1"/>
                </a:solidFill>
                <a:latin typeface="Times New Roman"/>
                <a:ea typeface="Times New Roman"/>
                <a:cs typeface="Times New Roman"/>
                <a:sym typeface="Times New Roman"/>
              </a:rPr>
              <a:t>Приховані учасники:</a:t>
            </a:r>
            <a:r>
              <a:rPr lang="uk" sz="1200">
                <a:solidFill>
                  <a:schemeClr val="lt1"/>
                </a:solidFill>
                <a:latin typeface="Times New Roman"/>
                <a:ea typeface="Times New Roman"/>
                <a:cs typeface="Times New Roman"/>
                <a:sym typeface="Times New Roman"/>
              </a:rPr>
              <a:t> У віддалених регіонах, таких як пояс Койпера, гравітаційний танець коригується невідомими тілами, такими як «Планета Дев'ять», чий вплив пояснює незвичайні траєкторії.</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400">
                <a:solidFill>
                  <a:schemeClr val="lt1"/>
                </a:solidFill>
                <a:latin typeface="Times New Roman"/>
                <a:ea typeface="Times New Roman"/>
                <a:cs typeface="Times New Roman"/>
                <a:sym typeface="Times New Roman"/>
              </a:rPr>
              <a:t>Вплив Юпітера</a:t>
            </a:r>
            <a:r>
              <a:rPr b="1" lang="uk" sz="1200">
                <a:solidFill>
                  <a:schemeClr val="lt1"/>
                </a:solidFill>
                <a:latin typeface="Times New Roman"/>
                <a:ea typeface="Times New Roman"/>
                <a:cs typeface="Times New Roman"/>
                <a:sym typeface="Times New Roman"/>
              </a:rPr>
              <a:t>:</a:t>
            </a:r>
            <a:r>
              <a:rPr lang="uk" sz="1200">
                <a:solidFill>
                  <a:schemeClr val="lt1"/>
                </a:solidFill>
                <a:latin typeface="Times New Roman"/>
                <a:ea typeface="Times New Roman"/>
                <a:cs typeface="Times New Roman"/>
                <a:sym typeface="Times New Roman"/>
              </a:rPr>
              <a:t> Будучи гігантом, Юпітер керує динамікою багатьох об'єктів, а його центр мас із Сонцем розташований поза межами самої зірки.</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uk" sz="1200">
                <a:solidFill>
                  <a:schemeClr val="lt1"/>
                </a:solidFill>
                <a:latin typeface="Times New Roman"/>
                <a:ea typeface="Times New Roman"/>
                <a:cs typeface="Times New Roman"/>
                <a:sym typeface="Times New Roman"/>
              </a:rPr>
              <a:t>Цей танець — не хаос, а складна система, що еволюціонує та підтримується гравітацією.</a:t>
            </a:r>
            <a:endParaRPr sz="1200">
              <a:solidFill>
                <a:schemeClr val="lt1"/>
              </a:solidFill>
              <a:latin typeface="Times New Roman"/>
              <a:ea typeface="Times New Roman"/>
              <a:cs typeface="Times New Roman"/>
              <a:sym typeface="Times New Roman"/>
            </a:endParaRPr>
          </a:p>
          <a:p>
            <a:pPr indent="0" lvl="0" marL="0" rtl="0" algn="l">
              <a:lnSpc>
                <a:spcPct val="95000"/>
              </a:lnSpc>
              <a:spcBef>
                <a:spcPts val="1200"/>
              </a:spcBef>
              <a:spcAft>
                <a:spcPts val="1200"/>
              </a:spcAft>
              <a:buNone/>
            </a:pPr>
            <a:r>
              <a:t/>
            </a:r>
            <a:endParaRPr sz="1200">
              <a:latin typeface="Times New Roman"/>
              <a:ea typeface="Times New Roman"/>
              <a:cs typeface="Times New Roman"/>
              <a:sym typeface="Times New Roman"/>
            </a:endParaRPr>
          </a:p>
        </p:txBody>
      </p:sp>
      <p:sp>
        <p:nvSpPr>
          <p:cNvPr id="86" name="Google Shape;86;p18"/>
          <p:cNvSpPr txBox="1"/>
          <p:nvPr/>
        </p:nvSpPr>
        <p:spPr>
          <a:xfrm>
            <a:off x="2528400" y="152550"/>
            <a:ext cx="4087200" cy="40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2200">
                <a:solidFill>
                  <a:schemeClr val="lt1"/>
                </a:solidFill>
                <a:latin typeface="Times New Roman"/>
                <a:ea typeface="Times New Roman"/>
                <a:cs typeface="Times New Roman"/>
                <a:sym typeface="Times New Roman"/>
              </a:rPr>
              <a:t>ТАЄМНИЙ</a:t>
            </a:r>
            <a:r>
              <a:rPr lang="uk" sz="2200">
                <a:solidFill>
                  <a:schemeClr val="lt1"/>
                </a:solidFill>
                <a:latin typeface="Times New Roman"/>
                <a:ea typeface="Times New Roman"/>
                <a:cs typeface="Times New Roman"/>
                <a:sym typeface="Times New Roman"/>
              </a:rPr>
              <a:t> ТАНЕЦЬ ПЛАНЕТ</a:t>
            </a:r>
            <a:endParaRPr sz="2200">
              <a:solidFill>
                <a:schemeClr val="lt1"/>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0" name="Shape 90"/>
        <p:cNvGrpSpPr/>
        <p:nvPr/>
      </p:nvGrpSpPr>
      <p:grpSpPr>
        <a:xfrm>
          <a:off x="0" y="0"/>
          <a:ext cx="0" cy="0"/>
          <a:chOff x="0" y="0"/>
          <a:chExt cx="0" cy="0"/>
        </a:xfrm>
      </p:grpSpPr>
      <p:sp>
        <p:nvSpPr>
          <p:cNvPr id="91" name="Google Shape;91;p19"/>
          <p:cNvSpPr txBox="1"/>
          <p:nvPr>
            <p:ph type="title"/>
          </p:nvPr>
        </p:nvSpPr>
        <p:spPr>
          <a:xfrm>
            <a:off x="3192450" y="0"/>
            <a:ext cx="3058500" cy="48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uk">
                <a:solidFill>
                  <a:schemeClr val="lt1"/>
                </a:solidFill>
                <a:latin typeface="Times New Roman"/>
                <a:ea typeface="Times New Roman"/>
                <a:cs typeface="Times New Roman"/>
                <a:sym typeface="Times New Roman"/>
              </a:rPr>
              <a:t>ЖОВТИЙ КАРЛИК</a:t>
            </a:r>
            <a:endParaRPr>
              <a:solidFill>
                <a:schemeClr val="lt1"/>
              </a:solidFill>
              <a:latin typeface="Times New Roman"/>
              <a:ea typeface="Times New Roman"/>
              <a:cs typeface="Times New Roman"/>
              <a:sym typeface="Times New Roman"/>
            </a:endParaRPr>
          </a:p>
        </p:txBody>
      </p:sp>
      <p:sp>
        <p:nvSpPr>
          <p:cNvPr id="92" name="Google Shape;92;p19"/>
          <p:cNvSpPr txBox="1"/>
          <p:nvPr>
            <p:ph idx="1" type="body"/>
          </p:nvPr>
        </p:nvSpPr>
        <p:spPr>
          <a:xfrm>
            <a:off x="311700" y="419200"/>
            <a:ext cx="8520600" cy="2209800"/>
          </a:xfrm>
          <a:prstGeom prst="rect">
            <a:avLst/>
          </a:prstGeom>
        </p:spPr>
        <p:txBody>
          <a:bodyPr anchorCtr="0" anchor="t" bIns="91425" lIns="91425" spcFirstLastPara="1" rIns="91425" wrap="square" tIns="91425">
            <a:normAutofit fontScale="25000" lnSpcReduction="20000"/>
          </a:bodyPr>
          <a:lstStyle/>
          <a:p>
            <a:pPr indent="0" lvl="0" marL="0" rtl="0" algn="l">
              <a:lnSpc>
                <a:spcPct val="115000"/>
              </a:lnSpc>
              <a:spcBef>
                <a:spcPts val="0"/>
              </a:spcBef>
              <a:spcAft>
                <a:spcPts val="0"/>
              </a:spcAft>
              <a:buClr>
                <a:schemeClr val="dk1"/>
              </a:buClr>
              <a:buSzPts val="275"/>
              <a:buFont typeface="Arial"/>
              <a:buNone/>
            </a:pPr>
            <a:r>
              <a:rPr lang="uk" sz="4850">
                <a:solidFill>
                  <a:schemeClr val="lt1"/>
                </a:solidFill>
                <a:latin typeface="Times New Roman"/>
                <a:ea typeface="Times New Roman"/>
                <a:cs typeface="Times New Roman"/>
                <a:sym typeface="Times New Roman"/>
              </a:rPr>
              <a:t>Сонце — це центральна зоря нашої системи, віком близько 4,5–5 млрд років, що приховує багато таємниць: активність змінюється кожні 11 років, випромінюючи неймовірну енергію. Основні загадки включають процес нагрівання корони до мільйонів градусів, фізику сонячних плям, приховані магнітні поля та постійну втрату маси. </a:t>
            </a:r>
            <a:endParaRPr sz="485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275"/>
              <a:buFont typeface="Arial"/>
              <a:buNone/>
            </a:pPr>
            <a:r>
              <a:rPr b="1" lang="uk" sz="4850">
                <a:solidFill>
                  <a:schemeClr val="lt1"/>
                </a:solidFill>
                <a:latin typeface="Times New Roman"/>
                <a:ea typeface="Times New Roman"/>
                <a:cs typeface="Times New Roman"/>
                <a:sym typeface="Times New Roman"/>
              </a:rPr>
              <a:t>Головні таємниці та факти про Сонце:</a:t>
            </a:r>
            <a:endParaRPr b="1" sz="4850">
              <a:solidFill>
                <a:schemeClr val="lt1"/>
              </a:solidFill>
              <a:latin typeface="Times New Roman"/>
              <a:ea typeface="Times New Roman"/>
              <a:cs typeface="Times New Roman"/>
              <a:sym typeface="Times New Roman"/>
            </a:endParaRPr>
          </a:p>
          <a:p>
            <a:pPr indent="-305594" lvl="0" marL="457200" rtl="0" algn="l">
              <a:lnSpc>
                <a:spcPct val="115000"/>
              </a:lnSpc>
              <a:spcBef>
                <a:spcPts val="1200"/>
              </a:spcBef>
              <a:spcAft>
                <a:spcPts val="0"/>
              </a:spcAft>
              <a:buClr>
                <a:schemeClr val="lt1"/>
              </a:buClr>
              <a:buSzPct val="100000"/>
              <a:buChar char="●"/>
            </a:pPr>
            <a:r>
              <a:rPr b="1" lang="uk" sz="4850">
                <a:solidFill>
                  <a:schemeClr val="lt1"/>
                </a:solidFill>
                <a:latin typeface="Times New Roman"/>
                <a:ea typeface="Times New Roman"/>
                <a:cs typeface="Times New Roman"/>
                <a:sym typeface="Times New Roman"/>
              </a:rPr>
              <a:t>11-річний цикл активності:</a:t>
            </a:r>
            <a:r>
              <a:rPr lang="uk" sz="4850">
                <a:solidFill>
                  <a:schemeClr val="lt1"/>
                </a:solidFill>
                <a:latin typeface="Times New Roman"/>
                <a:ea typeface="Times New Roman"/>
                <a:cs typeface="Times New Roman"/>
                <a:sym typeface="Times New Roman"/>
              </a:rPr>
              <a:t> Сонце не є стабільним, воно має періоди максимуму та мінімуму активності (цикл сонячних плям), який впливає на космічну погоду та Землю.</a:t>
            </a:r>
            <a:endParaRPr sz="4850">
              <a:solidFill>
                <a:schemeClr val="lt1"/>
              </a:solidFill>
              <a:latin typeface="Times New Roman"/>
              <a:ea typeface="Times New Roman"/>
              <a:cs typeface="Times New Roman"/>
              <a:sym typeface="Times New Roman"/>
            </a:endParaRPr>
          </a:p>
          <a:p>
            <a:pPr indent="-305594" lvl="0" marL="457200" rtl="0" algn="l">
              <a:lnSpc>
                <a:spcPct val="115000"/>
              </a:lnSpc>
              <a:spcBef>
                <a:spcPts val="1200"/>
              </a:spcBef>
              <a:spcAft>
                <a:spcPts val="0"/>
              </a:spcAft>
              <a:buClr>
                <a:schemeClr val="lt1"/>
              </a:buClr>
              <a:buSzPct val="100000"/>
              <a:buChar char="●"/>
            </a:pPr>
            <a:r>
              <a:rPr b="1" lang="uk" sz="4850">
                <a:solidFill>
                  <a:schemeClr val="lt1"/>
                </a:solidFill>
                <a:latin typeface="Times New Roman"/>
                <a:ea typeface="Times New Roman"/>
                <a:cs typeface="Times New Roman"/>
                <a:sym typeface="Times New Roman"/>
              </a:rPr>
              <a:t>Загадка корони:</a:t>
            </a:r>
            <a:r>
              <a:rPr lang="uk" sz="4850">
                <a:solidFill>
                  <a:schemeClr val="lt1"/>
                </a:solidFill>
                <a:latin typeface="Times New Roman"/>
                <a:ea typeface="Times New Roman"/>
                <a:cs typeface="Times New Roman"/>
                <a:sym typeface="Times New Roman"/>
              </a:rPr>
              <a:t> Температура зовнішньої атмосфери Сонця (корони) набагато вища, ніж температура його поверхні, що суперечить законам фізики та є об'єктом досліджень.</a:t>
            </a:r>
            <a:endParaRPr sz="4850">
              <a:solidFill>
                <a:schemeClr val="lt1"/>
              </a:solidFill>
              <a:latin typeface="Times New Roman"/>
              <a:ea typeface="Times New Roman"/>
              <a:cs typeface="Times New Roman"/>
              <a:sym typeface="Times New Roman"/>
            </a:endParaRPr>
          </a:p>
          <a:p>
            <a:pPr indent="-305594" lvl="0" marL="457200" rtl="0" algn="l">
              <a:lnSpc>
                <a:spcPct val="115000"/>
              </a:lnSpc>
              <a:spcBef>
                <a:spcPts val="1200"/>
              </a:spcBef>
              <a:spcAft>
                <a:spcPts val="0"/>
              </a:spcAft>
              <a:buClr>
                <a:schemeClr val="lt1"/>
              </a:buClr>
              <a:buSzPct val="100000"/>
              <a:buChar char="●"/>
            </a:pPr>
            <a:r>
              <a:rPr b="1" lang="uk" sz="4850">
                <a:solidFill>
                  <a:schemeClr val="lt1"/>
                </a:solidFill>
                <a:latin typeface="Times New Roman"/>
                <a:ea typeface="Times New Roman"/>
                <a:cs typeface="Times New Roman"/>
                <a:sym typeface="Times New Roman"/>
              </a:rPr>
              <a:t>Джерело енергії:</a:t>
            </a:r>
            <a:r>
              <a:rPr lang="uk" sz="4850">
                <a:solidFill>
                  <a:schemeClr val="lt1"/>
                </a:solidFill>
                <a:latin typeface="Times New Roman"/>
                <a:ea typeface="Times New Roman"/>
                <a:cs typeface="Times New Roman"/>
                <a:sym typeface="Times New Roman"/>
              </a:rPr>
              <a:t> Сонце — це величезна розжарена газова куля, яка перетворює водень на гелій, втрачаючи при цьому свою масу.</a:t>
            </a:r>
            <a:endParaRPr sz="4850">
              <a:solidFill>
                <a:schemeClr val="lt1"/>
              </a:solidFill>
              <a:latin typeface="Times New Roman"/>
              <a:ea typeface="Times New Roman"/>
              <a:cs typeface="Times New Roman"/>
              <a:sym typeface="Times New Roman"/>
            </a:endParaRPr>
          </a:p>
          <a:p>
            <a:pPr indent="-305594" lvl="0" marL="457200" rtl="0" algn="l">
              <a:lnSpc>
                <a:spcPct val="115000"/>
              </a:lnSpc>
              <a:spcBef>
                <a:spcPts val="1200"/>
              </a:spcBef>
              <a:spcAft>
                <a:spcPts val="0"/>
              </a:spcAft>
              <a:buClr>
                <a:schemeClr val="lt1"/>
              </a:buClr>
              <a:buSzPct val="100000"/>
              <a:buChar char="●"/>
            </a:pPr>
            <a:r>
              <a:rPr b="1" lang="uk" sz="4850">
                <a:solidFill>
                  <a:schemeClr val="lt1"/>
                </a:solidFill>
                <a:latin typeface="Times New Roman"/>
                <a:ea typeface="Times New Roman"/>
                <a:cs typeface="Times New Roman"/>
                <a:sym typeface="Times New Roman"/>
              </a:rPr>
              <a:t>Магнітні бурі:</a:t>
            </a:r>
            <a:r>
              <a:rPr lang="uk" sz="4850">
                <a:solidFill>
                  <a:schemeClr val="lt1"/>
                </a:solidFill>
                <a:latin typeface="Times New Roman"/>
                <a:ea typeface="Times New Roman"/>
                <a:cs typeface="Times New Roman"/>
                <a:sym typeface="Times New Roman"/>
              </a:rPr>
              <a:t> Сонячна динамічна обсерваторія допомагає вивчати магнітні поля, які спричиняють спалахи, що впливають на електроніку на Землі.</a:t>
            </a:r>
            <a:endParaRPr sz="4850">
              <a:solidFill>
                <a:schemeClr val="lt1"/>
              </a:solidFill>
              <a:latin typeface="Times New Roman"/>
              <a:ea typeface="Times New Roman"/>
              <a:cs typeface="Times New Roman"/>
              <a:sym typeface="Times New Roman"/>
            </a:endParaRPr>
          </a:p>
          <a:p>
            <a:pPr indent="-305594" lvl="0" marL="457200" rtl="0" algn="l">
              <a:lnSpc>
                <a:spcPct val="115000"/>
              </a:lnSpc>
              <a:spcBef>
                <a:spcPts val="1200"/>
              </a:spcBef>
              <a:spcAft>
                <a:spcPts val="0"/>
              </a:spcAft>
              <a:buClr>
                <a:schemeClr val="lt1"/>
              </a:buClr>
              <a:buSzPct val="100000"/>
              <a:buChar char="●"/>
            </a:pPr>
            <a:r>
              <a:rPr b="1" lang="uk" sz="4850">
                <a:solidFill>
                  <a:schemeClr val="lt1"/>
                </a:solidFill>
                <a:latin typeface="Times New Roman"/>
                <a:ea typeface="Times New Roman"/>
                <a:cs typeface="Times New Roman"/>
                <a:sym typeface="Times New Roman"/>
              </a:rPr>
              <a:t>Формування:</a:t>
            </a:r>
            <a:r>
              <a:rPr lang="uk" sz="4850">
                <a:solidFill>
                  <a:schemeClr val="lt1"/>
                </a:solidFill>
                <a:latin typeface="Times New Roman"/>
                <a:ea typeface="Times New Roman"/>
                <a:cs typeface="Times New Roman"/>
                <a:sym typeface="Times New Roman"/>
              </a:rPr>
              <a:t> Сонце утворилося з газопилової хмари близько 4,5-5 млрд років тому і є зорею середньої величини, так званим "жовтим карликом".</a:t>
            </a:r>
            <a:endParaRPr sz="4850">
              <a:solidFill>
                <a:schemeClr val="lt1"/>
              </a:solidFill>
              <a:latin typeface="Times New Roman"/>
              <a:ea typeface="Times New Roman"/>
              <a:cs typeface="Times New Roman"/>
              <a:sym typeface="Times New Roman"/>
            </a:endParaRPr>
          </a:p>
          <a:p>
            <a:pPr indent="-305594" lvl="0" marL="457200" rtl="0" algn="l">
              <a:lnSpc>
                <a:spcPct val="115000"/>
              </a:lnSpc>
              <a:spcBef>
                <a:spcPts val="1200"/>
              </a:spcBef>
              <a:spcAft>
                <a:spcPts val="0"/>
              </a:spcAft>
              <a:buClr>
                <a:schemeClr val="lt1"/>
              </a:buClr>
              <a:buSzPct val="100000"/>
              <a:buChar char="●"/>
            </a:pPr>
            <a:r>
              <a:rPr lang="uk" sz="4850">
                <a:solidFill>
                  <a:schemeClr val="lt1"/>
                </a:solidFill>
                <a:latin typeface="Times New Roman"/>
                <a:ea typeface="Times New Roman"/>
                <a:cs typeface="Times New Roman"/>
                <a:sym typeface="Times New Roman"/>
              </a:rPr>
              <a:t>Колір:Сонце насправді має </a:t>
            </a:r>
            <a:r>
              <a:rPr b="1" lang="uk" sz="4850">
                <a:solidFill>
                  <a:schemeClr val="lt1"/>
                </a:solidFill>
                <a:latin typeface="Times New Roman"/>
                <a:ea typeface="Times New Roman"/>
                <a:cs typeface="Times New Roman"/>
                <a:sym typeface="Times New Roman"/>
              </a:rPr>
              <a:t>білий</a:t>
            </a:r>
            <a:r>
              <a:rPr lang="uk" sz="4850">
                <a:solidFill>
                  <a:schemeClr val="lt1"/>
                </a:solidFill>
                <a:latin typeface="Times New Roman"/>
                <a:ea typeface="Times New Roman"/>
                <a:cs typeface="Times New Roman"/>
                <a:sym typeface="Times New Roman"/>
              </a:rPr>
              <a:t> колір. Воно випромінює світло в усіх кольорах видимого спектра, і з космосу воно виглядає як яскрава біла куля. Жовтим, помаранчевим або червоним ми бачимо Сонце через земну атмосферу, яка розсіює сині промені, пропускаючи переважно жовто-червоний спектр. Сонце — це «жовтий карлік», але назва жовтий походить від класифікації за температурою, а не через справжній колір.</a:t>
            </a:r>
            <a:endParaRPr sz="485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275"/>
              <a:buFont typeface="Arial"/>
              <a:buNone/>
            </a:pPr>
            <a:r>
              <a:rPr lang="uk" sz="4850">
                <a:solidFill>
                  <a:schemeClr val="lt1"/>
                </a:solidFill>
                <a:latin typeface="Times New Roman"/>
                <a:ea typeface="Times New Roman"/>
                <a:cs typeface="Times New Roman"/>
                <a:sym typeface="Times New Roman"/>
              </a:rPr>
              <a:t>Таємниці Сонця досліджуються багатьма науковими інструментами для розуміння космічних процесів. </a:t>
            </a:r>
            <a:endParaRPr sz="4850">
              <a:solidFill>
                <a:schemeClr val="lt1"/>
              </a:solidFill>
              <a:latin typeface="Times New Roman"/>
              <a:ea typeface="Times New Roman"/>
              <a:cs typeface="Times New Roman"/>
              <a:sym typeface="Times New Roman"/>
            </a:endParaRPr>
          </a:p>
          <a:p>
            <a:pPr indent="0" lvl="0" marL="0" rtl="0" algn="l">
              <a:spcBef>
                <a:spcPts val="120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 name="Shape 96"/>
        <p:cNvGrpSpPr/>
        <p:nvPr/>
      </p:nvGrpSpPr>
      <p:grpSpPr>
        <a:xfrm>
          <a:off x="0" y="0"/>
          <a:ext cx="0" cy="0"/>
          <a:chOff x="0" y="0"/>
          <a:chExt cx="0" cy="0"/>
        </a:xfrm>
      </p:grpSpPr>
      <p:sp>
        <p:nvSpPr>
          <p:cNvPr id="97" name="Google Shape;97;p20"/>
          <p:cNvSpPr txBox="1"/>
          <p:nvPr/>
        </p:nvSpPr>
        <p:spPr>
          <a:xfrm>
            <a:off x="499275" y="977050"/>
            <a:ext cx="7747500" cy="765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uk" sz="1200">
                <a:solidFill>
                  <a:schemeClr val="lt1"/>
                </a:solidFill>
                <a:latin typeface="Times New Roman"/>
                <a:ea typeface="Times New Roman"/>
                <a:cs typeface="Times New Roman"/>
                <a:sym typeface="Times New Roman"/>
              </a:rPr>
              <a:t>Сонячний вітер</a:t>
            </a:r>
            <a:r>
              <a:rPr lang="uk" sz="1200">
                <a:solidFill>
                  <a:schemeClr val="lt1"/>
                </a:solidFill>
                <a:latin typeface="Times New Roman"/>
                <a:ea typeface="Times New Roman"/>
                <a:cs typeface="Times New Roman"/>
                <a:sym typeface="Times New Roman"/>
              </a:rPr>
              <a:t> — це безперервний потік заряджених частинок (плазми, переважно протонів та електронів), що витікає з корони Сонця в міжпланетний простір зі швидкістю 300–1200 км/с. Він формує геліосферу, впливає на магнітосфери планет і спричиняє полярні сяйва, одночасно створюючи загрозу для космічних апаратів та радіозв'язку.</a:t>
            </a:r>
            <a:endParaRPr sz="1200">
              <a:solidFill>
                <a:schemeClr val="lt1"/>
              </a:solidFill>
              <a:latin typeface="Times New Roman"/>
              <a:ea typeface="Times New Roman"/>
              <a:cs typeface="Times New Roman"/>
              <a:sym typeface="Times New Roman"/>
            </a:endParaRPr>
          </a:p>
        </p:txBody>
      </p:sp>
      <p:sp>
        <p:nvSpPr>
          <p:cNvPr id="98" name="Google Shape;98;p20"/>
          <p:cNvSpPr txBox="1"/>
          <p:nvPr/>
        </p:nvSpPr>
        <p:spPr>
          <a:xfrm>
            <a:off x="1965900" y="65775"/>
            <a:ext cx="52122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2500">
                <a:solidFill>
                  <a:schemeClr val="lt1"/>
                </a:solidFill>
                <a:latin typeface="Times New Roman"/>
                <a:ea typeface="Times New Roman"/>
                <a:cs typeface="Times New Roman"/>
                <a:sym typeface="Times New Roman"/>
              </a:rPr>
              <a:t>ТАЄМНИЦЯ  СОНЯЧНОГО  ВІТРУ</a:t>
            </a:r>
            <a:endParaRPr sz="2500">
              <a:solidFill>
                <a:schemeClr val="lt1"/>
              </a:solidFill>
              <a:latin typeface="Times New Roman"/>
              <a:ea typeface="Times New Roman"/>
              <a:cs typeface="Times New Roman"/>
              <a:sym typeface="Times New Roman"/>
            </a:endParaRPr>
          </a:p>
        </p:txBody>
      </p:sp>
      <p:sp>
        <p:nvSpPr>
          <p:cNvPr id="99" name="Google Shape;99;p20"/>
          <p:cNvSpPr txBox="1"/>
          <p:nvPr/>
        </p:nvSpPr>
        <p:spPr>
          <a:xfrm>
            <a:off x="458475" y="1862313"/>
            <a:ext cx="8453400" cy="258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900"/>
              </a:spcBef>
              <a:spcAft>
                <a:spcPts val="0"/>
              </a:spcAft>
              <a:buClr>
                <a:schemeClr val="dk1"/>
              </a:buClr>
              <a:buSzPts val="1100"/>
              <a:buFont typeface="Arial"/>
              <a:buNone/>
            </a:pPr>
            <a:r>
              <a:rPr b="1" lang="uk" sz="1200">
                <a:solidFill>
                  <a:schemeClr val="lt1"/>
                </a:solidFill>
                <a:latin typeface="Times New Roman"/>
                <a:ea typeface="Times New Roman"/>
                <a:cs typeface="Times New Roman"/>
                <a:sym typeface="Times New Roman"/>
              </a:rPr>
              <a:t>Таємниця сонячного вітру:</a:t>
            </a:r>
            <a:endParaRPr b="1" sz="120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uk" sz="1200">
                <a:solidFill>
                  <a:schemeClr val="lt1"/>
                </a:solidFill>
                <a:latin typeface="Times New Roman"/>
                <a:ea typeface="Times New Roman"/>
                <a:cs typeface="Times New Roman"/>
                <a:sym typeface="Times New Roman"/>
              </a:rPr>
              <a:t>Головною таємницею довго залишалося питання: як сонячний вітер розганяється та нагрівається до колосальних температур на великій відстані від Сонця? </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120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Розгадка:</a:t>
            </a:r>
            <a:r>
              <a:rPr lang="uk" sz="1200">
                <a:solidFill>
                  <a:schemeClr val="lt1"/>
                </a:solidFill>
                <a:latin typeface="Times New Roman"/>
                <a:ea typeface="Times New Roman"/>
                <a:cs typeface="Times New Roman"/>
                <a:sym typeface="Times New Roman"/>
              </a:rPr>
              <a:t> Дослідження, зокрема зондом Parker Solar Probe, показали, що частинки прискорюються та нагріваються завдяки так званим </a:t>
            </a:r>
            <a:r>
              <a:rPr b="1" lang="uk" sz="1200">
                <a:solidFill>
                  <a:schemeClr val="lt1"/>
                </a:solidFill>
                <a:latin typeface="Times New Roman"/>
                <a:ea typeface="Times New Roman"/>
                <a:cs typeface="Times New Roman"/>
                <a:sym typeface="Times New Roman"/>
              </a:rPr>
              <a:t>Альвеновським хвилям</a:t>
            </a:r>
            <a:r>
              <a:rPr lang="uk" sz="1200">
                <a:solidFill>
                  <a:schemeClr val="lt1"/>
                </a:solidFill>
                <a:latin typeface="Times New Roman"/>
                <a:ea typeface="Times New Roman"/>
                <a:cs typeface="Times New Roman"/>
                <a:sym typeface="Times New Roman"/>
              </a:rPr>
              <a:t> (коливанням у магнітному полі). Ці хвилі виникають біля поверхні й передають енергію плазмі, виштовхуючи її, що пояснює аномальне прискорення далеко від зоряного ядра. </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2100"/>
              </a:spcBef>
              <a:spcAft>
                <a:spcPts val="0"/>
              </a:spcAft>
              <a:buClr>
                <a:schemeClr val="dk1"/>
              </a:buClr>
              <a:buSzPts val="1100"/>
              <a:buFont typeface="Arial"/>
              <a:buNone/>
            </a:pPr>
            <a:r>
              <a:rPr lang="uk" sz="1200">
                <a:solidFill>
                  <a:schemeClr val="lt1"/>
                </a:solidFill>
                <a:latin typeface="Times New Roman"/>
                <a:ea typeface="Times New Roman"/>
                <a:cs typeface="Times New Roman"/>
                <a:sym typeface="Times New Roman"/>
              </a:rPr>
              <a:t>Сонячний вітер є не лише "космічним подихом", але й постійним фактором впливу на Землю, що створює магнітні бурі.</a:t>
            </a:r>
            <a:endParaRPr sz="1200">
              <a:solidFill>
                <a:schemeClr val="lt1"/>
              </a:solidFill>
              <a:latin typeface="Times New Roman"/>
              <a:ea typeface="Times New Roman"/>
              <a:cs typeface="Times New Roman"/>
              <a:sym typeface="Times New Roman"/>
            </a:endParaRPr>
          </a:p>
          <a:p>
            <a:pPr indent="0" lvl="0" marL="0" rtl="0" algn="l">
              <a:spcBef>
                <a:spcPts val="1200"/>
              </a:spcBef>
              <a:spcAft>
                <a:spcPts val="0"/>
              </a:spcAft>
              <a:buNone/>
            </a:pPr>
            <a:r>
              <a:t/>
            </a:r>
            <a:endParaRPr sz="12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3" name="Shape 103"/>
        <p:cNvGrpSpPr/>
        <p:nvPr/>
      </p:nvGrpSpPr>
      <p:grpSpPr>
        <a:xfrm>
          <a:off x="0" y="0"/>
          <a:ext cx="0" cy="0"/>
          <a:chOff x="0" y="0"/>
          <a:chExt cx="0" cy="0"/>
        </a:xfrm>
      </p:grpSpPr>
      <p:sp>
        <p:nvSpPr>
          <p:cNvPr id="104" name="Google Shape;104;p21"/>
          <p:cNvSpPr txBox="1"/>
          <p:nvPr/>
        </p:nvSpPr>
        <p:spPr>
          <a:xfrm>
            <a:off x="3381000" y="325534"/>
            <a:ext cx="2382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2500">
                <a:solidFill>
                  <a:schemeClr val="lt1"/>
                </a:solidFill>
                <a:latin typeface="Times New Roman"/>
                <a:ea typeface="Times New Roman"/>
                <a:cs typeface="Times New Roman"/>
                <a:sym typeface="Times New Roman"/>
              </a:rPr>
              <a:t>Таємничі звуки </a:t>
            </a:r>
            <a:endParaRPr sz="2500">
              <a:solidFill>
                <a:schemeClr val="lt1"/>
              </a:solidFill>
              <a:latin typeface="Times New Roman"/>
              <a:ea typeface="Times New Roman"/>
              <a:cs typeface="Times New Roman"/>
              <a:sym typeface="Times New Roman"/>
            </a:endParaRPr>
          </a:p>
        </p:txBody>
      </p:sp>
      <p:sp>
        <p:nvSpPr>
          <p:cNvPr id="105" name="Google Shape;105;p21"/>
          <p:cNvSpPr txBox="1"/>
          <p:nvPr/>
        </p:nvSpPr>
        <p:spPr>
          <a:xfrm>
            <a:off x="430225" y="789325"/>
            <a:ext cx="8241300" cy="370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uk" sz="1200">
                <a:solidFill>
                  <a:schemeClr val="lt1"/>
                </a:solidFill>
                <a:latin typeface="Times New Roman"/>
                <a:ea typeface="Times New Roman"/>
                <a:cs typeface="Times New Roman"/>
                <a:sym typeface="Times New Roman"/>
              </a:rPr>
              <a:t>Таємничі звуки в Сонячній системі — це переважно перетворені вченими NASA електромагнітні та плазмові хвилі, оскільки у вакуумі космосу звук не поширюється. Планети, як-от Юпітер, Сатурн, Земля та Меркурій, "співають" або видають звуки, схожі на свист і щебет, через взаємодію сонячного вітру з їхніми магнітними полями. </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b="1" lang="uk" sz="1200">
                <a:solidFill>
                  <a:schemeClr val="lt1"/>
                </a:solidFill>
                <a:latin typeface="Times New Roman"/>
                <a:ea typeface="Times New Roman"/>
                <a:cs typeface="Times New Roman"/>
                <a:sym typeface="Times New Roman"/>
              </a:rPr>
              <a:t>Найцікавіші звукові явища:</a:t>
            </a:r>
            <a:endParaRPr b="1" sz="1200">
              <a:solidFill>
                <a:schemeClr val="lt1"/>
              </a:solidFill>
              <a:latin typeface="Times New Roman"/>
              <a:ea typeface="Times New Roman"/>
              <a:cs typeface="Times New Roman"/>
              <a:sym typeface="Times New Roman"/>
            </a:endParaRPr>
          </a:p>
          <a:p>
            <a:pPr indent="-304800" lvl="0" marL="457200" rtl="0" algn="l">
              <a:lnSpc>
                <a:spcPct val="115000"/>
              </a:lnSpc>
              <a:spcBef>
                <a:spcPts val="120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«Співаючий» Меркурій:</a:t>
            </a:r>
            <a:r>
              <a:rPr lang="uk" sz="1200">
                <a:solidFill>
                  <a:schemeClr val="lt1"/>
                </a:solidFill>
                <a:latin typeface="Times New Roman"/>
                <a:ea typeface="Times New Roman"/>
                <a:cs typeface="Times New Roman"/>
                <a:sym typeface="Times New Roman"/>
              </a:rPr>
              <a:t> Дослідження показали, що навколо Меркурія виникають загадкові плазмові хвилі, які звучать, коли планета огинає Сонце.</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Музика Юпітера та Сатурна:</a:t>
            </a:r>
            <a:r>
              <a:rPr lang="uk" sz="1200">
                <a:solidFill>
                  <a:schemeClr val="lt1"/>
                </a:solidFill>
                <a:latin typeface="Times New Roman"/>
                <a:ea typeface="Times New Roman"/>
                <a:cs typeface="Times New Roman"/>
                <a:sym typeface="Times New Roman"/>
              </a:rPr>
              <a:t> Плазмові хвилі, зафіксовані апаратами, нагадують сигнали роботів або радіоперешкоди.</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Рев Сонця:</a:t>
            </a:r>
            <a:r>
              <a:rPr lang="uk" sz="1200">
                <a:solidFill>
                  <a:schemeClr val="lt1"/>
                </a:solidFill>
                <a:latin typeface="Times New Roman"/>
                <a:ea typeface="Times New Roman"/>
                <a:cs typeface="Times New Roman"/>
                <a:sym typeface="Times New Roman"/>
              </a:rPr>
              <a:t> Якби звук міг поширюватися у вакуумі, Сонце звучало б як гучний рев, через конвекційні комірки на його поверхні.</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Дивна музика Місяця:</a:t>
            </a:r>
            <a:r>
              <a:rPr lang="uk" sz="1200">
                <a:solidFill>
                  <a:schemeClr val="lt1"/>
                </a:solidFill>
                <a:latin typeface="Times New Roman"/>
                <a:ea typeface="Times New Roman"/>
                <a:cs typeface="Times New Roman"/>
                <a:sym typeface="Times New Roman"/>
              </a:rPr>
              <a:t> Під час місії «Аполлон-10» астронавти чули «свистячі» звуки на зворотному боці Місяця, що ймовірно було інтерференцією радіосигналів. </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2100"/>
              </a:spcBef>
              <a:spcAft>
                <a:spcPts val="1200"/>
              </a:spcAft>
              <a:buClr>
                <a:schemeClr val="dk1"/>
              </a:buClr>
              <a:buSzPts val="1100"/>
              <a:buFont typeface="Arial"/>
              <a:buNone/>
            </a:pPr>
            <a:r>
              <a:rPr lang="uk" sz="1200">
                <a:solidFill>
                  <a:schemeClr val="lt1"/>
                </a:solidFill>
                <a:latin typeface="Times New Roman"/>
                <a:ea typeface="Times New Roman"/>
                <a:cs typeface="Times New Roman"/>
                <a:sym typeface="Times New Roman"/>
              </a:rPr>
              <a:t>Ці звуки — це не акустичні хвилі, а інтерпретація даних радіо- та плазмових інструментів, що дозволяє вченим вивчати магнітне середовище космічних тіл.</a:t>
            </a:r>
            <a:endParaRPr sz="1200">
              <a:solidFill>
                <a:schemeClr val="lt1"/>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sp>
        <p:nvSpPr>
          <p:cNvPr id="110" name="Google Shape;110;p22"/>
          <p:cNvSpPr txBox="1"/>
          <p:nvPr>
            <p:ph type="title"/>
          </p:nvPr>
        </p:nvSpPr>
        <p:spPr>
          <a:xfrm>
            <a:off x="2195850" y="-96525"/>
            <a:ext cx="4752300" cy="49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uk" sz="2220">
                <a:solidFill>
                  <a:schemeClr val="lt1"/>
                </a:solidFill>
                <a:latin typeface="Times New Roman"/>
                <a:ea typeface="Times New Roman"/>
                <a:cs typeface="Times New Roman"/>
                <a:sym typeface="Times New Roman"/>
              </a:rPr>
              <a:t>ПЛАНЕТА  З  ВЕЛИКИМ  СЕРЦЕМ</a:t>
            </a:r>
            <a:endParaRPr sz="2220">
              <a:solidFill>
                <a:schemeClr val="lt1"/>
              </a:solidFill>
              <a:latin typeface="Times New Roman"/>
              <a:ea typeface="Times New Roman"/>
              <a:cs typeface="Times New Roman"/>
              <a:sym typeface="Times New Roman"/>
            </a:endParaRPr>
          </a:p>
        </p:txBody>
      </p:sp>
      <p:sp>
        <p:nvSpPr>
          <p:cNvPr id="111" name="Google Shape;111;p22"/>
          <p:cNvSpPr txBox="1"/>
          <p:nvPr>
            <p:ph idx="1" type="body"/>
          </p:nvPr>
        </p:nvSpPr>
        <p:spPr>
          <a:xfrm>
            <a:off x="311700" y="398775"/>
            <a:ext cx="8520600" cy="4119300"/>
          </a:xfrm>
          <a:prstGeom prst="rect">
            <a:avLst/>
          </a:prstGeom>
        </p:spPr>
        <p:txBody>
          <a:bodyPr anchorCtr="0" anchor="t" bIns="91425" lIns="91425" spcFirstLastPara="1" rIns="91425" wrap="square" tIns="91425">
            <a:normAutofit fontScale="62500" lnSpcReduction="20000"/>
          </a:bodyPr>
          <a:lstStyle/>
          <a:p>
            <a:pPr indent="0" lvl="0" marL="0" rtl="0" algn="l">
              <a:lnSpc>
                <a:spcPct val="115000"/>
              </a:lnSpc>
              <a:spcBef>
                <a:spcPts val="0"/>
              </a:spcBef>
              <a:spcAft>
                <a:spcPts val="0"/>
              </a:spcAft>
              <a:buNone/>
            </a:pPr>
            <a:r>
              <a:rPr b="1" lang="uk" sz="1960">
                <a:solidFill>
                  <a:schemeClr val="lt1"/>
                </a:solidFill>
                <a:latin typeface="Times New Roman"/>
                <a:ea typeface="Times New Roman"/>
                <a:cs typeface="Times New Roman"/>
                <a:sym typeface="Times New Roman"/>
              </a:rPr>
              <a:t>   Меркурій </a:t>
            </a:r>
            <a:r>
              <a:rPr lang="uk" sz="1960">
                <a:solidFill>
                  <a:schemeClr val="lt1"/>
                </a:solidFill>
                <a:latin typeface="Times New Roman"/>
                <a:ea typeface="Times New Roman"/>
                <a:cs typeface="Times New Roman"/>
                <a:sym typeface="Times New Roman"/>
              </a:rPr>
              <a:t>— найменша та найближча до Сонця планета, що приховує таємниці у своєму гігантському залізному ядрі (до 85% діаметра), аномально високій щільності та льодовиках у кратерах. Його поверхня, вкрита кратерами, схожа на місячну, а різкі перепади температури від +430°C до -180°C є наслідком відсутності атмосфери.</a:t>
            </a:r>
            <a:endParaRPr sz="196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lang="uk" sz="1960">
                <a:solidFill>
                  <a:schemeClr val="lt1"/>
                </a:solidFill>
                <a:latin typeface="Times New Roman"/>
                <a:ea typeface="Times New Roman"/>
                <a:cs typeface="Times New Roman"/>
                <a:sym typeface="Times New Roman"/>
              </a:rPr>
              <a:t>Основні таємниці та загадки Меркурія:</a:t>
            </a:r>
            <a:endParaRPr sz="196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b="1" lang="uk" sz="1960">
                <a:solidFill>
                  <a:schemeClr val="lt1"/>
                </a:solidFill>
                <a:latin typeface="Times New Roman"/>
                <a:ea typeface="Times New Roman"/>
                <a:cs typeface="Times New Roman"/>
                <a:sym typeface="Times New Roman"/>
              </a:rPr>
              <a:t>Гігантське ядро:</a:t>
            </a:r>
            <a:r>
              <a:rPr lang="uk" sz="1960">
                <a:solidFill>
                  <a:schemeClr val="lt1"/>
                </a:solidFill>
                <a:latin typeface="Times New Roman"/>
                <a:ea typeface="Times New Roman"/>
                <a:cs typeface="Times New Roman"/>
                <a:sym typeface="Times New Roman"/>
              </a:rPr>
              <a:t> Меркурій має напрочуд велике залізне ядро, яке складає близько 80-85% його діаметра. Вчені припускають, що в минулому планета пережила масштабне зіткнення, яке знищило більшу частину її зовнішньої мантії.</a:t>
            </a:r>
            <a:endParaRPr sz="196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b="1" lang="uk" sz="1960">
                <a:solidFill>
                  <a:schemeClr val="lt1"/>
                </a:solidFill>
                <a:latin typeface="Times New Roman"/>
                <a:ea typeface="Times New Roman"/>
                <a:cs typeface="Times New Roman"/>
                <a:sym typeface="Times New Roman"/>
              </a:rPr>
              <a:t>Загадкові льодовики</a:t>
            </a:r>
            <a:r>
              <a:rPr lang="uk" sz="1960">
                <a:solidFill>
                  <a:schemeClr val="lt1"/>
                </a:solidFill>
                <a:latin typeface="Times New Roman"/>
                <a:ea typeface="Times New Roman"/>
                <a:cs typeface="Times New Roman"/>
                <a:sym typeface="Times New Roman"/>
              </a:rPr>
              <a:t>: Незважаючи на екстремальну спеку, на полюсах Меркурія, у вічно затінених кратерах, існують поклади водяного льоду.</a:t>
            </a:r>
            <a:endParaRPr sz="196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b="1" lang="uk" sz="1960">
                <a:solidFill>
                  <a:schemeClr val="lt1"/>
                </a:solidFill>
                <a:latin typeface="Times New Roman"/>
                <a:ea typeface="Times New Roman"/>
                <a:cs typeface="Times New Roman"/>
                <a:sym typeface="Times New Roman"/>
              </a:rPr>
              <a:t>Планета, що зменшується:</a:t>
            </a:r>
            <a:r>
              <a:rPr lang="uk" sz="1960">
                <a:solidFill>
                  <a:schemeClr val="lt1"/>
                </a:solidFill>
                <a:latin typeface="Times New Roman"/>
                <a:ea typeface="Times New Roman"/>
                <a:cs typeface="Times New Roman"/>
                <a:sym typeface="Times New Roman"/>
              </a:rPr>
              <a:t> Меркурій продовжує стискатися, оскільки його ядро поступово охолоджується, що призводить до появи гігантських уступів (скельп) на поверхні.</a:t>
            </a:r>
            <a:endParaRPr sz="196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b="1" lang="uk" sz="1960">
                <a:solidFill>
                  <a:schemeClr val="lt1"/>
                </a:solidFill>
                <a:latin typeface="Times New Roman"/>
                <a:ea typeface="Times New Roman"/>
                <a:cs typeface="Times New Roman"/>
                <a:sym typeface="Times New Roman"/>
              </a:rPr>
              <a:t>Магнітне поле:</a:t>
            </a:r>
            <a:r>
              <a:rPr lang="uk" sz="1960">
                <a:solidFill>
                  <a:schemeClr val="lt1"/>
                </a:solidFill>
                <a:latin typeface="Times New Roman"/>
                <a:ea typeface="Times New Roman"/>
                <a:cs typeface="Times New Roman"/>
                <a:sym typeface="Times New Roman"/>
              </a:rPr>
              <a:t> Планета має слабке магнітне поле, яке взаємодіє з сонячним вітром, що дивує вчених, враховуючи її розмір.</a:t>
            </a:r>
            <a:endParaRPr sz="196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b="1" lang="uk" sz="1960">
                <a:solidFill>
                  <a:schemeClr val="lt1"/>
                </a:solidFill>
                <a:latin typeface="Times New Roman"/>
                <a:ea typeface="Times New Roman"/>
                <a:cs typeface="Times New Roman"/>
                <a:sym typeface="Times New Roman"/>
              </a:rPr>
              <a:t>Унікальне обертання:</a:t>
            </a:r>
            <a:r>
              <a:rPr lang="uk" sz="1960">
                <a:solidFill>
                  <a:schemeClr val="lt1"/>
                </a:solidFill>
                <a:latin typeface="Times New Roman"/>
                <a:ea typeface="Times New Roman"/>
                <a:cs typeface="Times New Roman"/>
                <a:sym typeface="Times New Roman"/>
              </a:rPr>
              <a:t> Меркурій обертається навколо своєї осі повільно (59 земних діб), але рухається орбітою дуже швидко (88 діб), створюючи унікальний резонанс 3:2.</a:t>
            </a:r>
            <a:endParaRPr sz="196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1200"/>
              </a:spcAft>
              <a:buNone/>
            </a:pPr>
            <a:r>
              <a:rPr lang="uk" sz="1960">
                <a:solidFill>
                  <a:schemeClr val="lt1"/>
                </a:solidFill>
                <a:latin typeface="Times New Roman"/>
                <a:ea typeface="Times New Roman"/>
                <a:cs typeface="Times New Roman"/>
                <a:sym typeface="Times New Roman"/>
              </a:rPr>
              <a:t>Через близькість до Сонця, перші справжні знімки Меркурія з'явилися лише нещодавно.Раніше тільки один космічний апарат (КА) — американський «Маринер-10» — наближався до планети в 1974 та 1975 рр. Він передав відомості, зібрані під час трьох короткострокових прольотів, лише про частину (45%) меркуріанської поверхні.</a:t>
            </a:r>
            <a:r>
              <a:rPr lang="uk">
                <a:solidFill>
                  <a:schemeClr val="lt1"/>
                </a:solidFill>
                <a:latin typeface="Times New Roman"/>
                <a:ea typeface="Times New Roman"/>
                <a:cs typeface="Times New Roman"/>
                <a:sym typeface="Times New Roman"/>
              </a:rPr>
              <a:t> </a:t>
            </a:r>
            <a:endParaRPr>
              <a:solidFill>
                <a:schemeClr val="lt1"/>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5" name="Shape 115"/>
        <p:cNvGrpSpPr/>
        <p:nvPr/>
      </p:nvGrpSpPr>
      <p:grpSpPr>
        <a:xfrm>
          <a:off x="0" y="0"/>
          <a:ext cx="0" cy="0"/>
          <a:chOff x="0" y="0"/>
          <a:chExt cx="0" cy="0"/>
        </a:xfrm>
      </p:grpSpPr>
      <p:sp>
        <p:nvSpPr>
          <p:cNvPr id="116" name="Google Shape;116;p23"/>
          <p:cNvSpPr txBox="1"/>
          <p:nvPr/>
        </p:nvSpPr>
        <p:spPr>
          <a:xfrm>
            <a:off x="497250" y="764400"/>
            <a:ext cx="8149500" cy="4379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uk" sz="1200">
                <a:solidFill>
                  <a:schemeClr val="lt1"/>
                </a:solidFill>
                <a:latin typeface="Arimo"/>
                <a:ea typeface="Arimo"/>
                <a:cs typeface="Arimo"/>
                <a:sym typeface="Arimo"/>
              </a:rPr>
              <a:t>З усіх планет Сонячної системи найближча до нас — саме Венера. Ба більше, своїми розмірами і масою вона дуже нагадує Землю, через що їх іноді навіть називають сестрами. </a:t>
            </a:r>
            <a:r>
              <a:rPr lang="uk" sz="1200">
                <a:solidFill>
                  <a:schemeClr val="lt1"/>
                </a:solidFill>
              </a:rPr>
              <a:t>Венера обертається навколо своєї осі у зворотному напрямку (ретроградно) порівняно з більшістю планет через </a:t>
            </a:r>
            <a:r>
              <a:rPr b="1" lang="uk" sz="1200">
                <a:solidFill>
                  <a:schemeClr val="lt1"/>
                </a:solidFill>
              </a:rPr>
              <a:t>сильний удар на ранніх етапах формування Сонячної системи</a:t>
            </a:r>
            <a:r>
              <a:rPr lang="uk" sz="1200">
                <a:solidFill>
                  <a:schemeClr val="lt1"/>
                </a:solidFill>
              </a:rPr>
              <a:t> або вплив надщільної атмосфери, яка пригальмувала та розвернула планету. Ця таємниця залишається нерозгаданою, оскільки вчені точно не знають причину. </a:t>
            </a:r>
            <a:endParaRPr sz="12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uk" sz="1200">
                <a:solidFill>
                  <a:schemeClr val="lt1"/>
                </a:solidFill>
              </a:rPr>
              <a:t>Ось основні гіпотези, чому обертання Венери є унікальним:</a:t>
            </a:r>
            <a:endParaRPr sz="1200">
              <a:solidFill>
                <a:schemeClr val="lt1"/>
              </a:solidFill>
            </a:endParaRPr>
          </a:p>
          <a:p>
            <a:pPr indent="-304800" lvl="0" marL="457200" rtl="0" algn="l">
              <a:lnSpc>
                <a:spcPct val="115000"/>
              </a:lnSpc>
              <a:spcBef>
                <a:spcPts val="1200"/>
              </a:spcBef>
              <a:spcAft>
                <a:spcPts val="0"/>
              </a:spcAft>
              <a:buClr>
                <a:schemeClr val="lt1"/>
              </a:buClr>
              <a:buSzPts val="1200"/>
              <a:buChar char="●"/>
            </a:pPr>
            <a:r>
              <a:rPr b="1" lang="uk" sz="1200">
                <a:solidFill>
                  <a:schemeClr val="lt1"/>
                </a:solidFill>
              </a:rPr>
              <a:t>Гіпотеза зіткнення:</a:t>
            </a:r>
            <a:r>
              <a:rPr lang="uk" sz="1200">
                <a:solidFill>
                  <a:schemeClr val="lt1"/>
                </a:solidFill>
              </a:rPr>
              <a:t> Венера могла зіткнутися з іншим великим космічним тілом у ранній період існування, що змінило кут та напрямок її обертання.</a:t>
            </a:r>
            <a:endParaRPr sz="1200">
              <a:solidFill>
                <a:schemeClr val="lt1"/>
              </a:solidFill>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rPr>
              <a:t>Атмосферний вплив:</a:t>
            </a:r>
            <a:r>
              <a:rPr lang="uk" sz="1200">
                <a:solidFill>
                  <a:schemeClr val="lt1"/>
                </a:solidFill>
              </a:rPr>
              <a:t> Через надто щільну атмосферу та повільне обертання, атмосферні приливні хвилі могли зупинити та розвернути планету.</a:t>
            </a:r>
            <a:endParaRPr sz="1200">
              <a:solidFill>
                <a:schemeClr val="lt1"/>
              </a:solidFill>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rPr>
              <a:t>Ретроградне обертання:</a:t>
            </a:r>
            <a:r>
              <a:rPr lang="uk" sz="1200">
                <a:solidFill>
                  <a:schemeClr val="lt1"/>
                </a:solidFill>
              </a:rPr>
              <a:t> Венера обертається зі сходу на захід, тому сонце на її поверхні сходить на заході, а заходить на сході.</a:t>
            </a:r>
            <a:endParaRPr sz="1200">
              <a:solidFill>
                <a:schemeClr val="lt1"/>
              </a:solidFill>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rPr>
              <a:t>Повільний день:</a:t>
            </a:r>
            <a:r>
              <a:rPr lang="uk" sz="1200">
                <a:solidFill>
                  <a:schemeClr val="lt1"/>
                </a:solidFill>
              </a:rPr>
              <a:t> Венера обертається навколо своєї осі надзвичайно повільно – одна доба там триває довше, ніж рік. </a:t>
            </a:r>
            <a:endParaRPr sz="1200">
              <a:solidFill>
                <a:schemeClr val="lt1"/>
              </a:solidFill>
            </a:endParaRPr>
          </a:p>
          <a:p>
            <a:pPr indent="0" lvl="0" marL="0" rtl="0" algn="l">
              <a:lnSpc>
                <a:spcPct val="115000"/>
              </a:lnSpc>
              <a:spcBef>
                <a:spcPts val="2100"/>
              </a:spcBef>
              <a:spcAft>
                <a:spcPts val="0"/>
              </a:spcAft>
              <a:buClr>
                <a:schemeClr val="dk1"/>
              </a:buClr>
              <a:buSzPts val="1100"/>
              <a:buFont typeface="Arial"/>
              <a:buNone/>
            </a:pPr>
            <a:r>
              <a:rPr lang="uk" sz="1200">
                <a:solidFill>
                  <a:schemeClr val="lt1"/>
                </a:solidFill>
              </a:rPr>
              <a:t>Це унікальне обертання робить Венеру загадковою планетою, яку продовжують вивчати астрономи.</a:t>
            </a:r>
            <a:endParaRPr sz="1200">
              <a:solidFill>
                <a:schemeClr val="lt1"/>
              </a:solidFill>
            </a:endParaRPr>
          </a:p>
          <a:p>
            <a:pPr indent="0" lvl="0" marL="0" rtl="0" algn="l">
              <a:spcBef>
                <a:spcPts val="1200"/>
              </a:spcBef>
              <a:spcAft>
                <a:spcPts val="0"/>
              </a:spcAft>
              <a:buNone/>
            </a:pPr>
            <a:r>
              <a:t/>
            </a:r>
            <a:endParaRPr sz="1800">
              <a:solidFill>
                <a:schemeClr val="dk2"/>
              </a:solidFill>
            </a:endParaRPr>
          </a:p>
        </p:txBody>
      </p:sp>
      <p:sp>
        <p:nvSpPr>
          <p:cNvPr id="117" name="Google Shape;117;p23"/>
          <p:cNvSpPr txBox="1"/>
          <p:nvPr/>
        </p:nvSpPr>
        <p:spPr>
          <a:xfrm>
            <a:off x="2406600" y="280550"/>
            <a:ext cx="4330800" cy="37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2500">
                <a:solidFill>
                  <a:schemeClr val="lt1"/>
                </a:solidFill>
                <a:latin typeface="Times New Roman"/>
                <a:ea typeface="Times New Roman"/>
                <a:cs typeface="Times New Roman"/>
                <a:sym typeface="Times New Roman"/>
              </a:rPr>
              <a:t>ТАЄМНИЦЯ СЕСТРА ЗЕМЛІ</a:t>
            </a:r>
            <a:endParaRPr sz="2500">
              <a:solidFill>
                <a:schemeClr val="lt1"/>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24" title="images.jpg"/>
          <p:cNvPicPr preferRelativeResize="0"/>
          <p:nvPr/>
        </p:nvPicPr>
        <p:blipFill>
          <a:blip r:embed="rId3">
            <a:alphaModFix/>
          </a:blip>
          <a:stretch>
            <a:fillRect/>
          </a:stretch>
        </p:blipFill>
        <p:spPr>
          <a:xfrm>
            <a:off x="2617463" y="469900"/>
            <a:ext cx="4442385" cy="5521200"/>
          </a:xfrm>
          <a:prstGeom prst="rect">
            <a:avLst/>
          </a:prstGeom>
          <a:noFill/>
          <a:ln>
            <a:noFill/>
          </a:ln>
        </p:spPr>
      </p:pic>
      <p:sp>
        <p:nvSpPr>
          <p:cNvPr id="123" name="Google Shape;123;p24"/>
          <p:cNvSpPr txBox="1"/>
          <p:nvPr/>
        </p:nvSpPr>
        <p:spPr>
          <a:xfrm>
            <a:off x="698500" y="584100"/>
            <a:ext cx="8280300" cy="552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uk" sz="1200">
                <a:solidFill>
                  <a:schemeClr val="dk1"/>
                </a:solidFill>
                <a:latin typeface="Times New Roman"/>
                <a:ea typeface="Times New Roman"/>
                <a:cs typeface="Times New Roman"/>
                <a:sym typeface="Times New Roman"/>
              </a:rPr>
              <a:t>Найбільша таємниця </a:t>
            </a:r>
            <a:r>
              <a:rPr b="1" lang="uk" sz="1200">
                <a:solidFill>
                  <a:schemeClr val="dk1"/>
                </a:solidFill>
                <a:latin typeface="Times New Roman"/>
                <a:ea typeface="Times New Roman"/>
                <a:cs typeface="Times New Roman"/>
                <a:sym typeface="Times New Roman"/>
              </a:rPr>
              <a:t>Землі</a:t>
            </a:r>
            <a:r>
              <a:rPr lang="uk" sz="1200">
                <a:solidFill>
                  <a:schemeClr val="dk1"/>
                </a:solidFill>
                <a:latin typeface="Times New Roman"/>
                <a:ea typeface="Times New Roman"/>
                <a:cs typeface="Times New Roman"/>
                <a:sym typeface="Times New Roman"/>
              </a:rPr>
              <a:t> в астрономії — це її унікальність як єдиної відомої планети з життям. Попри походження з газопилової хмари 4,5 млрд років тому, виникнення складних умов для біосфери залишається загадкою. Астрономи вивчають, як саме сформувався унікальний склад планети після зіткнення з протопланетою Тея, та шукають відповіді у просторі за межами Землі.</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uk" sz="1200">
                <a:solidFill>
                  <a:schemeClr val="dk1"/>
                </a:solidFill>
                <a:latin typeface="Times New Roman"/>
                <a:ea typeface="Times New Roman"/>
                <a:cs typeface="Times New Roman"/>
                <a:sym typeface="Times New Roman"/>
              </a:rPr>
              <a:t>Основні астрономічні аспекти та загадки Землі:</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1200"/>
              </a:spcBef>
              <a:spcAft>
                <a:spcPts val="0"/>
              </a:spcAft>
              <a:buClr>
                <a:schemeClr val="dk1"/>
              </a:buClr>
              <a:buSzPts val="1200"/>
              <a:buChar char="●"/>
            </a:pPr>
            <a:r>
              <a:rPr b="1" lang="uk" sz="1200">
                <a:solidFill>
                  <a:schemeClr val="dk1"/>
                </a:solidFill>
                <a:latin typeface="Times New Roman"/>
                <a:ea typeface="Times New Roman"/>
                <a:cs typeface="Times New Roman"/>
                <a:sym typeface="Times New Roman"/>
              </a:rPr>
              <a:t>Унікальність життя:</a:t>
            </a:r>
            <a:r>
              <a:rPr lang="uk" sz="1200">
                <a:solidFill>
                  <a:schemeClr val="dk1"/>
                </a:solidFill>
                <a:latin typeface="Times New Roman"/>
                <a:ea typeface="Times New Roman"/>
                <a:cs typeface="Times New Roman"/>
                <a:sym typeface="Times New Roman"/>
              </a:rPr>
              <a:t> На відміну від інших планет Сонячної системи, Земля має рідку воду, стабільну атмосферу та магнітне поле, що захищає життя.</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Char char="●"/>
            </a:pPr>
            <a:r>
              <a:rPr b="1" lang="uk" sz="1200">
                <a:solidFill>
                  <a:schemeClr val="dk1"/>
                </a:solidFill>
                <a:uFill>
                  <a:noFill/>
                </a:uFill>
                <a:latin typeface="Times New Roman"/>
                <a:ea typeface="Times New Roman"/>
                <a:cs typeface="Times New Roman"/>
                <a:sym typeface="Times New Roman"/>
                <a:hlinkClick r:id="rId4">
                  <a:extLst>
                    <a:ext uri="{A12FA001-AC4F-418D-AE19-62706E023703}">
                      <ahyp:hlinkClr val="tx"/>
                    </a:ext>
                  </a:extLst>
                </a:hlinkClick>
              </a:rPr>
              <a:t>Таємниця Теї</a:t>
            </a:r>
            <a:r>
              <a:rPr b="1" lang="uk" sz="1200">
                <a:solidFill>
                  <a:schemeClr val="dk1"/>
                </a:solidFill>
                <a:latin typeface="Times New Roman"/>
                <a:ea typeface="Times New Roman"/>
                <a:cs typeface="Times New Roman"/>
                <a:sym typeface="Times New Roman"/>
              </a:rPr>
              <a:t>:</a:t>
            </a:r>
            <a:r>
              <a:rPr lang="uk" sz="1200">
                <a:solidFill>
                  <a:schemeClr val="dk1"/>
                </a:solidFill>
                <a:latin typeface="Times New Roman"/>
                <a:ea typeface="Times New Roman"/>
                <a:cs typeface="Times New Roman"/>
                <a:sym typeface="Times New Roman"/>
              </a:rPr>
              <a:t> Вчені вважають, що 4,5 мільярди років тому з Землею зіткнулася протопланета Тея, що утворило Місяць і вплинуло на склад нашої планети.</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Char char="●"/>
            </a:pPr>
            <a:r>
              <a:rPr b="1" lang="uk" sz="1200">
                <a:solidFill>
                  <a:schemeClr val="dk1"/>
                </a:solidFill>
                <a:uFill>
                  <a:noFill/>
                </a:uFill>
                <a:latin typeface="Times New Roman"/>
                <a:ea typeface="Times New Roman"/>
                <a:cs typeface="Times New Roman"/>
                <a:sym typeface="Times New Roman"/>
                <a:hlinkClick r:id="rId5">
                  <a:extLst>
                    <a:ext uri="{A12FA001-AC4F-418D-AE19-62706E023703}">
                      <ahyp:hlinkClr val="tx"/>
                    </a:ext>
                  </a:extLst>
                </a:hlinkClick>
              </a:rPr>
              <a:t>Утворення 4.6 млрд років тому</a:t>
            </a:r>
            <a:r>
              <a:rPr b="1" lang="uk" sz="1200">
                <a:solidFill>
                  <a:schemeClr val="dk1"/>
                </a:solidFill>
                <a:latin typeface="Times New Roman"/>
                <a:ea typeface="Times New Roman"/>
                <a:cs typeface="Times New Roman"/>
                <a:sym typeface="Times New Roman"/>
              </a:rPr>
              <a:t>:</a:t>
            </a:r>
            <a:r>
              <a:rPr lang="uk" sz="1200">
                <a:solidFill>
                  <a:schemeClr val="dk1"/>
                </a:solidFill>
                <a:latin typeface="Times New Roman"/>
                <a:ea typeface="Times New Roman"/>
                <a:cs typeface="Times New Roman"/>
                <a:sym typeface="Times New Roman"/>
              </a:rPr>
              <a:t> Земля сформувалася з газопилової хмари, але точні механізми виникнення біосфери все ще вивчаються.</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Char char="●"/>
            </a:pPr>
            <a:r>
              <a:rPr b="1" lang="uk" sz="1200">
                <a:solidFill>
                  <a:schemeClr val="dk1"/>
                </a:solidFill>
                <a:latin typeface="Times New Roman"/>
                <a:ea typeface="Times New Roman"/>
                <a:cs typeface="Times New Roman"/>
                <a:sym typeface="Times New Roman"/>
              </a:rPr>
              <a:t>Загадки орбіти:</a:t>
            </a:r>
            <a:r>
              <a:rPr lang="uk" sz="1200">
                <a:solidFill>
                  <a:schemeClr val="dk1"/>
                </a:solidFill>
                <a:latin typeface="Times New Roman"/>
                <a:ea typeface="Times New Roman"/>
                <a:cs typeface="Times New Roman"/>
                <a:sym typeface="Times New Roman"/>
              </a:rPr>
              <a:t> Земля — третя від Сонця планета, найбільша серед планет земної групи.</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2100"/>
              </a:spcBef>
              <a:spcAft>
                <a:spcPts val="0"/>
              </a:spcAft>
              <a:buNone/>
            </a:pPr>
            <a:r>
              <a:rPr lang="uk" sz="1200">
                <a:solidFill>
                  <a:schemeClr val="dk1"/>
                </a:solidFill>
                <a:latin typeface="Times New Roman"/>
                <a:ea typeface="Times New Roman"/>
                <a:cs typeface="Times New Roman"/>
                <a:sym typeface="Times New Roman"/>
              </a:rPr>
              <a:t>Місяць, єдиний природний супутник Землі, приховує кілька головних астрономічних таємниць. Основні з них — синхронне обертання, через яке ми бачимо лише одну сторону, та загадкові відмінності між видимим і зворотним боком. Місяць зараз не має власного магнітного поля, проте його породи намагнічені. Вчені вважають, що в минулому удар астероїдів посилив магнітне динамо в ядрі, залишивши магнітні сліди. Місяць поступово віддаляється від Землі (близько 3,8 см на рік), що в далекому майбутньому припинить повні сонячні затемнення. А скільки, ще цікавого ми дізнаємось про наш дім, у майбутньому!</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2100"/>
              </a:spcBef>
              <a:spcAft>
                <a:spcPts val="0"/>
              </a:spcAft>
              <a:buNone/>
            </a:pPr>
            <a:r>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2100"/>
              </a:spcBef>
              <a:spcAft>
                <a:spcPts val="0"/>
              </a:spcAft>
              <a:buNone/>
            </a:pPr>
            <a:r>
              <a:t/>
            </a:r>
            <a:endParaRPr sz="1200">
              <a:solidFill>
                <a:schemeClr val="dk1"/>
              </a:solidFill>
              <a:latin typeface="Times New Roman"/>
              <a:ea typeface="Times New Roman"/>
              <a:cs typeface="Times New Roman"/>
              <a:sym typeface="Times New Roman"/>
            </a:endParaRPr>
          </a:p>
        </p:txBody>
      </p:sp>
      <p:sp>
        <p:nvSpPr>
          <p:cNvPr id="124" name="Google Shape;124;p24"/>
          <p:cNvSpPr txBox="1"/>
          <p:nvPr/>
        </p:nvSpPr>
        <p:spPr>
          <a:xfrm>
            <a:off x="2617475" y="0"/>
            <a:ext cx="41529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2100">
                <a:solidFill>
                  <a:schemeClr val="dk1"/>
                </a:solidFill>
                <a:latin typeface="Times New Roman"/>
                <a:ea typeface="Times New Roman"/>
                <a:cs typeface="Times New Roman"/>
                <a:sym typeface="Times New Roman"/>
              </a:rPr>
              <a:t>УНІКАЛЬНА ТА НЕПОВТОРНА</a:t>
            </a:r>
            <a:endParaRPr sz="2100">
              <a:solidFill>
                <a:schemeClr val="dk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8" name="Shape 128"/>
        <p:cNvGrpSpPr/>
        <p:nvPr/>
      </p:nvGrpSpPr>
      <p:grpSpPr>
        <a:xfrm>
          <a:off x="0" y="0"/>
          <a:ext cx="0" cy="0"/>
          <a:chOff x="0" y="0"/>
          <a:chExt cx="0" cy="0"/>
        </a:xfrm>
      </p:grpSpPr>
      <p:sp>
        <p:nvSpPr>
          <p:cNvPr id="129" name="Google Shape;129;p25"/>
          <p:cNvSpPr txBox="1"/>
          <p:nvPr/>
        </p:nvSpPr>
        <p:spPr>
          <a:xfrm>
            <a:off x="340350" y="1701800"/>
            <a:ext cx="8598000" cy="2588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050"/>
          </a:p>
          <a:p>
            <a:pPr indent="0" lvl="0" marL="0" rtl="0" algn="l">
              <a:lnSpc>
                <a:spcPct val="115000"/>
              </a:lnSpc>
              <a:spcBef>
                <a:spcPts val="0"/>
              </a:spcBef>
              <a:spcAft>
                <a:spcPts val="0"/>
              </a:spcAft>
              <a:buNone/>
            </a:pPr>
            <a:r>
              <a:t/>
            </a:r>
            <a:endParaRPr sz="900"/>
          </a:p>
          <a:p>
            <a:pPr indent="0" lvl="0" marL="0" rtl="0" algn="l">
              <a:lnSpc>
                <a:spcPct val="115000"/>
              </a:lnSpc>
              <a:spcBef>
                <a:spcPts val="0"/>
              </a:spcBef>
              <a:spcAft>
                <a:spcPts val="0"/>
              </a:spcAft>
              <a:buNone/>
            </a:pPr>
            <a:r>
              <a:rPr b="1" lang="uk" sz="1200">
                <a:solidFill>
                  <a:schemeClr val="lt1"/>
                </a:solidFill>
                <a:latin typeface="Times New Roman"/>
                <a:ea typeface="Times New Roman"/>
                <a:cs typeface="Times New Roman"/>
                <a:sym typeface="Times New Roman"/>
              </a:rPr>
              <a:t>Марс </a:t>
            </a:r>
            <a:r>
              <a:rPr lang="uk" sz="1200">
                <a:solidFill>
                  <a:schemeClr val="lt1"/>
                </a:solidFill>
                <a:latin typeface="Times New Roman"/>
                <a:ea typeface="Times New Roman"/>
                <a:cs typeface="Times New Roman"/>
                <a:sym typeface="Times New Roman"/>
              </a:rPr>
              <a:t>— загадкова «Червона планета» з розрідженою атмосферою, де зафіксовано найвищу гору Сонячної системи (Олімп, 22 км) та велетенські пилові бурі. Головні таємниці включають пошуки слідів давнього життя, джерела метану, наявність підземної води та незвичайні блакитні заходи сонця. </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b="1" lang="uk" sz="1200">
                <a:solidFill>
                  <a:schemeClr val="lt1"/>
                </a:solidFill>
                <a:latin typeface="Times New Roman"/>
                <a:ea typeface="Times New Roman"/>
                <a:cs typeface="Times New Roman"/>
                <a:sym typeface="Times New Roman"/>
              </a:rPr>
              <a:t>Основні таємниці та факти про Марс:</a:t>
            </a:r>
            <a:endParaRPr b="1" sz="1200">
              <a:solidFill>
                <a:schemeClr val="lt1"/>
              </a:solidFill>
              <a:latin typeface="Times New Roman"/>
              <a:ea typeface="Times New Roman"/>
              <a:cs typeface="Times New Roman"/>
              <a:sym typeface="Times New Roman"/>
            </a:endParaRPr>
          </a:p>
          <a:p>
            <a:pPr indent="-304800" lvl="0" marL="457200" rtl="0" algn="l">
              <a:lnSpc>
                <a:spcPct val="115000"/>
              </a:lnSpc>
              <a:spcBef>
                <a:spcPts val="120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Пошуки життя:</a:t>
            </a:r>
            <a:r>
              <a:rPr lang="uk" sz="1200">
                <a:solidFill>
                  <a:schemeClr val="lt1"/>
                </a:solidFill>
                <a:latin typeface="Times New Roman"/>
                <a:ea typeface="Times New Roman"/>
                <a:cs typeface="Times New Roman"/>
                <a:sym typeface="Times New Roman"/>
              </a:rPr>
              <a:t> Вчені активно шукають докази існування мікробів у минулому або сьогоденні, оскільки Марс мав воду.</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Вода та метан:</a:t>
            </a:r>
            <a:r>
              <a:rPr lang="uk" sz="1200">
                <a:solidFill>
                  <a:schemeClr val="lt1"/>
                </a:solidFill>
                <a:latin typeface="Times New Roman"/>
                <a:ea typeface="Times New Roman"/>
                <a:cs typeface="Times New Roman"/>
                <a:sym typeface="Times New Roman"/>
              </a:rPr>
              <a:t> На поверхні знайдені сліди давніх річок, а під поверхнею — лід, але походження марсіанського метану, який може бути ознакою життя, залишається невідомим.</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Особливості атмосфери:</a:t>
            </a:r>
            <a:r>
              <a:rPr lang="uk" sz="1200">
                <a:solidFill>
                  <a:schemeClr val="lt1"/>
                </a:solidFill>
                <a:latin typeface="Times New Roman"/>
                <a:ea typeface="Times New Roman"/>
                <a:cs typeface="Times New Roman"/>
                <a:sym typeface="Times New Roman"/>
              </a:rPr>
              <a:t> Атмосфера дуже розріджена (1% від земної), на 95% складається з вуглекислого газу, що створює екстремальні умови (середня температура -63‘C .</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Загадкові супутники:</a:t>
            </a:r>
            <a:r>
              <a:rPr lang="uk" sz="1200">
                <a:solidFill>
                  <a:schemeClr val="lt1"/>
                </a:solidFill>
                <a:latin typeface="Times New Roman"/>
                <a:ea typeface="Times New Roman"/>
                <a:cs typeface="Times New Roman"/>
                <a:sym typeface="Times New Roman"/>
              </a:rPr>
              <a:t> Марс має два крихітні супутники, Фобос і Деймос, які схожі на астероїди. Фобос повільно наближається до планети й через 30-50 млн років може зруйнуватися.</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Червоний колір:</a:t>
            </a:r>
            <a:r>
              <a:rPr lang="uk" sz="1200">
                <a:solidFill>
                  <a:schemeClr val="lt1"/>
                </a:solidFill>
                <a:latin typeface="Times New Roman"/>
                <a:ea typeface="Times New Roman"/>
                <a:cs typeface="Times New Roman"/>
                <a:sym typeface="Times New Roman"/>
              </a:rPr>
              <a:t> Поверхня вкрита оксидом заліза (іржею), що надає планеті характерного кольору.</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Геологічні рекорди:</a:t>
            </a:r>
            <a:r>
              <a:rPr lang="uk" sz="1200">
                <a:solidFill>
                  <a:schemeClr val="lt1"/>
                </a:solidFill>
                <a:latin typeface="Times New Roman"/>
                <a:ea typeface="Times New Roman"/>
                <a:cs typeface="Times New Roman"/>
                <a:sym typeface="Times New Roman"/>
              </a:rPr>
              <a:t> Гора Олімп — найвищий вулкан, а долина Марінер — одна з найбільших систем каньйонів.</a:t>
            </a:r>
            <a:endParaRPr b="1"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Синій захід сонця:</a:t>
            </a:r>
            <a:r>
              <a:rPr lang="uk" sz="1200">
                <a:solidFill>
                  <a:schemeClr val="lt1"/>
                </a:solidFill>
                <a:latin typeface="Times New Roman"/>
                <a:ea typeface="Times New Roman"/>
                <a:cs typeface="Times New Roman"/>
                <a:sym typeface="Times New Roman"/>
              </a:rPr>
              <a:t> Через розріджену атмосферу та пил, захід сонця має блакитний відтінок.</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Глобальні бурі:</a:t>
            </a:r>
            <a:r>
              <a:rPr lang="uk" sz="1200">
                <a:solidFill>
                  <a:schemeClr val="lt1"/>
                </a:solidFill>
                <a:latin typeface="Times New Roman"/>
                <a:ea typeface="Times New Roman"/>
                <a:cs typeface="Times New Roman"/>
                <a:sym typeface="Times New Roman"/>
              </a:rPr>
              <a:t> Пил може покривати всю планету і тривати місяцями.</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Історія досліджень:</a:t>
            </a:r>
            <a:r>
              <a:rPr lang="uk" sz="1200">
                <a:solidFill>
                  <a:schemeClr val="lt1"/>
                </a:solidFill>
                <a:latin typeface="Times New Roman"/>
                <a:ea typeface="Times New Roman"/>
                <a:cs typeface="Times New Roman"/>
                <a:sym typeface="Times New Roman"/>
              </a:rPr>
              <a:t> Багато космічних апаратів, особливо радянської серії "Марс", зазнали невдачі, що додає загадковості дослідженню планети</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2100"/>
              </a:spcBef>
              <a:spcAft>
                <a:spcPts val="0"/>
              </a:spcAft>
              <a:buNone/>
            </a:pPr>
            <a:r>
              <a:rPr lang="uk" sz="1200">
                <a:solidFill>
                  <a:schemeClr val="lt1"/>
                </a:solidFill>
                <a:latin typeface="Times New Roman"/>
                <a:ea typeface="Times New Roman"/>
                <a:cs typeface="Times New Roman"/>
                <a:sym typeface="Times New Roman"/>
              </a:rPr>
              <a:t>Дослідження тривають, розкриваючи, нам нові таємниці.</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2100"/>
              </a:spcAft>
              <a:buNone/>
            </a:pPr>
            <a:r>
              <a:t/>
            </a:r>
            <a:endParaRPr sz="1200">
              <a:solidFill>
                <a:schemeClr val="lt1"/>
              </a:solidFill>
              <a:latin typeface="Times New Roman"/>
              <a:ea typeface="Times New Roman"/>
              <a:cs typeface="Times New Roman"/>
              <a:sym typeface="Times New Roman"/>
            </a:endParaRPr>
          </a:p>
        </p:txBody>
      </p:sp>
      <p:sp>
        <p:nvSpPr>
          <p:cNvPr id="130" name="Google Shape;130;p25"/>
          <p:cNvSpPr txBox="1"/>
          <p:nvPr/>
        </p:nvSpPr>
        <p:spPr>
          <a:xfrm>
            <a:off x="2225050" y="68575"/>
            <a:ext cx="3924300" cy="27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1800">
                <a:solidFill>
                  <a:schemeClr val="dk2"/>
                </a:solidFill>
              </a:rPr>
              <a:t>  </a:t>
            </a:r>
            <a:r>
              <a:rPr lang="uk" sz="2200">
                <a:solidFill>
                  <a:schemeClr val="lt1"/>
                </a:solidFill>
                <a:latin typeface="Times New Roman"/>
                <a:ea typeface="Times New Roman"/>
                <a:cs typeface="Times New Roman"/>
                <a:sym typeface="Times New Roman"/>
              </a:rPr>
              <a:t>       ЧЕРВОНА  ПЛАНЕТА</a:t>
            </a:r>
            <a:endParaRPr sz="2200">
              <a:solidFill>
                <a:schemeClr val="lt1"/>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4" name="Shape 134"/>
        <p:cNvGrpSpPr/>
        <p:nvPr/>
      </p:nvGrpSpPr>
      <p:grpSpPr>
        <a:xfrm>
          <a:off x="0" y="0"/>
          <a:ext cx="0" cy="0"/>
          <a:chOff x="0" y="0"/>
          <a:chExt cx="0" cy="0"/>
        </a:xfrm>
      </p:grpSpPr>
      <p:sp>
        <p:nvSpPr>
          <p:cNvPr id="135" name="Google Shape;135;p26"/>
          <p:cNvSpPr txBox="1"/>
          <p:nvPr/>
        </p:nvSpPr>
        <p:spPr>
          <a:xfrm>
            <a:off x="311250" y="449575"/>
            <a:ext cx="8521500" cy="413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uk" sz="1200">
                <a:solidFill>
                  <a:schemeClr val="lt1"/>
                </a:solidFill>
                <a:latin typeface="Times New Roman"/>
                <a:ea typeface="Times New Roman"/>
                <a:cs typeface="Times New Roman"/>
                <a:sym typeface="Times New Roman"/>
              </a:rPr>
              <a:t>Юпітер</a:t>
            </a:r>
            <a:r>
              <a:rPr lang="uk" sz="1200">
                <a:solidFill>
                  <a:schemeClr val="lt1"/>
                </a:solidFill>
                <a:latin typeface="Times New Roman"/>
                <a:ea typeface="Times New Roman"/>
                <a:cs typeface="Times New Roman"/>
                <a:sym typeface="Times New Roman"/>
              </a:rPr>
              <a:t> — найбільший газовий гігант Сонячної системи (в 11 разів ширший за Землю), що складається переважно з водню та гелію. Він діє як космічний щит, захищаючи внутрішні планети від комет та астероїдів. Основні таємниці включають вічний шторм "Велика Червона Пляма", потужне магнітне поле та 95 супутників, включаючи крижану Європу, де ймовірно існує океан. </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uk" sz="1200">
                <a:solidFill>
                  <a:schemeClr val="lt1"/>
                </a:solidFill>
                <a:latin typeface="Times New Roman"/>
                <a:ea typeface="Times New Roman"/>
                <a:cs typeface="Times New Roman"/>
                <a:sym typeface="Times New Roman"/>
              </a:rPr>
              <a:t>Основні таємниці та факти про Юпітер:</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120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«Невдала зірка»:</a:t>
            </a:r>
            <a:r>
              <a:rPr lang="uk" sz="1200">
                <a:solidFill>
                  <a:schemeClr val="lt1"/>
                </a:solidFill>
                <a:latin typeface="Times New Roman"/>
                <a:ea typeface="Times New Roman"/>
                <a:cs typeface="Times New Roman"/>
                <a:sym typeface="Times New Roman"/>
              </a:rPr>
              <a:t> Юпітер складається з тих самих елементів, що й Сонце (водень і гелій), але йому забракло маси, щоб запалити термоядерну реакцію.</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Велика Червона Пляма:</a:t>
            </a:r>
            <a:r>
              <a:rPr lang="uk" sz="1200">
                <a:solidFill>
                  <a:schemeClr val="lt1"/>
                </a:solidFill>
                <a:latin typeface="Times New Roman"/>
                <a:ea typeface="Times New Roman"/>
                <a:cs typeface="Times New Roman"/>
                <a:sym typeface="Times New Roman"/>
              </a:rPr>
              <a:t> Це гігантський ураган, який більший за Землю і вирує вже понад 300 років.</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Екстремальні шторми:</a:t>
            </a:r>
            <a:r>
              <a:rPr lang="uk" sz="1200">
                <a:solidFill>
                  <a:schemeClr val="lt1"/>
                </a:solidFill>
                <a:latin typeface="Times New Roman"/>
                <a:ea typeface="Times New Roman"/>
                <a:cs typeface="Times New Roman"/>
                <a:sym typeface="Times New Roman"/>
              </a:rPr>
              <a:t> Атмосфера планети — це бурхливі шари, де швидкість вітру сягає сотень кілометрів на годину, а блискавки в тисячі разів потужніші за земні.</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Найкоротша доба:</a:t>
            </a:r>
            <a:r>
              <a:rPr lang="uk" sz="1200">
                <a:solidFill>
                  <a:schemeClr val="lt1"/>
                </a:solidFill>
                <a:latin typeface="Times New Roman"/>
                <a:ea typeface="Times New Roman"/>
                <a:cs typeface="Times New Roman"/>
                <a:sym typeface="Times New Roman"/>
              </a:rPr>
              <a:t> День на Юпітері триває всього близько 10 годин, через що планета трохи сплюснута на полюсах.</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Загадкові супутники:</a:t>
            </a:r>
            <a:r>
              <a:rPr lang="uk" sz="1200">
                <a:solidFill>
                  <a:schemeClr val="lt1"/>
                </a:solidFill>
                <a:latin typeface="Times New Roman"/>
                <a:ea typeface="Times New Roman"/>
                <a:cs typeface="Times New Roman"/>
                <a:sym typeface="Times New Roman"/>
              </a:rPr>
              <a:t> У планети щонайменше 95 відомих супутників, серед яких Європа (має підлідний океан) та Іо (найбільш вулканічно активне тіло в Сонячній системі).</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Внутрішнє тепло:</a:t>
            </a:r>
            <a:r>
              <a:rPr lang="uk" sz="1200">
                <a:solidFill>
                  <a:schemeClr val="lt1"/>
                </a:solidFill>
                <a:latin typeface="Times New Roman"/>
                <a:ea typeface="Times New Roman"/>
                <a:cs typeface="Times New Roman"/>
                <a:sym typeface="Times New Roman"/>
              </a:rPr>
              <a:t> Юпітер випромінює вдвічі більше енергії, ніж отримує від Сонця, що свідчить про активні процеси всередині. </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2100"/>
              </a:spcBef>
              <a:spcAft>
                <a:spcPts val="1200"/>
              </a:spcAft>
              <a:buClr>
                <a:schemeClr val="dk1"/>
              </a:buClr>
              <a:buSzPts val="1100"/>
              <a:buFont typeface="Arial"/>
              <a:buNone/>
            </a:pPr>
            <a:r>
              <a:rPr lang="uk" sz="1200">
                <a:solidFill>
                  <a:schemeClr val="lt1"/>
                </a:solidFill>
                <a:latin typeface="Times New Roman"/>
                <a:ea typeface="Times New Roman"/>
                <a:cs typeface="Times New Roman"/>
                <a:sym typeface="Times New Roman"/>
              </a:rPr>
              <a:t>Вивченням цієї планети займається космічний зонд NASA «Юнона», який досліджує її атмосферу та магнітне поле з 2016 року.</a:t>
            </a:r>
            <a:endParaRPr sz="1200">
              <a:solidFill>
                <a:schemeClr val="lt1"/>
              </a:solidFill>
              <a:latin typeface="Times New Roman"/>
              <a:ea typeface="Times New Roman"/>
              <a:cs typeface="Times New Roman"/>
              <a:sym typeface="Times New Roman"/>
            </a:endParaRPr>
          </a:p>
        </p:txBody>
      </p:sp>
      <p:sp>
        <p:nvSpPr>
          <p:cNvPr id="136" name="Google Shape;136;p26"/>
          <p:cNvSpPr txBox="1"/>
          <p:nvPr/>
        </p:nvSpPr>
        <p:spPr>
          <a:xfrm>
            <a:off x="3301950" y="0"/>
            <a:ext cx="25401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2200">
                <a:solidFill>
                  <a:schemeClr val="lt1"/>
                </a:solidFill>
                <a:latin typeface="Times New Roman"/>
                <a:ea typeface="Times New Roman"/>
                <a:cs typeface="Times New Roman"/>
                <a:sym typeface="Times New Roman"/>
              </a:rPr>
              <a:t>НЕВДАЛА  ЗІРКА</a:t>
            </a:r>
            <a:endParaRPr sz="2200">
              <a:solidFill>
                <a:schemeClr val="lt1"/>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0" name="Shape 140"/>
        <p:cNvGrpSpPr/>
        <p:nvPr/>
      </p:nvGrpSpPr>
      <p:grpSpPr>
        <a:xfrm>
          <a:off x="0" y="0"/>
          <a:ext cx="0" cy="0"/>
          <a:chOff x="0" y="0"/>
          <a:chExt cx="0" cy="0"/>
        </a:xfrm>
      </p:grpSpPr>
      <p:sp>
        <p:nvSpPr>
          <p:cNvPr id="141" name="Google Shape;141;p27"/>
          <p:cNvSpPr txBox="1"/>
          <p:nvPr/>
        </p:nvSpPr>
        <p:spPr>
          <a:xfrm>
            <a:off x="2680800" y="-210825"/>
            <a:ext cx="37824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br>
              <a:rPr lang="uk" sz="1800">
                <a:solidFill>
                  <a:schemeClr val="dk2"/>
                </a:solidFill>
              </a:rPr>
            </a:br>
            <a:r>
              <a:rPr lang="uk" sz="2200">
                <a:solidFill>
                  <a:schemeClr val="lt1"/>
                </a:solidFill>
                <a:latin typeface="Times New Roman"/>
                <a:ea typeface="Times New Roman"/>
                <a:cs typeface="Times New Roman"/>
                <a:sym typeface="Times New Roman"/>
              </a:rPr>
              <a:t>ШОСТА ПЛАНЕТА</a:t>
            </a:r>
            <a:endParaRPr sz="2200">
              <a:solidFill>
                <a:schemeClr val="lt1"/>
              </a:solidFill>
              <a:latin typeface="Times New Roman"/>
              <a:ea typeface="Times New Roman"/>
              <a:cs typeface="Times New Roman"/>
              <a:sym typeface="Times New Roman"/>
            </a:endParaRPr>
          </a:p>
        </p:txBody>
      </p:sp>
      <p:sp>
        <p:nvSpPr>
          <p:cNvPr id="142" name="Google Shape;142;p27"/>
          <p:cNvSpPr txBox="1"/>
          <p:nvPr/>
        </p:nvSpPr>
        <p:spPr>
          <a:xfrm>
            <a:off x="355600" y="589575"/>
            <a:ext cx="8706900" cy="552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uk" sz="1200">
                <a:solidFill>
                  <a:schemeClr val="lt1"/>
                </a:solidFill>
                <a:latin typeface="Times New Roman"/>
                <a:ea typeface="Times New Roman"/>
                <a:cs typeface="Times New Roman"/>
                <a:sym typeface="Times New Roman"/>
              </a:rPr>
              <a:t>Сатурн </a:t>
            </a:r>
            <a:r>
              <a:rPr lang="uk" sz="1200">
                <a:solidFill>
                  <a:schemeClr val="lt1"/>
                </a:solidFill>
                <a:latin typeface="Times New Roman"/>
                <a:ea typeface="Times New Roman"/>
                <a:cs typeface="Times New Roman"/>
                <a:sym typeface="Times New Roman"/>
              </a:rPr>
              <a:t>— газовий гігант, шоста планета від Сонця, що вражає кільцями з криги та пилу, рекордною кількістю супутників (понад 140) та бурхливою атмосферою. Основні таємниці включають загадковий шестикутний шторм на полюсі, ймовірні підлідні океани на супутниках Титан та Енцелад, а також молодий вік кілець. Його щільність менша за воду. </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b="1" lang="uk" sz="1200">
                <a:solidFill>
                  <a:schemeClr val="lt1"/>
                </a:solidFill>
                <a:latin typeface="Times New Roman"/>
                <a:ea typeface="Times New Roman"/>
                <a:cs typeface="Times New Roman"/>
                <a:sym typeface="Times New Roman"/>
              </a:rPr>
              <a:t>Головні таємниці планети Сатурн:</a:t>
            </a:r>
            <a:endParaRPr b="1" sz="1200">
              <a:solidFill>
                <a:schemeClr val="lt1"/>
              </a:solidFill>
              <a:latin typeface="Times New Roman"/>
              <a:ea typeface="Times New Roman"/>
              <a:cs typeface="Times New Roman"/>
              <a:sym typeface="Times New Roman"/>
            </a:endParaRPr>
          </a:p>
          <a:p>
            <a:pPr indent="-304800" lvl="0" marL="457200" rtl="0" algn="l">
              <a:lnSpc>
                <a:spcPct val="115000"/>
              </a:lnSpc>
              <a:spcBef>
                <a:spcPts val="1200"/>
              </a:spcBef>
              <a:spcAft>
                <a:spcPts val="0"/>
              </a:spcAft>
              <a:buClr>
                <a:schemeClr val="lt1"/>
              </a:buClr>
              <a:buSzPts val="1200"/>
              <a:buChar char="●"/>
            </a:pPr>
            <a:r>
              <a:rPr b="1" lang="uk" sz="1200">
                <a:solidFill>
                  <a:schemeClr val="lt1"/>
                </a:solidFill>
                <a:uFill>
                  <a:noFill/>
                </a:uFill>
                <a:latin typeface="Times New Roman"/>
                <a:ea typeface="Times New Roman"/>
                <a:cs typeface="Times New Roman"/>
                <a:sym typeface="Times New Roman"/>
                <a:hlinkClick r:id="rId4">
                  <a:extLst>
                    <a:ext uri="{A12FA001-AC4F-418D-AE19-62706E023703}">
                      <ahyp:hlinkClr val="tx"/>
                    </a:ext>
                  </a:extLst>
                </a:hlinkClick>
              </a:rPr>
              <a:t>Шестикутний шторм</a:t>
            </a:r>
            <a:r>
              <a:rPr b="1" lang="uk" sz="1200">
                <a:solidFill>
                  <a:schemeClr val="lt1"/>
                </a:solidFill>
                <a:latin typeface="Times New Roman"/>
                <a:ea typeface="Times New Roman"/>
                <a:cs typeface="Times New Roman"/>
                <a:sym typeface="Times New Roman"/>
              </a:rPr>
              <a:t>:</a:t>
            </a:r>
            <a:r>
              <a:rPr lang="uk" sz="1200">
                <a:solidFill>
                  <a:schemeClr val="lt1"/>
                </a:solidFill>
                <a:latin typeface="Times New Roman"/>
                <a:ea typeface="Times New Roman"/>
                <a:cs typeface="Times New Roman"/>
                <a:sym typeface="Times New Roman"/>
              </a:rPr>
              <a:t> На північному полюсі планети існує стійкий атмосферний вихор правильної шестикутної форми, діаметром більшим за Землю. Його походження досі викликає дискусії серед вчених.</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uFill>
                  <a:noFill/>
                </a:uFill>
                <a:latin typeface="Times New Roman"/>
                <a:ea typeface="Times New Roman"/>
                <a:cs typeface="Times New Roman"/>
                <a:sym typeface="Times New Roman"/>
                <a:hlinkClick r:id="rId5">
                  <a:extLst>
                    <a:ext uri="{A12FA001-AC4F-418D-AE19-62706E023703}">
                      <ahyp:hlinkClr val="tx"/>
                    </a:ext>
                  </a:extLst>
                </a:hlinkClick>
              </a:rPr>
              <a:t>Походження кілець</a:t>
            </a:r>
            <a:r>
              <a:rPr b="1" lang="uk" sz="1200">
                <a:solidFill>
                  <a:schemeClr val="lt1"/>
                </a:solidFill>
                <a:latin typeface="Times New Roman"/>
                <a:ea typeface="Times New Roman"/>
                <a:cs typeface="Times New Roman"/>
                <a:sym typeface="Times New Roman"/>
              </a:rPr>
              <a:t>:</a:t>
            </a:r>
            <a:r>
              <a:rPr lang="uk" sz="1200">
                <a:solidFill>
                  <a:schemeClr val="lt1"/>
                </a:solidFill>
                <a:latin typeface="Times New Roman"/>
                <a:ea typeface="Times New Roman"/>
                <a:cs typeface="Times New Roman"/>
                <a:sym typeface="Times New Roman"/>
              </a:rPr>
              <a:t> Кільця Сатурна складаються з мільярдів частинок льоду та каміння, але вони можуть бути відносно молодими (близько 400 млн років), що вказує на те, що вони сформувалися набагато пізніше за саму планету.</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uFill>
                  <a:noFill/>
                </a:uFill>
                <a:latin typeface="Times New Roman"/>
                <a:ea typeface="Times New Roman"/>
                <a:cs typeface="Times New Roman"/>
                <a:sym typeface="Times New Roman"/>
                <a:hlinkClick r:id="rId6">
                  <a:extLst>
                    <a:ext uri="{A12FA001-AC4F-418D-AE19-62706E023703}">
                      <ahyp:hlinkClr val="tx"/>
                    </a:ext>
                  </a:extLst>
                </a:hlinkClick>
              </a:rPr>
              <a:t>Життя на супутниках</a:t>
            </a:r>
            <a:r>
              <a:rPr b="1" lang="uk" sz="1200">
                <a:solidFill>
                  <a:schemeClr val="lt1"/>
                </a:solidFill>
                <a:latin typeface="Times New Roman"/>
                <a:ea typeface="Times New Roman"/>
                <a:cs typeface="Times New Roman"/>
                <a:sym typeface="Times New Roman"/>
              </a:rPr>
              <a:t>:</a:t>
            </a:r>
            <a:r>
              <a:rPr lang="uk" sz="1200">
                <a:solidFill>
                  <a:schemeClr val="lt1"/>
                </a:solidFill>
                <a:latin typeface="Times New Roman"/>
                <a:ea typeface="Times New Roman"/>
                <a:cs typeface="Times New Roman"/>
                <a:sym typeface="Times New Roman"/>
              </a:rPr>
              <a:t> Титан — єдиний супутник у Сонячній системі з щільною атмосферою та метановими озерами, а Енцелад викидає гейзери, що свідчить про наявність підлідного океану, де теоретично можливе життя.</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uFill>
                  <a:noFill/>
                </a:uFill>
                <a:latin typeface="Times New Roman"/>
                <a:ea typeface="Times New Roman"/>
                <a:cs typeface="Times New Roman"/>
                <a:sym typeface="Times New Roman"/>
                <a:hlinkClick r:id="rId7">
                  <a:extLst>
                    <a:ext uri="{A12FA001-AC4F-418D-AE19-62706E023703}">
                      <ahyp:hlinkClr val="tx"/>
                    </a:ext>
                  </a:extLst>
                </a:hlinkClick>
              </a:rPr>
              <a:t>Аномально швидкі вітри</a:t>
            </a:r>
            <a:r>
              <a:rPr b="1" lang="uk" sz="1200">
                <a:solidFill>
                  <a:schemeClr val="lt1"/>
                </a:solidFill>
                <a:latin typeface="Times New Roman"/>
                <a:ea typeface="Times New Roman"/>
                <a:cs typeface="Times New Roman"/>
                <a:sym typeface="Times New Roman"/>
              </a:rPr>
              <a:t>:</a:t>
            </a:r>
            <a:r>
              <a:rPr lang="uk" sz="1200">
                <a:solidFill>
                  <a:schemeClr val="lt1"/>
                </a:solidFill>
                <a:latin typeface="Times New Roman"/>
                <a:ea typeface="Times New Roman"/>
                <a:cs typeface="Times New Roman"/>
                <a:sym typeface="Times New Roman"/>
              </a:rPr>
              <a:t> В атмосфері вирують вітри зі швидкістю до (1800  км/год), що набагато швидше, ніж на Юпітері.</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uFill>
                  <a:noFill/>
                </a:uFill>
                <a:latin typeface="Times New Roman"/>
                <a:ea typeface="Times New Roman"/>
                <a:cs typeface="Times New Roman"/>
                <a:sym typeface="Times New Roman"/>
                <a:hlinkClick r:id="rId8">
                  <a:extLst>
                    <a:ext uri="{A12FA001-AC4F-418D-AE19-62706E023703}">
                      <ahyp:hlinkClr val="tx"/>
                    </a:ext>
                  </a:extLst>
                </a:hlinkClick>
              </a:rPr>
              <a:t>Найменша щільність</a:t>
            </a:r>
            <a:r>
              <a:rPr b="1" lang="uk" sz="1200">
                <a:solidFill>
                  <a:schemeClr val="lt1"/>
                </a:solidFill>
                <a:latin typeface="Times New Roman"/>
                <a:ea typeface="Times New Roman"/>
                <a:cs typeface="Times New Roman"/>
                <a:sym typeface="Times New Roman"/>
              </a:rPr>
              <a:t>:</a:t>
            </a:r>
            <a:r>
              <a:rPr lang="uk" sz="1200">
                <a:solidFill>
                  <a:schemeClr val="lt1"/>
                </a:solidFill>
                <a:latin typeface="Times New Roman"/>
                <a:ea typeface="Times New Roman"/>
                <a:cs typeface="Times New Roman"/>
                <a:sym typeface="Times New Roman"/>
              </a:rPr>
              <a:t> Це єдина планета, чия середня щільність менша за щільність води . Якби існував достатньо великий океан, Сатурн би плавав на його поверхні. </a:t>
            </a:r>
            <a:endParaRPr sz="1200">
              <a:solidFill>
                <a:schemeClr val="lt1"/>
              </a:solidFill>
              <a:latin typeface="Times New Roman"/>
              <a:ea typeface="Times New Roman"/>
              <a:cs typeface="Times New Roman"/>
              <a:sym typeface="Times New Roman"/>
            </a:endParaRPr>
          </a:p>
          <a:p>
            <a:pPr indent="0" lvl="0" marL="457200" rtl="0" algn="l">
              <a:lnSpc>
                <a:spcPct val="115000"/>
              </a:lnSpc>
              <a:spcBef>
                <a:spcPts val="2100"/>
              </a:spcBef>
              <a:spcAft>
                <a:spcPts val="0"/>
              </a:spcAft>
              <a:buNone/>
            </a:pPr>
            <a:r>
              <a:rPr lang="uk" sz="1200">
                <a:solidFill>
                  <a:schemeClr val="lt1"/>
                </a:solidFill>
                <a:latin typeface="Times New Roman"/>
                <a:ea typeface="Times New Roman"/>
                <a:cs typeface="Times New Roman"/>
                <a:sym typeface="Times New Roman"/>
              </a:rPr>
              <a:t>Кільця Сатурна — це велична система з мільярдів крижаних частинок, що обертаються навколо шостої планети, складаючись переважно з водяного льоду та пилу. Таємниці включають їхню відносно молодість (за космічними мірками), постійну зміну яскравості та швидке зникнення частинок, що змушує вчених  прогнозувати їх зникнення у майбутньому, а у 2025 році вони стануть майже невидимими через ракурс огляду з Землі.</a:t>
            </a:r>
            <a:endParaRPr sz="1200">
              <a:solidFill>
                <a:schemeClr val="lt1"/>
              </a:solidFill>
              <a:latin typeface="Times New Roman"/>
              <a:ea typeface="Times New Roman"/>
              <a:cs typeface="Times New Roman"/>
              <a:sym typeface="Times New Roman"/>
            </a:endParaRPr>
          </a:p>
          <a:p>
            <a:pPr indent="0" lvl="0" marL="457200" rtl="0" algn="l">
              <a:lnSpc>
                <a:spcPct val="115000"/>
              </a:lnSpc>
              <a:spcBef>
                <a:spcPts val="2100"/>
              </a:spcBef>
              <a:spcAft>
                <a:spcPts val="0"/>
              </a:spcAft>
              <a:buNone/>
            </a:pPr>
            <a:r>
              <a:t/>
            </a:r>
            <a:endParaRPr sz="1200">
              <a:solidFill>
                <a:schemeClr val="dk1"/>
              </a:solidFill>
              <a:latin typeface="Times New Roman"/>
              <a:ea typeface="Times New Roman"/>
              <a:cs typeface="Times New Roman"/>
              <a:sym typeface="Times New Roman"/>
            </a:endParaRPr>
          </a:p>
          <a:p>
            <a:pPr indent="0" lvl="0" marL="0" rtl="0" algn="l">
              <a:spcBef>
                <a:spcPts val="2100"/>
              </a:spcBef>
              <a:spcAft>
                <a:spcPts val="0"/>
              </a:spcAft>
              <a:buNone/>
            </a:pPr>
            <a:r>
              <a:t/>
            </a:r>
            <a:endParaRPr sz="1200">
              <a:solidFill>
                <a:schemeClr val="dk2"/>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 name="Shape 146"/>
        <p:cNvGrpSpPr/>
        <p:nvPr/>
      </p:nvGrpSpPr>
      <p:grpSpPr>
        <a:xfrm>
          <a:off x="0" y="0"/>
          <a:ext cx="0" cy="0"/>
          <a:chOff x="0" y="0"/>
          <a:chExt cx="0" cy="0"/>
        </a:xfrm>
      </p:grpSpPr>
      <p:sp>
        <p:nvSpPr>
          <p:cNvPr id="147" name="Google Shape;147;p28"/>
          <p:cNvSpPr txBox="1"/>
          <p:nvPr/>
        </p:nvSpPr>
        <p:spPr>
          <a:xfrm>
            <a:off x="472450" y="462275"/>
            <a:ext cx="8407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148" name="Google Shape;148;p28"/>
          <p:cNvSpPr txBox="1"/>
          <p:nvPr/>
        </p:nvSpPr>
        <p:spPr>
          <a:xfrm>
            <a:off x="612150" y="637550"/>
            <a:ext cx="7315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pic>
        <p:nvPicPr>
          <p:cNvPr id="149" name="Google Shape;149;p28"/>
          <p:cNvPicPr preferRelativeResize="0"/>
          <p:nvPr/>
        </p:nvPicPr>
        <p:blipFill>
          <a:blip r:embed="rId4">
            <a:alphaModFix/>
          </a:blip>
          <a:stretch>
            <a:fillRect/>
          </a:stretch>
        </p:blipFill>
        <p:spPr>
          <a:xfrm>
            <a:off x="152400" y="152400"/>
            <a:ext cx="438588" cy="228600"/>
          </a:xfrm>
          <a:prstGeom prst="rect">
            <a:avLst/>
          </a:prstGeom>
          <a:noFill/>
          <a:ln>
            <a:noFill/>
          </a:ln>
        </p:spPr>
      </p:pic>
      <p:pic>
        <p:nvPicPr>
          <p:cNvPr id="150" name="Google Shape;150;p28"/>
          <p:cNvPicPr preferRelativeResize="0"/>
          <p:nvPr/>
        </p:nvPicPr>
        <p:blipFill>
          <a:blip r:embed="rId4">
            <a:alphaModFix/>
          </a:blip>
          <a:stretch>
            <a:fillRect/>
          </a:stretch>
        </p:blipFill>
        <p:spPr>
          <a:xfrm>
            <a:off x="533780" y="304800"/>
            <a:ext cx="426073" cy="228600"/>
          </a:xfrm>
          <a:prstGeom prst="rect">
            <a:avLst/>
          </a:prstGeom>
          <a:noFill/>
          <a:ln>
            <a:noFill/>
          </a:ln>
        </p:spPr>
      </p:pic>
      <p:sp>
        <p:nvSpPr>
          <p:cNvPr id="151" name="Google Shape;151;p28"/>
          <p:cNvSpPr txBox="1"/>
          <p:nvPr/>
        </p:nvSpPr>
        <p:spPr>
          <a:xfrm>
            <a:off x="152650" y="770100"/>
            <a:ext cx="8270100" cy="461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uk" sz="1200">
                <a:solidFill>
                  <a:schemeClr val="lt1"/>
                </a:solidFill>
                <a:latin typeface="Times New Roman"/>
                <a:ea typeface="Times New Roman"/>
                <a:cs typeface="Times New Roman"/>
                <a:sym typeface="Times New Roman"/>
              </a:rPr>
              <a:t>Уран</a:t>
            </a:r>
            <a:r>
              <a:rPr lang="uk" sz="1200">
                <a:solidFill>
                  <a:schemeClr val="lt1"/>
                </a:solidFill>
                <a:latin typeface="Times New Roman"/>
                <a:ea typeface="Times New Roman"/>
                <a:cs typeface="Times New Roman"/>
                <a:sym typeface="Times New Roman"/>
              </a:rPr>
              <a:t> — сьома планета Сонячної системи. Це крижаний гігант із діаметром у 4 рази більшим за земний. Його головні таємниці — унікальне обертання «на боці» (нахил 98 градусів), екстремально низька температура (49K), дивне магнітне поле та блакитний відтінок атмосфери.</a:t>
            </a:r>
            <a:endParaRPr sz="1200">
              <a:solidFill>
                <a:schemeClr val="lt1"/>
              </a:solidFill>
              <a:latin typeface="Times New Roman"/>
              <a:ea typeface="Times New Roman"/>
              <a:cs typeface="Times New Roman"/>
              <a:sym typeface="Times New Roman"/>
            </a:endParaRPr>
          </a:p>
        </p:txBody>
      </p:sp>
      <p:pic>
        <p:nvPicPr>
          <p:cNvPr id="152" name="Google Shape;152;p28"/>
          <p:cNvPicPr preferRelativeResize="0"/>
          <p:nvPr/>
        </p:nvPicPr>
        <p:blipFill>
          <a:blip r:embed="rId4">
            <a:alphaModFix/>
          </a:blip>
          <a:stretch>
            <a:fillRect/>
          </a:stretch>
        </p:blipFill>
        <p:spPr>
          <a:xfrm>
            <a:off x="505214" y="1436272"/>
            <a:ext cx="405736" cy="150334"/>
          </a:xfrm>
          <a:prstGeom prst="rect">
            <a:avLst/>
          </a:prstGeom>
          <a:noFill/>
          <a:ln>
            <a:noFill/>
          </a:ln>
        </p:spPr>
      </p:pic>
      <p:pic>
        <p:nvPicPr>
          <p:cNvPr id="153" name="Google Shape;153;p28"/>
          <p:cNvPicPr preferRelativeResize="0"/>
          <p:nvPr/>
        </p:nvPicPr>
        <p:blipFill>
          <a:blip r:embed="rId4">
            <a:alphaModFix/>
          </a:blip>
          <a:stretch>
            <a:fillRect/>
          </a:stretch>
        </p:blipFill>
        <p:spPr>
          <a:xfrm>
            <a:off x="858027" y="1536495"/>
            <a:ext cx="394159" cy="150334"/>
          </a:xfrm>
          <a:prstGeom prst="rect">
            <a:avLst/>
          </a:prstGeom>
          <a:noFill/>
          <a:ln>
            <a:noFill/>
          </a:ln>
        </p:spPr>
      </p:pic>
      <p:sp>
        <p:nvSpPr>
          <p:cNvPr id="154" name="Google Shape;154;p28"/>
          <p:cNvSpPr txBox="1"/>
          <p:nvPr/>
        </p:nvSpPr>
        <p:spPr>
          <a:xfrm>
            <a:off x="152400" y="2908300"/>
            <a:ext cx="8270100" cy="701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uk" sz="1200">
                <a:solidFill>
                  <a:schemeClr val="lt1"/>
                </a:solidFill>
                <a:latin typeface="Times New Roman"/>
                <a:ea typeface="Times New Roman"/>
                <a:cs typeface="Times New Roman"/>
                <a:sym typeface="Times New Roman"/>
              </a:rPr>
              <a:t>Основні таємниці планети Уран:</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900"/>
              </a:spcBef>
              <a:spcAft>
                <a:spcPts val="0"/>
              </a:spcAft>
              <a:buClr>
                <a:schemeClr val="lt1"/>
              </a:buClr>
              <a:buSzPts val="1200"/>
              <a:buFont typeface="Times New Roman"/>
              <a:buChar char="●"/>
            </a:pPr>
            <a:r>
              <a:rPr b="1" lang="uk" sz="1200">
                <a:solidFill>
                  <a:schemeClr val="lt1"/>
                </a:solidFill>
                <a:latin typeface="Times New Roman"/>
                <a:ea typeface="Times New Roman"/>
                <a:cs typeface="Times New Roman"/>
                <a:sym typeface="Times New Roman"/>
              </a:rPr>
              <a:t>Обертання «лежачи на боці»</a:t>
            </a:r>
            <a:r>
              <a:rPr lang="uk" sz="1200">
                <a:solidFill>
                  <a:schemeClr val="lt1"/>
                </a:solidFill>
                <a:latin typeface="Times New Roman"/>
                <a:ea typeface="Times New Roman"/>
                <a:cs typeface="Times New Roman"/>
                <a:sym typeface="Times New Roman"/>
              </a:rPr>
              <a:t>: На відміну від інших планет, вісь обертання Урана нахилена на 98 градусів, ніби він котиться по орбіті. Ймовірна причина — зіткнення з величезним астероїдом у минулому.</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Font typeface="Times New Roman"/>
              <a:buChar char="●"/>
            </a:pPr>
            <a:r>
              <a:rPr b="1" lang="uk" sz="1200">
                <a:solidFill>
                  <a:schemeClr val="lt1"/>
                </a:solidFill>
                <a:latin typeface="Times New Roman"/>
                <a:ea typeface="Times New Roman"/>
                <a:cs typeface="Times New Roman"/>
                <a:sym typeface="Times New Roman"/>
              </a:rPr>
              <a:t>Екстремальні сезони</a:t>
            </a:r>
            <a:r>
              <a:rPr lang="uk" sz="1200">
                <a:solidFill>
                  <a:schemeClr val="lt1"/>
                </a:solidFill>
                <a:latin typeface="Times New Roman"/>
                <a:ea typeface="Times New Roman"/>
                <a:cs typeface="Times New Roman"/>
                <a:sym typeface="Times New Roman"/>
              </a:rPr>
              <a:t>: Через такий нахил полярні області Урана отримують більше сонячної енергії, ніж екваторіальні, а сезони тривають по 42 роки.</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Font typeface="Times New Roman"/>
              <a:buChar char="●"/>
            </a:pPr>
            <a:r>
              <a:rPr b="1" lang="uk" sz="1200">
                <a:solidFill>
                  <a:schemeClr val="lt1"/>
                </a:solidFill>
                <a:latin typeface="Times New Roman"/>
                <a:ea typeface="Times New Roman"/>
                <a:cs typeface="Times New Roman"/>
                <a:sym typeface="Times New Roman"/>
              </a:rPr>
              <a:t>Найхолодніша планета</a:t>
            </a:r>
            <a:r>
              <a:rPr lang="uk" sz="1200">
                <a:solidFill>
                  <a:schemeClr val="lt1"/>
                </a:solidFill>
                <a:latin typeface="Times New Roman"/>
                <a:ea typeface="Times New Roman"/>
                <a:cs typeface="Times New Roman"/>
                <a:sym typeface="Times New Roman"/>
              </a:rPr>
              <a:t>: Уран є найхолоднішою планетою Сонячної системи (температура близько −224∘C або 49K), хоча Нептун розташований далі від Сонця.</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Font typeface="Times New Roman"/>
              <a:buChar char="●"/>
            </a:pPr>
            <a:r>
              <a:rPr b="1" lang="uk" sz="1200">
                <a:solidFill>
                  <a:schemeClr val="lt1"/>
                </a:solidFill>
                <a:latin typeface="Times New Roman"/>
                <a:ea typeface="Times New Roman"/>
                <a:cs typeface="Times New Roman"/>
                <a:sym typeface="Times New Roman"/>
              </a:rPr>
              <a:t>Слабке внутрішнє тепло</a:t>
            </a:r>
            <a:r>
              <a:rPr lang="uk" sz="1200">
                <a:solidFill>
                  <a:schemeClr val="lt1"/>
                </a:solidFill>
                <a:latin typeface="Times New Roman"/>
                <a:ea typeface="Times New Roman"/>
                <a:cs typeface="Times New Roman"/>
                <a:sym typeface="Times New Roman"/>
              </a:rPr>
              <a:t>: На відміну від Юпітера та Сатурна, Уран майже не виділяє внутрішнього тепла, що робить його атмосферу більш спокійною, але причини цього досі не з'ясовані.</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Font typeface="Times New Roman"/>
              <a:buChar char="●"/>
            </a:pPr>
            <a:r>
              <a:rPr b="1" lang="uk" sz="1200">
                <a:solidFill>
                  <a:schemeClr val="lt1"/>
                </a:solidFill>
                <a:latin typeface="Times New Roman"/>
                <a:ea typeface="Times New Roman"/>
                <a:cs typeface="Times New Roman"/>
                <a:sym typeface="Times New Roman"/>
              </a:rPr>
              <a:t>Дивна магнітосфера:</a:t>
            </a:r>
            <a:r>
              <a:rPr lang="uk" sz="1200">
                <a:solidFill>
                  <a:schemeClr val="lt1"/>
                </a:solidFill>
                <a:latin typeface="Times New Roman"/>
                <a:ea typeface="Times New Roman"/>
                <a:cs typeface="Times New Roman"/>
                <a:sym typeface="Times New Roman"/>
              </a:rPr>
              <a:t> Магнітне поле планети значно зміщене від центру і нахилене до осі обертання, що робить його унікальним у Сонячній системі.Н</a:t>
            </a:r>
            <a:r>
              <a:rPr lang="uk" sz="1200">
                <a:solidFill>
                  <a:schemeClr val="lt1"/>
                </a:solidFill>
                <a:latin typeface="Times New Roman"/>
                <a:ea typeface="Times New Roman"/>
                <a:cs typeface="Times New Roman"/>
                <a:sym typeface="Times New Roman"/>
              </a:rPr>
              <a:t>айдивніше серед планет; створює плазмоїди.</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Font typeface="Times New Roman"/>
              <a:buChar char="●"/>
            </a:pPr>
            <a:r>
              <a:rPr b="1" lang="uk" sz="1200">
                <a:solidFill>
                  <a:schemeClr val="lt1"/>
                </a:solidFill>
                <a:latin typeface="Times New Roman"/>
                <a:ea typeface="Times New Roman"/>
                <a:cs typeface="Times New Roman"/>
                <a:sym typeface="Times New Roman"/>
              </a:rPr>
              <a:t>Аномалія "Вояджера-2":</a:t>
            </a:r>
            <a:r>
              <a:rPr lang="uk" sz="1200">
                <a:solidFill>
                  <a:schemeClr val="lt1"/>
                </a:solidFill>
                <a:latin typeface="Times New Roman"/>
                <a:ea typeface="Times New Roman"/>
                <a:cs typeface="Times New Roman"/>
                <a:sym typeface="Times New Roman"/>
              </a:rPr>
              <a:t> Вчені припускають, що у 1986 році, коли зонд «Вояджер-2» пролітав повз Уран, планета перебувала під впливом надзвичайно потужної сонячної бурі, що могло спотворити дані про її магнітне поле.</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Font typeface="Times New Roman"/>
              <a:buChar char="●"/>
            </a:pPr>
            <a:r>
              <a:rPr lang="uk" sz="1200">
                <a:solidFill>
                  <a:schemeClr val="lt1"/>
                </a:solidFill>
                <a:latin typeface="Times New Roman"/>
                <a:ea typeface="Times New Roman"/>
                <a:cs typeface="Times New Roman"/>
                <a:sym typeface="Times New Roman"/>
              </a:rPr>
              <a:t>Орбіта 84 роки; повний оберт — 17 год 14 хв, найшвидший серед гігантів.</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2100"/>
              </a:spcBef>
              <a:spcAft>
                <a:spcPts val="2100"/>
              </a:spcAft>
              <a:buNone/>
            </a:pPr>
            <a:r>
              <a:rPr lang="uk" sz="1200">
                <a:solidFill>
                  <a:schemeClr val="lt1"/>
                </a:solidFill>
                <a:latin typeface="Times New Roman"/>
                <a:ea typeface="Times New Roman"/>
                <a:cs typeface="Times New Roman"/>
                <a:sym typeface="Times New Roman"/>
              </a:rPr>
              <a:t>Ці факти роблять Уран королем загадок.</a:t>
            </a:r>
            <a:endParaRPr sz="1200">
              <a:solidFill>
                <a:schemeClr val="lt1"/>
              </a:solidFill>
              <a:latin typeface="Times New Roman"/>
              <a:ea typeface="Times New Roman"/>
              <a:cs typeface="Times New Roman"/>
              <a:sym typeface="Times New Roman"/>
            </a:endParaRPr>
          </a:p>
        </p:txBody>
      </p:sp>
      <p:sp>
        <p:nvSpPr>
          <p:cNvPr id="155" name="Google Shape;155;p28"/>
          <p:cNvSpPr txBox="1"/>
          <p:nvPr/>
        </p:nvSpPr>
        <p:spPr>
          <a:xfrm>
            <a:off x="2978100" y="97800"/>
            <a:ext cx="3187800" cy="33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2200">
                <a:solidFill>
                  <a:schemeClr val="lt1"/>
                </a:solidFill>
                <a:latin typeface="Times New Roman"/>
                <a:ea typeface="Times New Roman"/>
                <a:cs typeface="Times New Roman"/>
                <a:sym typeface="Times New Roman"/>
              </a:rPr>
              <a:t>ПЛАНЕТА ЛЕЖЕБОКА</a:t>
            </a:r>
            <a:r>
              <a:rPr lang="uk" sz="1800">
                <a:solidFill>
                  <a:schemeClr val="lt1"/>
                </a:solidFill>
              </a:rPr>
              <a:t> </a:t>
            </a:r>
            <a:endParaRPr sz="180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29"/>
          <p:cNvSpPr txBox="1"/>
          <p:nvPr/>
        </p:nvSpPr>
        <p:spPr>
          <a:xfrm>
            <a:off x="142250" y="449575"/>
            <a:ext cx="8369400" cy="44145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uk" sz="1200">
                <a:solidFill>
                  <a:schemeClr val="lt1"/>
                </a:solidFill>
                <a:latin typeface="Times New Roman"/>
                <a:ea typeface="Times New Roman"/>
                <a:cs typeface="Times New Roman"/>
                <a:sym typeface="Times New Roman"/>
              </a:rPr>
              <a:t>Нептун </a:t>
            </a:r>
            <a:r>
              <a:rPr lang="uk" sz="1200">
                <a:solidFill>
                  <a:schemeClr val="lt1"/>
                </a:solidFill>
                <a:latin typeface="Times New Roman"/>
                <a:ea typeface="Times New Roman"/>
                <a:cs typeface="Times New Roman"/>
                <a:sym typeface="Times New Roman"/>
              </a:rPr>
              <a:t>— найвіддаленіший крижаний гігант Сонячної системи, оповитий таємницями: шалені вітри (&gt;2000 км/год), насичений синій колір, внутрішнє тепло та загадкові кільця. Дослідження вказують на незрозумілу динаміку атмосфери та унікальний супутник Тритон, який рухається у зворотному напрямку. </a:t>
            </a:r>
            <a:endParaRPr sz="850">
              <a:solidFill>
                <a:schemeClr val="lt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uk" sz="1200">
                <a:solidFill>
                  <a:schemeClr val="lt1"/>
                </a:solidFill>
                <a:latin typeface="Times New Roman"/>
                <a:ea typeface="Times New Roman"/>
                <a:cs typeface="Times New Roman"/>
                <a:sym typeface="Times New Roman"/>
              </a:rPr>
              <a:t>Основні таємниці та загадки Нептуна:</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90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Джерело внутрішнього тепла:</a:t>
            </a:r>
            <a:r>
              <a:rPr lang="uk" sz="1200">
                <a:solidFill>
                  <a:schemeClr val="lt1"/>
                </a:solidFill>
                <a:latin typeface="Times New Roman"/>
                <a:ea typeface="Times New Roman"/>
                <a:cs typeface="Times New Roman"/>
                <a:sym typeface="Times New Roman"/>
              </a:rPr>
              <a:t> Нептун отримує дуже мало енергії від Сонця, але випромінює в 2,6 раза більше тепла, ніж поглинає. Досі незрозуміло, що саме генерує цю енергію в його надрах.</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Шалені вітри</a:t>
            </a:r>
            <a:r>
              <a:rPr lang="uk" sz="1200">
                <a:solidFill>
                  <a:schemeClr val="lt1"/>
                </a:solidFill>
                <a:latin typeface="Times New Roman"/>
                <a:ea typeface="Times New Roman"/>
                <a:cs typeface="Times New Roman"/>
                <a:sym typeface="Times New Roman"/>
              </a:rPr>
              <a:t>: Незважаючи на холод, це найшвидші вітри в Сонячній системі. Вчені не знають, що живить їхню потужність.</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Загадковий колір:</a:t>
            </a:r>
            <a:r>
              <a:rPr lang="uk" sz="1200">
                <a:solidFill>
                  <a:schemeClr val="lt1"/>
                </a:solidFill>
                <a:latin typeface="Times New Roman"/>
                <a:ea typeface="Times New Roman"/>
                <a:cs typeface="Times New Roman"/>
                <a:sym typeface="Times New Roman"/>
              </a:rPr>
              <a:t> Глибокий синій колір пов'язують з метаном, але точний склад атмосфери, що дає такий відтінок, досі вивчається.</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Таємничі кільця:</a:t>
            </a:r>
            <a:r>
              <a:rPr lang="uk" sz="1200">
                <a:solidFill>
                  <a:schemeClr val="lt1"/>
                </a:solidFill>
                <a:latin typeface="Times New Roman"/>
                <a:ea typeface="Times New Roman"/>
                <a:cs typeface="Times New Roman"/>
                <a:sym typeface="Times New Roman"/>
              </a:rPr>
              <a:t> Нептун має кільця, які, на відміну від кілець Сатурна, неоднорідні та мають "дуги" — скупчення пилу, які не розлітаються, що суперечить законам фізики.</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Тритон </a:t>
            </a:r>
            <a:r>
              <a:rPr lang="uk" sz="1200">
                <a:solidFill>
                  <a:schemeClr val="lt1"/>
                </a:solidFill>
                <a:latin typeface="Times New Roman"/>
                <a:ea typeface="Times New Roman"/>
                <a:cs typeface="Times New Roman"/>
                <a:sym typeface="Times New Roman"/>
              </a:rPr>
              <a:t>— "чужинець": Найбільший супутник Тритон обертається навколо Нептуна у зворотному напрямку (ретроградний рух), що свідчить про те, що він був захоплений гравітацією планети з Поясу Койпера, а не сформувався разом із нею.</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2100"/>
              </a:spcBef>
              <a:spcAft>
                <a:spcPts val="0"/>
              </a:spcAft>
              <a:buNone/>
            </a:pPr>
            <a:r>
              <a:rPr lang="uk" sz="1200">
                <a:solidFill>
                  <a:schemeClr val="lt1"/>
                </a:solidFill>
                <a:latin typeface="Times New Roman"/>
                <a:ea typeface="Times New Roman"/>
                <a:cs typeface="Times New Roman"/>
                <a:sym typeface="Times New Roman"/>
              </a:rPr>
              <a:t>Нептун було відкрито не через телескоп, а за допомогою математичних розрахунків, коли вчені помітили незрозумілі коливання в орбіті Урана.</a:t>
            </a:r>
            <a:endParaRPr sz="1200">
              <a:solidFill>
                <a:schemeClr val="lt1"/>
              </a:solidFill>
              <a:latin typeface="Times New Roman"/>
              <a:ea typeface="Times New Roman"/>
              <a:cs typeface="Times New Roman"/>
              <a:sym typeface="Times New Roman"/>
            </a:endParaRPr>
          </a:p>
        </p:txBody>
      </p:sp>
      <p:sp>
        <p:nvSpPr>
          <p:cNvPr id="161" name="Google Shape;161;p29"/>
          <p:cNvSpPr txBox="1"/>
          <p:nvPr/>
        </p:nvSpPr>
        <p:spPr>
          <a:xfrm>
            <a:off x="2987050" y="208275"/>
            <a:ext cx="3016800" cy="3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2200">
                <a:solidFill>
                  <a:schemeClr val="lt1"/>
                </a:solidFill>
                <a:latin typeface="Times New Roman"/>
                <a:ea typeface="Times New Roman"/>
                <a:cs typeface="Times New Roman"/>
                <a:sym typeface="Times New Roman"/>
              </a:rPr>
              <a:t>КРИЖАНИЙ  ГІГАНТ</a:t>
            </a:r>
            <a:endParaRPr sz="2200">
              <a:solidFill>
                <a:schemeClr val="lt1"/>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5" name="Shape 165"/>
        <p:cNvGrpSpPr/>
        <p:nvPr/>
      </p:nvGrpSpPr>
      <p:grpSpPr>
        <a:xfrm>
          <a:off x="0" y="0"/>
          <a:ext cx="0" cy="0"/>
          <a:chOff x="0" y="0"/>
          <a:chExt cx="0" cy="0"/>
        </a:xfrm>
      </p:grpSpPr>
      <p:sp>
        <p:nvSpPr>
          <p:cNvPr id="166" name="Google Shape;166;p30"/>
          <p:cNvSpPr txBox="1"/>
          <p:nvPr>
            <p:ph idx="1" type="body"/>
          </p:nvPr>
        </p:nvSpPr>
        <p:spPr>
          <a:xfrm>
            <a:off x="311700" y="464100"/>
            <a:ext cx="8520600" cy="42153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lang="uk" sz="1200">
                <a:solidFill>
                  <a:schemeClr val="lt1"/>
                </a:solidFill>
                <a:latin typeface="Times New Roman"/>
                <a:ea typeface="Times New Roman"/>
                <a:cs typeface="Times New Roman"/>
                <a:sym typeface="Times New Roman"/>
              </a:rPr>
              <a:t>Плутон був відкритий у 1930 році як дев'ята планета, але через крихітний розмір (менший за Місяць) та відкриття у 1990-х роках безлічі подібних об'єктів у поясі Койпера, у 2006 році Міжнародний астрономічний союз позбавив його статусу планети. Плутон офіційно став «карликовою планетою», що стало головним розчаруванням в астрономії XX століття. Таємниця «зникнення» дев'ятої планети має два аспекти: формальне позбавлення статусу планети Плутона у 2006 році через його малий розмір та розташування в поясі Койпера, а також триваючі пошуки гіпотетичного крижаного гіганта (Планети Дев'ять), що, ймовірно, ховається далеко за орбітою Нептуна, впливаючи гравітацією на інші космічні об'єкти. </a:t>
            </a:r>
            <a:endParaRPr sz="1200">
              <a:solidFill>
                <a:schemeClr val="lt1"/>
              </a:solidFill>
              <a:latin typeface="Times New Roman"/>
              <a:ea typeface="Times New Roman"/>
              <a:cs typeface="Times New Roman"/>
              <a:sym typeface="Times New Roman"/>
            </a:endParaRPr>
          </a:p>
          <a:p>
            <a:pPr indent="0" lvl="0" marL="0" rtl="0" algn="l">
              <a:spcBef>
                <a:spcPts val="1200"/>
              </a:spcBef>
              <a:spcAft>
                <a:spcPts val="0"/>
              </a:spcAft>
              <a:buClr>
                <a:schemeClr val="dk1"/>
              </a:buClr>
              <a:buSzPts val="1100"/>
              <a:buFont typeface="Arial"/>
              <a:buNone/>
            </a:pPr>
            <a:r>
              <a:rPr b="1" lang="uk" sz="1200">
                <a:solidFill>
                  <a:schemeClr val="lt1"/>
                </a:solidFill>
                <a:latin typeface="Times New Roman"/>
                <a:ea typeface="Times New Roman"/>
                <a:cs typeface="Times New Roman"/>
                <a:sym typeface="Times New Roman"/>
              </a:rPr>
              <a:t>Ключові факти про таємницю Дев'ятої планети:</a:t>
            </a:r>
            <a:endParaRPr sz="1200">
              <a:solidFill>
                <a:schemeClr val="lt1"/>
              </a:solidFill>
              <a:latin typeface="Times New Roman"/>
              <a:ea typeface="Times New Roman"/>
              <a:cs typeface="Times New Roman"/>
              <a:sym typeface="Times New Roman"/>
            </a:endParaRPr>
          </a:p>
          <a:p>
            <a:pPr indent="-304800" lvl="0" marL="457200" rtl="0" algn="l">
              <a:spcBef>
                <a:spcPts val="120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Тріумфальне відкриття (1930):</a:t>
            </a:r>
            <a:r>
              <a:rPr lang="uk" sz="1200">
                <a:solidFill>
                  <a:schemeClr val="lt1"/>
                </a:solidFill>
                <a:latin typeface="Times New Roman"/>
                <a:ea typeface="Times New Roman"/>
                <a:cs typeface="Times New Roman"/>
                <a:sym typeface="Times New Roman"/>
              </a:rPr>
              <a:t> Американський астроном Клайд Томбо, який шукав «Планету X» за орбітою Нептуна, виявив Плутон, який одразу назвали дев'ятою планетою Сонячної системи.</a:t>
            </a:r>
            <a:endParaRPr sz="1200">
              <a:solidFill>
                <a:schemeClr val="lt1"/>
              </a:solidFill>
              <a:latin typeface="Times New Roman"/>
              <a:ea typeface="Times New Roman"/>
              <a:cs typeface="Times New Roman"/>
              <a:sym typeface="Times New Roman"/>
            </a:endParaRPr>
          </a:p>
          <a:p>
            <a:pPr indent="-304800" lvl="0" marL="457200" rtl="0" algn="l">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Самотність на околиці:</a:t>
            </a:r>
            <a:r>
              <a:rPr lang="uk" sz="1200">
                <a:solidFill>
                  <a:schemeClr val="lt1"/>
                </a:solidFill>
                <a:latin typeface="Times New Roman"/>
                <a:ea typeface="Times New Roman"/>
                <a:cs typeface="Times New Roman"/>
                <a:sym typeface="Times New Roman"/>
              </a:rPr>
              <a:t> Довгий час Плутон вважався унікальним об'єктом. Лише через десятиліття вчені зрозуміли, що він — лише один із безлічі крижаних світів на краю системи.</a:t>
            </a:r>
            <a:endParaRPr sz="1200">
              <a:solidFill>
                <a:schemeClr val="lt1"/>
              </a:solidFill>
              <a:latin typeface="Times New Roman"/>
              <a:ea typeface="Times New Roman"/>
              <a:cs typeface="Times New Roman"/>
              <a:sym typeface="Times New Roman"/>
            </a:endParaRPr>
          </a:p>
          <a:p>
            <a:pPr indent="-304800" lvl="0" marL="457200" rtl="0" algn="l">
              <a:spcBef>
                <a:spcPts val="0"/>
              </a:spcBef>
              <a:spcAft>
                <a:spcPts val="0"/>
              </a:spcAft>
              <a:buClr>
                <a:schemeClr val="lt1"/>
              </a:buClr>
              <a:buSzPts val="1200"/>
              <a:buFont typeface="Times New Roman"/>
              <a:buChar char="●"/>
            </a:pPr>
            <a:r>
              <a:rPr b="1" lang="uk" sz="1200">
                <a:solidFill>
                  <a:schemeClr val="lt1"/>
                </a:solidFill>
                <a:latin typeface="Times New Roman"/>
                <a:ea typeface="Times New Roman"/>
                <a:cs typeface="Times New Roman"/>
                <a:sym typeface="Times New Roman"/>
              </a:rPr>
              <a:t>Криза ідентичності (1990-ті):</a:t>
            </a:r>
            <a:r>
              <a:rPr lang="uk" sz="1200">
                <a:solidFill>
                  <a:schemeClr val="lt1"/>
                </a:solidFill>
                <a:latin typeface="Times New Roman"/>
                <a:ea typeface="Times New Roman"/>
                <a:cs typeface="Times New Roman"/>
                <a:sym typeface="Times New Roman"/>
              </a:rPr>
              <a:t> У поясі Койпера виявили інші великі тіла, порівнянні з Плутоном (Ерида, Церера), що поставило питання: чи вважати їх усі планетами?</a:t>
            </a:r>
            <a:endParaRPr sz="1200">
              <a:solidFill>
                <a:schemeClr val="lt1"/>
              </a:solidFill>
              <a:latin typeface="Times New Roman"/>
              <a:ea typeface="Times New Roman"/>
              <a:cs typeface="Times New Roman"/>
              <a:sym typeface="Times New Roman"/>
            </a:endParaRPr>
          </a:p>
          <a:p>
            <a:pPr indent="-304800" lvl="0" marL="457200" rtl="0" algn="l">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Плутон — не планета:</a:t>
            </a:r>
            <a:r>
              <a:rPr lang="uk" sz="1200">
                <a:solidFill>
                  <a:schemeClr val="lt1"/>
                </a:solidFill>
                <a:latin typeface="Times New Roman"/>
                <a:ea typeface="Times New Roman"/>
                <a:cs typeface="Times New Roman"/>
                <a:sym typeface="Times New Roman"/>
              </a:rPr>
              <a:t> З 2006 року Міжнародний астрономічний союз класифікує Плутон як карликову планету, оскільки він не є гравітаційно домінуючим у своєму районі.</a:t>
            </a:r>
            <a:endParaRPr sz="1200">
              <a:solidFill>
                <a:schemeClr val="lt1"/>
              </a:solidFill>
              <a:latin typeface="Times New Roman"/>
              <a:ea typeface="Times New Roman"/>
              <a:cs typeface="Times New Roman"/>
              <a:sym typeface="Times New Roman"/>
            </a:endParaRPr>
          </a:p>
          <a:p>
            <a:pPr indent="-304800" lvl="0" marL="457200" rtl="0" algn="l">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Гіпотетична «Планета 9»:</a:t>
            </a:r>
            <a:r>
              <a:rPr lang="uk" sz="1200">
                <a:solidFill>
                  <a:schemeClr val="lt1"/>
                </a:solidFill>
                <a:latin typeface="Times New Roman"/>
                <a:ea typeface="Times New Roman"/>
                <a:cs typeface="Times New Roman"/>
                <a:sym typeface="Times New Roman"/>
              </a:rPr>
              <a:t> Астрономи Каліфорнійського технологічного інституту припускають існування масивного тіла (в 5–10 разів масивнішого за Землю) на дуже витягнутій орбіті, у 400–800 разів далі від Сонця, ніж Земля.</a:t>
            </a:r>
            <a:endParaRPr sz="1200">
              <a:solidFill>
                <a:schemeClr val="lt1"/>
              </a:solidFill>
              <a:latin typeface="Times New Roman"/>
              <a:ea typeface="Times New Roman"/>
              <a:cs typeface="Times New Roman"/>
              <a:sym typeface="Times New Roman"/>
            </a:endParaRPr>
          </a:p>
          <a:p>
            <a:pPr indent="0" lvl="0" marL="0" rtl="0" algn="l">
              <a:spcBef>
                <a:spcPts val="2100"/>
              </a:spcBef>
              <a:spcAft>
                <a:spcPts val="0"/>
              </a:spcAft>
              <a:buNone/>
            </a:pPr>
            <a:r>
              <a:t/>
            </a:r>
            <a:endParaRPr sz="1200">
              <a:solidFill>
                <a:schemeClr val="lt1"/>
              </a:solidFill>
              <a:latin typeface="Times New Roman"/>
              <a:ea typeface="Times New Roman"/>
              <a:cs typeface="Times New Roman"/>
              <a:sym typeface="Times New Roman"/>
            </a:endParaRPr>
          </a:p>
          <a:p>
            <a:pPr indent="0" lvl="0" marL="0" rtl="0" algn="l">
              <a:spcBef>
                <a:spcPts val="2100"/>
              </a:spcBef>
              <a:spcAft>
                <a:spcPts val="2100"/>
              </a:spcAft>
              <a:buNone/>
            </a:pPr>
            <a:r>
              <a:t/>
            </a:r>
            <a:endParaRPr sz="1200">
              <a:latin typeface="Times New Roman"/>
              <a:ea typeface="Times New Roman"/>
              <a:cs typeface="Times New Roman"/>
              <a:sym typeface="Times New Roman"/>
            </a:endParaRPr>
          </a:p>
        </p:txBody>
      </p:sp>
      <p:sp>
        <p:nvSpPr>
          <p:cNvPr id="167" name="Google Shape;167;p30"/>
          <p:cNvSpPr txBox="1"/>
          <p:nvPr/>
        </p:nvSpPr>
        <p:spPr>
          <a:xfrm>
            <a:off x="665100" y="0"/>
            <a:ext cx="7813800" cy="593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uk" sz="2500">
                <a:solidFill>
                  <a:schemeClr val="lt1"/>
                </a:solidFill>
                <a:latin typeface="Times New Roman"/>
                <a:ea typeface="Times New Roman"/>
                <a:cs typeface="Times New Roman"/>
                <a:sym typeface="Times New Roman"/>
              </a:rPr>
              <a:t>ТАЄМНИЦЯ ЗНИКНЕННЯ ДЕВ'ЯТОЇ</a:t>
            </a:r>
            <a:r>
              <a:rPr lang="uk" sz="2500">
                <a:solidFill>
                  <a:schemeClr val="lt1"/>
                </a:solidFill>
                <a:latin typeface="Times New Roman"/>
                <a:ea typeface="Times New Roman"/>
                <a:cs typeface="Times New Roman"/>
                <a:sym typeface="Times New Roman"/>
              </a:rPr>
              <a:t> ПЛАНЕТИ</a:t>
            </a:r>
            <a:endParaRPr sz="2500">
              <a:solidFill>
                <a:schemeClr val="lt1"/>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 name="Shape 171"/>
        <p:cNvGrpSpPr/>
        <p:nvPr/>
      </p:nvGrpSpPr>
      <p:grpSpPr>
        <a:xfrm>
          <a:off x="0" y="0"/>
          <a:ext cx="0" cy="0"/>
          <a:chOff x="0" y="0"/>
          <a:chExt cx="0" cy="0"/>
        </a:xfrm>
      </p:grpSpPr>
      <p:sp>
        <p:nvSpPr>
          <p:cNvPr id="172" name="Google Shape;172;p31"/>
          <p:cNvSpPr txBox="1"/>
          <p:nvPr>
            <p:ph idx="1" type="body"/>
          </p:nvPr>
        </p:nvSpPr>
        <p:spPr>
          <a:xfrm>
            <a:off x="240000" y="238475"/>
            <a:ext cx="8520600" cy="34164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1200"/>
              </a:spcBef>
              <a:spcAft>
                <a:spcPts val="0"/>
              </a:spcAft>
              <a:buClr>
                <a:schemeClr val="lt1"/>
              </a:buClr>
              <a:buSzPts val="1200"/>
              <a:buFont typeface="Times New Roman"/>
              <a:buChar char="●"/>
            </a:pPr>
            <a:r>
              <a:rPr b="1" lang="uk" sz="1200">
                <a:solidFill>
                  <a:schemeClr val="lt1"/>
                </a:solidFill>
                <a:latin typeface="Times New Roman"/>
                <a:ea typeface="Times New Roman"/>
                <a:cs typeface="Times New Roman"/>
                <a:sym typeface="Times New Roman"/>
              </a:rPr>
              <a:t> Чому її не знайшли:</a:t>
            </a:r>
            <a:r>
              <a:rPr lang="uk" sz="1200">
                <a:solidFill>
                  <a:schemeClr val="lt1"/>
                </a:solidFill>
                <a:latin typeface="Times New Roman"/>
                <a:ea typeface="Times New Roman"/>
                <a:cs typeface="Times New Roman"/>
                <a:sym typeface="Times New Roman"/>
              </a:rPr>
              <a:t> Вона знаходиться надзвичайно далеко, дуже тьмяна і, можливо, прихована в захаращеному поясі Койпера.Орбіти кількох далеких крижаних об'єктів поза Нептуном згруповані дивним чином, наче їх впорядковує гравітація великого тіла.</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Font typeface="Times New Roman"/>
              <a:buChar char="●"/>
            </a:pPr>
            <a:r>
              <a:rPr b="1" lang="uk" sz="1200">
                <a:solidFill>
                  <a:schemeClr val="lt1"/>
                </a:solidFill>
                <a:latin typeface="Times New Roman"/>
                <a:ea typeface="Times New Roman"/>
                <a:cs typeface="Times New Roman"/>
                <a:sym typeface="Times New Roman"/>
              </a:rPr>
              <a:t>Ймовірні характеристики:</a:t>
            </a:r>
            <a:r>
              <a:rPr lang="uk" sz="1200">
                <a:solidFill>
                  <a:schemeClr val="lt1"/>
                </a:solidFill>
                <a:latin typeface="Times New Roman"/>
                <a:ea typeface="Times New Roman"/>
                <a:cs typeface="Times New Roman"/>
                <a:sym typeface="Times New Roman"/>
              </a:rPr>
              <a:t> Об'єкт, ймовірно, є «суперземлею» або крижаним гігантом, що знаходиться в 400–800 разів далі від Сонця, ніж Земля.</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Font typeface="Times New Roman"/>
              <a:buChar char="●"/>
            </a:pPr>
            <a:r>
              <a:rPr b="1" lang="uk" sz="1200">
                <a:solidFill>
                  <a:schemeClr val="lt1"/>
                </a:solidFill>
                <a:latin typeface="Times New Roman"/>
                <a:ea typeface="Times New Roman"/>
                <a:cs typeface="Times New Roman"/>
                <a:sym typeface="Times New Roman"/>
              </a:rPr>
              <a:t>Гравітаційні докази:</a:t>
            </a:r>
            <a:r>
              <a:rPr lang="uk" sz="1200">
                <a:solidFill>
                  <a:schemeClr val="lt1"/>
                </a:solidFill>
                <a:latin typeface="Times New Roman"/>
                <a:ea typeface="Times New Roman"/>
                <a:cs typeface="Times New Roman"/>
                <a:sym typeface="Times New Roman"/>
              </a:rPr>
              <a:t> Дослідження 2024–2025 років підтверджують, що аномальні орбіти далеких транснептунових об'єктів вказують на присутність великого прихованого об'єкта.</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Font typeface="Times New Roman"/>
              <a:buChar char="●"/>
            </a:pPr>
            <a:r>
              <a:rPr b="1" lang="uk" sz="1200">
                <a:solidFill>
                  <a:schemeClr val="lt1"/>
                </a:solidFill>
                <a:latin typeface="Times New Roman"/>
                <a:ea typeface="Times New Roman"/>
                <a:cs typeface="Times New Roman"/>
                <a:sym typeface="Times New Roman"/>
              </a:rPr>
              <a:t>Альтернативні теорії:</a:t>
            </a:r>
            <a:r>
              <a:rPr lang="uk" sz="1200">
                <a:solidFill>
                  <a:schemeClr val="lt1"/>
                </a:solidFill>
                <a:latin typeface="Times New Roman"/>
                <a:ea typeface="Times New Roman"/>
                <a:cs typeface="Times New Roman"/>
                <a:sym typeface="Times New Roman"/>
              </a:rPr>
              <a:t> Деякі вчені вважають, що Сонячну систему могла потрясти проходяча зірка, що вплинуло на околиці системи, або ж планета є чорною дірою розміром з тенісний м'яч.</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lang="uk" sz="1200">
                <a:solidFill>
                  <a:schemeClr val="lt1"/>
                </a:solidFill>
                <a:latin typeface="Times New Roman"/>
                <a:ea typeface="Times New Roman"/>
                <a:cs typeface="Times New Roman"/>
                <a:sym typeface="Times New Roman"/>
              </a:rPr>
              <a:t>Попри десятиліття пошуків, прямих доказів існування Планети Х поки немає, проте статистичні моделі продовжують підтверджувати її ймовірність. </a:t>
            </a:r>
            <a:r>
              <a:rPr lang="uk" sz="1200">
                <a:solidFill>
                  <a:schemeClr val="lt1"/>
                </a:solidFill>
                <a:latin typeface="Times New Roman"/>
                <a:ea typeface="Times New Roman"/>
                <a:cs typeface="Times New Roman"/>
                <a:sym typeface="Times New Roman"/>
              </a:rPr>
              <a:t>Пошуки тривають, і вчені сподіваються знайти підтвердження існування цього загадкового світу найближчими роками.Якщо планету знайдуть, це допоможе краще зрозуміти еволюцію Сонячної системи, а не змінить її поточну динаміку</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uk" sz="1200">
                <a:solidFill>
                  <a:schemeClr val="lt1"/>
                </a:solidFill>
                <a:latin typeface="Times New Roman"/>
                <a:ea typeface="Times New Roman"/>
                <a:cs typeface="Times New Roman"/>
                <a:sym typeface="Times New Roman"/>
              </a:rPr>
              <a:t>Тим не менш, Плутон залишається найбільшим об'єктом пояса Койпера, а дані апарата New Horizons, який пролетів повз нього у 2015 році, показали, що це геологічно активний і неймовірно красивий світ.</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t/>
            </a:r>
            <a:endParaRPr sz="1200">
              <a:solidFill>
                <a:schemeClr val="lt1"/>
              </a:solidFill>
              <a:latin typeface="Times New Roman"/>
              <a:ea typeface="Times New Roman"/>
              <a:cs typeface="Times New Roman"/>
              <a:sym typeface="Times New Roman"/>
            </a:endParaRPr>
          </a:p>
          <a:p>
            <a:pPr indent="0" lvl="0" marL="0" rtl="0" algn="l">
              <a:spcBef>
                <a:spcPts val="1200"/>
              </a:spcBef>
              <a:spcAft>
                <a:spcPts val="12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6" name="Shape 176"/>
        <p:cNvGrpSpPr/>
        <p:nvPr/>
      </p:nvGrpSpPr>
      <p:grpSpPr>
        <a:xfrm>
          <a:off x="0" y="0"/>
          <a:ext cx="0" cy="0"/>
          <a:chOff x="0" y="0"/>
          <a:chExt cx="0" cy="0"/>
        </a:xfrm>
      </p:grpSpPr>
      <p:sp>
        <p:nvSpPr>
          <p:cNvPr id="177" name="Google Shape;177;p32"/>
          <p:cNvSpPr txBox="1"/>
          <p:nvPr>
            <p:ph type="title"/>
          </p:nvPr>
        </p:nvSpPr>
        <p:spPr>
          <a:xfrm>
            <a:off x="2805725" y="445025"/>
            <a:ext cx="37908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uk" sz="2220">
                <a:solidFill>
                  <a:schemeClr val="lt1"/>
                </a:solidFill>
                <a:latin typeface="Times New Roman"/>
                <a:ea typeface="Times New Roman"/>
                <a:cs typeface="Times New Roman"/>
                <a:sym typeface="Times New Roman"/>
              </a:rPr>
              <a:t>СМСТЕМА  В  СИСТЕМІ</a:t>
            </a:r>
            <a:endParaRPr sz="2220">
              <a:solidFill>
                <a:schemeClr val="lt1"/>
              </a:solidFill>
              <a:latin typeface="Times New Roman"/>
              <a:ea typeface="Times New Roman"/>
              <a:cs typeface="Times New Roman"/>
              <a:sym typeface="Times New Roman"/>
            </a:endParaRPr>
          </a:p>
        </p:txBody>
      </p:sp>
      <p:sp>
        <p:nvSpPr>
          <p:cNvPr id="178" name="Google Shape;178;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uk" sz="1200">
                <a:solidFill>
                  <a:schemeClr val="lt1"/>
                </a:solidFill>
                <a:latin typeface="Times New Roman"/>
                <a:ea typeface="Times New Roman"/>
                <a:cs typeface="Times New Roman"/>
                <a:sym typeface="Times New Roman"/>
              </a:rPr>
              <a:t>Система Плутона — це унікальна «міні-сонячна система» в поясі Койпера, що складається з карликової планети та п'яти відомих супутників. Найбільший супутник, Харон, настільки великий порівняно з Плутоном (його маса менша лише у 8,6 раза), що вони обертаються навколо спільного центра мас поза поверхнею Плутона, утворюючи подвійну систему.</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1400"/>
              </a:spcBef>
              <a:spcAft>
                <a:spcPts val="0"/>
              </a:spcAft>
              <a:buClr>
                <a:schemeClr val="dk1"/>
              </a:buClr>
              <a:buSzPts val="1100"/>
              <a:buFont typeface="Arial"/>
              <a:buNone/>
            </a:pPr>
            <a:r>
              <a:rPr b="1" lang="uk" sz="1200">
                <a:solidFill>
                  <a:schemeClr val="lt1"/>
                </a:solidFill>
                <a:latin typeface="Times New Roman"/>
                <a:ea typeface="Times New Roman"/>
                <a:cs typeface="Times New Roman"/>
                <a:sym typeface="Times New Roman"/>
              </a:rPr>
              <a:t>Основні компоненти системи Плутона:</a:t>
            </a:r>
            <a:endParaRPr b="1" sz="1200">
              <a:solidFill>
                <a:schemeClr val="lt1"/>
              </a:solidFill>
              <a:latin typeface="Times New Roman"/>
              <a:ea typeface="Times New Roman"/>
              <a:cs typeface="Times New Roman"/>
              <a:sym typeface="Times New Roman"/>
            </a:endParaRPr>
          </a:p>
          <a:p>
            <a:pPr indent="-304800" lvl="0" marL="457200" rtl="0" algn="l">
              <a:lnSpc>
                <a:spcPct val="115000"/>
              </a:lnSpc>
              <a:spcBef>
                <a:spcPts val="120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Плутон:</a:t>
            </a:r>
            <a:r>
              <a:rPr lang="uk" sz="1200">
                <a:solidFill>
                  <a:schemeClr val="lt1"/>
                </a:solidFill>
                <a:latin typeface="Times New Roman"/>
                <a:ea typeface="Times New Roman"/>
                <a:cs typeface="Times New Roman"/>
                <a:sym typeface="Times New Roman"/>
              </a:rPr>
              <a:t> Карликова планета діаметром близько 2376 км, вкрита азотним та водяним льодом.</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Харон:</a:t>
            </a:r>
            <a:r>
              <a:rPr lang="uk" sz="1200">
                <a:solidFill>
                  <a:schemeClr val="lt1"/>
                </a:solidFill>
                <a:latin typeface="Times New Roman"/>
                <a:ea typeface="Times New Roman"/>
                <a:cs typeface="Times New Roman"/>
                <a:sym typeface="Times New Roman"/>
              </a:rPr>
              <a:t> Найбільший супутник. Через схожість розмірів (діаметр Харона становить приблизно половину діаметра Плутона) їх часто називають подвійною карликовою планетою.</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Чотири малі супутники:</a:t>
            </a:r>
            <a:r>
              <a:rPr lang="uk" sz="1200">
                <a:solidFill>
                  <a:schemeClr val="lt1"/>
                </a:solidFill>
                <a:latin typeface="Times New Roman"/>
                <a:ea typeface="Times New Roman"/>
                <a:cs typeface="Times New Roman"/>
                <a:sym typeface="Times New Roman"/>
              </a:rPr>
              <a:t> Стікс, Нікта, Кербер і Гідра, які були відкриті пізніше і обертаються навколо пари Плутон—Харон.</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uk" sz="1200">
                <a:solidFill>
                  <a:schemeClr val="lt1"/>
                </a:solidFill>
                <a:latin typeface="Times New Roman"/>
                <a:ea typeface="Times New Roman"/>
                <a:cs typeface="Times New Roman"/>
                <a:sym typeface="Times New Roman"/>
              </a:rPr>
              <a:t>Система примітна екстремальним холодом (близько −229°C) та складною гравітаційною взаємодією. </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uk" sz="1200">
                <a:solidFill>
                  <a:schemeClr val="lt1"/>
                </a:solidFill>
                <a:latin typeface="Times New Roman"/>
                <a:ea typeface="Times New Roman"/>
                <a:cs typeface="Times New Roman"/>
                <a:sym typeface="Times New Roman"/>
              </a:rPr>
              <a:t>Система Плутона — це загадковий світ на околиці Сонячної системи, який здивував учених своєю геологічною активністю, крижаними горами, азотними льодовиками та наявністю складної атмосфери з плазмовим хвостом.</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1200"/>
              </a:spcAft>
              <a:buNone/>
            </a:pPr>
            <a:r>
              <a:t/>
            </a:r>
            <a:endParaRPr sz="1200">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33"/>
          <p:cNvSpPr txBox="1"/>
          <p:nvPr/>
        </p:nvSpPr>
        <p:spPr>
          <a:xfrm>
            <a:off x="243850" y="576575"/>
            <a:ext cx="8730000" cy="13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uk" sz="1200">
                <a:solidFill>
                  <a:schemeClr val="lt1"/>
                </a:solidFill>
                <a:latin typeface="Times New Roman"/>
                <a:ea typeface="Times New Roman"/>
                <a:cs typeface="Times New Roman"/>
                <a:sym typeface="Times New Roman"/>
              </a:rPr>
              <a:t>Астероїди, комети та метеорити</a:t>
            </a:r>
            <a:r>
              <a:rPr lang="uk" sz="1200">
                <a:solidFill>
                  <a:schemeClr val="lt1"/>
                </a:solidFill>
                <a:latin typeface="Times New Roman"/>
                <a:ea typeface="Times New Roman"/>
                <a:cs typeface="Times New Roman"/>
                <a:sym typeface="Times New Roman"/>
              </a:rPr>
              <a:t> — це «малі тіла» Сонячної системи, які є залишками її формування 4.56 млрд років тому. Астероїди (камінні/металеві) мешкають переважно між Марсом і Юпітером, комети (льодяні) прилітають з околиць системи, утворюючи хвости, а метеорити — це уламки, що впали на Землю. </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b="1" lang="uk" sz="1200">
                <a:solidFill>
                  <a:schemeClr val="lt1"/>
                </a:solidFill>
                <a:latin typeface="Times New Roman"/>
                <a:ea typeface="Times New Roman"/>
                <a:cs typeface="Times New Roman"/>
                <a:sym typeface="Times New Roman"/>
              </a:rPr>
              <a:t>Основні таємниці космічних мандрівників:</a:t>
            </a:r>
            <a:endParaRPr b="1" sz="1200">
              <a:solidFill>
                <a:schemeClr val="lt1"/>
              </a:solidFill>
              <a:latin typeface="Times New Roman"/>
              <a:ea typeface="Times New Roman"/>
              <a:cs typeface="Times New Roman"/>
              <a:sym typeface="Times New Roman"/>
            </a:endParaRPr>
          </a:p>
          <a:p>
            <a:pPr indent="-304800" lvl="0" marL="457200" rtl="0" algn="l">
              <a:lnSpc>
                <a:spcPct val="115000"/>
              </a:lnSpc>
              <a:spcBef>
                <a:spcPts val="120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Комети ( «брудні сніжки»):</a:t>
            </a:r>
            <a:r>
              <a:rPr lang="uk" sz="1200">
                <a:solidFill>
                  <a:schemeClr val="lt1"/>
                </a:solidFill>
                <a:latin typeface="Times New Roman"/>
                <a:ea typeface="Times New Roman"/>
                <a:cs typeface="Times New Roman"/>
                <a:sym typeface="Times New Roman"/>
              </a:rPr>
              <a:t> Складаються із замерзлих газів та пилу. Наближаючись до Сонця, вони тануть, утворюючи голову та хвіст, спрямований завжди від Сонця через сонячний вітер.</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Астероїди (малі планети):</a:t>
            </a:r>
            <a:r>
              <a:rPr lang="uk" sz="1200">
                <a:solidFill>
                  <a:schemeClr val="lt1"/>
                </a:solidFill>
                <a:latin typeface="Times New Roman"/>
                <a:ea typeface="Times New Roman"/>
                <a:cs typeface="Times New Roman"/>
                <a:sym typeface="Times New Roman"/>
              </a:rPr>
              <a:t> Це кам'яні або металеві уламки неправильної форми, розміром від метрів до 1000 км. Найбільший астероїд — Церера.</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Метеорити (посланці):</a:t>
            </a:r>
            <a:r>
              <a:rPr lang="uk" sz="1200">
                <a:solidFill>
                  <a:schemeClr val="lt1"/>
                </a:solidFill>
                <a:latin typeface="Times New Roman"/>
                <a:ea typeface="Times New Roman"/>
                <a:cs typeface="Times New Roman"/>
                <a:sym typeface="Times New Roman"/>
              </a:rPr>
              <a:t> Коли астероїди стикаються, утворюються уламки (метеороїди). Якщо вони влітають в атмосферу Землі, вони згорають як «падаючі зірки» (метеори), а ті, що падають на поверхню, стають метеоритами.</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Зв'язок із життям:</a:t>
            </a:r>
            <a:r>
              <a:rPr lang="uk" sz="1200">
                <a:solidFill>
                  <a:schemeClr val="lt1"/>
                </a:solidFill>
                <a:latin typeface="Times New Roman"/>
                <a:ea typeface="Times New Roman"/>
                <a:cs typeface="Times New Roman"/>
                <a:sym typeface="Times New Roman"/>
              </a:rPr>
              <a:t> Вважається, що комети та астероїди могли занести на Землю воду та органічні сполуки, необхідні для виникнення життя.</a:t>
            </a:r>
            <a:endParaRPr sz="1200">
              <a:solidFill>
                <a:schemeClr val="lt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lt1"/>
              </a:buClr>
              <a:buSzPts val="1200"/>
              <a:buChar char="●"/>
            </a:pPr>
            <a:r>
              <a:rPr b="1" lang="uk" sz="1200">
                <a:solidFill>
                  <a:schemeClr val="lt1"/>
                </a:solidFill>
                <a:latin typeface="Times New Roman"/>
                <a:ea typeface="Times New Roman"/>
                <a:cs typeface="Times New Roman"/>
                <a:sym typeface="Times New Roman"/>
              </a:rPr>
              <a:t>Загроза з космосу:</a:t>
            </a:r>
            <a:r>
              <a:rPr lang="uk" sz="1200">
                <a:solidFill>
                  <a:schemeClr val="lt1"/>
                </a:solidFill>
                <a:latin typeface="Times New Roman"/>
                <a:ea typeface="Times New Roman"/>
                <a:cs typeface="Times New Roman"/>
                <a:sym typeface="Times New Roman"/>
              </a:rPr>
              <a:t> Вчені активно досліджують навколоземні астероїди, щоб запобігти зіткненням.</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2100"/>
              </a:spcBef>
              <a:spcAft>
                <a:spcPts val="0"/>
              </a:spcAft>
              <a:buNone/>
            </a:pPr>
            <a:r>
              <a:t/>
            </a:r>
            <a:endParaRPr sz="1200">
              <a:solidFill>
                <a:schemeClr val="lt1"/>
              </a:solidFill>
              <a:latin typeface="Times New Roman"/>
              <a:ea typeface="Times New Roman"/>
              <a:cs typeface="Times New Roman"/>
              <a:sym typeface="Times New Roman"/>
            </a:endParaRPr>
          </a:p>
          <a:p>
            <a:pPr indent="0" lvl="0" marL="0" rtl="0" algn="l">
              <a:lnSpc>
                <a:spcPct val="115000"/>
              </a:lnSpc>
              <a:spcBef>
                <a:spcPts val="4200"/>
              </a:spcBef>
              <a:spcAft>
                <a:spcPts val="4200"/>
              </a:spcAft>
              <a:buNone/>
            </a:pPr>
            <a:r>
              <a:rPr lang="uk" sz="1200">
                <a:solidFill>
                  <a:schemeClr val="lt1"/>
                </a:solidFill>
                <a:latin typeface="Times New Roman"/>
                <a:ea typeface="Times New Roman"/>
                <a:cs typeface="Times New Roman"/>
                <a:sym typeface="Times New Roman"/>
              </a:rPr>
              <a:t>Вивчення цих тіл, зокрема місії до астероїдів (наприклад, Psyche), допомагає розкрити еволюцію Сонячної системи. </a:t>
            </a:r>
            <a:endParaRPr sz="1200">
              <a:solidFill>
                <a:schemeClr val="lt1"/>
              </a:solidFill>
              <a:latin typeface="Times New Roman"/>
              <a:ea typeface="Times New Roman"/>
              <a:cs typeface="Times New Roman"/>
              <a:sym typeface="Times New Roman"/>
            </a:endParaRPr>
          </a:p>
        </p:txBody>
      </p:sp>
      <p:sp>
        <p:nvSpPr>
          <p:cNvPr id="184" name="Google Shape;184;p33"/>
          <p:cNvSpPr txBox="1"/>
          <p:nvPr/>
        </p:nvSpPr>
        <p:spPr>
          <a:xfrm>
            <a:off x="3007950" y="144875"/>
            <a:ext cx="3128100" cy="43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2200">
                <a:solidFill>
                  <a:schemeClr val="lt1"/>
                </a:solidFill>
                <a:latin typeface="Times New Roman"/>
                <a:ea typeface="Times New Roman"/>
                <a:cs typeface="Times New Roman"/>
                <a:sym typeface="Times New Roman"/>
              </a:rPr>
              <a:t>ТАЄМНИЧА  ЗАГРОЗА</a:t>
            </a:r>
            <a:endParaRPr sz="2200">
              <a:solidFill>
                <a:schemeClr val="lt1"/>
              </a:solidFill>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8" name="Shape 188"/>
        <p:cNvGrpSpPr/>
        <p:nvPr/>
      </p:nvGrpSpPr>
      <p:grpSpPr>
        <a:xfrm>
          <a:off x="0" y="0"/>
          <a:ext cx="0" cy="0"/>
          <a:chOff x="0" y="0"/>
          <a:chExt cx="0" cy="0"/>
        </a:xfrm>
      </p:grpSpPr>
      <p:sp>
        <p:nvSpPr>
          <p:cNvPr id="189" name="Google Shape;189;p34"/>
          <p:cNvSpPr txBox="1"/>
          <p:nvPr/>
        </p:nvSpPr>
        <p:spPr>
          <a:xfrm>
            <a:off x="764550" y="828050"/>
            <a:ext cx="56133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1200">
                <a:solidFill>
                  <a:schemeClr val="lt1"/>
                </a:solidFill>
                <a:latin typeface="Times New Roman"/>
                <a:ea typeface="Times New Roman"/>
                <a:cs typeface="Times New Roman"/>
                <a:sym typeface="Times New Roman"/>
              </a:rPr>
              <a:t>Сонячна система, що сформувалася ~4,6 млрд років тому з газопилової хмари, залишається об'єктом активних досліджень. </a:t>
            </a:r>
            <a:endParaRPr sz="1200">
              <a:solidFill>
                <a:schemeClr val="lt1"/>
              </a:solidFill>
              <a:latin typeface="Times New Roman"/>
              <a:ea typeface="Times New Roman"/>
              <a:cs typeface="Times New Roman"/>
              <a:sym typeface="Times New Roman"/>
            </a:endParaRPr>
          </a:p>
          <a:p>
            <a:pPr indent="0" lvl="0" marL="0" rtl="0" algn="l">
              <a:spcBef>
                <a:spcPts val="0"/>
              </a:spcBef>
              <a:spcAft>
                <a:spcPts val="0"/>
              </a:spcAft>
              <a:buNone/>
            </a:pPr>
            <a:r>
              <a:rPr lang="uk" sz="1200">
                <a:solidFill>
                  <a:schemeClr val="lt1"/>
                </a:solidFill>
                <a:latin typeface="Times New Roman"/>
                <a:ea typeface="Times New Roman"/>
                <a:cs typeface="Times New Roman"/>
                <a:sym typeface="Times New Roman"/>
              </a:rPr>
              <a:t>Ключовий підсумок — система не є статичною: Юпітер має аномальний склад, Плутон перекласифіковано у карликові планети, а нова гіпотеза про формування Сонця пояснює розташування планет. Кожна з планет має свої таємниці та секрети.</a:t>
            </a:r>
            <a:endParaRPr sz="1200">
              <a:solidFill>
                <a:schemeClr val="lt1"/>
              </a:solidFill>
              <a:latin typeface="Times New Roman"/>
              <a:ea typeface="Times New Roman"/>
              <a:cs typeface="Times New Roman"/>
              <a:sym typeface="Times New Roman"/>
            </a:endParaRPr>
          </a:p>
          <a:p>
            <a:pPr indent="0" lvl="0" marL="0" rtl="0" algn="l">
              <a:spcBef>
                <a:spcPts val="0"/>
              </a:spcBef>
              <a:spcAft>
                <a:spcPts val="0"/>
              </a:spcAft>
              <a:buNone/>
            </a:pPr>
            <a:r>
              <a:t/>
            </a:r>
            <a:endParaRPr sz="1200">
              <a:solidFill>
                <a:schemeClr val="lt1"/>
              </a:solidFill>
              <a:latin typeface="Times New Roman"/>
              <a:ea typeface="Times New Roman"/>
              <a:cs typeface="Times New Roman"/>
              <a:sym typeface="Times New Roman"/>
            </a:endParaRPr>
          </a:p>
          <a:p>
            <a:pPr indent="0" lvl="0" marL="0" rtl="0" algn="l">
              <a:spcBef>
                <a:spcPts val="0"/>
              </a:spcBef>
              <a:spcAft>
                <a:spcPts val="0"/>
              </a:spcAft>
              <a:buNone/>
            </a:pPr>
            <a:r>
              <a:rPr lang="uk" sz="1200">
                <a:solidFill>
                  <a:schemeClr val="lt1"/>
                </a:solidFill>
                <a:latin typeface="Times New Roman"/>
                <a:ea typeface="Times New Roman"/>
                <a:cs typeface="Times New Roman"/>
                <a:sym typeface="Times New Roman"/>
              </a:rPr>
              <a:t>Сучасна наука використовує зонди (як Juno) та моделювання для розуміння еволюції нашої космічної домівки. Сподіваюсь, що незабаром ми дізнаємось ще щось цікавє.</a:t>
            </a:r>
            <a:endParaRPr sz="1200">
              <a:solidFill>
                <a:schemeClr val="lt1"/>
              </a:solidFill>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5"/>
          <p:cNvSpPr txBox="1"/>
          <p:nvPr>
            <p:ph type="title"/>
          </p:nvPr>
        </p:nvSpPr>
        <p:spPr>
          <a:xfrm>
            <a:off x="311700" y="445025"/>
            <a:ext cx="8520600" cy="319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uk" sz="1020" u="sng">
                <a:solidFill>
                  <a:schemeClr val="hlink"/>
                </a:solidFill>
                <a:latin typeface="Times New Roman"/>
                <a:ea typeface="Times New Roman"/>
                <a:cs typeface="Times New Roman"/>
                <a:sym typeface="Times New Roman"/>
                <a:hlinkClick r:id="rId3"/>
              </a:rPr>
              <a:t>https://depositphotos.com/ru/photos/%D0%B7%D0%B2%D0%B5%D0%B7%D0%B4%D0%B8.html</a:t>
            </a:r>
            <a:endParaRPr sz="1020">
              <a:latin typeface="Times New Roman"/>
              <a:ea typeface="Times New Roman"/>
              <a:cs typeface="Times New Roman"/>
              <a:sym typeface="Times New Roman"/>
            </a:endParaRPr>
          </a:p>
          <a:p>
            <a:pPr indent="0" lvl="0" marL="0" rtl="0" algn="l">
              <a:spcBef>
                <a:spcPts val="0"/>
              </a:spcBef>
              <a:spcAft>
                <a:spcPts val="0"/>
              </a:spcAft>
              <a:buSzPts val="990"/>
              <a:buNone/>
            </a:pPr>
            <a:r>
              <a:t/>
            </a:r>
            <a:endParaRPr sz="1020">
              <a:latin typeface="Times New Roman"/>
              <a:ea typeface="Times New Roman"/>
              <a:cs typeface="Times New Roman"/>
              <a:sym typeface="Times New Roman"/>
            </a:endParaRPr>
          </a:p>
          <a:p>
            <a:pPr indent="0" lvl="0" marL="0" rtl="0" algn="l">
              <a:spcBef>
                <a:spcPts val="0"/>
              </a:spcBef>
              <a:spcAft>
                <a:spcPts val="0"/>
              </a:spcAft>
              <a:buSzPts val="990"/>
              <a:buNone/>
            </a:pPr>
            <a:r>
              <a:rPr lang="uk" sz="1020" u="sng">
                <a:solidFill>
                  <a:schemeClr val="hlink"/>
                </a:solidFill>
                <a:latin typeface="Times New Roman"/>
                <a:ea typeface="Times New Roman"/>
                <a:cs typeface="Times New Roman"/>
                <a:sym typeface="Times New Roman"/>
                <a:hlinkClick r:id="rId4"/>
              </a:rPr>
              <a:t>https://science.nasa.gov/missions/hubble/nasas-hubble-discovers-another-moon-around-pluto/</a:t>
            </a:r>
            <a:endParaRPr sz="1020">
              <a:latin typeface="Times New Roman"/>
              <a:ea typeface="Times New Roman"/>
              <a:cs typeface="Times New Roman"/>
              <a:sym typeface="Times New Roman"/>
            </a:endParaRPr>
          </a:p>
          <a:p>
            <a:pPr indent="0" lvl="0" marL="0" rtl="0" algn="l">
              <a:spcBef>
                <a:spcPts val="0"/>
              </a:spcBef>
              <a:spcAft>
                <a:spcPts val="0"/>
              </a:spcAft>
              <a:buSzPts val="990"/>
              <a:buNone/>
            </a:pPr>
            <a:r>
              <a:rPr lang="uk" sz="1020" u="sng">
                <a:solidFill>
                  <a:schemeClr val="hlink"/>
                </a:solidFill>
                <a:latin typeface="Times New Roman"/>
                <a:ea typeface="Times New Roman"/>
                <a:cs typeface="Times New Roman"/>
                <a:sym typeface="Times New Roman"/>
                <a:hlinkClick r:id="rId5"/>
              </a:rPr>
              <a:t>https://www.spaceweatherlive.com/uk/dopomoga/sonyachniy-viter.html#:~:text=%D0%A1%D0%BE%D0%BD%D1%8F%D1%87%D0%BD%D0%B8%D0%B9%20%D0%B2%D1%96%D1%82%D0%B5%D1%80%20%2D%20%D1%86%D0%B5%20%D0%BF%D0%BE%D1%82%D1%96%D0%BA%20%D0%B7%D0%B0%D1%80%D1%8F%D0%B4%D0%B6%D0%B5%D0%BD%D0%B8%D1%85%20%D1%87%D0%B0%D1%81%D1%82%D0%B8%D0%BD%D0%BE%D0%BA,%D0%BF%D0%BE%D1%81%D1%82%D1%96%D0%B9%D0%BD%D0%BE%20%D0%B7%D0%BC%D1%96%D0%BD%D1%8E%D1%94%D1%82%D1%8C%D1%81%D1%8F%20%D0%B2%20%D1%88%D0%B2%D0%B8%D0%B4%D0%BA%D0%BE%D1%81%D1%82%D1%96%2C%20%D1%89%D1%96%D0%BB%D1%8C%D0%BD%D0%BE%D1%81%D1%82%D1%96%20%D1%82%D0%B0%20%D1%82%D0%B5%D0%BC%D0%BF%D0%B5%D1%80%D0%B0%D1%82%D1%83%D1%80%D1%96.</a:t>
            </a:r>
            <a:r>
              <a:rPr lang="uk" sz="1020">
                <a:latin typeface="Times New Roman"/>
                <a:ea typeface="Times New Roman"/>
                <a:cs typeface="Times New Roman"/>
                <a:sym typeface="Times New Roman"/>
              </a:rPr>
              <a:t> </a:t>
            </a:r>
            <a:endParaRPr sz="1020">
              <a:latin typeface="Times New Roman"/>
              <a:ea typeface="Times New Roman"/>
              <a:cs typeface="Times New Roman"/>
              <a:sym typeface="Times New Roman"/>
            </a:endParaRPr>
          </a:p>
          <a:p>
            <a:pPr indent="0" lvl="0" marL="0" rtl="0" algn="l">
              <a:spcBef>
                <a:spcPts val="0"/>
              </a:spcBef>
              <a:spcAft>
                <a:spcPts val="0"/>
              </a:spcAft>
              <a:buSzPts val="990"/>
              <a:buNone/>
            </a:pPr>
            <a:r>
              <a:t/>
            </a:r>
            <a:endParaRPr sz="1020">
              <a:latin typeface="Times New Roman"/>
              <a:ea typeface="Times New Roman"/>
              <a:cs typeface="Times New Roman"/>
              <a:sym typeface="Times New Roman"/>
            </a:endParaRPr>
          </a:p>
          <a:p>
            <a:pPr indent="0" lvl="0" marL="0" rtl="0" algn="l">
              <a:spcBef>
                <a:spcPts val="0"/>
              </a:spcBef>
              <a:spcAft>
                <a:spcPts val="0"/>
              </a:spcAft>
              <a:buSzPts val="990"/>
              <a:buNone/>
            </a:pPr>
            <a:r>
              <a:rPr lang="uk" sz="1020" u="sng">
                <a:solidFill>
                  <a:schemeClr val="hlink"/>
                </a:solidFill>
                <a:latin typeface="Times New Roman"/>
                <a:ea typeface="Times New Roman"/>
                <a:cs typeface="Times New Roman"/>
                <a:sym typeface="Times New Roman"/>
                <a:hlinkClick r:id="rId6"/>
              </a:rPr>
              <a:t>https://t4.com.ua/science/vcheni-vyyavyly-dzherelo-sonyachnogo-vitru/</a:t>
            </a:r>
            <a:endParaRPr sz="1020">
              <a:latin typeface="Times New Roman"/>
              <a:ea typeface="Times New Roman"/>
              <a:cs typeface="Times New Roman"/>
              <a:sym typeface="Times New Roman"/>
            </a:endParaRPr>
          </a:p>
          <a:p>
            <a:pPr indent="0" lvl="0" marL="0" rtl="0" algn="l">
              <a:spcBef>
                <a:spcPts val="0"/>
              </a:spcBef>
              <a:spcAft>
                <a:spcPts val="0"/>
              </a:spcAft>
              <a:buSzPts val="990"/>
              <a:buNone/>
            </a:pPr>
            <a:r>
              <a:t/>
            </a:r>
            <a:endParaRPr sz="1020">
              <a:latin typeface="Times New Roman"/>
              <a:ea typeface="Times New Roman"/>
              <a:cs typeface="Times New Roman"/>
              <a:sym typeface="Times New Roman"/>
            </a:endParaRPr>
          </a:p>
          <a:p>
            <a:pPr indent="0" lvl="0" marL="0" rtl="0" algn="l">
              <a:spcBef>
                <a:spcPts val="0"/>
              </a:spcBef>
              <a:spcAft>
                <a:spcPts val="0"/>
              </a:spcAft>
              <a:buSzPts val="990"/>
              <a:buNone/>
            </a:pPr>
            <a:r>
              <a:rPr lang="uk" sz="1020" u="sng">
                <a:solidFill>
                  <a:schemeClr val="hlink"/>
                </a:solidFill>
                <a:latin typeface="Times New Roman"/>
                <a:ea typeface="Times New Roman"/>
                <a:cs typeface="Times New Roman"/>
                <a:sym typeface="Times New Roman"/>
                <a:hlinkClick r:id="rId7"/>
              </a:rPr>
              <a:t>https://www.spaceweatherlive.com/uk/dopomoga/sonyachniy-viter.html#:~:text=%D0%A1%D0%BE%D0%BD%D1%8F%D1%87%D0%BD%D0%B8%D0%B9%20%D0%B2%D1%96%D1%82%D0%B5%D1%80%20%2D%20%D1%86%D0%B5%20%D0%BF%D0%BE%D1%82%D1%96%D0%BA%20%D0%B7%D0%B0%D1%80%D1%8F%D0%B4%D0%B6%D0%B5%D0%BD%D0%B8%D1%85%20%D1%87%D0%B0%D1%81%D1%82%D0%B8%D0%BD%D0%BE%D0%BA,%D0%BF%D0%BE%D1%81%D1%82%D1%96%D0%B9%D0%BD%D0%BE%20%D0%B7%D0%BC%D1%96%D0%BD%D1%8E%D1%94%D1%82%D1%8C%D1%81%D1%8F%20%D0%B2%20%D1%88%D0%B2%D0%B8%D0%B4%D0%BA%D0%BE%D1%81%D1%82%D1%96%2C%20%D1%89%D1%96%D0%BB%D1%8C%D0%BD%D0%BE%D1%81%D1%82%D1%96%20%D1%82%D0%B0%20%D1%82%D0%B5%D0%BC%D0%BF%D0%B5%D1%80%D0%B0%D1%82%D1%83%D1%80%D1%96</a:t>
            </a:r>
            <a:r>
              <a:rPr lang="uk" sz="1020">
                <a:latin typeface="Times New Roman"/>
                <a:ea typeface="Times New Roman"/>
                <a:cs typeface="Times New Roman"/>
                <a:sym typeface="Times New Roman"/>
              </a:rPr>
              <a:t>.</a:t>
            </a:r>
            <a:endParaRPr sz="1020">
              <a:latin typeface="Times New Roman"/>
              <a:ea typeface="Times New Roman"/>
              <a:cs typeface="Times New Roman"/>
              <a:sym typeface="Times New Roman"/>
            </a:endParaRPr>
          </a:p>
          <a:p>
            <a:pPr indent="0" lvl="0" marL="0" rtl="0" algn="l">
              <a:spcBef>
                <a:spcPts val="0"/>
              </a:spcBef>
              <a:spcAft>
                <a:spcPts val="0"/>
              </a:spcAft>
              <a:buSzPts val="990"/>
              <a:buNone/>
            </a:pPr>
            <a:r>
              <a:t/>
            </a:r>
            <a:endParaRPr sz="1000">
              <a:latin typeface="Times New Roman"/>
              <a:ea typeface="Times New Roman"/>
              <a:cs typeface="Times New Roman"/>
              <a:sym typeface="Times New Roman"/>
            </a:endParaRPr>
          </a:p>
          <a:p>
            <a:pPr indent="0" lvl="0" marL="0" rtl="0" algn="l">
              <a:spcBef>
                <a:spcPts val="0"/>
              </a:spcBef>
              <a:spcAft>
                <a:spcPts val="0"/>
              </a:spcAft>
              <a:buSzPts val="990"/>
              <a:buNone/>
            </a:pPr>
            <a:r>
              <a:rPr lang="uk" sz="1000" u="sng">
                <a:solidFill>
                  <a:schemeClr val="hlink"/>
                </a:solidFill>
                <a:latin typeface="Times New Roman"/>
                <a:ea typeface="Times New Roman"/>
                <a:cs typeface="Times New Roman"/>
                <a:sym typeface="Times New Roman"/>
                <a:hlinkClick r:id="rId8"/>
              </a:rPr>
              <a:t>http://www.astrosvit.in.ua/statti/soniachna-systema/systema-pluton-kharon-vidkryttia-i-doslidzhennia</a:t>
            </a:r>
            <a:endParaRPr sz="1000">
              <a:latin typeface="Times New Roman"/>
              <a:ea typeface="Times New Roman"/>
              <a:cs typeface="Times New Roman"/>
              <a:sym typeface="Times New Roman"/>
            </a:endParaRPr>
          </a:p>
          <a:p>
            <a:pPr indent="0" lvl="0" marL="0" rtl="0" algn="l">
              <a:spcBef>
                <a:spcPts val="0"/>
              </a:spcBef>
              <a:spcAft>
                <a:spcPts val="0"/>
              </a:spcAft>
              <a:buSzPts val="990"/>
              <a:buNone/>
            </a:pPr>
            <a:r>
              <a:t/>
            </a:r>
            <a:endParaRPr sz="1000">
              <a:latin typeface="Times New Roman"/>
              <a:ea typeface="Times New Roman"/>
              <a:cs typeface="Times New Roman"/>
              <a:sym typeface="Times New Roman"/>
            </a:endParaRPr>
          </a:p>
          <a:p>
            <a:pPr indent="0" lvl="0" marL="0" rtl="0" algn="l">
              <a:spcBef>
                <a:spcPts val="0"/>
              </a:spcBef>
              <a:spcAft>
                <a:spcPts val="0"/>
              </a:spcAft>
              <a:buSzPts val="990"/>
              <a:buNone/>
            </a:pPr>
            <a:r>
              <a:rPr lang="uk" sz="1000" u="sng">
                <a:solidFill>
                  <a:schemeClr val="hlink"/>
                </a:solidFill>
                <a:latin typeface="Times New Roman"/>
                <a:ea typeface="Times New Roman"/>
                <a:cs typeface="Times New Roman"/>
                <a:sym typeface="Times New Roman"/>
                <a:hlinkClick r:id="rId9"/>
              </a:rPr>
              <a:t>https://universemagazine.com/velyki-tayemnyczi-neptuna/?srsltid=AfmBOop_nfm0_BNZ1K8FR-LU6QDxuhosXAdS9MYb6857EBZ_g1L0gObx</a:t>
            </a:r>
            <a:endParaRPr sz="1000">
              <a:latin typeface="Times New Roman"/>
              <a:ea typeface="Times New Roman"/>
              <a:cs typeface="Times New Roman"/>
              <a:sym typeface="Times New Roman"/>
            </a:endParaRPr>
          </a:p>
          <a:p>
            <a:pPr indent="0" lvl="0" marL="0" rtl="0" algn="l">
              <a:spcBef>
                <a:spcPts val="0"/>
              </a:spcBef>
              <a:spcAft>
                <a:spcPts val="0"/>
              </a:spcAft>
              <a:buSzPts val="990"/>
              <a:buNone/>
            </a:pPr>
            <a:r>
              <a:t/>
            </a:r>
            <a:endParaRPr sz="1000">
              <a:latin typeface="Times New Roman"/>
              <a:ea typeface="Times New Roman"/>
              <a:cs typeface="Times New Roman"/>
              <a:sym typeface="Times New Roman"/>
            </a:endParaRPr>
          </a:p>
          <a:p>
            <a:pPr indent="0" lvl="0" marL="0" rtl="0" algn="l">
              <a:spcBef>
                <a:spcPts val="0"/>
              </a:spcBef>
              <a:spcAft>
                <a:spcPts val="0"/>
              </a:spcAft>
              <a:buSzPts val="990"/>
              <a:buNone/>
            </a:pPr>
            <a:r>
              <a:rPr lang="uk" sz="1000" u="sng">
                <a:solidFill>
                  <a:schemeClr val="hlink"/>
                </a:solidFill>
                <a:latin typeface="Times New Roman"/>
                <a:ea typeface="Times New Roman"/>
                <a:cs typeface="Times New Roman"/>
                <a:sym typeface="Times New Roman"/>
                <a:hlinkClick r:id="rId10"/>
              </a:rPr>
              <a:t>https://portaltele.com.ua/news/kosmos/tayemnicha-anomaliya-v-istoriyi-urana-yak-podiya-1986-roku-zminila-poglyad-na-planetu.html</a:t>
            </a:r>
            <a:endParaRPr sz="1000">
              <a:latin typeface="Times New Roman"/>
              <a:ea typeface="Times New Roman"/>
              <a:cs typeface="Times New Roman"/>
              <a:sym typeface="Times New Roman"/>
            </a:endParaRPr>
          </a:p>
          <a:p>
            <a:pPr indent="0" lvl="0" marL="0" rtl="0" algn="l">
              <a:spcBef>
                <a:spcPts val="0"/>
              </a:spcBef>
              <a:spcAft>
                <a:spcPts val="0"/>
              </a:spcAft>
              <a:buSzPts val="990"/>
              <a:buNone/>
            </a:pPr>
            <a:r>
              <a:t/>
            </a:r>
            <a:endParaRPr sz="1000">
              <a:latin typeface="Times New Roman"/>
              <a:ea typeface="Times New Roman"/>
              <a:cs typeface="Times New Roman"/>
              <a:sym typeface="Times New Roman"/>
            </a:endParaRPr>
          </a:p>
          <a:p>
            <a:pPr indent="0" lvl="0" marL="0" rtl="0" algn="l">
              <a:spcBef>
                <a:spcPts val="0"/>
              </a:spcBef>
              <a:spcAft>
                <a:spcPts val="0"/>
              </a:spcAft>
              <a:buSzPts val="990"/>
              <a:buNone/>
            </a:pPr>
            <a:r>
              <a:rPr lang="uk" sz="1000" u="sng">
                <a:solidFill>
                  <a:schemeClr val="hlink"/>
                </a:solidFill>
                <a:latin typeface="Times New Roman"/>
                <a:ea typeface="Times New Roman"/>
                <a:cs typeface="Times New Roman"/>
                <a:sym typeface="Times New Roman"/>
                <a:hlinkClick r:id="rId11"/>
              </a:rPr>
              <a:t>http://www.sai.msu.su/ng/solar/saturn/main.htm</a:t>
            </a:r>
            <a:endParaRPr sz="1000">
              <a:latin typeface="Times New Roman"/>
              <a:ea typeface="Times New Roman"/>
              <a:cs typeface="Times New Roman"/>
              <a:sym typeface="Times New Roman"/>
            </a:endParaRPr>
          </a:p>
          <a:p>
            <a:pPr indent="0" lvl="0" marL="0" rtl="0" algn="l">
              <a:spcBef>
                <a:spcPts val="0"/>
              </a:spcBef>
              <a:spcAft>
                <a:spcPts val="0"/>
              </a:spcAft>
              <a:buSzPts val="990"/>
              <a:buNone/>
            </a:pPr>
            <a:r>
              <a:t/>
            </a:r>
            <a:endParaRPr sz="1000">
              <a:latin typeface="Times New Roman"/>
              <a:ea typeface="Times New Roman"/>
              <a:cs typeface="Times New Roman"/>
              <a:sym typeface="Times New Roman"/>
            </a:endParaRPr>
          </a:p>
          <a:p>
            <a:pPr indent="0" lvl="0" marL="0" rtl="0" algn="l">
              <a:spcBef>
                <a:spcPts val="0"/>
              </a:spcBef>
              <a:spcAft>
                <a:spcPts val="0"/>
              </a:spcAft>
              <a:buSzPts val="990"/>
              <a:buNone/>
            </a:pPr>
            <a:r>
              <a:t/>
            </a:r>
            <a:endParaRPr sz="1020">
              <a:latin typeface="Times New Roman"/>
              <a:ea typeface="Times New Roman"/>
              <a:cs typeface="Times New Roman"/>
              <a:sym typeface="Times New Roman"/>
            </a:endParaRPr>
          </a:p>
        </p:txBody>
      </p:sp>
      <p:sp>
        <p:nvSpPr>
          <p:cNvPr id="195" name="Google Shape;195;p35"/>
          <p:cNvSpPr txBox="1"/>
          <p:nvPr/>
        </p:nvSpPr>
        <p:spPr>
          <a:xfrm>
            <a:off x="499100" y="0"/>
            <a:ext cx="57150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uk" sz="2800">
                <a:solidFill>
                  <a:schemeClr val="dk1"/>
                </a:solidFill>
              </a:rPr>
              <a:t>Джерела інформації</a:t>
            </a:r>
            <a:endParaRPr sz="1800">
              <a:solidFill>
                <a:schemeClr val="dk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6"/>
          <p:cNvSpPr txBox="1"/>
          <p:nvPr>
            <p:ph type="title"/>
          </p:nvPr>
        </p:nvSpPr>
        <p:spPr>
          <a:xfrm>
            <a:off x="311700" y="826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uk"/>
              <a:t>Джерела інформації</a:t>
            </a:r>
            <a:endParaRPr/>
          </a:p>
        </p:txBody>
      </p:sp>
      <p:sp>
        <p:nvSpPr>
          <p:cNvPr id="201" name="Google Shape;201;p36"/>
          <p:cNvSpPr txBox="1"/>
          <p:nvPr>
            <p:ph idx="1" type="body"/>
          </p:nvPr>
        </p:nvSpPr>
        <p:spPr>
          <a:xfrm>
            <a:off x="311700" y="571450"/>
            <a:ext cx="8520600" cy="3416400"/>
          </a:xfrm>
          <a:prstGeom prst="rect">
            <a:avLst/>
          </a:prstGeom>
        </p:spPr>
        <p:txBody>
          <a:bodyPr anchorCtr="0" anchor="t" bIns="91425" lIns="91425" spcFirstLastPara="1" rIns="91425" wrap="square" tIns="91425">
            <a:normAutofit/>
          </a:bodyPr>
          <a:lstStyle/>
          <a:p>
            <a:pPr indent="0" lvl="0" marL="0" rtl="0" algn="l">
              <a:lnSpc>
                <a:spcPct val="95000"/>
              </a:lnSpc>
              <a:spcBef>
                <a:spcPts val="0"/>
              </a:spcBef>
              <a:spcAft>
                <a:spcPts val="0"/>
              </a:spcAft>
              <a:buSzPts val="935"/>
              <a:buNone/>
            </a:pPr>
            <a:r>
              <a:rPr b="1" lang="uk" sz="1020" u="sng">
                <a:solidFill>
                  <a:schemeClr val="hlink"/>
                </a:solidFill>
                <a:highlight>
                  <a:srgbClr val="FFFFFF"/>
                </a:highlight>
                <a:latin typeface="Times New Roman"/>
                <a:ea typeface="Times New Roman"/>
                <a:cs typeface="Times New Roman"/>
                <a:sym typeface="Times New Roman"/>
                <a:hlinkClick r:id="rId3"/>
              </a:rPr>
              <a:t>https://uk.wikipedia.org/wiki/%D0%92%D1%81%D0%B5%D1%81%D0%B2%D1%96%D1%82</a:t>
            </a:r>
            <a:endParaRPr sz="1020">
              <a:latin typeface="Times New Roman"/>
              <a:ea typeface="Times New Roman"/>
              <a:cs typeface="Times New Roman"/>
              <a:sym typeface="Times New Roman"/>
            </a:endParaRPr>
          </a:p>
          <a:p>
            <a:pPr indent="0" lvl="0" marL="0" rtl="0" algn="l">
              <a:lnSpc>
                <a:spcPct val="80000"/>
              </a:lnSpc>
              <a:spcBef>
                <a:spcPts val="1200"/>
              </a:spcBef>
              <a:spcAft>
                <a:spcPts val="0"/>
              </a:spcAft>
              <a:buClr>
                <a:schemeClr val="dk1"/>
              </a:buClr>
              <a:buSzPts val="935"/>
              <a:buFont typeface="Arial"/>
              <a:buNone/>
            </a:pPr>
            <a:r>
              <a:rPr lang="uk" sz="1020" u="sng">
                <a:solidFill>
                  <a:schemeClr val="hlink"/>
                </a:solidFill>
                <a:latin typeface="Times New Roman"/>
                <a:ea typeface="Times New Roman"/>
                <a:cs typeface="Times New Roman"/>
                <a:sym typeface="Times New Roman"/>
                <a:hlinkClick r:id="rId4"/>
              </a:rPr>
              <a:t>https://dovidka.biz.ua/hto-vidkriv-planeti-sonyachnoyi-sistemi</a:t>
            </a:r>
            <a:endParaRPr sz="1020">
              <a:latin typeface="Times New Roman"/>
              <a:ea typeface="Times New Roman"/>
              <a:cs typeface="Times New Roman"/>
              <a:sym typeface="Times New Roman"/>
            </a:endParaRPr>
          </a:p>
          <a:p>
            <a:pPr indent="0" lvl="0" marL="0" rtl="0" algn="l">
              <a:lnSpc>
                <a:spcPct val="80000"/>
              </a:lnSpc>
              <a:spcBef>
                <a:spcPts val="0"/>
              </a:spcBef>
              <a:spcAft>
                <a:spcPts val="0"/>
              </a:spcAft>
              <a:buClr>
                <a:schemeClr val="dk1"/>
              </a:buClr>
              <a:buSzPts val="935"/>
              <a:buFont typeface="Arial"/>
              <a:buNone/>
            </a:pPr>
            <a:r>
              <a:t/>
            </a:r>
            <a:endParaRPr sz="1020">
              <a:latin typeface="Times New Roman"/>
              <a:ea typeface="Times New Roman"/>
              <a:cs typeface="Times New Roman"/>
              <a:sym typeface="Times New Roman"/>
            </a:endParaRPr>
          </a:p>
          <a:p>
            <a:pPr indent="0" lvl="0" marL="0" rtl="0" algn="l">
              <a:lnSpc>
                <a:spcPct val="80000"/>
              </a:lnSpc>
              <a:spcBef>
                <a:spcPts val="0"/>
              </a:spcBef>
              <a:spcAft>
                <a:spcPts val="0"/>
              </a:spcAft>
              <a:buClr>
                <a:schemeClr val="dk1"/>
              </a:buClr>
              <a:buSzPts val="935"/>
              <a:buFont typeface="Arial"/>
              <a:buNone/>
            </a:pPr>
            <a:r>
              <a:rPr lang="uk" sz="1020" u="sng">
                <a:solidFill>
                  <a:schemeClr val="hlink"/>
                </a:solidFill>
                <a:latin typeface="Times New Roman"/>
                <a:ea typeface="Times New Roman"/>
                <a:cs typeface="Times New Roman"/>
                <a:sym typeface="Times New Roman"/>
                <a:hlinkClick r:id="rId5"/>
              </a:rPr>
              <a:t>https://news.blog.net.ua/media/2025/08/Zemlia-ta-sestry-Planety-Soniachnoi-systemy-narodzheni-u-kosmichnomu-tantsi-1536x864.png</a:t>
            </a:r>
            <a:endParaRPr sz="1020">
              <a:latin typeface="Times New Roman"/>
              <a:ea typeface="Times New Roman"/>
              <a:cs typeface="Times New Roman"/>
              <a:sym typeface="Times New Roman"/>
            </a:endParaRPr>
          </a:p>
          <a:p>
            <a:pPr indent="0" lvl="0" marL="0" rtl="0" algn="l">
              <a:lnSpc>
                <a:spcPct val="80000"/>
              </a:lnSpc>
              <a:spcBef>
                <a:spcPts val="0"/>
              </a:spcBef>
              <a:spcAft>
                <a:spcPts val="0"/>
              </a:spcAft>
              <a:buClr>
                <a:schemeClr val="dk1"/>
              </a:buClr>
              <a:buSzPts val="935"/>
              <a:buFont typeface="Arial"/>
              <a:buNone/>
            </a:pPr>
            <a:r>
              <a:t/>
            </a:r>
            <a:endParaRPr sz="1020">
              <a:latin typeface="Times New Roman"/>
              <a:ea typeface="Times New Roman"/>
              <a:cs typeface="Times New Roman"/>
              <a:sym typeface="Times New Roman"/>
            </a:endParaRPr>
          </a:p>
          <a:p>
            <a:pPr indent="0" lvl="0" marL="0" rtl="0" algn="l">
              <a:lnSpc>
                <a:spcPct val="80000"/>
              </a:lnSpc>
              <a:spcBef>
                <a:spcPts val="0"/>
              </a:spcBef>
              <a:spcAft>
                <a:spcPts val="0"/>
              </a:spcAft>
              <a:buClr>
                <a:schemeClr val="dk1"/>
              </a:buClr>
              <a:buSzPts val="935"/>
              <a:buFont typeface="Arial"/>
              <a:buNone/>
            </a:pPr>
            <a:r>
              <a:rPr lang="uk" sz="1020" u="sng">
                <a:solidFill>
                  <a:schemeClr val="hlink"/>
                </a:solidFill>
                <a:latin typeface="Times New Roman"/>
                <a:ea typeface="Times New Roman"/>
                <a:cs typeface="Times New Roman"/>
                <a:sym typeface="Times New Roman"/>
                <a:hlinkClick r:id="rId6"/>
              </a:rPr>
              <a:t>https://expedicia.org/adresa-zemli/</a:t>
            </a:r>
            <a:endParaRPr sz="1020">
              <a:latin typeface="Times New Roman"/>
              <a:ea typeface="Times New Roman"/>
              <a:cs typeface="Times New Roman"/>
              <a:sym typeface="Times New Roman"/>
            </a:endParaRPr>
          </a:p>
          <a:p>
            <a:pPr indent="0" lvl="0" marL="0" rtl="0" algn="l">
              <a:lnSpc>
                <a:spcPct val="80000"/>
              </a:lnSpc>
              <a:spcBef>
                <a:spcPts val="0"/>
              </a:spcBef>
              <a:spcAft>
                <a:spcPts val="0"/>
              </a:spcAft>
              <a:buClr>
                <a:schemeClr val="dk1"/>
              </a:buClr>
              <a:buSzPts val="935"/>
              <a:buFont typeface="Arial"/>
              <a:buNone/>
            </a:pPr>
            <a:r>
              <a:t/>
            </a:r>
            <a:endParaRPr sz="1020">
              <a:latin typeface="Times New Roman"/>
              <a:ea typeface="Times New Roman"/>
              <a:cs typeface="Times New Roman"/>
              <a:sym typeface="Times New Roman"/>
            </a:endParaRPr>
          </a:p>
          <a:p>
            <a:pPr indent="0" lvl="0" marL="0" rtl="0" algn="l">
              <a:lnSpc>
                <a:spcPct val="80000"/>
              </a:lnSpc>
              <a:spcBef>
                <a:spcPts val="0"/>
              </a:spcBef>
              <a:spcAft>
                <a:spcPts val="0"/>
              </a:spcAft>
              <a:buClr>
                <a:schemeClr val="dk1"/>
              </a:buClr>
              <a:buSzPts val="935"/>
              <a:buFont typeface="Arial"/>
              <a:buNone/>
            </a:pPr>
            <a:r>
              <a:rPr lang="uk" sz="1020" u="sng">
                <a:solidFill>
                  <a:schemeClr val="hlink"/>
                </a:solidFill>
                <a:latin typeface="Times New Roman"/>
                <a:ea typeface="Times New Roman"/>
                <a:cs typeface="Times New Roman"/>
                <a:sym typeface="Times New Roman"/>
                <a:hlinkClick r:id="rId7"/>
              </a:rPr>
              <a:t>https://news.blog.net.ua/2025/08/zemlia-ta-sestry-planety-soniachnoi-systemy-narodzheni-u-kosmichnomu-tantsi-ranishe-nizh-dumaly/</a:t>
            </a:r>
            <a:endParaRPr sz="1020">
              <a:latin typeface="Times New Roman"/>
              <a:ea typeface="Times New Roman"/>
              <a:cs typeface="Times New Roman"/>
              <a:sym typeface="Times New Roman"/>
            </a:endParaRPr>
          </a:p>
          <a:p>
            <a:pPr indent="0" lvl="0" marL="0" rtl="0" algn="l">
              <a:lnSpc>
                <a:spcPct val="80000"/>
              </a:lnSpc>
              <a:spcBef>
                <a:spcPts val="0"/>
              </a:spcBef>
              <a:spcAft>
                <a:spcPts val="0"/>
              </a:spcAft>
              <a:buClr>
                <a:schemeClr val="dk1"/>
              </a:buClr>
              <a:buSzPts val="935"/>
              <a:buFont typeface="Arial"/>
              <a:buNone/>
            </a:pPr>
            <a:r>
              <a:t/>
            </a:r>
            <a:endParaRPr sz="1020">
              <a:latin typeface="Times New Roman"/>
              <a:ea typeface="Times New Roman"/>
              <a:cs typeface="Times New Roman"/>
              <a:sym typeface="Times New Roman"/>
            </a:endParaRPr>
          </a:p>
          <a:p>
            <a:pPr indent="0" lvl="0" marL="0" rtl="0" algn="l">
              <a:lnSpc>
                <a:spcPct val="80000"/>
              </a:lnSpc>
              <a:spcBef>
                <a:spcPts val="0"/>
              </a:spcBef>
              <a:spcAft>
                <a:spcPts val="0"/>
              </a:spcAft>
              <a:buClr>
                <a:schemeClr val="dk1"/>
              </a:buClr>
              <a:buSzPts val="935"/>
              <a:buFont typeface="Arial"/>
              <a:buNone/>
            </a:pPr>
            <a:r>
              <a:rPr lang="uk" sz="1020" u="sng">
                <a:solidFill>
                  <a:schemeClr val="hlink"/>
                </a:solidFill>
                <a:latin typeface="Times New Roman"/>
                <a:ea typeface="Times New Roman"/>
                <a:cs typeface="Times New Roman"/>
                <a:sym typeface="Times New Roman"/>
                <a:hlinkClick r:id="rId8"/>
              </a:rPr>
              <a:t>https://uk.wikipedia.org/wiki/%D0%A4%D0%BE%D1%80%D0%BC%D1%83%D0%B2%D0%B0%D0%BD%D0%BD%D1%8F_%D1%82%D0%B0_%D0%B5%D0%B2%D0%BE%D0%BB%D1%8E%D1%86%D1%96%D1%8F_%D0%A1%D0%BE%D0%BD%D1%8F%D1%87%D0%BD%D0%BE%D1%97_%D1%81%D0%B8%D1%81%D1%82%D0%B5%D0%BC%D0%B8 </a:t>
            </a:r>
            <a:endParaRPr sz="1020">
              <a:latin typeface="Times New Roman"/>
              <a:ea typeface="Times New Roman"/>
              <a:cs typeface="Times New Roman"/>
              <a:sym typeface="Times New Roman"/>
            </a:endParaRPr>
          </a:p>
          <a:p>
            <a:pPr indent="0" lvl="0" marL="0" rtl="0" algn="l">
              <a:lnSpc>
                <a:spcPct val="80000"/>
              </a:lnSpc>
              <a:spcBef>
                <a:spcPts val="0"/>
              </a:spcBef>
              <a:spcAft>
                <a:spcPts val="0"/>
              </a:spcAft>
              <a:buClr>
                <a:schemeClr val="dk1"/>
              </a:buClr>
              <a:buSzPts val="935"/>
              <a:buFont typeface="Arial"/>
              <a:buNone/>
            </a:pPr>
            <a:r>
              <a:rPr lang="uk" sz="1020" u="sng">
                <a:solidFill>
                  <a:schemeClr val="hlink"/>
                </a:solidFill>
                <a:latin typeface="Times New Roman"/>
                <a:ea typeface="Times New Roman"/>
                <a:cs typeface="Times New Roman"/>
                <a:sym typeface="Times New Roman"/>
                <a:hlinkClick r:id="rId9"/>
              </a:rPr>
              <a:t>https://www.bbc.com/ukrainian/features-51547406</a:t>
            </a:r>
            <a:endParaRPr sz="1020">
              <a:latin typeface="Times New Roman"/>
              <a:ea typeface="Times New Roman"/>
              <a:cs typeface="Times New Roman"/>
              <a:sym typeface="Times New Roman"/>
            </a:endParaRPr>
          </a:p>
          <a:p>
            <a:pPr indent="0" lvl="0" marL="0" rtl="0" algn="l">
              <a:lnSpc>
                <a:spcPct val="80000"/>
              </a:lnSpc>
              <a:spcBef>
                <a:spcPts val="0"/>
              </a:spcBef>
              <a:spcAft>
                <a:spcPts val="0"/>
              </a:spcAft>
              <a:buClr>
                <a:schemeClr val="dk1"/>
              </a:buClr>
              <a:buSzPts val="935"/>
              <a:buFont typeface="Arial"/>
              <a:buNone/>
            </a:pPr>
            <a:r>
              <a:t/>
            </a:r>
            <a:endParaRPr sz="1020">
              <a:latin typeface="Times New Roman"/>
              <a:ea typeface="Times New Roman"/>
              <a:cs typeface="Times New Roman"/>
              <a:sym typeface="Times New Roman"/>
            </a:endParaRPr>
          </a:p>
          <a:p>
            <a:pPr indent="0" lvl="0" marL="0" rtl="0" algn="l">
              <a:lnSpc>
                <a:spcPct val="80000"/>
              </a:lnSpc>
              <a:spcBef>
                <a:spcPts val="0"/>
              </a:spcBef>
              <a:spcAft>
                <a:spcPts val="0"/>
              </a:spcAft>
              <a:buClr>
                <a:schemeClr val="dk1"/>
              </a:buClr>
              <a:buSzPts val="935"/>
              <a:buFont typeface="Arial"/>
              <a:buNone/>
            </a:pPr>
            <a:r>
              <a:rPr lang="uk" sz="1020" u="sng">
                <a:solidFill>
                  <a:schemeClr val="hlink"/>
                </a:solidFill>
                <a:latin typeface="Times New Roman"/>
                <a:ea typeface="Times New Roman"/>
                <a:cs typeface="Times New Roman"/>
                <a:sym typeface="Times New Roman"/>
                <a:hlinkClick r:id="rId10"/>
              </a:rPr>
              <a:t>https://universemagazine.com/uk/planeta-kotoruyu-my-poteryali-pyat-faktov-pro-pluton-kotorye-vy-ne-znali/#:~:text=18%20%D1%84%D0%B5%D0%B2%D1%80%D0%B0%D0%BB%D1%8F%201930%20%D0%B3%D0%BE%D0%B4%D0%B0%2C%20%D0%B7%D0%B0%D0%BD%D0%B8%D0%BC%D0%B0%D0%B2%D1%88%D0%B8%D0%B9%D1%81%D1%8F%20%D0%BF%D0%BE%D0%B8%D1%81%D0%BA%D0%B0%D0%BC%D0%B8%20%D0%BD%D0%B5%D1%83%D0%BB%D0%BE%D0%B2%D0%B8%D0%BC%D0%BE%D0%B9,%D0%B0%D1%81%D1%82%D1%80%D0%BE%D0%BD%D0%BE%D0%BC%20%D0%9A%D0%BB%D0%B0%D0%B9%D0%B4%20%D0%A2%D0%BE%D0%BC%D0%B1%D0%BE%20%D0%BE%D0%B1%D0%BD%D0%B0%D1%80%D1%83%D0%B6%D0%B8%D0%BB%20%D1%81%D0%BC%D0%B5%D1%89%D0%B5%D0%BD%D0%B8%D0%B5%20%D0%BA%D1%80%D0%BE%D1%85%D0%BE%D1%82%D0%BD%D0%BE%D0%B9%20%D0%B7%D0%B2%D0%B5%D0%B7%D0%B4%D0%BE%D1%87%D0%BA%D0%B8</a:t>
            </a:r>
            <a:endParaRPr sz="1020">
              <a:latin typeface="Times New Roman"/>
              <a:ea typeface="Times New Roman"/>
              <a:cs typeface="Times New Roman"/>
              <a:sym typeface="Times New Roman"/>
            </a:endParaRPr>
          </a:p>
        </p:txBody>
      </p:sp>
      <p:sp>
        <p:nvSpPr>
          <p:cNvPr id="202" name="Google Shape;202;p36"/>
          <p:cNvSpPr txBox="1"/>
          <p:nvPr/>
        </p:nvSpPr>
        <p:spPr>
          <a:xfrm>
            <a:off x="311700" y="4495800"/>
            <a:ext cx="7763100" cy="3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1200" u="sng">
                <a:solidFill>
                  <a:schemeClr val="hlink"/>
                </a:solidFill>
                <a:hlinkClick r:id="rId11"/>
              </a:rPr>
              <a:t>https://uk.wikipedia.org/wiki/%D0%9A%D0%B0%D1%80%D0%BB%D0%B8%D0%BA%D0%BE%D0%B2%D0%B0_%D0%BF%D0%BB%D0%B0%D0%BD%D0%B5%D1%82%D0%B0</a:t>
            </a:r>
            <a:endParaRPr sz="1200">
              <a:solidFill>
                <a:schemeClr val="dk2"/>
              </a:solidFill>
            </a:endParaRPr>
          </a:p>
        </p:txBody>
      </p:sp>
      <p:sp>
        <p:nvSpPr>
          <p:cNvPr id="203" name="Google Shape;203;p36"/>
          <p:cNvSpPr txBox="1"/>
          <p:nvPr/>
        </p:nvSpPr>
        <p:spPr>
          <a:xfrm>
            <a:off x="2346950" y="655325"/>
            <a:ext cx="6835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204" name="Google Shape;204;p36"/>
          <p:cNvSpPr txBox="1"/>
          <p:nvPr/>
        </p:nvSpPr>
        <p:spPr>
          <a:xfrm>
            <a:off x="302450" y="4160525"/>
            <a:ext cx="8440500" cy="86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1200" u="sng">
                <a:solidFill>
                  <a:schemeClr val="hlink"/>
                </a:solidFill>
                <a:hlinkClick r:id="rId12"/>
              </a:rPr>
              <a:t>https://www.fizykaua.com/post/formuvannia-ta-evoliutsiia-soniachnoi-systemy-vid-protoplanetnoho-diska-do-suchasnosti</a:t>
            </a:r>
            <a:endParaRPr sz="1200"/>
          </a:p>
          <a:p>
            <a:pPr indent="0" lvl="0" marL="0" rtl="0" algn="l">
              <a:spcBef>
                <a:spcPts val="0"/>
              </a:spcBef>
              <a:spcAft>
                <a:spcPts val="0"/>
              </a:spcAft>
              <a:buNone/>
            </a:pPr>
            <a:r>
              <a:t/>
            </a:r>
            <a:endParaRPr/>
          </a:p>
        </p:txBody>
      </p:sp>
      <p:sp>
        <p:nvSpPr>
          <p:cNvPr id="205" name="Google Shape;205;p36"/>
          <p:cNvSpPr txBox="1"/>
          <p:nvPr/>
        </p:nvSpPr>
        <p:spPr>
          <a:xfrm>
            <a:off x="8957300" y="4274825"/>
            <a:ext cx="914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206" name="Google Shape;206;p36"/>
          <p:cNvSpPr txBox="1"/>
          <p:nvPr/>
        </p:nvSpPr>
        <p:spPr>
          <a:xfrm>
            <a:off x="262400" y="35878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uk"/>
              <a:t> </a:t>
            </a:r>
            <a:r>
              <a:rPr lang="uk" sz="1200" u="sng">
                <a:solidFill>
                  <a:schemeClr val="accent5"/>
                </a:solidFill>
                <a:highlight>
                  <a:schemeClr val="lt1"/>
                </a:highlight>
                <a:latin typeface="Times New Roman"/>
                <a:ea typeface="Times New Roman"/>
                <a:cs typeface="Times New Roman"/>
                <a:sym typeface="Times New Roman"/>
                <a:hlinkClick r:id="rId13">
                  <a:extLst>
                    <a:ext uri="{A12FA001-AC4F-418D-AE19-62706E023703}">
                      <ahyp:hlinkClr val="tx"/>
                    </a:ext>
                  </a:extLst>
                </a:hlinkClick>
              </a:rPr>
              <a:t>Сонячний вітер</a:t>
            </a:r>
            <a:r>
              <a:rPr lang="uk" sz="1200">
                <a:solidFill>
                  <a:srgbClr val="202122"/>
                </a:solidFill>
                <a:highlight>
                  <a:schemeClr val="lt1"/>
                </a:highlight>
                <a:latin typeface="Times New Roman"/>
                <a:ea typeface="Times New Roman"/>
                <a:cs typeface="Times New Roman"/>
                <a:sym typeface="Times New Roman"/>
              </a:rPr>
              <a:t> // </a:t>
            </a:r>
            <a:r>
              <a:rPr lang="uk" sz="1200">
                <a:solidFill>
                  <a:schemeClr val="accent5"/>
                </a:solidFill>
                <a:highlight>
                  <a:schemeClr val="lt1"/>
                </a:highlight>
                <a:uFill>
                  <a:noFill/>
                </a:uFill>
                <a:latin typeface="Times New Roman"/>
                <a:ea typeface="Times New Roman"/>
                <a:cs typeface="Times New Roman"/>
                <a:sym typeface="Times New Roman"/>
                <a:hlinkClick r:id="rId14">
                  <a:extLst>
                    <a:ext uri="{A12FA001-AC4F-418D-AE19-62706E023703}">
                      <ahyp:hlinkClr val="tx"/>
                    </a:ext>
                  </a:extLst>
                </a:hlinkClick>
              </a:rPr>
              <a:t>Астрономічний енциклопедичний словник</a:t>
            </a:r>
            <a:r>
              <a:rPr lang="uk" sz="1200">
                <a:solidFill>
                  <a:srgbClr val="202122"/>
                </a:solidFill>
                <a:highlight>
                  <a:schemeClr val="lt1"/>
                </a:highlight>
                <a:latin typeface="Times New Roman"/>
                <a:ea typeface="Times New Roman"/>
                <a:cs typeface="Times New Roman"/>
                <a:sym typeface="Times New Roman"/>
              </a:rPr>
              <a:t> / за заг. ред. </a:t>
            </a:r>
            <a:r>
              <a:rPr lang="uk" sz="1200">
                <a:solidFill>
                  <a:schemeClr val="accent5"/>
                </a:solidFill>
                <a:highlight>
                  <a:schemeClr val="lt1"/>
                </a:highlight>
                <a:uFill>
                  <a:noFill/>
                </a:uFill>
                <a:latin typeface="Times New Roman"/>
                <a:ea typeface="Times New Roman"/>
                <a:cs typeface="Times New Roman"/>
                <a:sym typeface="Times New Roman"/>
                <a:hlinkClick r:id="rId15">
                  <a:extLst>
                    <a:ext uri="{A12FA001-AC4F-418D-AE19-62706E023703}">
                      <ahyp:hlinkClr val="tx"/>
                    </a:ext>
                  </a:extLst>
                </a:hlinkClick>
              </a:rPr>
              <a:t>І. А. Климишина</a:t>
            </a:r>
            <a:r>
              <a:rPr lang="uk" sz="1200">
                <a:solidFill>
                  <a:srgbClr val="202122"/>
                </a:solidFill>
                <a:highlight>
                  <a:schemeClr val="lt1"/>
                </a:highlight>
                <a:latin typeface="Times New Roman"/>
                <a:ea typeface="Times New Roman"/>
                <a:cs typeface="Times New Roman"/>
                <a:sym typeface="Times New Roman"/>
              </a:rPr>
              <a:t> та А. О. Корсунь. — Львів : Голов.       астроном. обсерваторія НАН України : Львів. нац. ун-т ім. Івана Франка, 2003. — С. 437-438</a:t>
            </a:r>
            <a:endParaRPr sz="1200">
              <a:solidFill>
                <a:srgbClr val="202122"/>
              </a:solidFill>
              <a:highlight>
                <a:schemeClr val="lt1"/>
              </a:highlight>
              <a:latin typeface="Times New Roman"/>
              <a:ea typeface="Times New Roman"/>
              <a:cs typeface="Times New Roman"/>
              <a:sym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7"/>
          <p:cNvSpPr txBox="1"/>
          <p:nvPr>
            <p:ph type="title"/>
          </p:nvPr>
        </p:nvSpPr>
        <p:spPr>
          <a:xfrm>
            <a:off x="311700" y="171450"/>
            <a:ext cx="8520600" cy="53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uk"/>
              <a:t>Джерела інформації</a:t>
            </a:r>
            <a:endParaRPr>
              <a:latin typeface="Times New Roman"/>
              <a:ea typeface="Times New Roman"/>
              <a:cs typeface="Times New Roman"/>
              <a:sym typeface="Times New Roman"/>
            </a:endParaRPr>
          </a:p>
        </p:txBody>
      </p:sp>
      <p:sp>
        <p:nvSpPr>
          <p:cNvPr id="212" name="Google Shape;212;p37"/>
          <p:cNvSpPr txBox="1"/>
          <p:nvPr>
            <p:ph idx="1" type="body"/>
          </p:nvPr>
        </p:nvSpPr>
        <p:spPr>
          <a:xfrm>
            <a:off x="311700" y="266700"/>
            <a:ext cx="8520600" cy="43020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t/>
            </a:r>
            <a:endParaRPr sz="4800">
              <a:solidFill>
                <a:srgbClr val="202122"/>
              </a:solidFill>
              <a:highlight>
                <a:srgbClr val="FFFFFF"/>
              </a:highlight>
            </a:endParaRPr>
          </a:p>
          <a:p>
            <a:pPr indent="0" lvl="0" marL="0" rtl="0" algn="l">
              <a:spcBef>
                <a:spcPts val="1200"/>
              </a:spcBef>
              <a:spcAft>
                <a:spcPts val="0"/>
              </a:spcAft>
              <a:buNone/>
            </a:pPr>
            <a:r>
              <a:rPr lang="uk" sz="4800" u="sng">
                <a:solidFill>
                  <a:schemeClr val="hlink"/>
                </a:solidFill>
                <a:highlight>
                  <a:srgbClr val="FFFFFF"/>
                </a:highlight>
                <a:hlinkClick r:id="rId3"/>
              </a:rPr>
              <a:t>http://www.astrosvit.in.ua/statti/sontse-s/yakoho-koloru-sontse#:~:text=1)%20(%D0%9F%D0%BE%D0%B3%D0%BB%D1%8F%D0%B4%20%D0%B7%20%D0%BA%D0%BE%D1%81%D0%BC%D0%BE%D1%81%D1%83%20%D0%B7%20%D0%BE%D1%80%D0%B1%D1%96%D1%82%D0%B8%20%D0%97%D0%B5%D0%BC%D0%BB%D1%96,%D0%B1%D1%83%D0%B4%D1%8C%2D%D1%8F%D0%BA%D1%96%D0%B9%20%D1%85%D0%B2%D0%B8%D0%BB%D1%96%20%D0%B2%D0%B8%D0%B4%D0%B8%D0%BC%D0%BE%D0%B3%D0%BE%20%D0%B4%D1%96%D0%B0%D0%BF%D0%B0%D0%B7%D0%BE%D0%BD%D1%83%20(~400%E2%80%94600%20%D0%BD%D0%BC)%20%D0%B2%D0%B5%D0%BB%D0%B8%D0%BA%D0%B0</a:t>
            </a:r>
            <a:r>
              <a:rPr lang="uk" sz="4800">
                <a:solidFill>
                  <a:srgbClr val="202122"/>
                </a:solidFill>
                <a:highlight>
                  <a:srgbClr val="FFFFFF"/>
                </a:highlight>
              </a:rPr>
              <a:t>.</a:t>
            </a:r>
            <a:endParaRPr sz="4800">
              <a:solidFill>
                <a:srgbClr val="202122"/>
              </a:solidFill>
              <a:highlight>
                <a:srgbClr val="FFFFFF"/>
              </a:highlight>
            </a:endParaRPr>
          </a:p>
          <a:p>
            <a:pPr indent="0" lvl="0" marL="0" rtl="0" algn="l">
              <a:spcBef>
                <a:spcPts val="1200"/>
              </a:spcBef>
              <a:spcAft>
                <a:spcPts val="0"/>
              </a:spcAft>
              <a:buNone/>
            </a:pPr>
            <a:r>
              <a:rPr lang="uk" sz="4800" u="sng">
                <a:solidFill>
                  <a:schemeClr val="hlink"/>
                </a:solidFill>
                <a:highlight>
                  <a:srgbClr val="FFFFFF"/>
                </a:highlight>
                <a:hlinkClick r:id="rId4"/>
              </a:rPr>
              <a:t>https://uk.wikipedia.org/wiki/%D0%A1%D0%BE%D0%BD%D1%86%D0%B5#:~:text=%D0%A1%D0%BE%D0%BD%D1%86%D0%B5%20%D1%81%D0%B2%D1%96%D1%82%D0%B8%D1%82%D1%8C%20%D0%BC%D0%B0%D0%B9%D0%B6%D0%B5%20%D0%B1%D1%96%D0%BB%D0%B8%D0%BC%20%D1%81%D0%B2%D1%96%D1%82%D0%BB%D0%BE%D0%BC%2C%20%D0%BE%D0%B4%D0%BD%D0%B0%D0%BA%20%D1%87%D0%B5%D1%80%D0%B5%D0%B7,%D0%B1%D1%96%D0%BB%D1%8F%20%D0%BF%D0%BE%D0%B2%D0%B5%D1%80%D1%85%D0%BD%D1%96%20%D0%BD%D0%B0%D1%88%D0%BE%D1%97%20%D0%BF%D0%BB%D0%B0%D0%BD%D0%B5%D1%82%D0%B8%20%D0%BD%D0%B0%D0%B1%D1%83%D0%B2%D0%B0%D1%94%20%D0%B6%D0%BE%D0%B2%D1%82%D0%BE%D0%B3%D0%BE%20%D0%B2%D1%96%D0%B4%D1%82%D1%96%D0%BD%D0%BA%D1%83</a:t>
            </a:r>
            <a:r>
              <a:rPr lang="uk" sz="4800">
                <a:solidFill>
                  <a:srgbClr val="202122"/>
                </a:solidFill>
                <a:highlight>
                  <a:srgbClr val="FFFFFF"/>
                </a:highlight>
              </a:rPr>
              <a:t>.</a:t>
            </a:r>
            <a:endParaRPr sz="4800">
              <a:solidFill>
                <a:srgbClr val="202122"/>
              </a:solidFill>
              <a:highlight>
                <a:srgbClr val="FFFFFF"/>
              </a:highlight>
            </a:endParaRPr>
          </a:p>
          <a:p>
            <a:pPr indent="0" lvl="0" marL="0" rtl="0" algn="l">
              <a:spcBef>
                <a:spcPts val="1200"/>
              </a:spcBef>
              <a:spcAft>
                <a:spcPts val="0"/>
              </a:spcAft>
              <a:buNone/>
            </a:pPr>
            <a:r>
              <a:rPr lang="uk" sz="4800" u="sng">
                <a:solidFill>
                  <a:schemeClr val="hlink"/>
                </a:solidFill>
                <a:highlight>
                  <a:srgbClr val="FFFFFF"/>
                </a:highlight>
                <a:hlinkClick r:id="rId5"/>
              </a:rPr>
              <a:t>https://maxpolyakov.com/ua/jak-liudstvo-vyvchalo-veneru/#:~:text=%D0%9D%D0%B0%20%D0%B4%D0%BE%D0%B4%D0%B0%D1%87%D1%83%20%D0%B4%D0%BE%20%D0%B2%D1%81%D1%8C%D0%BE%D0%B3%D0%BE%20%D0%B7'%D1%8F%D1%81%D1%83%D0%B2%D0%B0%D0%BB%D0%BE%D1%81%D1%8F%2C%20%D1%89%D0%BE%20%D0%92%D0%B5%D0%BD%D0%B5%D1%80%D0%B0,%D0%B2%D1%81%D1%96%20%D1%96%D0%BD%D1%88%D1%96%20%D0%BF%D0%BB%D0%B0%D0%BD%D0%B5%D1%82%D0%B8%20%D0%A1%D0%BE%D0%BD%D1%8F%D1%87%D0%BD%D0%BE%D1%97%20%D1%81%D0%B8%D1%81%D1%82%D0%B5%D0%BC%D0%B8%20%D0%BE%D0%B1%D0%B5%D1%80%D1%82%D0%B0%D1%8E%D1%82%D1%8C%D1%81%D1%8F%20%D0%BF%D1%80%D0%BE%D1%82%D0%B8</a:t>
            </a:r>
            <a:endParaRPr sz="4800">
              <a:solidFill>
                <a:srgbClr val="202122"/>
              </a:solidFill>
              <a:highlight>
                <a:srgbClr val="FFFFFF"/>
              </a:highlight>
            </a:endParaRPr>
          </a:p>
          <a:p>
            <a:pPr indent="0" lvl="0" marL="0" rtl="0" algn="l">
              <a:spcBef>
                <a:spcPts val="1200"/>
              </a:spcBef>
              <a:spcAft>
                <a:spcPts val="0"/>
              </a:spcAft>
              <a:buNone/>
            </a:pPr>
            <a:r>
              <a:t/>
            </a:r>
            <a:endParaRPr sz="1200">
              <a:solidFill>
                <a:srgbClr val="202122"/>
              </a:solidFill>
              <a:highlight>
                <a:srgbClr val="FFFFFF"/>
              </a:highlight>
            </a:endParaRPr>
          </a:p>
          <a:p>
            <a:pPr indent="0" lvl="0" marL="0" rtl="0" algn="l">
              <a:spcBef>
                <a:spcPts val="1200"/>
              </a:spcBef>
              <a:spcAft>
                <a:spcPts val="0"/>
              </a:spcAft>
              <a:buNone/>
            </a:pPr>
            <a:r>
              <a:t/>
            </a:r>
            <a:endParaRPr sz="1200">
              <a:solidFill>
                <a:srgbClr val="202122"/>
              </a:solidFill>
              <a:highlight>
                <a:srgbClr val="FFFFFF"/>
              </a:highlight>
            </a:endParaRPr>
          </a:p>
          <a:p>
            <a:pPr indent="0" lvl="0" marL="0" rtl="0" algn="l">
              <a:spcBef>
                <a:spcPts val="1200"/>
              </a:spcBef>
              <a:spcAft>
                <a:spcPts val="1200"/>
              </a:spcAft>
              <a:buNone/>
            </a:pPr>
            <a:r>
              <a:t/>
            </a:r>
            <a:endParaRPr sz="1200">
              <a:solidFill>
                <a:srgbClr val="202122"/>
              </a:solidFill>
              <a:highlight>
                <a:srgbClr val="FFFFFF"/>
              </a:high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8"/>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uk"/>
              <a:t>Джерела інформації</a:t>
            </a:r>
            <a:endParaRPr/>
          </a:p>
        </p:txBody>
      </p:sp>
      <p:sp>
        <p:nvSpPr>
          <p:cNvPr id="218" name="Google Shape;218;p38"/>
          <p:cNvSpPr txBox="1"/>
          <p:nvPr>
            <p:ph idx="1" type="body"/>
          </p:nvPr>
        </p:nvSpPr>
        <p:spPr>
          <a:xfrm>
            <a:off x="311700" y="644475"/>
            <a:ext cx="8520600" cy="23196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uk" sz="1200" u="sng">
                <a:solidFill>
                  <a:schemeClr val="hlink"/>
                </a:solidFill>
                <a:hlinkClick r:id="rId3"/>
              </a:rPr>
              <a:t>ht</a:t>
            </a:r>
            <a:r>
              <a:rPr lang="uk" sz="4918" u="sng">
                <a:solidFill>
                  <a:schemeClr val="hlink"/>
                </a:solidFill>
                <a:latin typeface="Times New Roman"/>
                <a:ea typeface="Times New Roman"/>
                <a:cs typeface="Times New Roman"/>
                <a:sym typeface="Times New Roman"/>
                <a:hlinkClick r:id="rId4"/>
              </a:rPr>
              <a:t>tps://www.google.com/imgres?q=%D1%82%D0%B0%D1%94%D0%BC%D0%BD%D0%B8%D1%86%D1%96%20%D0%BF%D0%BB%D0%B0%D0%BD%D0%B5%D1%82%D0%B8%20%D0%9C%D0%B0%D1%80%D1%81&amp;imgurl=https%3A%2F%2Fwem.ua%2Fwp-content%2Fuploads%2F2025%2F11%2Fczikavi-fakty-pro-mars.webp&amp;imgrefurl=https%3A%2F%2Fwem.ua%2Fczikavi-fakty-pro-mars-tayemnyczi-chervonoyi-planety-rozkryti%2F&amp;docid=5pvdW10aeaQefM&amp;tbnid=whjymtvoQdarvM&amp;vet=12ahUKEwjvseHXvOuTAxVQLBAIHQ80HTkQnPAOegQIGhAB..i&amp;w=1066&amp;h=659&amp;hcb=2&amp;ved=2ahUKEwjvseHXvOuTAxVQLBAIHQ80HTkQnPAOegQIGhAB</a:t>
            </a:r>
            <a:endParaRPr sz="4918">
              <a:latin typeface="Times New Roman"/>
              <a:ea typeface="Times New Roman"/>
              <a:cs typeface="Times New Roman"/>
              <a:sym typeface="Times New Roman"/>
            </a:endParaRPr>
          </a:p>
          <a:p>
            <a:pPr indent="0" lvl="0" marL="0" rtl="0" algn="l">
              <a:spcBef>
                <a:spcPts val="1200"/>
              </a:spcBef>
              <a:spcAft>
                <a:spcPts val="0"/>
              </a:spcAft>
              <a:buNone/>
            </a:pPr>
            <a:r>
              <a:rPr lang="uk" sz="4918" u="sng">
                <a:solidFill>
                  <a:schemeClr val="hlink"/>
                </a:solidFill>
                <a:latin typeface="Times New Roman"/>
                <a:ea typeface="Times New Roman"/>
                <a:cs typeface="Times New Roman"/>
                <a:sym typeface="Times New Roman"/>
                <a:hlinkClick r:id="rId5"/>
              </a:rPr>
              <a:t>http://www.astron.kharkov.ua/asteroids/ru/research/p_approach.html</a:t>
            </a:r>
            <a:endParaRPr sz="4918">
              <a:latin typeface="Times New Roman"/>
              <a:ea typeface="Times New Roman"/>
              <a:cs typeface="Times New Roman"/>
              <a:sym typeface="Times New Roman"/>
            </a:endParaRPr>
          </a:p>
          <a:p>
            <a:pPr indent="0" lvl="0" marL="0" rtl="0" algn="l">
              <a:spcBef>
                <a:spcPts val="1200"/>
              </a:spcBef>
              <a:spcAft>
                <a:spcPts val="0"/>
              </a:spcAft>
              <a:buNone/>
            </a:pPr>
            <a:r>
              <a:rPr lang="uk" sz="4918" u="sng">
                <a:solidFill>
                  <a:schemeClr val="hlink"/>
                </a:solidFill>
                <a:latin typeface="Times New Roman"/>
                <a:ea typeface="Times New Roman"/>
                <a:cs typeface="Times New Roman"/>
                <a:sym typeface="Times New Roman"/>
                <a:hlinkClick r:id="rId6"/>
              </a:rPr>
              <a:t>https://wem.ua/ru/yak-utvoryvsya-poyas-asteroyidiv-tayemnyczi-kosmichnyh-ulamkiv/</a:t>
            </a:r>
            <a:endParaRPr sz="4918">
              <a:latin typeface="Times New Roman"/>
              <a:ea typeface="Times New Roman"/>
              <a:cs typeface="Times New Roman"/>
              <a:sym typeface="Times New Roman"/>
            </a:endParaRPr>
          </a:p>
          <a:p>
            <a:pPr indent="0" lvl="0" marL="0" rtl="0" algn="l">
              <a:spcBef>
                <a:spcPts val="1200"/>
              </a:spcBef>
              <a:spcAft>
                <a:spcPts val="0"/>
              </a:spcAft>
              <a:buNone/>
            </a:pPr>
            <a:r>
              <a:rPr lang="uk" sz="4918" u="sng">
                <a:solidFill>
                  <a:schemeClr val="hlink"/>
                </a:solidFill>
                <a:latin typeface="Times New Roman"/>
                <a:ea typeface="Times New Roman"/>
                <a:cs typeface="Times New Roman"/>
                <a:sym typeface="Times New Roman"/>
                <a:hlinkClick r:id="rId7"/>
              </a:rPr>
              <a:t>https://www.slideshare.net/slideshow/ss-80064749/80064749</a:t>
            </a:r>
            <a:endParaRPr sz="4918">
              <a:latin typeface="Times New Roman"/>
              <a:ea typeface="Times New Roman"/>
              <a:cs typeface="Times New Roman"/>
              <a:sym typeface="Times New Roman"/>
            </a:endParaRPr>
          </a:p>
          <a:p>
            <a:pPr indent="0" lvl="0" marL="0" rtl="0" algn="l">
              <a:spcBef>
                <a:spcPts val="1200"/>
              </a:spcBef>
              <a:spcAft>
                <a:spcPts val="0"/>
              </a:spcAft>
              <a:buNone/>
            </a:pPr>
            <a:r>
              <a:rPr lang="uk" sz="4918" u="sng">
                <a:solidFill>
                  <a:schemeClr val="hlink"/>
                </a:solidFill>
                <a:latin typeface="Times New Roman"/>
                <a:ea typeface="Times New Roman"/>
                <a:cs typeface="Times New Roman"/>
                <a:sym typeface="Times New Roman"/>
                <a:hlinkClick r:id="rId8"/>
              </a:rPr>
              <a:t>https://encrypted-tbn0.gstatic.com/images?q=tbn:ANd9GcSpVqGnvgPSIkupVwRM7Fn6VHNcUrUy0-zxtw&amp;s</a:t>
            </a:r>
            <a:endParaRPr sz="4918">
              <a:latin typeface="Times New Roman"/>
              <a:ea typeface="Times New Roman"/>
              <a:cs typeface="Times New Roman"/>
              <a:sym typeface="Times New Roman"/>
            </a:endParaRPr>
          </a:p>
          <a:p>
            <a:pPr indent="0" lvl="0" marL="0" rtl="0" algn="l">
              <a:spcBef>
                <a:spcPts val="1200"/>
              </a:spcBef>
              <a:spcAft>
                <a:spcPts val="0"/>
              </a:spcAft>
              <a:buNone/>
            </a:pPr>
            <a:r>
              <a:rPr lang="uk" sz="4918">
                <a:latin typeface="Times New Roman"/>
                <a:ea typeface="Times New Roman"/>
                <a:cs typeface="Times New Roman"/>
                <a:sym typeface="Times New Roman"/>
              </a:rPr>
              <a:t>Відьмаченко, А.П.; Мороженко, О.В. (2013). Порівняльна планетологія. Навчальний посібник. Київ: ТОВ ДІА. </a:t>
            </a:r>
            <a:endParaRPr sz="4918">
              <a:latin typeface="Times New Roman"/>
              <a:ea typeface="Times New Roman"/>
              <a:cs typeface="Times New Roman"/>
              <a:sym typeface="Times New Roman"/>
            </a:endParaRPr>
          </a:p>
          <a:p>
            <a:pPr indent="0" lvl="0" marL="0" rtl="0" algn="l">
              <a:spcBef>
                <a:spcPts val="1200"/>
              </a:spcBef>
              <a:spcAft>
                <a:spcPts val="0"/>
              </a:spcAft>
              <a:buNone/>
            </a:pPr>
            <a:r>
              <a:rPr lang="uk" sz="4918" u="sng">
                <a:solidFill>
                  <a:schemeClr val="hlink"/>
                </a:solidFill>
                <a:latin typeface="Times New Roman"/>
                <a:ea typeface="Times New Roman"/>
                <a:cs typeface="Times New Roman"/>
                <a:sym typeface="Times New Roman"/>
                <a:hlinkClick r:id="rId9"/>
              </a:rPr>
              <a:t>https://uk.wikipedia.org/wiki/%D0%AE%D0%BF%D1%96%D1%82%D0%B5%D1%80_(%D0%BF%D0%BB%D0%B0%D0%BD%D0%B5%D1%82%D0%B0)</a:t>
            </a:r>
            <a:endParaRPr sz="4918">
              <a:latin typeface="Times New Roman"/>
              <a:ea typeface="Times New Roman"/>
              <a:cs typeface="Times New Roman"/>
              <a:sym typeface="Times New Roman"/>
            </a:endParaRPr>
          </a:p>
          <a:p>
            <a:pPr indent="0" lvl="0" marL="0" rtl="0" algn="l">
              <a:spcBef>
                <a:spcPts val="1200"/>
              </a:spcBef>
              <a:spcAft>
                <a:spcPts val="0"/>
              </a:spcAft>
              <a:buNone/>
            </a:pPr>
            <a:r>
              <a:rPr lang="uk" sz="4800" u="sng">
                <a:solidFill>
                  <a:schemeClr val="hlink"/>
                </a:solidFill>
                <a:hlinkClick r:id="rId10"/>
              </a:rPr>
              <a:t>http://www.astrosvit.in.ua/statti/soniachna-systema/zahadkovyi-merkurii-vyvchaiut-kosmichni-aparaty?showall=1&amp;limitstart=</a:t>
            </a:r>
            <a:endParaRPr sz="4800"/>
          </a:p>
          <a:p>
            <a:pPr indent="0" lvl="0" marL="0" rtl="0" algn="l">
              <a:spcBef>
                <a:spcPts val="1200"/>
              </a:spcBef>
              <a:spcAft>
                <a:spcPts val="0"/>
              </a:spcAft>
              <a:buNone/>
            </a:pPr>
            <a:r>
              <a:rPr lang="uk" sz="4800" u="sng">
                <a:solidFill>
                  <a:schemeClr val="hlink"/>
                </a:solidFill>
                <a:hlinkClick r:id="rId11"/>
              </a:rPr>
              <a:t>https://universemagazine.com/ru/prosto-o-slozhnom-pochemu-stoit-posmotret-na-merkurij/?srsltid=AfmBOootQN7drOcoSsETRTOVgffYDu5eIDCw4E0mfNTeNx1UuihWppsO</a:t>
            </a:r>
            <a:endParaRPr sz="4800"/>
          </a:p>
          <a:p>
            <a:pPr indent="0" lvl="0" marL="0" rtl="0" algn="l">
              <a:spcBef>
                <a:spcPts val="1200"/>
              </a:spcBef>
              <a:spcAft>
                <a:spcPts val="0"/>
              </a:spcAft>
              <a:buNone/>
            </a:pPr>
            <a:r>
              <a:t/>
            </a:r>
            <a:endParaRPr sz="4800"/>
          </a:p>
          <a:p>
            <a:pPr indent="0" lvl="0" marL="0" rtl="0" algn="l">
              <a:spcBef>
                <a:spcPts val="1200"/>
              </a:spcBef>
              <a:spcAft>
                <a:spcPts val="0"/>
              </a:spcAft>
              <a:buNone/>
            </a:pPr>
            <a:r>
              <a:t/>
            </a:r>
            <a:endParaRPr sz="1200"/>
          </a:p>
          <a:p>
            <a:pPr indent="0" lvl="0" marL="0" rtl="0" algn="l">
              <a:spcBef>
                <a:spcPts val="1200"/>
              </a:spcBef>
              <a:spcAft>
                <a:spcPts val="0"/>
              </a:spcAft>
              <a:buNone/>
            </a:pPr>
            <a:r>
              <a:t/>
            </a:r>
            <a:endParaRPr sz="1200"/>
          </a:p>
          <a:p>
            <a:pPr indent="0" lvl="0" marL="0" rtl="0" algn="l">
              <a:spcBef>
                <a:spcPts val="1200"/>
              </a:spcBef>
              <a:spcAft>
                <a:spcPts val="0"/>
              </a:spcAft>
              <a:buNone/>
            </a:pPr>
            <a:r>
              <a:t/>
            </a:r>
            <a:endParaRPr sz="1200"/>
          </a:p>
          <a:p>
            <a:pPr indent="0" lvl="0" marL="0" rtl="0" algn="l">
              <a:spcBef>
                <a:spcPts val="1200"/>
              </a:spcBef>
              <a:spcAft>
                <a:spcPts val="0"/>
              </a:spcAft>
              <a:buNone/>
            </a:pPr>
            <a:r>
              <a:t/>
            </a:r>
            <a:endParaRPr sz="1200"/>
          </a:p>
          <a:p>
            <a:pPr indent="0" lvl="0" marL="0" rtl="0" algn="l">
              <a:spcBef>
                <a:spcPts val="1200"/>
              </a:spcBef>
              <a:spcAft>
                <a:spcPts val="1200"/>
              </a:spcAft>
              <a:buNone/>
            </a:pPr>
            <a:r>
              <a:t/>
            </a:r>
            <a:endParaRPr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