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8" r:id="rId4"/>
    <p:sldId id="257" r:id="rId5"/>
    <p:sldId id="259" r:id="rId6"/>
    <p:sldId id="260" r:id="rId7"/>
    <p:sldId id="262" r:id="rId8"/>
    <p:sldId id="264"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581"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12/14/2025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99617" y="630937"/>
            <a:ext cx="10023284" cy="2715768"/>
          </a:xfrm>
        </p:spPr>
        <p:txBody>
          <a:bodyPr>
            <a:normAutofit fontScale="90000"/>
          </a:bodyPr>
          <a:lstStyle/>
          <a:p>
            <a:r>
              <a:rPr lang="uk-UA" dirty="0"/>
              <a:t>Визначення оптимальної концентрації поживних розчинів для гідропонних культур</a:t>
            </a:r>
          </a:p>
        </p:txBody>
      </p:sp>
      <p:sp>
        <p:nvSpPr>
          <p:cNvPr id="3" name="Подзаголовок 2"/>
          <p:cNvSpPr>
            <a:spLocks noGrp="1"/>
          </p:cNvSpPr>
          <p:nvPr>
            <p:ph type="subTitle" idx="1"/>
          </p:nvPr>
        </p:nvSpPr>
        <p:spPr>
          <a:xfrm>
            <a:off x="4297680" y="2887047"/>
            <a:ext cx="7526972" cy="3724065"/>
          </a:xfrm>
        </p:spPr>
        <p:txBody>
          <a:bodyPr>
            <a:noAutofit/>
          </a:bodyPr>
          <a:lstStyle/>
          <a:p>
            <a:pPr algn="r"/>
            <a:r>
              <a:rPr lang="uk-UA" sz="1400" dirty="0"/>
              <a:t>Роботу виконав:</a:t>
            </a:r>
          </a:p>
          <a:p>
            <a:pPr algn="r"/>
            <a:r>
              <a:rPr lang="uk-UA" sz="1400" b="1" dirty="0"/>
              <a:t>                                                                   Борисов Владислав Дмитрович</a:t>
            </a:r>
            <a:r>
              <a:rPr lang="uk-UA" sz="1400" dirty="0"/>
              <a:t>,</a:t>
            </a:r>
          </a:p>
          <a:p>
            <a:pPr algn="r"/>
            <a:r>
              <a:rPr lang="uk-UA" sz="1400" dirty="0"/>
              <a:t>                                                                   учень 10-А класу </a:t>
            </a:r>
          </a:p>
          <a:p>
            <a:pPr algn="r"/>
            <a:r>
              <a:rPr lang="uk-UA" sz="1400" dirty="0"/>
              <a:t>                                                                 КЗ  “Харківський ліцей № 156 </a:t>
            </a:r>
          </a:p>
          <a:p>
            <a:pPr algn="r"/>
            <a:r>
              <a:rPr lang="uk-UA" sz="1400" dirty="0"/>
              <a:t>                                                                   Харківської </a:t>
            </a:r>
            <a:r>
              <a:rPr lang="uk-UA" sz="1400" dirty="0">
                <a:solidFill>
                  <a:schemeClr val="tx1"/>
                </a:solidFill>
              </a:rPr>
              <a:t>міської</a:t>
            </a:r>
            <a:r>
              <a:rPr lang="uk-UA" sz="1400" dirty="0"/>
              <a:t> ради”</a:t>
            </a:r>
          </a:p>
          <a:p>
            <a:pPr algn="r"/>
            <a:r>
              <a:rPr lang="uk-UA" sz="1400" dirty="0"/>
              <a:t>                                                                   вихованець гуртка комунального</a:t>
            </a:r>
          </a:p>
          <a:p>
            <a:pPr algn="r"/>
            <a:r>
              <a:rPr lang="uk-UA" sz="1400" dirty="0"/>
              <a:t>                                                                   закладу “ЦПО “Мрія” Харківської </a:t>
            </a:r>
          </a:p>
          <a:p>
            <a:pPr algn="r"/>
            <a:r>
              <a:rPr lang="uk-UA" sz="1400" dirty="0"/>
              <a:t>                                                                   міської ради”</a:t>
            </a:r>
          </a:p>
          <a:p>
            <a:pPr algn="r"/>
            <a:r>
              <a:rPr lang="uk-UA" sz="1400" dirty="0"/>
              <a:t>                                                                   Керівник: вчитель біології,</a:t>
            </a:r>
          </a:p>
          <a:p>
            <a:pPr algn="r"/>
            <a:r>
              <a:rPr lang="uk-UA" sz="1400" dirty="0"/>
              <a:t>                                                                   Спеціаліст вищої категорії</a:t>
            </a:r>
          </a:p>
          <a:p>
            <a:pPr algn="r"/>
            <a:r>
              <a:rPr lang="uk-UA" sz="1400" b="1" dirty="0"/>
              <a:t>                                                                   Артеменко Геннадій Анатолійович</a:t>
            </a:r>
          </a:p>
        </p:txBody>
      </p:sp>
      <p:pic>
        <p:nvPicPr>
          <p:cNvPr id="5" name="Рисунок 4"/>
          <p:cNvPicPr>
            <a:picLocks noChangeAspect="1"/>
          </p:cNvPicPr>
          <p:nvPr/>
        </p:nvPicPr>
        <p:blipFill>
          <a:blip r:embed="rId2"/>
          <a:stretch>
            <a:fillRect/>
          </a:stretch>
        </p:blipFill>
        <p:spPr>
          <a:xfrm>
            <a:off x="4066623" y="2887046"/>
            <a:ext cx="3724065" cy="3724065"/>
          </a:xfrm>
          <a:prstGeom prst="rect">
            <a:avLst/>
          </a:prstGeom>
        </p:spPr>
      </p:pic>
    </p:spTree>
    <p:extLst>
      <p:ext uri="{BB962C8B-B14F-4D97-AF65-F5344CB8AC3E}">
        <p14:creationId xmlns:p14="http://schemas.microsoft.com/office/powerpoint/2010/main" val="51595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3201" y="3558812"/>
            <a:ext cx="5226642" cy="3299188"/>
          </a:xfrm>
        </p:spPr>
        <p:txBody>
          <a:bodyPr>
            <a:noAutofit/>
          </a:bodyPr>
          <a:lstStyle/>
          <a:p>
            <a:r>
              <a:rPr lang="uk-UA" sz="2800" b="1" dirty="0">
                <a:latin typeface="Times New Roman" panose="02020603050405020304" pitchFamily="18" charset="0"/>
                <a:cs typeface="Times New Roman" panose="02020603050405020304" pitchFamily="18" charset="0"/>
              </a:rPr>
              <a:t>	Що</a:t>
            </a:r>
            <a:r>
              <a:rPr lang="ru-RU" sz="2800" b="1"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означає</a:t>
            </a:r>
            <a:r>
              <a:rPr lang="ru-RU" sz="2800" b="1"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гідропоніка</a:t>
            </a:r>
            <a:r>
              <a:rPr lang="ru-RU" sz="2800" b="1" dirty="0">
                <a:latin typeface="Times New Roman" panose="02020603050405020304" pitchFamily="18" charset="0"/>
                <a:cs typeface="Times New Roman" panose="02020603050405020304" pitchFamily="18" charset="0"/>
              </a:rPr>
              <a:t>?</a:t>
            </a: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r>
              <a:rPr lang="uk-UA" sz="1800" dirty="0">
                <a:latin typeface="Times New Roman" panose="02020603050405020304" pitchFamily="18" charset="0"/>
                <a:cs typeface="Times New Roman" panose="02020603050405020304" pitchFamily="18" charset="0"/>
              </a:rPr>
              <a:t>Гідропоніка — це інноваційний метод вирощування рослин без ґрунту, де коренева система отримує всі необхідні поживні речовини з водного розчину із точно розрахованими мінералами та мікроелементами, або з інертних субстратів (керамзиту, кокосового волокна), що забезпечує швидкий ріст, контроль живлення та економію води.</a:t>
            </a:r>
            <a:endParaRPr lang="uk-UA" sz="16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EB751451-8FBD-44AC-54B6-E0609A9AC581}"/>
              </a:ext>
            </a:extLst>
          </p:cNvPr>
          <p:cNvPicPr>
            <a:picLocks noChangeAspect="1"/>
          </p:cNvPicPr>
          <p:nvPr/>
        </p:nvPicPr>
        <p:blipFill>
          <a:blip r:embed="rId2"/>
          <a:stretch>
            <a:fillRect/>
          </a:stretch>
        </p:blipFill>
        <p:spPr>
          <a:xfrm>
            <a:off x="5146765" y="129812"/>
            <a:ext cx="5865223" cy="3299188"/>
          </a:xfrm>
          <a:prstGeom prst="rect">
            <a:avLst/>
          </a:prstGeom>
        </p:spPr>
      </p:pic>
      <p:pic>
        <p:nvPicPr>
          <p:cNvPr id="7" name="Рисунок 6">
            <a:extLst>
              <a:ext uri="{FF2B5EF4-FFF2-40B4-BE49-F238E27FC236}">
                <a16:creationId xmlns:a16="http://schemas.microsoft.com/office/drawing/2014/main" id="{5C83E566-FD61-B361-5B5D-9381B5904A2A}"/>
              </a:ext>
            </a:extLst>
          </p:cNvPr>
          <p:cNvPicPr>
            <a:picLocks noChangeAspect="1"/>
          </p:cNvPicPr>
          <p:nvPr/>
        </p:nvPicPr>
        <p:blipFill>
          <a:blip r:embed="rId3"/>
          <a:stretch>
            <a:fillRect/>
          </a:stretch>
        </p:blipFill>
        <p:spPr>
          <a:xfrm>
            <a:off x="778736" y="3220810"/>
            <a:ext cx="5082132" cy="3269208"/>
          </a:xfrm>
          <a:prstGeom prst="rect">
            <a:avLst/>
          </a:prstGeom>
        </p:spPr>
      </p:pic>
      <p:pic>
        <p:nvPicPr>
          <p:cNvPr id="8" name="Рисунок 7">
            <a:extLst>
              <a:ext uri="{FF2B5EF4-FFF2-40B4-BE49-F238E27FC236}">
                <a16:creationId xmlns:a16="http://schemas.microsoft.com/office/drawing/2014/main" id="{1DAB6A8D-E80A-3AD3-2DBB-B003026D0173}"/>
              </a:ext>
            </a:extLst>
          </p:cNvPr>
          <p:cNvPicPr>
            <a:picLocks noChangeAspect="1"/>
          </p:cNvPicPr>
          <p:nvPr/>
        </p:nvPicPr>
        <p:blipFill>
          <a:blip r:embed="rId4"/>
          <a:stretch>
            <a:fillRect/>
          </a:stretch>
        </p:blipFill>
        <p:spPr>
          <a:xfrm>
            <a:off x="1070473" y="367982"/>
            <a:ext cx="3870139" cy="2489563"/>
          </a:xfrm>
          <a:prstGeom prst="rect">
            <a:avLst/>
          </a:prstGeom>
        </p:spPr>
      </p:pic>
    </p:spTree>
    <p:extLst>
      <p:ext uri="{BB962C8B-B14F-4D97-AF65-F5344CB8AC3E}">
        <p14:creationId xmlns:p14="http://schemas.microsoft.com/office/powerpoint/2010/main" val="2502515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42632" y="1078992"/>
            <a:ext cx="4206240" cy="5047488"/>
          </a:xfrm>
        </p:spPr>
        <p:txBody>
          <a:bodyPr>
            <a:noAutofit/>
          </a:bodyPr>
          <a:lstStyle/>
          <a:p>
            <a:r>
              <a:rPr lang="uk-UA" sz="2800" b="1" dirty="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Актуальність</a:t>
            </a: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
            </a:r>
            <a:br>
              <a:rPr lang="uk-UA" sz="2800" b="1"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У  зв’язку  зі  змінами  клімату  на  Землі,  спустошенням  родючих  земель  України,  через надмірне використання пестицидів та гербіцидів, вирощування рослинних  культур для споживання значно  ускладнилось. Також з кожним місяцем війни в Україні все більше і більше ми втрачаємо наші земельні угіддя, більшість з них заміновані і там неможливо вирощувати сільськогосподарські культури.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В цій ситуації ми вважаємо, що доцільно буде використовувати метод гідропоніки, метод вирощування рослин без ґрунту. 	</a:t>
            </a:r>
            <a:r>
              <a:rPr lang="uk-UA" sz="1600" dirty="0" smtClean="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939045" y="3790188"/>
            <a:ext cx="4170364" cy="2775188"/>
          </a:xfrm>
          <a:prstGeom prst="rect">
            <a:avLst/>
          </a:prstGeom>
        </p:spPr>
      </p:pic>
      <p:pic>
        <p:nvPicPr>
          <p:cNvPr id="4" name="Рисунок 3">
            <a:extLst>
              <a:ext uri="{FF2B5EF4-FFF2-40B4-BE49-F238E27FC236}">
                <a16:creationId xmlns:a16="http://schemas.microsoft.com/office/drawing/2014/main" id="{7B392C91-0DB9-26EF-0C0C-3C7DEFE81ECE}"/>
              </a:ext>
            </a:extLst>
          </p:cNvPr>
          <p:cNvPicPr>
            <a:picLocks noChangeAspect="1"/>
          </p:cNvPicPr>
          <p:nvPr/>
        </p:nvPicPr>
        <p:blipFill>
          <a:blip r:embed="rId3"/>
          <a:stretch>
            <a:fillRect/>
          </a:stretch>
        </p:blipFill>
        <p:spPr>
          <a:xfrm>
            <a:off x="1400804" y="351504"/>
            <a:ext cx="4972563" cy="3198725"/>
          </a:xfrm>
          <a:prstGeom prst="rect">
            <a:avLst/>
          </a:prstGeom>
        </p:spPr>
      </p:pic>
    </p:spTree>
    <p:extLst>
      <p:ext uri="{BB962C8B-B14F-4D97-AF65-F5344CB8AC3E}">
        <p14:creationId xmlns:p14="http://schemas.microsoft.com/office/powerpoint/2010/main" val="3189645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7528" y="624110"/>
            <a:ext cx="6382512" cy="6087586"/>
          </a:xfrm>
        </p:spPr>
        <p:txBody>
          <a:bodyPr>
            <a:noAutofit/>
          </a:bodyPr>
          <a:lstStyle/>
          <a:p>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Переваги та недоліки гідропоніки</a:t>
            </a:r>
            <a:br>
              <a:rPr lang="uk-UA" sz="2800" b="1" dirty="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Але як і будь-який метод, він має свої переваги та недоліки</a:t>
            </a:r>
            <a:r>
              <a:rPr lang="uk-UA" sz="2800" b="1" dirty="0">
                <a:latin typeface="Times New Roman" panose="02020603050405020304" pitchFamily="18" charset="0"/>
                <a:cs typeface="Times New Roman" panose="02020603050405020304" pitchFamily="18" charset="0"/>
              </a:rPr>
              <a:t> </a:t>
            </a:r>
            <a:br>
              <a:rPr lang="uk-UA" sz="2800" b="1" dirty="0">
                <a:latin typeface="Times New Roman" panose="02020603050405020304" pitchFamily="18" charset="0"/>
                <a:cs typeface="Times New Roman" panose="02020603050405020304" pitchFamily="18" charset="0"/>
              </a:rPr>
            </a:br>
            <a:r>
              <a:rPr lang="uk-UA" sz="1800" b="1" dirty="0">
                <a:latin typeface="Times New Roman" panose="02020603050405020304" pitchFamily="18" charset="0"/>
                <a:cs typeface="Times New Roman" panose="02020603050405020304" pitchFamily="18" charset="0"/>
              </a:rPr>
              <a:t>Плюси:</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Висока продуктивність. Рослини дозрівають значно швидше, ніж в ґрунті</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Суттєва економія площі посіву.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Чіткий контроль всіх речовин, які отримує рослина.</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Можливість вирощувати рослини цілорічно в приміщенні.</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Можливість контролю за шкідниками та бур’янами.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800" b="1" dirty="0">
                <a:latin typeface="Times New Roman" panose="02020603050405020304" pitchFamily="18" charset="0"/>
                <a:cs typeface="Times New Roman" panose="02020603050405020304" pitchFamily="18" charset="0"/>
              </a:rPr>
              <a:t>Мінуси:</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Високі витрати на обладнання на першому етапі.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Необхідність ретельного постійного моніторингу, але враховуючи сучасні </a:t>
            </a:r>
            <a:r>
              <a:rPr lang="en-US" sz="1600" dirty="0">
                <a:latin typeface="Times New Roman" panose="02020603050405020304" pitchFamily="18" charset="0"/>
                <a:cs typeface="Times New Roman" panose="02020603050405020304" pitchFamily="18" charset="0"/>
              </a:rPr>
              <a:t>IT</a:t>
            </a:r>
            <a:r>
              <a:rPr lang="uk-UA" sz="1600" dirty="0">
                <a:latin typeface="Times New Roman" panose="02020603050405020304" pitchFamily="18" charset="0"/>
                <a:cs typeface="Times New Roman" panose="02020603050405020304" pitchFamily="18" charset="0"/>
              </a:rPr>
              <a:t>- технології та «штучний інтелект», цей процес можна практично повністю автоматизувати.</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Необхідність безперервної подачі електрики для роботи обладнання.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Необхідність у профілактичному чищенні системи. </a:t>
            </a:r>
            <a:endParaRPr lang="uk-UA" sz="32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041193" y="1883664"/>
            <a:ext cx="4016338" cy="3008376"/>
          </a:xfrm>
          <a:prstGeom prst="rect">
            <a:avLst/>
          </a:prstGeom>
        </p:spPr>
      </p:pic>
    </p:spTree>
    <p:extLst>
      <p:ext uri="{BB962C8B-B14F-4D97-AF65-F5344CB8AC3E}">
        <p14:creationId xmlns:p14="http://schemas.microsoft.com/office/powerpoint/2010/main" val="2622073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73952" y="109728"/>
            <a:ext cx="4910328" cy="6601968"/>
          </a:xfrm>
        </p:spPr>
        <p:txBody>
          <a:bodyPr>
            <a:noAutofit/>
          </a:bodyPr>
          <a:lstStyle/>
          <a:p>
            <a:r>
              <a:rPr lang="uk-UA" sz="1600"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 Як виростити гідропоніки в домашніх умовах</a:t>
            </a:r>
            <a:br>
              <a:rPr lang="uk-UA" b="1" dirty="0">
                <a:latin typeface="Times New Roman" panose="02020603050405020304" pitchFamily="18" charset="0"/>
                <a:cs typeface="Times New Roman" panose="02020603050405020304" pitchFamily="18" charset="0"/>
              </a:rPr>
            </a:br>
            <a:r>
              <a:rPr lang="uk-UA" b="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В нашому експерименті ми спробували виростити гідропонні культури в домашніх умовах з мінімальними витратами на обладнання</a:t>
            </a:r>
            <a:r>
              <a:rPr lang="uk-UA" sz="1600" dirty="0" smtClean="0">
                <a:solidFill>
                  <a:schemeClr val="tx1"/>
                </a:solidFill>
                <a:latin typeface="Times New Roman" panose="02020603050405020304" pitchFamily="18" charset="0"/>
                <a:cs typeface="Times New Roman" panose="02020603050405020304" pitchFamily="18" charset="0"/>
              </a:rPr>
              <a:t>. </a:t>
            </a:r>
            <a:br>
              <a:rPr lang="uk-UA" sz="1600" dirty="0" smtClean="0">
                <a:solidFill>
                  <a:schemeClr val="tx1"/>
                </a:solidFill>
                <a:latin typeface="Times New Roman" panose="02020603050405020304" pitchFamily="18" charset="0"/>
                <a:cs typeface="Times New Roman" panose="02020603050405020304" pitchFamily="18" charset="0"/>
              </a:rPr>
            </a:br>
            <a:r>
              <a:rPr lang="uk-UA" sz="14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Основу </a:t>
            </a:r>
            <a:r>
              <a:rPr lang="uk-UA" sz="1600" dirty="0">
                <a:latin typeface="Times New Roman" panose="02020603050405020304" pitchFamily="18" charset="0"/>
                <a:cs typeface="Times New Roman" panose="02020603050405020304" pitchFamily="18" charset="0"/>
              </a:rPr>
              <a:t>живильної</a:t>
            </a:r>
            <a:r>
              <a:rPr lang="ru-RU" sz="16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рідини становить вода - фільтрована або відстояна</a:t>
            </a:r>
            <a:r>
              <a:rPr lang="ru-RU" sz="1600" dirty="0">
                <a:latin typeface="Times New Roman" panose="02020603050405020304" pitchFamily="18" charset="0"/>
                <a:cs typeface="Times New Roman" panose="02020603050405020304" pitchFamily="18" charset="0"/>
              </a:rPr>
              <a:t>. </a:t>
            </a:r>
            <a:r>
              <a:rPr lang="uk-UA" b="1" dirty="0"/>
              <a:t/>
            </a:r>
            <a:br>
              <a:rPr lang="uk-UA" b="1" dirty="0"/>
            </a:br>
            <a:r>
              <a:rPr lang="uk-UA" sz="1400" b="1"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Г</a:t>
            </a:r>
            <a:r>
              <a:rPr lang="uk-UA" sz="1600" dirty="0" smtClean="0">
                <a:latin typeface="Times New Roman" panose="02020603050405020304" pitchFamily="18" charset="0"/>
                <a:cs typeface="Times New Roman" panose="02020603050405020304" pitchFamily="18" charset="0"/>
              </a:rPr>
              <a:t>отове рідке добриво розводили </a:t>
            </a:r>
            <a:r>
              <a:rPr lang="uk-UA" sz="1600" dirty="0">
                <a:latin typeface="Times New Roman" panose="02020603050405020304" pitchFamily="18" charset="0"/>
                <a:cs typeface="Times New Roman" panose="02020603050405020304" pitchFamily="18" charset="0"/>
              </a:rPr>
              <a:t>до потрібної пропорції.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Для проведення самого експерименту ми взяли дві рослини: томати «Скороспілка» та огірки сорту ранній «Кімнатний F1</a:t>
            </a:r>
            <a:r>
              <a:rPr lang="ru-RU" sz="1600" dirty="0">
                <a:latin typeface="Times New Roman" panose="02020603050405020304" pitchFamily="18" charset="0"/>
                <a:cs typeface="Times New Roman" panose="02020603050405020304" pitchFamily="18" charset="0"/>
              </a:rPr>
              <a:t>»</a:t>
            </a:r>
            <a:r>
              <a:rPr lang="uk-UA" sz="1600" dirty="0">
                <a:latin typeface="Times New Roman" panose="02020603050405020304" pitchFamily="18" charset="0"/>
                <a:cs typeface="Times New Roman" panose="02020603050405020304" pitchFamily="18" charset="0"/>
              </a:rPr>
              <a:t>.</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З </a:t>
            </a:r>
            <a:r>
              <a:rPr lang="uk-UA" sz="1600" dirty="0">
                <a:latin typeface="Times New Roman" panose="02020603050405020304" pitchFamily="18" charset="0"/>
                <a:cs typeface="Times New Roman" panose="02020603050405020304" pitchFamily="18" charset="0"/>
              </a:rPr>
              <a:t>метою економічності досліду основні витрати були на бокси під рослини та на мінеральне добриво «Універсальне» ТМ «Чарівна суміш» . В якості ґрунту використовували гравій, який попередньо промили та просіяли, отримали фракцію 5-8 мм.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br>
              <a:rPr lang="uk-UA" sz="1600" dirty="0">
                <a:latin typeface="Times New Roman" panose="02020603050405020304" pitchFamily="18" charset="0"/>
                <a:cs typeface="Times New Roman" panose="02020603050405020304" pitchFamily="18" charset="0"/>
              </a:rPr>
            </a:br>
            <a:endParaRPr lang="uk-UA" sz="2800" b="1" dirty="0">
              <a:latin typeface="Times New Roman" panose="02020603050405020304" pitchFamily="18" charset="0"/>
              <a:cs typeface="Times New Roman" panose="02020603050405020304" pitchFamily="18" charset="0"/>
            </a:endParaRPr>
          </a:p>
        </p:txBody>
      </p:sp>
      <p:pic>
        <p:nvPicPr>
          <p:cNvPr id="5" name="Рисунок 4"/>
          <p:cNvPicPr/>
          <p:nvPr/>
        </p:nvPicPr>
        <p:blipFill>
          <a:blip r:embed="rId2"/>
          <a:stretch>
            <a:fillRect/>
          </a:stretch>
        </p:blipFill>
        <p:spPr>
          <a:xfrm rot="16200000">
            <a:off x="1219643" y="-225234"/>
            <a:ext cx="2016125" cy="2686050"/>
          </a:xfrm>
          <a:prstGeom prst="rect">
            <a:avLst/>
          </a:prstGeom>
        </p:spPr>
      </p:pic>
      <p:pic>
        <p:nvPicPr>
          <p:cNvPr id="3" name="Рисунок 2"/>
          <p:cNvPicPr>
            <a:picLocks noChangeAspect="1"/>
          </p:cNvPicPr>
          <p:nvPr/>
        </p:nvPicPr>
        <p:blipFill>
          <a:blip r:embed="rId3"/>
          <a:stretch>
            <a:fillRect/>
          </a:stretch>
        </p:blipFill>
        <p:spPr>
          <a:xfrm>
            <a:off x="402077" y="2407095"/>
            <a:ext cx="2993395" cy="2603218"/>
          </a:xfrm>
          <a:prstGeom prst="rect">
            <a:avLst/>
          </a:prstGeom>
        </p:spPr>
      </p:pic>
      <p:pic>
        <p:nvPicPr>
          <p:cNvPr id="8" name="Рисунок 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961" y="212852"/>
            <a:ext cx="1508760" cy="2280920"/>
          </a:xfrm>
          <a:prstGeom prst="rect">
            <a:avLst/>
          </a:prstGeom>
          <a:noFill/>
        </p:spPr>
      </p:pic>
      <p:pic>
        <p:nvPicPr>
          <p:cNvPr id="9" name="Рисунок 8"/>
          <p:cNvPicPr>
            <a:picLocks noChangeAspect="1"/>
          </p:cNvPicPr>
          <p:nvPr/>
        </p:nvPicPr>
        <p:blipFill>
          <a:blip r:embed="rId5"/>
          <a:stretch>
            <a:fillRect/>
          </a:stretch>
        </p:blipFill>
        <p:spPr>
          <a:xfrm>
            <a:off x="2808783" y="3273932"/>
            <a:ext cx="3316553" cy="3316553"/>
          </a:xfrm>
          <a:prstGeom prst="rect">
            <a:avLst/>
          </a:prstGeom>
        </p:spPr>
      </p:pic>
      <p:cxnSp>
        <p:nvCxnSpPr>
          <p:cNvPr id="11" name="Прямая соединительная линия 10"/>
          <p:cNvCxnSpPr/>
          <p:nvPr/>
        </p:nvCxnSpPr>
        <p:spPr>
          <a:xfrm>
            <a:off x="10085832" y="2624328"/>
            <a:ext cx="9144" cy="228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123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5352" y="188859"/>
            <a:ext cx="5797295" cy="6522837"/>
          </a:xfrm>
        </p:spPr>
        <p:txBody>
          <a:bodyPr>
            <a:noAutofit/>
          </a:bodyPr>
          <a:lstStyle/>
          <a:p>
            <a:r>
              <a:rPr lang="uk-UA" sz="1600"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 Проведення експерименту</a:t>
            </a:r>
            <a:br>
              <a:rPr lang="uk-UA" b="1" dirty="0">
                <a:latin typeface="Times New Roman" panose="02020603050405020304" pitchFamily="18" charset="0"/>
                <a:cs typeface="Times New Roman" panose="02020603050405020304" pitchFamily="18" charset="0"/>
              </a:rPr>
            </a:br>
            <a:r>
              <a:rPr lang="uk-UA" sz="1400" dirty="0">
                <a:latin typeface="Times New Roman" panose="02020603050405020304" pitchFamily="18" charset="0"/>
                <a:cs typeface="Times New Roman" panose="02020603050405020304" pitchFamily="18" charset="0"/>
              </a:rPr>
              <a:t>	</a:t>
            </a:r>
            <a:br>
              <a:rPr lang="uk-UA" sz="1400" dirty="0">
                <a:latin typeface="Times New Roman" panose="02020603050405020304" pitchFamily="18" charset="0"/>
                <a:cs typeface="Times New Roman" panose="02020603050405020304" pitchFamily="18" charset="0"/>
              </a:rPr>
            </a:br>
            <a:r>
              <a:rPr lang="uk-UA" sz="14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Бокси з гравієм ми заливали відстояною водою до рівня верхнього шару ґрунту. У воду попередньо додавали мінеральне добриво із розрахунку від 1 мл до 4 мл добрива на 1 л води в різні бокси.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В п’ять боксів висіяли томат, а ще в п’ять – огірки (розподілених рівномірно по кількості насінин). Також були зроблені два контрольних досліди вирощування без мінеральних добрив, на чистій воді.</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uk-UA" sz="1600" b="1" dirty="0">
                <a:latin typeface="Times New Roman" panose="02020603050405020304" pitchFamily="18" charset="0"/>
                <a:cs typeface="Times New Roman" panose="02020603050405020304" pitchFamily="18" charset="0"/>
              </a:rPr>
              <a:t/>
            </a:r>
            <a:br>
              <a:rPr lang="uk-UA" sz="1600" b="1" dirty="0">
                <a:latin typeface="Times New Roman" panose="02020603050405020304" pitchFamily="18" charset="0"/>
                <a:cs typeface="Times New Roman" panose="02020603050405020304" pitchFamily="18" charset="0"/>
              </a:rPr>
            </a:br>
            <a:r>
              <a:rPr lang="uk-UA" sz="1600" b="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Під час проведення досліду поживний розчин ми міняли кожен тиждень. Проросло насіння буквальне вже на 2 день, при чому краще всього - у боксах з поживними речовинами, а не в простій воді </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en-GB" sz="16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10 тижнів велися спостереження і вимірювання відповідних ростків.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Через 6 тижнів на ростках огірків з’явилися квіти, а на 7-му тижні – утворилися плоди.</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Після того, як дослід було закінчено, ми порівняли кількість та розмір листочків, квітів та плодів огірків.</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p>
        </p:txBody>
      </p:sp>
      <p:pic>
        <p:nvPicPr>
          <p:cNvPr id="8" name="Рисунок 7"/>
          <p:cNvPicPr>
            <a:picLocks noChangeAspect="1"/>
          </p:cNvPicPr>
          <p:nvPr/>
        </p:nvPicPr>
        <p:blipFill>
          <a:blip r:embed="rId2"/>
          <a:stretch>
            <a:fillRect/>
          </a:stretch>
        </p:blipFill>
        <p:spPr>
          <a:xfrm>
            <a:off x="3297709" y="711450"/>
            <a:ext cx="2313566" cy="2336428"/>
          </a:xfrm>
          <a:prstGeom prst="rect">
            <a:avLst/>
          </a:prstGeom>
        </p:spPr>
      </p:pic>
      <p:pic>
        <p:nvPicPr>
          <p:cNvPr id="9" name="Рисунок 8"/>
          <p:cNvPicPr>
            <a:picLocks noChangeAspect="1"/>
          </p:cNvPicPr>
          <p:nvPr/>
        </p:nvPicPr>
        <p:blipFill>
          <a:blip r:embed="rId3"/>
          <a:stretch>
            <a:fillRect/>
          </a:stretch>
        </p:blipFill>
        <p:spPr>
          <a:xfrm>
            <a:off x="1019769" y="41150"/>
            <a:ext cx="2008576" cy="2426467"/>
          </a:xfrm>
          <a:prstGeom prst="rect">
            <a:avLst/>
          </a:prstGeom>
        </p:spPr>
      </p:pic>
      <p:pic>
        <p:nvPicPr>
          <p:cNvPr id="11" name="Рисунок 10"/>
          <p:cNvPicPr>
            <a:picLocks noChangeAspect="1"/>
          </p:cNvPicPr>
          <p:nvPr/>
        </p:nvPicPr>
        <p:blipFill>
          <a:blip r:embed="rId4"/>
          <a:stretch>
            <a:fillRect/>
          </a:stretch>
        </p:blipFill>
        <p:spPr>
          <a:xfrm>
            <a:off x="459436" y="3047878"/>
            <a:ext cx="3129242" cy="3108723"/>
          </a:xfrm>
          <a:prstGeom prst="rect">
            <a:avLst/>
          </a:prstGeom>
        </p:spPr>
      </p:pic>
      <p:pic>
        <p:nvPicPr>
          <p:cNvPr id="12" name="Рисунок 11"/>
          <p:cNvPicPr>
            <a:picLocks noChangeAspect="1"/>
          </p:cNvPicPr>
          <p:nvPr/>
        </p:nvPicPr>
        <p:blipFill>
          <a:blip r:embed="rId5"/>
          <a:stretch>
            <a:fillRect/>
          </a:stretch>
        </p:blipFill>
        <p:spPr>
          <a:xfrm>
            <a:off x="3756863" y="3794761"/>
            <a:ext cx="2031586" cy="2720342"/>
          </a:xfrm>
          <a:prstGeom prst="rect">
            <a:avLst/>
          </a:prstGeom>
        </p:spPr>
      </p:pic>
    </p:spTree>
    <p:extLst>
      <p:ext uri="{BB962C8B-B14F-4D97-AF65-F5344CB8AC3E}">
        <p14:creationId xmlns:p14="http://schemas.microsoft.com/office/powerpoint/2010/main" val="1719444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2282" y="4892040"/>
            <a:ext cx="3958630" cy="1106424"/>
          </a:xfrm>
        </p:spPr>
        <p:txBody>
          <a:bodyPr>
            <a:noAutofit/>
          </a:bodyPr>
          <a:lstStyle/>
          <a:p>
            <a:r>
              <a:rPr lang="uk-UA" sz="1600"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На представлених діаграмах видно ріст ростків томату та огірків по </a:t>
            </a:r>
            <a:r>
              <a:rPr lang="uk-UA" sz="1600" dirty="0" smtClean="0">
                <a:latin typeface="Times New Roman" panose="02020603050405020304" pitchFamily="18" charset="0"/>
                <a:cs typeface="Times New Roman" panose="02020603050405020304" pitchFamily="18" charset="0"/>
              </a:rPr>
              <a:t>тижням</a:t>
            </a:r>
            <a:endParaRPr lang="uk-UA" sz="16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12201" y="144402"/>
            <a:ext cx="5717277" cy="3888102"/>
          </a:xfrm>
          <a:prstGeom prst="rect">
            <a:avLst/>
          </a:prstGeom>
        </p:spPr>
      </p:pic>
      <p:pic>
        <p:nvPicPr>
          <p:cNvPr id="4" name="Рисунок 3"/>
          <p:cNvPicPr>
            <a:picLocks noChangeAspect="1"/>
          </p:cNvPicPr>
          <p:nvPr/>
        </p:nvPicPr>
        <p:blipFill>
          <a:blip r:embed="rId3"/>
          <a:stretch>
            <a:fillRect/>
          </a:stretch>
        </p:blipFill>
        <p:spPr>
          <a:xfrm>
            <a:off x="6129478" y="2331720"/>
            <a:ext cx="6203191" cy="4169664"/>
          </a:xfrm>
          <a:prstGeom prst="rect">
            <a:avLst/>
          </a:prstGeom>
        </p:spPr>
      </p:pic>
    </p:spTree>
    <p:extLst>
      <p:ext uri="{BB962C8B-B14F-4D97-AF65-F5344CB8AC3E}">
        <p14:creationId xmlns:p14="http://schemas.microsoft.com/office/powerpoint/2010/main" val="3713034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7770" y="1344168"/>
            <a:ext cx="2047534" cy="4901184"/>
          </a:xfrm>
        </p:spPr>
        <p:txBody>
          <a:bodyPr>
            <a:noAutofit/>
          </a:bodyPr>
          <a:lstStyle/>
          <a:p>
            <a:r>
              <a:rPr lang="uk-UA" sz="1600"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Також представляю Вашій увазі графік морфологічних ознак </a:t>
            </a:r>
            <a:r>
              <a:rPr lang="uk-UA" sz="1600" dirty="0">
                <a:latin typeface="Times New Roman" panose="02020603050405020304" pitchFamily="18" charset="0"/>
                <a:cs typeface="Times New Roman" panose="02020603050405020304" pitchFamily="18" charset="0"/>
              </a:rPr>
              <a:t>огірків</a:t>
            </a:r>
            <a:r>
              <a:rPr lang="uk-UA"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кількість </a:t>
            </a:r>
            <a:r>
              <a:rPr lang="uk-UA" sz="1600" dirty="0" smtClean="0">
                <a:latin typeface="Times New Roman" panose="02020603050405020304" pitchFamily="18" charset="0"/>
                <a:cs typeface="Times New Roman" panose="02020603050405020304" pitchFamily="18" charset="0"/>
              </a:rPr>
              <a:t>листочків, квітів та плодів </a:t>
            </a:r>
            <a:r>
              <a:rPr lang="uk-UA" sz="1600" dirty="0">
                <a:latin typeface="Times New Roman" panose="02020603050405020304" pitchFamily="18" charset="0"/>
                <a:cs typeface="Times New Roman" panose="02020603050405020304" pitchFamily="18" charset="0"/>
              </a:rPr>
              <a:t>огірків.</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Це наглядно показує, що </a:t>
            </a:r>
            <a:r>
              <a:rPr lang="uk-UA" sz="1600" dirty="0" smtClean="0">
                <a:latin typeface="Times New Roman" panose="02020603050405020304" pitchFamily="18" charset="0"/>
                <a:cs typeface="Times New Roman" panose="02020603050405020304" pitchFamily="18" charset="0"/>
              </a:rPr>
              <a:t>рослини краще росли </a:t>
            </a:r>
            <a:r>
              <a:rPr lang="ru-RU" sz="1600" dirty="0" smtClean="0">
                <a:latin typeface="Times New Roman" panose="02020603050405020304" pitchFamily="18" charset="0"/>
                <a:cs typeface="Times New Roman" panose="02020603050405020304" pitchFamily="18" charset="0"/>
              </a:rPr>
              <a:t>при </a:t>
            </a:r>
            <a:r>
              <a:rPr lang="uk-UA" sz="1600" dirty="0">
                <a:latin typeface="Times New Roman" panose="02020603050405020304" pitchFamily="18" charset="0"/>
                <a:cs typeface="Times New Roman" panose="02020603050405020304" pitchFamily="18" charset="0"/>
              </a:rPr>
              <a:t>додаванні розчину добрива «Чарівна суміш» у розмірі 4 мл на 1 л </a:t>
            </a:r>
            <a:r>
              <a:rPr lang="uk-UA" sz="1600" dirty="0" smtClean="0">
                <a:latin typeface="Times New Roman" panose="02020603050405020304" pitchFamily="18" charset="0"/>
                <a:cs typeface="Times New Roman" panose="02020603050405020304" pitchFamily="18" charset="0"/>
              </a:rPr>
              <a:t>води.</a:t>
            </a:r>
            <a:endParaRPr lang="uk-UA" sz="1600" dirty="0">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stretch>
            <a:fillRect/>
          </a:stretch>
        </p:blipFill>
        <p:spPr>
          <a:xfrm>
            <a:off x="4016621" y="1901952"/>
            <a:ext cx="6659696" cy="4516346"/>
          </a:xfrm>
          <a:prstGeom prst="rect">
            <a:avLst/>
          </a:prstGeom>
        </p:spPr>
      </p:pic>
      <p:pic>
        <p:nvPicPr>
          <p:cNvPr id="8" name="Рисунок 7"/>
          <p:cNvPicPr/>
          <p:nvPr/>
        </p:nvPicPr>
        <p:blipFill>
          <a:blip r:embed="rId3"/>
          <a:stretch>
            <a:fillRect/>
          </a:stretch>
        </p:blipFill>
        <p:spPr>
          <a:xfrm>
            <a:off x="9134856" y="137160"/>
            <a:ext cx="2615183" cy="2286000"/>
          </a:xfrm>
          <a:prstGeom prst="rect">
            <a:avLst/>
          </a:prstGeom>
        </p:spPr>
      </p:pic>
    </p:spTree>
    <p:extLst>
      <p:ext uri="{BB962C8B-B14F-4D97-AF65-F5344CB8AC3E}">
        <p14:creationId xmlns:p14="http://schemas.microsoft.com/office/powerpoint/2010/main" val="2543178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3016" y="1133856"/>
            <a:ext cx="5861304" cy="3438144"/>
          </a:xfrm>
        </p:spPr>
        <p:txBody>
          <a:bodyPr>
            <a:noAutofit/>
          </a:bodyPr>
          <a:lstStyle/>
          <a:p>
            <a:r>
              <a:rPr lang="uk-UA" sz="1600"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 Висновки</a:t>
            </a:r>
            <a:br>
              <a:rPr lang="uk-UA" b="1" dirty="0">
                <a:latin typeface="Times New Roman" panose="02020603050405020304" pitchFamily="18" charset="0"/>
                <a:cs typeface="Times New Roman" panose="02020603050405020304" pitchFamily="18" charset="0"/>
              </a:rPr>
            </a:br>
            <a:r>
              <a:rPr lang="uk-UA" sz="1400" dirty="0">
                <a:latin typeface="Times New Roman" panose="02020603050405020304" pitchFamily="18" charset="0"/>
                <a:cs typeface="Times New Roman" panose="02020603050405020304" pitchFamily="18" charset="0"/>
              </a:rPr>
              <a:t>	</a:t>
            </a:r>
            <a:br>
              <a:rPr lang="uk-UA" sz="1400" dirty="0">
                <a:latin typeface="Times New Roman" panose="02020603050405020304" pitchFamily="18" charset="0"/>
                <a:cs typeface="Times New Roman" panose="02020603050405020304" pitchFamily="18" charset="0"/>
              </a:rPr>
            </a:br>
            <a:r>
              <a:rPr lang="uk-UA" sz="14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Провівши цей дослід у домашніх умовах, можна зробити наступний висновок. Рослини методом гідропонного вирощування дуже добре росли, не гірше, ніж у звичайному ґрунті. Якби не спекотна погода, то можна було б збирати урожай огірків</a:t>
            </a:r>
            <a:r>
              <a:rPr lang="ru-RU" sz="1600" dirty="0">
                <a:latin typeface="Times New Roman" panose="02020603050405020304" pitchFamily="18" charset="0"/>
                <a:cs typeface="Times New Roman" panose="02020603050405020304" pitchFamily="18" charset="0"/>
              </a:rPr>
              <a:t>.</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	У ході експерименту виявили, що краще рослини росли при додаванні розчину мінерального добрива «Чарівна суміш» у кількості 4 мл на 1 л води. Це було підтверджено і візуально по довжині ростків, розміром та кількістю листя і кількістю плодів на огірках.</a:t>
            </a:r>
            <a:br>
              <a:rPr lang="uk-UA" sz="1600" dirty="0">
                <a:latin typeface="Times New Roman" panose="02020603050405020304" pitchFamily="18" charset="0"/>
                <a:cs typeface="Times New Roman" panose="02020603050405020304" pitchFamily="18" charset="0"/>
              </a:rPr>
            </a:br>
            <a:endParaRPr lang="uk-UA" sz="1600" dirty="0">
              <a:latin typeface="Times New Roman" panose="02020603050405020304" pitchFamily="18" charset="0"/>
              <a:cs typeface="Times New Roman" panose="02020603050405020304" pitchFamily="18" charset="0"/>
            </a:endParaRPr>
          </a:p>
        </p:txBody>
      </p:sp>
      <p:sp>
        <p:nvSpPr>
          <p:cNvPr id="11" name="Заголовок 1"/>
          <p:cNvSpPr txBox="1">
            <a:spLocks/>
          </p:cNvSpPr>
          <p:nvPr/>
        </p:nvSpPr>
        <p:spPr>
          <a:xfrm>
            <a:off x="5596128" y="5806440"/>
            <a:ext cx="5724144" cy="103327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1600"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Дякую за увагу</a:t>
            </a:r>
            <a:r>
              <a:rPr lang="uk-UA" sz="1600" dirty="0">
                <a:latin typeface="Times New Roman" panose="02020603050405020304" pitchFamily="18" charset="0"/>
                <a:cs typeface="Times New Roman" panose="02020603050405020304" pitchFamily="18" charset="0"/>
              </a:rPr>
              <a:t/>
            </a:r>
            <a:br>
              <a:rPr lang="uk-UA" sz="1600" dirty="0">
                <a:latin typeface="Times New Roman" panose="02020603050405020304" pitchFamily="18" charset="0"/>
                <a:cs typeface="Times New Roman" panose="02020603050405020304" pitchFamily="18" charset="0"/>
              </a:rPr>
            </a:br>
            <a:endParaRPr lang="uk-UA" sz="1600" dirty="0">
              <a:latin typeface="Times New Roman" panose="02020603050405020304" pitchFamily="18" charset="0"/>
              <a:cs typeface="Times New Roman" panose="02020603050405020304" pitchFamily="18" charset="0"/>
            </a:endParaRPr>
          </a:p>
        </p:txBody>
      </p:sp>
      <p:pic>
        <p:nvPicPr>
          <p:cNvPr id="5" name="Рисунок 4"/>
          <p:cNvPicPr/>
          <p:nvPr/>
        </p:nvPicPr>
        <p:blipFill>
          <a:blip r:embed="rId2"/>
          <a:stretch>
            <a:fillRect/>
          </a:stretch>
        </p:blipFill>
        <p:spPr>
          <a:xfrm>
            <a:off x="1130491" y="133350"/>
            <a:ext cx="4389756" cy="3455670"/>
          </a:xfrm>
          <a:prstGeom prst="rect">
            <a:avLst/>
          </a:prstGeom>
        </p:spPr>
      </p:pic>
      <p:pic>
        <p:nvPicPr>
          <p:cNvPr id="6" name="Рисунок 5"/>
          <p:cNvPicPr/>
          <p:nvPr/>
        </p:nvPicPr>
        <p:blipFill>
          <a:blip r:embed="rId3"/>
          <a:stretch>
            <a:fillRect/>
          </a:stretch>
        </p:blipFill>
        <p:spPr>
          <a:xfrm>
            <a:off x="1850137" y="3759708"/>
            <a:ext cx="2950464" cy="2961132"/>
          </a:xfrm>
          <a:prstGeom prst="rect">
            <a:avLst/>
          </a:prstGeom>
        </p:spPr>
      </p:pic>
    </p:spTree>
    <p:extLst>
      <p:ext uri="{BB962C8B-B14F-4D97-AF65-F5344CB8AC3E}">
        <p14:creationId xmlns:p14="http://schemas.microsoft.com/office/powerpoint/2010/main" val="308629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Ion</Template>
  <TotalTime>1592</TotalTime>
  <Words>813</Words>
  <Application>Microsoft Office PowerPoint</Application>
  <PresentationFormat>Широкоэкранный</PresentationFormat>
  <Paragraphs>21</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Century Gothic</vt:lpstr>
      <vt:lpstr>Times New Roman</vt:lpstr>
      <vt:lpstr>Wingdings 3</vt:lpstr>
      <vt:lpstr>Легкий дым</vt:lpstr>
      <vt:lpstr>Визначення оптимальної концентрації поживних розчинів для гідропонних культур</vt:lpstr>
      <vt:lpstr> Що означає гідропоніка?   Гідропоніка — це інноваційний метод вирощування рослин без ґрунту, де коренева система отримує всі необхідні поживні речовини з водного розчину із точно розрахованими мінералами та мікроелементами, або з інертних субстратів (керамзиту, кокосового волокна), що забезпечує швидкий ріст, контроль живлення та економію води.</vt:lpstr>
      <vt:lpstr> Актуальність   У  зв’язку  зі  змінами  клімату  на  Землі,  спустошенням  родючих  земель  України,  через надмірне використання пестицидів та гербіцидів, вирощування рослинних  культур для споживання значно  ускладнилось. Також з кожним місяцем війни в Україні все більше і більше ми втрачаємо наші земельні угіддя, більшість з них заміновані і там неможливо вирощувати сільськогосподарські культури.    В цій ситуації ми вважаємо, що доцільно буде використовувати метод гідропоніки, метод вирощування рослин без ґрунту.  .</vt:lpstr>
      <vt:lpstr> Переваги та недоліки гідропоніки  Але як і будь-який метод, він має свої переваги та недоліки  Плюси: - Висока продуктивність. Рослини дозрівають значно швидше, ніж в ґрунті - Суттєва економія площі посіву.  - Чіткий контроль всіх речовин, які отримує рослина. - Можливість вирощувати рослини цілорічно в приміщенні. - Можливість контролю за шкідниками та бур’янами.    Мінуси: - Високі витрати на обладнання на першому етапі.  - Необхідність ретельного постійного моніторингу, але враховуючи сучасні IT- технології та «штучний інтелект», цей процес можна практично повністю автоматизувати. - Необхідність безперервної подачі електрики для роботи обладнання.  - Необхідність у профілактичному чищенні системи. </vt:lpstr>
      <vt:lpstr>  Як виростити гідропоніки в домашніх умовах   В нашому експерименті ми спробували виростити гідропонні культури в домашніх умовах з мінімальними витратами на обладнання.   Основу живильної рідини становить вода - фільтрована або відстояна.   Готове рідке добриво розводили до потрібної пропорції.     Для проведення самого експерименту ми взяли дві рослини: томати «Скороспілка» та огірки сорту ранній «Кімнатний F1».  З метою економічності досліду основні витрати були на бокси під рослини та на мінеральне добриво «Універсальне» ТМ «Чарівна суміш» . В якості ґрунту використовували гравій, який попередньо промили та просіяли, отримали фракцію 5-8 мм.    </vt:lpstr>
      <vt:lpstr>  Проведення експерименту    Бокси з гравієм ми заливали відстояною водою до рівня верхнього шару ґрунту. У воду попередньо додавали мінеральне добриво із розрахунку від 1 мл до 4 мл добрива на 1 л води в різні бокси.   В п’ять боксів висіяли томат, а ще в п’ять – огірки (розподілених рівномірно по кількості насінин). Також були зроблені два контрольних досліди вирощування без мінеральних добрив, на чистій воді.   Під час проведення досліду поживний розчин ми міняли кожен тиждень. Проросло насіння буквальне вже на 2 день, при чому краще всього - у боксах з поживними речовинами, а не в простій воді   10 тижнів велися спостереження і вимірювання відповідних ростків.    Через 6 тижнів на ростках огірків з’явилися квіти, а на 7-му тижні – утворилися плоди.    Після того, як дослід було закінчено, ми порівняли кількість та розмір листочків, квітів та плодів огірків.       </vt:lpstr>
      <vt:lpstr>    На представлених діаграмах видно ріст ростків томату та огірків по тижням</vt:lpstr>
      <vt:lpstr>    Також представляю Вашій увазі графік морфологічних ознак огірків: кількість листочків, квітів та плодів огірків.   Це наглядно показує, що рослини краще росли при додаванні розчину добрива «Чарівна суміш» у розмірі 4 мл на 1 л води.</vt:lpstr>
      <vt:lpstr>  Висновки      Провівши цей дослід у домашніх умовах, можна зробити наступний висновок. Рослини методом гідропонного вирощування дуже добре росли, не гірше, ніж у звичайному ґрунті. Якби не спекотна погода, то можна було б збирати урожай огірків.  У ході експерименту виявили, що краще рослини росли при додаванні розчину мінерального добрива «Чарівна суміш» у кількості 4 мл на 1 л води. Це було підтверджено і візуально по довжині ростків, розміром та кількістю листя і кількістю плодів на огірках.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Гідропонні культури – технологія майбутнього України </dc:title>
  <dc:creator>Влад</dc:creator>
  <cp:lastModifiedBy>Влад</cp:lastModifiedBy>
  <cp:revision>115</cp:revision>
  <dcterms:created xsi:type="dcterms:W3CDTF">2024-11-03T19:44:13Z</dcterms:created>
  <dcterms:modified xsi:type="dcterms:W3CDTF">2025-12-14T20:43:49Z</dcterms:modified>
</cp:coreProperties>
</file>