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8.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9.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19"/>
  </p:notesMasterIdLst>
  <p:handoutMasterIdLst>
    <p:handoutMasterId r:id="rId20"/>
  </p:handoutMasterIdLst>
  <p:sldIdLst>
    <p:sldId id="256" r:id="rId2"/>
    <p:sldId id="258" r:id="rId3"/>
    <p:sldId id="257" r:id="rId4"/>
    <p:sldId id="259" r:id="rId5"/>
    <p:sldId id="295" r:id="rId6"/>
    <p:sldId id="294" r:id="rId7"/>
    <p:sldId id="270" r:id="rId8"/>
    <p:sldId id="271" r:id="rId9"/>
    <p:sldId id="272" r:id="rId10"/>
    <p:sldId id="273" r:id="rId11"/>
    <p:sldId id="274" r:id="rId12"/>
    <p:sldId id="291" r:id="rId13"/>
    <p:sldId id="292" r:id="rId14"/>
    <p:sldId id="293" r:id="rId15"/>
    <p:sldId id="263" r:id="rId16"/>
    <p:sldId id="290" r:id="rId17"/>
    <p:sldId id="289"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FF"/>
    <a:srgbClr val="70AD47"/>
    <a:srgbClr val="FFC000"/>
    <a:srgbClr val="FF0101"/>
    <a:srgbClr val="F5F9FD"/>
    <a:srgbClr val="00E256"/>
    <a:srgbClr val="37A841"/>
    <a:srgbClr val="FF9F1F"/>
    <a:srgbClr val="DEEBF7"/>
    <a:srgbClr val="FFFF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291" autoAdjust="0"/>
  </p:normalViewPr>
  <p:slideViewPr>
    <p:cSldViewPr snapToGrid="0">
      <p:cViewPr varScale="1">
        <p:scale>
          <a:sx n="113" d="100"/>
          <a:sy n="113" d="100"/>
        </p:scale>
        <p:origin x="1416" y="11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02" d="100"/>
          <a:sy n="102" d="100"/>
        </p:scale>
        <p:origin x="2590" y="55"/>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82399CED-7330-46D0-BC1C-584AB273A1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id="{FBC5685D-D889-43AF-865D-F6983BEEF1A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D52CF3-0148-4DD5-9527-E1DCAD80527A}" type="datetimeFigureOut">
              <a:rPr lang="ru-RU" smtClean="0"/>
              <a:t>22.04.2026</a:t>
            </a:fld>
            <a:endParaRPr lang="ru-RU"/>
          </a:p>
        </p:txBody>
      </p:sp>
      <p:sp>
        <p:nvSpPr>
          <p:cNvPr id="4" name="Нижний колонтитул 3">
            <a:extLst>
              <a:ext uri="{FF2B5EF4-FFF2-40B4-BE49-F238E27FC236}">
                <a16:creationId xmlns:a16="http://schemas.microsoft.com/office/drawing/2014/main" id="{1E078756-0DF9-432D-965F-1B4AC1B66D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id="{4D0319F5-842B-4676-9B75-564DFEE3111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ED6387-8FCA-4E21-ADEA-504F4FC8ED83}" type="slidenum">
              <a:rPr lang="ru-RU" smtClean="0"/>
              <a:t>‹#›</a:t>
            </a:fld>
            <a:endParaRPr lang="ru-RU"/>
          </a:p>
        </p:txBody>
      </p:sp>
    </p:spTree>
    <p:extLst>
      <p:ext uri="{BB962C8B-B14F-4D97-AF65-F5344CB8AC3E}">
        <p14:creationId xmlns:p14="http://schemas.microsoft.com/office/powerpoint/2010/main" val="37528257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7A38C8-E035-4373-9578-8383B70378BB}" type="datetimeFigureOut">
              <a:rPr lang="ru-RU" smtClean="0"/>
              <a:t>22.04.2026</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566D0C-7070-4D12-93F6-8B42D22E23F2}" type="slidenum">
              <a:rPr lang="ru-RU" smtClean="0"/>
              <a:t>‹#›</a:t>
            </a:fld>
            <a:endParaRPr lang="ru-RU"/>
          </a:p>
        </p:txBody>
      </p:sp>
    </p:spTree>
    <p:extLst>
      <p:ext uri="{BB962C8B-B14F-4D97-AF65-F5344CB8AC3E}">
        <p14:creationId xmlns:p14="http://schemas.microsoft.com/office/powerpoint/2010/main" val="778538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95566D0C-7070-4D12-93F6-8B42D22E23F2}" type="slidenum">
              <a:rPr lang="ru-RU" smtClean="0"/>
              <a:t>2</a:t>
            </a:fld>
            <a:endParaRPr lang="ru-RU"/>
          </a:p>
        </p:txBody>
      </p:sp>
    </p:spTree>
    <p:extLst>
      <p:ext uri="{BB962C8B-B14F-4D97-AF65-F5344CB8AC3E}">
        <p14:creationId xmlns:p14="http://schemas.microsoft.com/office/powerpoint/2010/main" val="4025436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95566D0C-7070-4D12-93F6-8B42D22E23F2}" type="slidenum">
              <a:rPr lang="ru-RU" smtClean="0"/>
              <a:t>3</a:t>
            </a:fld>
            <a:endParaRPr lang="ru-RU"/>
          </a:p>
        </p:txBody>
      </p:sp>
    </p:spTree>
    <p:extLst>
      <p:ext uri="{BB962C8B-B14F-4D97-AF65-F5344CB8AC3E}">
        <p14:creationId xmlns:p14="http://schemas.microsoft.com/office/powerpoint/2010/main" val="2132529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95566D0C-7070-4D12-93F6-8B42D22E23F2}" type="slidenum">
              <a:rPr lang="ru-RU" smtClean="0"/>
              <a:t>4</a:t>
            </a:fld>
            <a:endParaRPr lang="ru-RU"/>
          </a:p>
        </p:txBody>
      </p:sp>
    </p:spTree>
    <p:extLst>
      <p:ext uri="{BB962C8B-B14F-4D97-AF65-F5344CB8AC3E}">
        <p14:creationId xmlns:p14="http://schemas.microsoft.com/office/powerpoint/2010/main" val="25047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95566D0C-7070-4D12-93F6-8B42D22E23F2}" type="slidenum">
              <a:rPr lang="ru-RU" smtClean="0"/>
              <a:t>5</a:t>
            </a:fld>
            <a:endParaRPr lang="ru-RU"/>
          </a:p>
        </p:txBody>
      </p:sp>
    </p:spTree>
    <p:extLst>
      <p:ext uri="{BB962C8B-B14F-4D97-AF65-F5344CB8AC3E}">
        <p14:creationId xmlns:p14="http://schemas.microsoft.com/office/powerpoint/2010/main" val="683812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95566D0C-7070-4D12-93F6-8B42D22E23F2}" type="slidenum">
              <a:rPr lang="ru-RU" smtClean="0"/>
              <a:t>6</a:t>
            </a:fld>
            <a:endParaRPr lang="ru-RU"/>
          </a:p>
        </p:txBody>
      </p:sp>
    </p:spTree>
    <p:extLst>
      <p:ext uri="{BB962C8B-B14F-4D97-AF65-F5344CB8AC3E}">
        <p14:creationId xmlns:p14="http://schemas.microsoft.com/office/powerpoint/2010/main" val="2212091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95566D0C-7070-4D12-93F6-8B42D22E23F2}" type="slidenum">
              <a:rPr lang="ru-RU" smtClean="0"/>
              <a:t>7</a:t>
            </a:fld>
            <a:endParaRPr lang="ru-RU"/>
          </a:p>
        </p:txBody>
      </p:sp>
    </p:spTree>
    <p:extLst>
      <p:ext uri="{BB962C8B-B14F-4D97-AF65-F5344CB8AC3E}">
        <p14:creationId xmlns:p14="http://schemas.microsoft.com/office/powerpoint/2010/main" val="3070322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a:t>обертання</a:t>
            </a:r>
            <a:r>
              <a:rPr lang="ru-RU" dirty="0"/>
              <a:t> </a:t>
            </a:r>
            <a:r>
              <a:rPr lang="ru-RU" dirty="0" err="1"/>
              <a:t>слабкий</a:t>
            </a:r>
            <a:r>
              <a:rPr lang="ru-RU" dirty="0"/>
              <a:t>, рух </a:t>
            </a:r>
            <a:r>
              <a:rPr lang="ru-RU" dirty="0" err="1"/>
              <a:t>стає</a:t>
            </a:r>
            <a:r>
              <a:rPr lang="ru-RU" dirty="0"/>
              <a:t> </a:t>
            </a:r>
            <a:r>
              <a:rPr lang="ru-RU" dirty="0" err="1"/>
              <a:t>хаотичним</a:t>
            </a:r>
            <a:r>
              <a:rPr lang="ru-RU" dirty="0"/>
              <a:t>.</a:t>
            </a:r>
            <a:endParaRPr lang="uk-UA" dirty="0"/>
          </a:p>
        </p:txBody>
      </p:sp>
      <p:sp>
        <p:nvSpPr>
          <p:cNvPr id="4" name="Номер слайда 3"/>
          <p:cNvSpPr>
            <a:spLocks noGrp="1"/>
          </p:cNvSpPr>
          <p:nvPr>
            <p:ph type="sldNum" sz="quarter" idx="5"/>
          </p:nvPr>
        </p:nvSpPr>
        <p:spPr/>
        <p:txBody>
          <a:bodyPr/>
          <a:lstStyle/>
          <a:p>
            <a:fld id="{95566D0C-7070-4D12-93F6-8B42D22E23F2}" type="slidenum">
              <a:rPr lang="ru-RU" smtClean="0"/>
              <a:t>8</a:t>
            </a:fld>
            <a:endParaRPr lang="ru-RU"/>
          </a:p>
        </p:txBody>
      </p:sp>
    </p:spTree>
    <p:extLst>
      <p:ext uri="{BB962C8B-B14F-4D97-AF65-F5344CB8AC3E}">
        <p14:creationId xmlns:p14="http://schemas.microsoft.com/office/powerpoint/2010/main" val="3862954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95566D0C-7070-4D12-93F6-8B42D22E23F2}" type="slidenum">
              <a:rPr lang="ru-RU" smtClean="0"/>
              <a:t>9</a:t>
            </a:fld>
            <a:endParaRPr lang="ru-RU"/>
          </a:p>
        </p:txBody>
      </p:sp>
    </p:spTree>
    <p:extLst>
      <p:ext uri="{BB962C8B-B14F-4D97-AF65-F5344CB8AC3E}">
        <p14:creationId xmlns:p14="http://schemas.microsoft.com/office/powerpoint/2010/main" val="54545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95566D0C-7070-4D12-93F6-8B42D22E23F2}" type="slidenum">
              <a:rPr lang="ru-RU" smtClean="0"/>
              <a:t>10</a:t>
            </a:fld>
            <a:endParaRPr lang="ru-RU"/>
          </a:p>
        </p:txBody>
      </p:sp>
    </p:spTree>
    <p:extLst>
      <p:ext uri="{BB962C8B-B14F-4D97-AF65-F5344CB8AC3E}">
        <p14:creationId xmlns:p14="http://schemas.microsoft.com/office/powerpoint/2010/main" val="1828768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95566D0C-7070-4D12-93F6-8B42D22E23F2}" type="slidenum">
              <a:rPr lang="ru-RU" smtClean="0"/>
              <a:t>11</a:t>
            </a:fld>
            <a:endParaRPr lang="ru-RU"/>
          </a:p>
        </p:txBody>
      </p:sp>
    </p:spTree>
    <p:extLst>
      <p:ext uri="{BB962C8B-B14F-4D97-AF65-F5344CB8AC3E}">
        <p14:creationId xmlns:p14="http://schemas.microsoft.com/office/powerpoint/2010/main" val="2604113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95566D0C-7070-4D12-93F6-8B42D22E23F2}" type="slidenum">
              <a:rPr lang="ru-RU" smtClean="0"/>
              <a:t>12</a:t>
            </a:fld>
            <a:endParaRPr lang="ru-RU"/>
          </a:p>
        </p:txBody>
      </p:sp>
    </p:spTree>
    <p:extLst>
      <p:ext uri="{BB962C8B-B14F-4D97-AF65-F5344CB8AC3E}">
        <p14:creationId xmlns:p14="http://schemas.microsoft.com/office/powerpoint/2010/main" val="20734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95566D0C-7070-4D12-93F6-8B42D22E23F2}" type="slidenum">
              <a:rPr lang="ru-RU" smtClean="0"/>
              <a:t>13</a:t>
            </a:fld>
            <a:endParaRPr lang="ru-RU"/>
          </a:p>
        </p:txBody>
      </p:sp>
    </p:spTree>
    <p:extLst>
      <p:ext uri="{BB962C8B-B14F-4D97-AF65-F5344CB8AC3E}">
        <p14:creationId xmlns:p14="http://schemas.microsoft.com/office/powerpoint/2010/main" val="24244712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95566D0C-7070-4D12-93F6-8B42D22E23F2}" type="slidenum">
              <a:rPr lang="ru-RU" smtClean="0"/>
              <a:t>14</a:t>
            </a:fld>
            <a:endParaRPr lang="ru-RU"/>
          </a:p>
        </p:txBody>
      </p:sp>
    </p:spTree>
    <p:extLst>
      <p:ext uri="{BB962C8B-B14F-4D97-AF65-F5344CB8AC3E}">
        <p14:creationId xmlns:p14="http://schemas.microsoft.com/office/powerpoint/2010/main" val="4135116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Перший слайд">
    <p:spTree>
      <p:nvGrpSpPr>
        <p:cNvPr id="1" name=""/>
        <p:cNvGrpSpPr/>
        <p:nvPr/>
      </p:nvGrpSpPr>
      <p:grpSpPr>
        <a:xfrm>
          <a:off x="0" y="0"/>
          <a:ext cx="0" cy="0"/>
          <a:chOff x="0" y="0"/>
          <a:chExt cx="0" cy="0"/>
        </a:xfrm>
      </p:grpSpPr>
      <p:sp>
        <p:nvSpPr>
          <p:cNvPr id="39" name="Прямоугольник 38">
            <a:extLst>
              <a:ext uri="{FF2B5EF4-FFF2-40B4-BE49-F238E27FC236}">
                <a16:creationId xmlns:a16="http://schemas.microsoft.com/office/drawing/2014/main" id="{2732B282-F14D-4211-B037-63F8CCDA6742}"/>
              </a:ext>
            </a:extLst>
          </p:cNvPr>
          <p:cNvSpPr/>
          <p:nvPr userDrawn="1"/>
        </p:nvSpPr>
        <p:spPr>
          <a:xfrm>
            <a:off x="0" y="0"/>
            <a:ext cx="9144000" cy="6858000"/>
          </a:xfrm>
          <a:prstGeom prst="rect">
            <a:avLst/>
          </a:prstGeom>
          <a:gradFill flip="none" rotWithShape="1">
            <a:gsLst>
              <a:gs pos="0">
                <a:srgbClr val="37A839"/>
              </a:gs>
              <a:gs pos="100000">
                <a:srgbClr val="345DC4"/>
              </a:gs>
            </a:gsLst>
            <a:lin ang="186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0" name="Прямоугольник 39">
            <a:extLst>
              <a:ext uri="{FF2B5EF4-FFF2-40B4-BE49-F238E27FC236}">
                <a16:creationId xmlns:a16="http://schemas.microsoft.com/office/drawing/2014/main" id="{8E7BB0B3-E267-4BA7-B3D6-8D7233B93E3D}"/>
              </a:ext>
            </a:extLst>
          </p:cNvPr>
          <p:cNvSpPr/>
          <p:nvPr userDrawn="1"/>
        </p:nvSpPr>
        <p:spPr>
          <a:xfrm>
            <a:off x="270000" y="279000"/>
            <a:ext cx="8604000" cy="630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257751854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Основний слайд">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70B4455B-0ECE-45B8-9C9B-85004FF7600E}"/>
              </a:ext>
            </a:extLst>
          </p:cNvPr>
          <p:cNvSpPr/>
          <p:nvPr userDrawn="1"/>
        </p:nvSpPr>
        <p:spPr>
          <a:xfrm>
            <a:off x="0" y="0"/>
            <a:ext cx="9144000" cy="856800"/>
          </a:xfrm>
          <a:prstGeom prst="rect">
            <a:avLst/>
          </a:prstGeom>
          <a:gradFill flip="none" rotWithShape="1">
            <a:gsLst>
              <a:gs pos="0">
                <a:srgbClr val="37A839"/>
              </a:gs>
              <a:gs pos="46000">
                <a:srgbClr val="345DC4"/>
              </a:gs>
              <a:gs pos="91000">
                <a:schemeClr val="bg1"/>
              </a:gs>
            </a:gsLst>
            <a:lin ang="186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8" name="Рисунок 7">
            <a:extLst>
              <a:ext uri="{FF2B5EF4-FFF2-40B4-BE49-F238E27FC236}">
                <a16:creationId xmlns:a16="http://schemas.microsoft.com/office/drawing/2014/main" id="{9C1A9BF5-518C-4793-B6A9-B79FD01146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79416" y="0"/>
            <a:ext cx="1064584" cy="856800"/>
          </a:xfrm>
          <a:prstGeom prst="rect">
            <a:avLst/>
          </a:prstGeom>
        </p:spPr>
      </p:pic>
      <p:sp>
        <p:nvSpPr>
          <p:cNvPr id="19" name="Прямоугольник 18">
            <a:extLst>
              <a:ext uri="{FF2B5EF4-FFF2-40B4-BE49-F238E27FC236}">
                <a16:creationId xmlns:a16="http://schemas.microsoft.com/office/drawing/2014/main" id="{DCB65ABC-3CDB-4D59-B234-1A7D58BB9875}"/>
              </a:ext>
            </a:extLst>
          </p:cNvPr>
          <p:cNvSpPr/>
          <p:nvPr userDrawn="1"/>
        </p:nvSpPr>
        <p:spPr>
          <a:xfrm>
            <a:off x="0" y="6750000"/>
            <a:ext cx="9144000" cy="108000"/>
          </a:xfrm>
          <a:prstGeom prst="rect">
            <a:avLst/>
          </a:prstGeom>
          <a:gradFill flip="none" rotWithShape="1">
            <a:gsLst>
              <a:gs pos="54000">
                <a:srgbClr val="37A839"/>
              </a:gs>
              <a:gs pos="80000">
                <a:srgbClr val="345DC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Прямоугольник 13">
            <a:extLst>
              <a:ext uri="{FF2B5EF4-FFF2-40B4-BE49-F238E27FC236}">
                <a16:creationId xmlns:a16="http://schemas.microsoft.com/office/drawing/2014/main" id="{871A121A-A061-4A20-B830-C876FB3F495D}"/>
              </a:ext>
            </a:extLst>
          </p:cNvPr>
          <p:cNvSpPr/>
          <p:nvPr userDrawn="1"/>
        </p:nvSpPr>
        <p:spPr>
          <a:xfrm>
            <a:off x="8117709" y="6001200"/>
            <a:ext cx="647619" cy="85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ru-RU" sz="2000" i="0" u="none" kern="1200" dirty="0">
                <a:solidFill>
                  <a:schemeClr val="tx1"/>
                </a:solidFill>
                <a:latin typeface="Segoe UI" panose="020B0502040204020203" pitchFamily="34" charset="0"/>
                <a:ea typeface="+mn-ea"/>
                <a:cs typeface="Segoe UI" panose="020B0502040204020203" pitchFamily="34" charset="0"/>
              </a:rPr>
              <a:t>/ 14</a:t>
            </a:r>
          </a:p>
        </p:txBody>
      </p:sp>
      <p:sp>
        <p:nvSpPr>
          <p:cNvPr id="16" name="Slide Number Placeholder 3">
            <a:extLst>
              <a:ext uri="{FF2B5EF4-FFF2-40B4-BE49-F238E27FC236}">
                <a16:creationId xmlns:a16="http://schemas.microsoft.com/office/drawing/2014/main" id="{3C1B150E-61E3-480A-947B-8971F04307E6}"/>
              </a:ext>
            </a:extLst>
          </p:cNvPr>
          <p:cNvSpPr txBox="1">
            <a:spLocks/>
          </p:cNvSpPr>
          <p:nvPr userDrawn="1"/>
        </p:nvSpPr>
        <p:spPr>
          <a:xfrm>
            <a:off x="7565186" y="6023143"/>
            <a:ext cx="647618" cy="85680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r" defTabSz="914400" rtl="0" eaLnBrk="1" latinLnBrk="0" hangingPunct="1">
              <a:lnSpc>
                <a:spcPct val="90000"/>
              </a:lnSpc>
              <a:spcBef>
                <a:spcPts val="1000"/>
              </a:spcBef>
              <a:buFont typeface="Arial" panose="020B0604020202020204" pitchFamily="34" charset="0"/>
              <a:buNone/>
            </a:pPr>
            <a:fld id="{8459271F-D13A-4F2E-99B1-6CAE75BEE3F4}" type="slidenum">
              <a:rPr lang="ru-RU" sz="2000" i="0" u="none" kern="1200" smtClean="0">
                <a:solidFill>
                  <a:schemeClr val="tx1"/>
                </a:solidFill>
                <a:latin typeface="Segoe UI" panose="020B0502040204020203" pitchFamily="34" charset="0"/>
                <a:ea typeface="+mn-ea"/>
                <a:cs typeface="Segoe UI" panose="020B0502040204020203" pitchFamily="34" charset="0"/>
              </a:rPr>
              <a:pPr marL="0" lvl="0" indent="0" algn="r" defTabSz="914400" rtl="0" eaLnBrk="1" latinLnBrk="0" hangingPunct="1">
                <a:lnSpc>
                  <a:spcPct val="90000"/>
                </a:lnSpc>
                <a:spcBef>
                  <a:spcPts val="1000"/>
                </a:spcBef>
                <a:buFont typeface="Arial" panose="020B0604020202020204" pitchFamily="34" charset="0"/>
                <a:buNone/>
              </a:pPr>
              <a:t>‹#›</a:t>
            </a:fld>
            <a:endParaRPr lang="ru-RU" sz="2000" i="0" u="none" kern="1200" dirty="0">
              <a:solidFill>
                <a:schemeClr val="tx1"/>
              </a:solidFill>
              <a:latin typeface="Segoe UI" panose="020B0502040204020203" pitchFamily="34" charset="0"/>
              <a:ea typeface="+mn-ea"/>
              <a:cs typeface="Segoe UI" panose="020B0502040204020203" pitchFamily="34" charset="0"/>
            </a:endParaRPr>
          </a:p>
        </p:txBody>
      </p:sp>
      <p:sp>
        <p:nvSpPr>
          <p:cNvPr id="21" name="Title Placeholder 1">
            <a:extLst>
              <a:ext uri="{FF2B5EF4-FFF2-40B4-BE49-F238E27FC236}">
                <a16:creationId xmlns:a16="http://schemas.microsoft.com/office/drawing/2014/main" id="{FB2C98A1-7A5B-456D-AF02-E9CBF598F711}"/>
              </a:ext>
            </a:extLst>
          </p:cNvPr>
          <p:cNvSpPr>
            <a:spLocks noGrp="1"/>
          </p:cNvSpPr>
          <p:nvPr>
            <p:ph type="title" hasCustomPrompt="1"/>
          </p:nvPr>
        </p:nvSpPr>
        <p:spPr>
          <a:xfrm>
            <a:off x="416966" y="1"/>
            <a:ext cx="6400800" cy="856800"/>
          </a:xfrm>
          <a:prstGeom prst="rect">
            <a:avLst/>
          </a:prstGeom>
        </p:spPr>
        <p:txBody>
          <a:bodyPr vert="horz" lIns="91440" tIns="45720" rIns="91440" bIns="45720" rtlCol="0" anchor="ctr">
            <a:normAutofit/>
          </a:bodyPr>
          <a:lstStyle>
            <a:lvl1pPr algn="l">
              <a:defRPr b="1" spc="0">
                <a:solidFill>
                  <a:schemeClr val="bg1"/>
                </a:solidFill>
              </a:defRPr>
            </a:lvl1pPr>
          </a:lstStyle>
          <a:p>
            <a:r>
              <a:rPr lang="uk-UA" noProof="0" dirty="0"/>
              <a:t>Назва слайду</a:t>
            </a:r>
          </a:p>
        </p:txBody>
      </p:sp>
    </p:spTree>
    <p:extLst>
      <p:ext uri="{BB962C8B-B14F-4D97-AF65-F5344CB8AC3E}">
        <p14:creationId xmlns:p14="http://schemas.microsoft.com/office/powerpoint/2010/main" val="155350181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Основний слайд (Ч)">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F7941C0-699B-491E-9E2D-641D199E810E}"/>
              </a:ext>
            </a:extLst>
          </p:cNvPr>
          <p:cNvSpPr/>
          <p:nvPr userDrawn="1"/>
        </p:nvSpPr>
        <p:spPr>
          <a:xfrm>
            <a:off x="0" y="-1"/>
            <a:ext cx="9144000"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a:extLst>
              <a:ext uri="{FF2B5EF4-FFF2-40B4-BE49-F238E27FC236}">
                <a16:creationId xmlns:a16="http://schemas.microsoft.com/office/drawing/2014/main" id="{70B4455B-0ECE-45B8-9C9B-85004FF7600E}"/>
              </a:ext>
            </a:extLst>
          </p:cNvPr>
          <p:cNvSpPr/>
          <p:nvPr userDrawn="1"/>
        </p:nvSpPr>
        <p:spPr>
          <a:xfrm>
            <a:off x="0" y="0"/>
            <a:ext cx="9144000" cy="856800"/>
          </a:xfrm>
          <a:prstGeom prst="rect">
            <a:avLst/>
          </a:prstGeom>
          <a:gradFill flip="none" rotWithShape="1">
            <a:gsLst>
              <a:gs pos="0">
                <a:srgbClr val="37A839"/>
              </a:gs>
              <a:gs pos="46000">
                <a:srgbClr val="345DC4"/>
              </a:gs>
              <a:gs pos="91000">
                <a:schemeClr val="tx1"/>
              </a:gs>
            </a:gsLst>
            <a:lin ang="186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9" name="Прямоугольник 18">
            <a:extLst>
              <a:ext uri="{FF2B5EF4-FFF2-40B4-BE49-F238E27FC236}">
                <a16:creationId xmlns:a16="http://schemas.microsoft.com/office/drawing/2014/main" id="{DCB65ABC-3CDB-4D59-B234-1A7D58BB9875}"/>
              </a:ext>
            </a:extLst>
          </p:cNvPr>
          <p:cNvSpPr/>
          <p:nvPr userDrawn="1"/>
        </p:nvSpPr>
        <p:spPr>
          <a:xfrm>
            <a:off x="0" y="6750000"/>
            <a:ext cx="9144000" cy="108000"/>
          </a:xfrm>
          <a:prstGeom prst="rect">
            <a:avLst/>
          </a:prstGeom>
          <a:gradFill flip="none" rotWithShape="1">
            <a:gsLst>
              <a:gs pos="54000">
                <a:srgbClr val="37A839"/>
              </a:gs>
              <a:gs pos="80000">
                <a:srgbClr val="345DC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Прямоугольник 13">
            <a:extLst>
              <a:ext uri="{FF2B5EF4-FFF2-40B4-BE49-F238E27FC236}">
                <a16:creationId xmlns:a16="http://schemas.microsoft.com/office/drawing/2014/main" id="{871A121A-A061-4A20-B830-C876FB3F495D}"/>
              </a:ext>
            </a:extLst>
          </p:cNvPr>
          <p:cNvSpPr/>
          <p:nvPr userDrawn="1"/>
        </p:nvSpPr>
        <p:spPr>
          <a:xfrm>
            <a:off x="8117709" y="6001200"/>
            <a:ext cx="647619" cy="85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ru-RU" sz="2000" i="0" u="none" kern="1200" dirty="0">
                <a:solidFill>
                  <a:schemeClr val="bg1"/>
                </a:solidFill>
                <a:latin typeface="Segoe UI" panose="020B0502040204020203" pitchFamily="34" charset="0"/>
                <a:ea typeface="+mn-ea"/>
                <a:cs typeface="Segoe UI" panose="020B0502040204020203" pitchFamily="34" charset="0"/>
              </a:rPr>
              <a:t>/ 14</a:t>
            </a:r>
          </a:p>
        </p:txBody>
      </p:sp>
      <p:sp>
        <p:nvSpPr>
          <p:cNvPr id="16" name="Slide Number Placeholder 3">
            <a:extLst>
              <a:ext uri="{FF2B5EF4-FFF2-40B4-BE49-F238E27FC236}">
                <a16:creationId xmlns:a16="http://schemas.microsoft.com/office/drawing/2014/main" id="{3C1B150E-61E3-480A-947B-8971F04307E6}"/>
              </a:ext>
            </a:extLst>
          </p:cNvPr>
          <p:cNvSpPr txBox="1">
            <a:spLocks/>
          </p:cNvSpPr>
          <p:nvPr userDrawn="1"/>
        </p:nvSpPr>
        <p:spPr>
          <a:xfrm>
            <a:off x="7565186" y="6023143"/>
            <a:ext cx="647618" cy="85680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r" defTabSz="914400" rtl="0" eaLnBrk="1" latinLnBrk="0" hangingPunct="1">
              <a:lnSpc>
                <a:spcPct val="90000"/>
              </a:lnSpc>
              <a:spcBef>
                <a:spcPts val="1000"/>
              </a:spcBef>
              <a:buFont typeface="Arial" panose="020B0604020202020204" pitchFamily="34" charset="0"/>
              <a:buNone/>
            </a:pPr>
            <a:fld id="{8459271F-D13A-4F2E-99B1-6CAE75BEE3F4}" type="slidenum">
              <a:rPr lang="ru-RU" sz="2000" i="0" u="none" kern="1200" smtClean="0">
                <a:solidFill>
                  <a:schemeClr val="bg1"/>
                </a:solidFill>
                <a:latin typeface="Segoe UI" panose="020B0502040204020203" pitchFamily="34" charset="0"/>
                <a:ea typeface="+mn-ea"/>
                <a:cs typeface="Segoe UI" panose="020B0502040204020203" pitchFamily="34" charset="0"/>
              </a:rPr>
              <a:pPr marL="0" lvl="0" indent="0" algn="r" defTabSz="914400" rtl="0" eaLnBrk="1" latinLnBrk="0" hangingPunct="1">
                <a:lnSpc>
                  <a:spcPct val="90000"/>
                </a:lnSpc>
                <a:spcBef>
                  <a:spcPts val="1000"/>
                </a:spcBef>
                <a:buFont typeface="Arial" panose="020B0604020202020204" pitchFamily="34" charset="0"/>
                <a:buNone/>
              </a:pPr>
              <a:t>‹#›</a:t>
            </a:fld>
            <a:endParaRPr lang="ru-RU" sz="2000" i="0" u="none" kern="1200" dirty="0">
              <a:solidFill>
                <a:schemeClr val="bg1"/>
              </a:solidFill>
              <a:latin typeface="Segoe UI" panose="020B0502040204020203" pitchFamily="34" charset="0"/>
              <a:ea typeface="+mn-ea"/>
              <a:cs typeface="Segoe UI" panose="020B0502040204020203" pitchFamily="34" charset="0"/>
            </a:endParaRPr>
          </a:p>
        </p:txBody>
      </p:sp>
      <p:pic>
        <p:nvPicPr>
          <p:cNvPr id="5" name="Рисунок 4">
            <a:extLst>
              <a:ext uri="{FF2B5EF4-FFF2-40B4-BE49-F238E27FC236}">
                <a16:creationId xmlns:a16="http://schemas.microsoft.com/office/drawing/2014/main" id="{C07A7AB3-9D18-4465-85B5-1E4BE5F4F3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79416" y="1"/>
            <a:ext cx="1064583" cy="856800"/>
          </a:xfrm>
          <a:prstGeom prst="rect">
            <a:avLst/>
          </a:prstGeom>
        </p:spPr>
      </p:pic>
      <p:sp>
        <p:nvSpPr>
          <p:cNvPr id="10" name="Title Placeholder 1">
            <a:extLst>
              <a:ext uri="{FF2B5EF4-FFF2-40B4-BE49-F238E27FC236}">
                <a16:creationId xmlns:a16="http://schemas.microsoft.com/office/drawing/2014/main" id="{194D52B3-8D44-461A-B963-BD278CCC021A}"/>
              </a:ext>
            </a:extLst>
          </p:cNvPr>
          <p:cNvSpPr>
            <a:spLocks noGrp="1"/>
          </p:cNvSpPr>
          <p:nvPr>
            <p:ph type="title" hasCustomPrompt="1"/>
          </p:nvPr>
        </p:nvSpPr>
        <p:spPr>
          <a:xfrm>
            <a:off x="416966" y="1"/>
            <a:ext cx="6400800" cy="856800"/>
          </a:xfrm>
          <a:prstGeom prst="rect">
            <a:avLst/>
          </a:prstGeom>
        </p:spPr>
        <p:txBody>
          <a:bodyPr vert="horz" lIns="91440" tIns="45720" rIns="91440" bIns="45720" rtlCol="0" anchor="ctr">
            <a:normAutofit/>
          </a:bodyPr>
          <a:lstStyle>
            <a:lvl1pPr algn="l">
              <a:defRPr b="1" spc="0">
                <a:solidFill>
                  <a:schemeClr val="bg1"/>
                </a:solidFill>
              </a:defRPr>
            </a:lvl1pPr>
          </a:lstStyle>
          <a:p>
            <a:r>
              <a:rPr lang="uk-UA" noProof="0" dirty="0"/>
              <a:t>Назва слайду</a:t>
            </a:r>
          </a:p>
        </p:txBody>
      </p:sp>
    </p:spTree>
    <p:extLst>
      <p:ext uri="{BB962C8B-B14F-4D97-AF65-F5344CB8AC3E}">
        <p14:creationId xmlns:p14="http://schemas.microsoft.com/office/powerpoint/2010/main" val="923721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Висновки">
    <p:spTree>
      <p:nvGrpSpPr>
        <p:cNvPr id="1" name=""/>
        <p:cNvGrpSpPr/>
        <p:nvPr/>
      </p:nvGrpSpPr>
      <p:grpSpPr>
        <a:xfrm>
          <a:off x="0" y="0"/>
          <a:ext cx="0" cy="0"/>
          <a:chOff x="0" y="0"/>
          <a:chExt cx="0" cy="0"/>
        </a:xfrm>
      </p:grpSpPr>
      <p:sp>
        <p:nvSpPr>
          <p:cNvPr id="39" name="Прямоугольник 38">
            <a:extLst>
              <a:ext uri="{FF2B5EF4-FFF2-40B4-BE49-F238E27FC236}">
                <a16:creationId xmlns:a16="http://schemas.microsoft.com/office/drawing/2014/main" id="{2732B282-F14D-4211-B037-63F8CCDA6742}"/>
              </a:ext>
            </a:extLst>
          </p:cNvPr>
          <p:cNvSpPr/>
          <p:nvPr userDrawn="1"/>
        </p:nvSpPr>
        <p:spPr>
          <a:xfrm>
            <a:off x="0" y="0"/>
            <a:ext cx="9144000" cy="6858000"/>
          </a:xfrm>
          <a:prstGeom prst="rect">
            <a:avLst/>
          </a:prstGeom>
          <a:gradFill flip="none" rotWithShape="1">
            <a:gsLst>
              <a:gs pos="0">
                <a:srgbClr val="37A839"/>
              </a:gs>
              <a:gs pos="100000">
                <a:srgbClr val="345DC4"/>
              </a:gs>
            </a:gsLst>
            <a:lin ang="186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0" name="Прямоугольник 39">
            <a:extLst>
              <a:ext uri="{FF2B5EF4-FFF2-40B4-BE49-F238E27FC236}">
                <a16:creationId xmlns:a16="http://schemas.microsoft.com/office/drawing/2014/main" id="{8E7BB0B3-E267-4BA7-B3D6-8D7233B93E3D}"/>
              </a:ext>
            </a:extLst>
          </p:cNvPr>
          <p:cNvSpPr/>
          <p:nvPr userDrawn="1"/>
        </p:nvSpPr>
        <p:spPr>
          <a:xfrm>
            <a:off x="270000" y="279000"/>
            <a:ext cx="8604000" cy="630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itle Placeholder 1">
            <a:extLst>
              <a:ext uri="{FF2B5EF4-FFF2-40B4-BE49-F238E27FC236}">
                <a16:creationId xmlns:a16="http://schemas.microsoft.com/office/drawing/2014/main" id="{47AD74E1-7EC7-4575-AD2B-D98A01C6BD2E}"/>
              </a:ext>
            </a:extLst>
          </p:cNvPr>
          <p:cNvSpPr>
            <a:spLocks noGrp="1"/>
          </p:cNvSpPr>
          <p:nvPr>
            <p:ph type="title" hasCustomPrompt="1"/>
          </p:nvPr>
        </p:nvSpPr>
        <p:spPr>
          <a:xfrm>
            <a:off x="540000" y="540000"/>
            <a:ext cx="8064000" cy="856800"/>
          </a:xfrm>
          <a:prstGeom prst="rect">
            <a:avLst/>
          </a:prstGeom>
        </p:spPr>
        <p:txBody>
          <a:bodyPr vert="horz" lIns="91440" tIns="45720" rIns="91440" bIns="45720" rtlCol="0" anchor="ctr">
            <a:normAutofit/>
          </a:bodyPr>
          <a:lstStyle>
            <a:lvl1pPr algn="l">
              <a:defRPr b="1" spc="0">
                <a:solidFill>
                  <a:schemeClr val="tx1"/>
                </a:solidFill>
              </a:defRPr>
            </a:lvl1pPr>
          </a:lstStyle>
          <a:p>
            <a:r>
              <a:rPr lang="uk-UA" dirty="0"/>
              <a:t>Висновки</a:t>
            </a:r>
            <a:endParaRPr lang="en-US" dirty="0"/>
          </a:p>
        </p:txBody>
      </p:sp>
      <p:sp>
        <p:nvSpPr>
          <p:cNvPr id="4" name="Текст 3">
            <a:extLst>
              <a:ext uri="{FF2B5EF4-FFF2-40B4-BE49-F238E27FC236}">
                <a16:creationId xmlns:a16="http://schemas.microsoft.com/office/drawing/2014/main" id="{CF4AEE7F-523A-4875-B808-B7A9473C01EC}"/>
              </a:ext>
            </a:extLst>
          </p:cNvPr>
          <p:cNvSpPr>
            <a:spLocks noGrp="1"/>
          </p:cNvSpPr>
          <p:nvPr>
            <p:ph type="body" sz="quarter" idx="10" hasCustomPrompt="1"/>
          </p:nvPr>
        </p:nvSpPr>
        <p:spPr>
          <a:xfrm>
            <a:off x="540000" y="1396798"/>
            <a:ext cx="8064000" cy="4921201"/>
          </a:xfrm>
        </p:spPr>
        <p:txBody>
          <a:bodyPr anchor="ctr">
            <a:normAutofit/>
          </a:bodyPr>
          <a:lstStyle>
            <a:lvl1pPr marL="0" indent="0" algn="just">
              <a:buNone/>
              <a:defRPr sz="1800">
                <a:solidFill>
                  <a:schemeClr val="tx1"/>
                </a:solidFill>
              </a:defRPr>
            </a:lvl1pPr>
          </a:lstStyle>
          <a:p>
            <a:pPr lvl="0"/>
            <a:r>
              <a:rPr lang="uk-UA" noProof="0" dirty="0"/>
              <a:t>Текст</a:t>
            </a:r>
          </a:p>
        </p:txBody>
      </p:sp>
      <p:pic>
        <p:nvPicPr>
          <p:cNvPr id="37" name="Рисунок 36">
            <a:extLst>
              <a:ext uri="{FF2B5EF4-FFF2-40B4-BE49-F238E27FC236}">
                <a16:creationId xmlns:a16="http://schemas.microsoft.com/office/drawing/2014/main" id="{F7504B91-E71C-4E79-91A6-E0D29B1BC3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39416" y="540000"/>
            <a:ext cx="1064584" cy="856800"/>
          </a:xfrm>
          <a:prstGeom prst="rect">
            <a:avLst/>
          </a:prstGeom>
        </p:spPr>
      </p:pic>
    </p:spTree>
    <p:extLst>
      <p:ext uri="{BB962C8B-B14F-4D97-AF65-F5344CB8AC3E}">
        <p14:creationId xmlns:p14="http://schemas.microsoft.com/office/powerpoint/2010/main" val="374160018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Дякую">
    <p:spTree>
      <p:nvGrpSpPr>
        <p:cNvPr id="1" name=""/>
        <p:cNvGrpSpPr/>
        <p:nvPr/>
      </p:nvGrpSpPr>
      <p:grpSpPr>
        <a:xfrm>
          <a:off x="0" y="0"/>
          <a:ext cx="0" cy="0"/>
          <a:chOff x="0" y="0"/>
          <a:chExt cx="0" cy="0"/>
        </a:xfrm>
      </p:grpSpPr>
      <p:sp>
        <p:nvSpPr>
          <p:cNvPr id="39" name="Прямоугольник 38">
            <a:extLst>
              <a:ext uri="{FF2B5EF4-FFF2-40B4-BE49-F238E27FC236}">
                <a16:creationId xmlns:a16="http://schemas.microsoft.com/office/drawing/2014/main" id="{2732B282-F14D-4211-B037-63F8CCDA6742}"/>
              </a:ext>
            </a:extLst>
          </p:cNvPr>
          <p:cNvSpPr/>
          <p:nvPr userDrawn="1"/>
        </p:nvSpPr>
        <p:spPr>
          <a:xfrm>
            <a:off x="0" y="0"/>
            <a:ext cx="9144000" cy="6858000"/>
          </a:xfrm>
          <a:prstGeom prst="rect">
            <a:avLst/>
          </a:prstGeom>
          <a:gradFill flip="none" rotWithShape="1">
            <a:gsLst>
              <a:gs pos="0">
                <a:srgbClr val="37A839"/>
              </a:gs>
              <a:gs pos="100000">
                <a:srgbClr val="345DC4"/>
              </a:gs>
            </a:gsLst>
            <a:lin ang="186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 name="Рисунок 2">
            <a:extLst>
              <a:ext uri="{FF2B5EF4-FFF2-40B4-BE49-F238E27FC236}">
                <a16:creationId xmlns:a16="http://schemas.microsoft.com/office/drawing/2014/main" id="{56C285AB-963E-49AF-B169-C13CF386FD3D}"/>
              </a:ext>
            </a:extLst>
          </p:cNvPr>
          <p:cNvPicPr>
            <a:picLocks noChangeAspect="1"/>
          </p:cNvPicPr>
          <p:nvPr userDrawn="1"/>
        </p:nvPicPr>
        <p:blipFill>
          <a:blip r:embed="rId2">
            <a:alphaModFix amt="5000"/>
            <a:extLst>
              <a:ext uri="{96DAC541-7B7A-43D3-8B79-37D633B846F1}">
                <asvg:svgBlip xmlns:asvg="http://schemas.microsoft.com/office/drawing/2016/SVG/main" r:embed="rId3"/>
              </a:ext>
            </a:extLst>
          </a:blip>
          <a:stretch>
            <a:fillRect/>
          </a:stretch>
        </p:blipFill>
        <p:spPr>
          <a:xfrm>
            <a:off x="642452" y="279000"/>
            <a:ext cx="7859096" cy="6300000"/>
          </a:xfrm>
          <a:prstGeom prst="rect">
            <a:avLst/>
          </a:prstGeom>
        </p:spPr>
      </p:pic>
      <p:sp>
        <p:nvSpPr>
          <p:cNvPr id="10" name="TextBox 9">
            <a:extLst>
              <a:ext uri="{FF2B5EF4-FFF2-40B4-BE49-F238E27FC236}">
                <a16:creationId xmlns:a16="http://schemas.microsoft.com/office/drawing/2014/main" id="{642A497F-55FE-498F-9AF7-61D4BB1C2B61}"/>
              </a:ext>
            </a:extLst>
          </p:cNvPr>
          <p:cNvSpPr txBox="1"/>
          <p:nvPr userDrawn="1"/>
        </p:nvSpPr>
        <p:spPr>
          <a:xfrm>
            <a:off x="540000" y="2572200"/>
            <a:ext cx="8064000" cy="856800"/>
          </a:xfrm>
          <a:prstGeom prst="rect">
            <a:avLst/>
          </a:prstGeom>
        </p:spPr>
        <p:txBody>
          <a:bodyPr vert="horz" wrap="none" lIns="91440" tIns="45720" rIns="91440" bIns="45720" rtlCol="0" anchor="ctr">
            <a:normAutofit/>
          </a:bodyPr>
          <a:lstStyle/>
          <a:p>
            <a:pPr algn="ctr"/>
            <a:r>
              <a:rPr lang="uk-UA" sz="4000" b="1" kern="1200" spc="0" noProof="0" dirty="0">
                <a:solidFill>
                  <a:schemeClr val="bg1"/>
                </a:solidFill>
                <a:latin typeface="Segoe UI Light" panose="020B0502040204020203" pitchFamily="34" charset="0"/>
                <a:ea typeface="+mj-ea"/>
                <a:cs typeface="Segoe UI" panose="020B0502040204020203" pitchFamily="34" charset="0"/>
              </a:rPr>
              <a:t>Дякую за увагу!</a:t>
            </a:r>
          </a:p>
        </p:txBody>
      </p:sp>
      <p:sp>
        <p:nvSpPr>
          <p:cNvPr id="11" name="Текст 44">
            <a:extLst>
              <a:ext uri="{FF2B5EF4-FFF2-40B4-BE49-F238E27FC236}">
                <a16:creationId xmlns:a16="http://schemas.microsoft.com/office/drawing/2014/main" id="{76900AAE-412B-45AA-A7A7-2AD4421892AC}"/>
              </a:ext>
            </a:extLst>
          </p:cNvPr>
          <p:cNvSpPr>
            <a:spLocks noGrp="1"/>
          </p:cNvSpPr>
          <p:nvPr>
            <p:ph type="body" sz="quarter" idx="11" hasCustomPrompt="1"/>
          </p:nvPr>
        </p:nvSpPr>
        <p:spPr>
          <a:xfrm>
            <a:off x="2412000" y="3348000"/>
            <a:ext cx="4320001" cy="360000"/>
          </a:xfrm>
        </p:spPr>
        <p:txBody>
          <a:bodyPr>
            <a:normAutofit/>
          </a:bodyPr>
          <a:lstStyle>
            <a:lvl1pPr marL="0" indent="0" algn="ctr">
              <a:buNone/>
              <a:defRPr lang="ru-RU" sz="2000" i="0" u="none" kern="1200" dirty="0">
                <a:solidFill>
                  <a:schemeClr val="bg1"/>
                </a:solidFill>
                <a:latin typeface="Segoe UI" panose="020B0502040204020203" pitchFamily="34" charset="0"/>
                <a:ea typeface="+mn-ea"/>
                <a:cs typeface="Segoe UI" panose="020B0502040204020203" pitchFamily="34" charset="0"/>
              </a:defRPr>
            </a:lvl1pPr>
          </a:lstStyle>
          <a:p>
            <a:pPr lvl="0"/>
            <a:r>
              <a:rPr lang="uk-UA" noProof="0" dirty="0"/>
              <a:t>Доповідач: Ім’я Прізвище</a:t>
            </a:r>
          </a:p>
        </p:txBody>
      </p:sp>
    </p:spTree>
    <p:extLst>
      <p:ext uri="{BB962C8B-B14F-4D97-AF65-F5344CB8AC3E}">
        <p14:creationId xmlns:p14="http://schemas.microsoft.com/office/powerpoint/2010/main" val="95700539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Доп слайд">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id="{0F47C09A-B7E7-4048-BEE5-23A2446A3D2A}"/>
              </a:ext>
            </a:extLst>
          </p:cNvPr>
          <p:cNvSpPr/>
          <p:nvPr userDrawn="1"/>
        </p:nvSpPr>
        <p:spPr>
          <a:xfrm>
            <a:off x="0" y="0"/>
            <a:ext cx="9144000" cy="856800"/>
          </a:xfrm>
          <a:prstGeom prst="rect">
            <a:avLst/>
          </a:prstGeom>
          <a:gradFill flip="none" rotWithShape="1">
            <a:gsLst>
              <a:gs pos="0">
                <a:srgbClr val="37A839"/>
              </a:gs>
              <a:gs pos="46000">
                <a:srgbClr val="345DC4"/>
              </a:gs>
              <a:gs pos="91000">
                <a:schemeClr val="bg1"/>
              </a:gs>
            </a:gsLst>
            <a:lin ang="186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Рисунок 7">
            <a:extLst>
              <a:ext uri="{FF2B5EF4-FFF2-40B4-BE49-F238E27FC236}">
                <a16:creationId xmlns:a16="http://schemas.microsoft.com/office/drawing/2014/main" id="{9C1A9BF5-518C-4793-B6A9-B79FD01146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79416" y="0"/>
            <a:ext cx="1064584" cy="856800"/>
          </a:xfrm>
          <a:prstGeom prst="rect">
            <a:avLst/>
          </a:prstGeom>
        </p:spPr>
      </p:pic>
      <p:sp>
        <p:nvSpPr>
          <p:cNvPr id="18" name="TextBox 17">
            <a:extLst>
              <a:ext uri="{FF2B5EF4-FFF2-40B4-BE49-F238E27FC236}">
                <a16:creationId xmlns:a16="http://schemas.microsoft.com/office/drawing/2014/main" id="{C9128D0C-9C7E-4CCB-ADA7-DD40970F6B19}"/>
              </a:ext>
            </a:extLst>
          </p:cNvPr>
          <p:cNvSpPr txBox="1"/>
          <p:nvPr userDrawn="1"/>
        </p:nvSpPr>
        <p:spPr>
          <a:xfrm>
            <a:off x="416966" y="6229544"/>
            <a:ext cx="7245484" cy="400110"/>
          </a:xfrm>
          <a:prstGeom prst="rect">
            <a:avLst/>
          </a:prstGeom>
          <a:noFill/>
        </p:spPr>
        <p:txBody>
          <a:bodyPr wrap="square" rtlCol="0" anchor="ctr">
            <a:spAutoFit/>
          </a:bodyPr>
          <a:lstStyle/>
          <a:p>
            <a:pPr algn="l"/>
            <a:r>
              <a:rPr lang="ru-RU" sz="2000" i="0" u="none" kern="1200" dirty="0" err="1">
                <a:solidFill>
                  <a:schemeClr val="tx1"/>
                </a:solidFill>
                <a:latin typeface="Segoe UI" panose="020B0502040204020203" pitchFamily="34" charset="0"/>
                <a:ea typeface="+mn-ea"/>
                <a:cs typeface="Segoe UI" panose="020B0502040204020203" pitchFamily="34" charset="0"/>
              </a:rPr>
              <a:t>Додатковий</a:t>
            </a:r>
            <a:r>
              <a:rPr lang="ru-RU" sz="2000" i="0" u="none" kern="1200" dirty="0">
                <a:solidFill>
                  <a:schemeClr val="tx1"/>
                </a:solidFill>
                <a:latin typeface="Segoe UI" panose="020B0502040204020203" pitchFamily="34" charset="0"/>
                <a:ea typeface="+mn-ea"/>
                <a:cs typeface="Segoe UI" panose="020B0502040204020203" pitchFamily="34" charset="0"/>
              </a:rPr>
              <a:t> слайд</a:t>
            </a:r>
          </a:p>
        </p:txBody>
      </p:sp>
      <p:sp>
        <p:nvSpPr>
          <p:cNvPr id="19" name="Прямоугольник 18">
            <a:extLst>
              <a:ext uri="{FF2B5EF4-FFF2-40B4-BE49-F238E27FC236}">
                <a16:creationId xmlns:a16="http://schemas.microsoft.com/office/drawing/2014/main" id="{DCB65ABC-3CDB-4D59-B234-1A7D58BB9875}"/>
              </a:ext>
            </a:extLst>
          </p:cNvPr>
          <p:cNvSpPr/>
          <p:nvPr userDrawn="1"/>
        </p:nvSpPr>
        <p:spPr>
          <a:xfrm>
            <a:off x="0" y="6750000"/>
            <a:ext cx="9144000" cy="108000"/>
          </a:xfrm>
          <a:prstGeom prst="rect">
            <a:avLst/>
          </a:prstGeom>
          <a:solidFill>
            <a:srgbClr val="345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Title Placeholder 1">
            <a:extLst>
              <a:ext uri="{FF2B5EF4-FFF2-40B4-BE49-F238E27FC236}">
                <a16:creationId xmlns:a16="http://schemas.microsoft.com/office/drawing/2014/main" id="{1FB30E8F-4037-4A3B-B6E1-85F2988A0FD4}"/>
              </a:ext>
            </a:extLst>
          </p:cNvPr>
          <p:cNvSpPr>
            <a:spLocks noGrp="1"/>
          </p:cNvSpPr>
          <p:nvPr>
            <p:ph type="title" hasCustomPrompt="1"/>
          </p:nvPr>
        </p:nvSpPr>
        <p:spPr>
          <a:xfrm>
            <a:off x="416966" y="1"/>
            <a:ext cx="6400800" cy="856800"/>
          </a:xfrm>
          <a:prstGeom prst="rect">
            <a:avLst/>
          </a:prstGeom>
        </p:spPr>
        <p:txBody>
          <a:bodyPr vert="horz" lIns="91440" tIns="45720" rIns="91440" bIns="45720" rtlCol="0" anchor="ctr">
            <a:normAutofit/>
          </a:bodyPr>
          <a:lstStyle>
            <a:lvl1pPr algn="l">
              <a:defRPr b="1" spc="0">
                <a:solidFill>
                  <a:schemeClr val="bg1"/>
                </a:solidFill>
              </a:defRPr>
            </a:lvl1pPr>
          </a:lstStyle>
          <a:p>
            <a:r>
              <a:rPr lang="ru-RU" dirty="0"/>
              <a:t>Образец заголовка слайда</a:t>
            </a:r>
            <a:endParaRPr lang="en-US" dirty="0"/>
          </a:p>
        </p:txBody>
      </p:sp>
    </p:spTree>
    <p:extLst>
      <p:ext uri="{BB962C8B-B14F-4D97-AF65-F5344CB8AC3E}">
        <p14:creationId xmlns:p14="http://schemas.microsoft.com/office/powerpoint/2010/main" val="47045176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Доп слайд (Ч)">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F7941C0-699B-491E-9E2D-641D199E810E}"/>
              </a:ext>
            </a:extLst>
          </p:cNvPr>
          <p:cNvSpPr/>
          <p:nvPr userDrawn="1"/>
        </p:nvSpPr>
        <p:spPr>
          <a:xfrm>
            <a:off x="0" y="-1"/>
            <a:ext cx="9144000"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id="{70B4455B-0ECE-45B8-9C9B-85004FF7600E}"/>
              </a:ext>
            </a:extLst>
          </p:cNvPr>
          <p:cNvSpPr/>
          <p:nvPr userDrawn="1"/>
        </p:nvSpPr>
        <p:spPr>
          <a:xfrm>
            <a:off x="0" y="0"/>
            <a:ext cx="9144000" cy="856800"/>
          </a:xfrm>
          <a:prstGeom prst="rect">
            <a:avLst/>
          </a:prstGeom>
          <a:gradFill flip="none" rotWithShape="1">
            <a:gsLst>
              <a:gs pos="0">
                <a:srgbClr val="37A839"/>
              </a:gs>
              <a:gs pos="46000">
                <a:srgbClr val="345DC4"/>
              </a:gs>
              <a:gs pos="91000">
                <a:schemeClr val="tx1"/>
              </a:gs>
            </a:gsLst>
            <a:lin ang="186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TextBox 17">
            <a:extLst>
              <a:ext uri="{FF2B5EF4-FFF2-40B4-BE49-F238E27FC236}">
                <a16:creationId xmlns:a16="http://schemas.microsoft.com/office/drawing/2014/main" id="{C9128D0C-9C7E-4CCB-ADA7-DD40970F6B19}"/>
              </a:ext>
            </a:extLst>
          </p:cNvPr>
          <p:cNvSpPr txBox="1"/>
          <p:nvPr userDrawn="1"/>
        </p:nvSpPr>
        <p:spPr>
          <a:xfrm>
            <a:off x="416966" y="6229544"/>
            <a:ext cx="7245484" cy="400110"/>
          </a:xfrm>
          <a:prstGeom prst="rect">
            <a:avLst/>
          </a:prstGeom>
          <a:noFill/>
        </p:spPr>
        <p:txBody>
          <a:bodyPr wrap="square" rtlCol="0" anchor="ctr">
            <a:spAutoFit/>
          </a:bodyPr>
          <a:lstStyle/>
          <a:p>
            <a:pPr algn="l"/>
            <a:r>
              <a:rPr lang="ru-RU" sz="2000" i="0" u="none" kern="1200" dirty="0" err="1">
                <a:solidFill>
                  <a:schemeClr val="bg1"/>
                </a:solidFill>
                <a:latin typeface="Segoe UI" panose="020B0502040204020203" pitchFamily="34" charset="0"/>
                <a:ea typeface="+mn-ea"/>
                <a:cs typeface="Segoe UI" panose="020B0502040204020203" pitchFamily="34" charset="0"/>
              </a:rPr>
              <a:t>Додатковий</a:t>
            </a:r>
            <a:r>
              <a:rPr lang="ru-RU" sz="2000" i="0" u="none" kern="1200" dirty="0">
                <a:solidFill>
                  <a:schemeClr val="bg1"/>
                </a:solidFill>
                <a:latin typeface="Segoe UI" panose="020B0502040204020203" pitchFamily="34" charset="0"/>
                <a:ea typeface="+mn-ea"/>
                <a:cs typeface="Segoe UI" panose="020B0502040204020203" pitchFamily="34" charset="0"/>
              </a:rPr>
              <a:t> слайд</a:t>
            </a:r>
          </a:p>
        </p:txBody>
      </p:sp>
      <p:pic>
        <p:nvPicPr>
          <p:cNvPr id="5" name="Рисунок 4">
            <a:extLst>
              <a:ext uri="{FF2B5EF4-FFF2-40B4-BE49-F238E27FC236}">
                <a16:creationId xmlns:a16="http://schemas.microsoft.com/office/drawing/2014/main" id="{C07A7AB3-9D18-4465-85B5-1E4BE5F4F3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79416" y="1"/>
            <a:ext cx="1064583" cy="856800"/>
          </a:xfrm>
          <a:prstGeom prst="rect">
            <a:avLst/>
          </a:prstGeom>
        </p:spPr>
      </p:pic>
      <p:sp>
        <p:nvSpPr>
          <p:cNvPr id="15" name="Прямоугольник 14">
            <a:extLst>
              <a:ext uri="{FF2B5EF4-FFF2-40B4-BE49-F238E27FC236}">
                <a16:creationId xmlns:a16="http://schemas.microsoft.com/office/drawing/2014/main" id="{9777BD75-EA37-4EA6-9D76-4304D4345792}"/>
              </a:ext>
            </a:extLst>
          </p:cNvPr>
          <p:cNvSpPr/>
          <p:nvPr userDrawn="1"/>
        </p:nvSpPr>
        <p:spPr>
          <a:xfrm>
            <a:off x="0" y="6750000"/>
            <a:ext cx="9144000" cy="108000"/>
          </a:xfrm>
          <a:prstGeom prst="rect">
            <a:avLst/>
          </a:prstGeom>
          <a:solidFill>
            <a:srgbClr val="345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Title Placeholder 1">
            <a:extLst>
              <a:ext uri="{FF2B5EF4-FFF2-40B4-BE49-F238E27FC236}">
                <a16:creationId xmlns:a16="http://schemas.microsoft.com/office/drawing/2014/main" id="{327226EC-767B-425A-9E81-1FB8E21F6AA9}"/>
              </a:ext>
            </a:extLst>
          </p:cNvPr>
          <p:cNvSpPr>
            <a:spLocks noGrp="1"/>
          </p:cNvSpPr>
          <p:nvPr>
            <p:ph type="title" hasCustomPrompt="1"/>
          </p:nvPr>
        </p:nvSpPr>
        <p:spPr>
          <a:xfrm>
            <a:off x="416966" y="1"/>
            <a:ext cx="6400800" cy="856800"/>
          </a:xfrm>
          <a:prstGeom prst="rect">
            <a:avLst/>
          </a:prstGeom>
        </p:spPr>
        <p:txBody>
          <a:bodyPr vert="horz" lIns="91440" tIns="45720" rIns="91440" bIns="45720" rtlCol="0" anchor="ctr">
            <a:normAutofit/>
          </a:bodyPr>
          <a:lstStyle>
            <a:lvl1pPr algn="l">
              <a:defRPr b="1" spc="0">
                <a:solidFill>
                  <a:schemeClr val="bg1"/>
                </a:solidFill>
              </a:defRPr>
            </a:lvl1pPr>
          </a:lstStyle>
          <a:p>
            <a:r>
              <a:rPr lang="ru-RU" dirty="0"/>
              <a:t>Образец заголовка слайда</a:t>
            </a:r>
            <a:endParaRPr lang="en-US" dirty="0"/>
          </a:p>
        </p:txBody>
      </p:sp>
    </p:spTree>
    <p:extLst>
      <p:ext uri="{BB962C8B-B14F-4D97-AF65-F5344CB8AC3E}">
        <p14:creationId xmlns:p14="http://schemas.microsoft.com/office/powerpoint/2010/main" val="373442361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dirty="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ru-RU" dirty="0"/>
              <a:t>Образец текста</a:t>
            </a:r>
          </a:p>
          <a:p>
            <a:pPr marL="0" marR="0" lvl="0" indent="0" algn="just" defTabSz="914400" rtl="0" eaLnBrk="1" fontAlgn="auto" latinLnBrk="0" hangingPunct="1">
              <a:lnSpc>
                <a:spcPct val="150000"/>
              </a:lnSpc>
              <a:spcBef>
                <a:spcPts val="0"/>
              </a:spcBef>
              <a:spcAft>
                <a:spcPts val="0"/>
              </a:spcAft>
              <a:buClrTx/>
              <a:buSzTx/>
              <a:buFontTx/>
              <a:buNone/>
              <a:tabLst/>
              <a:defRPr/>
            </a:pPr>
            <a:r>
              <a:rPr lang="ru-RU" dirty="0"/>
              <a:t>Второй уровень</a:t>
            </a:r>
          </a:p>
          <a:p>
            <a:pPr marL="0" marR="0" lvl="0" indent="0" algn="just" defTabSz="914400" rtl="0" eaLnBrk="1" fontAlgn="auto" latinLnBrk="0" hangingPunct="1">
              <a:lnSpc>
                <a:spcPct val="150000"/>
              </a:lnSpc>
              <a:spcBef>
                <a:spcPts val="0"/>
              </a:spcBef>
              <a:spcAft>
                <a:spcPts val="0"/>
              </a:spcAft>
              <a:buClrTx/>
              <a:buSzTx/>
              <a:buFontTx/>
              <a:buNone/>
              <a:tabLst/>
              <a:defRPr/>
            </a:pPr>
            <a:r>
              <a:rPr lang="ru-RU" dirty="0"/>
              <a:t>Третий уровень</a:t>
            </a:r>
          </a:p>
          <a:p>
            <a:pPr marL="0" marR="0" lvl="0" indent="0" algn="just" defTabSz="914400" rtl="0" eaLnBrk="1" fontAlgn="auto" latinLnBrk="0" hangingPunct="1">
              <a:lnSpc>
                <a:spcPct val="150000"/>
              </a:lnSpc>
              <a:spcBef>
                <a:spcPts val="0"/>
              </a:spcBef>
              <a:spcAft>
                <a:spcPts val="0"/>
              </a:spcAft>
              <a:buClrTx/>
              <a:buSzTx/>
              <a:buFontTx/>
              <a:buNone/>
              <a:tabLst/>
              <a:defRPr/>
            </a:pPr>
            <a:r>
              <a:rPr lang="ru-RU" dirty="0"/>
              <a:t>Четвертый уровень</a:t>
            </a:r>
          </a:p>
          <a:p>
            <a:pPr marL="0" marR="0" lvl="0" indent="0" algn="just" defTabSz="914400" rtl="0" eaLnBrk="1" fontAlgn="auto" latinLnBrk="0" hangingPunct="1">
              <a:lnSpc>
                <a:spcPct val="150000"/>
              </a:lnSpc>
              <a:spcBef>
                <a:spcPts val="0"/>
              </a:spcBef>
              <a:spcAft>
                <a:spcPts val="0"/>
              </a:spcAft>
              <a:buClrTx/>
              <a:buSzTx/>
              <a:buFontTx/>
              <a:buNone/>
              <a:tabLst/>
              <a:defRPr/>
            </a:pPr>
            <a:r>
              <a:rPr lang="ru-RU" dirty="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8FAB26-9B0D-4DBF-8C2E-ABDF29CBE395}" type="datetimeFigureOut">
              <a:rPr lang="ru-RU" smtClean="0"/>
              <a:t>22.04.2026</a:t>
            </a:fld>
            <a:endParaRPr lang="ru-RU"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59271F-D13A-4F2E-99B1-6CAE75BEE3F4}" type="slidenum">
              <a:rPr lang="ru-RU" smtClean="0"/>
              <a:t>‹#›</a:t>
            </a:fld>
            <a:endParaRPr lang="ru-RU" dirty="0"/>
          </a:p>
        </p:txBody>
      </p:sp>
    </p:spTree>
    <p:extLst>
      <p:ext uri="{BB962C8B-B14F-4D97-AF65-F5344CB8AC3E}">
        <p14:creationId xmlns:p14="http://schemas.microsoft.com/office/powerpoint/2010/main" val="184525397"/>
      </p:ext>
    </p:extLst>
  </p:cSld>
  <p:clrMap bg1="lt1" tx1="dk1" bg2="lt2" tx2="dk2" accent1="accent1" accent2="accent2" accent3="accent3" accent4="accent4" accent5="accent5" accent6="accent6" hlink="hlink" folHlink="folHlink"/>
  <p:sldLayoutIdLst>
    <p:sldLayoutId id="2147483681" r:id="rId1"/>
    <p:sldLayoutId id="2147483668" r:id="rId2"/>
    <p:sldLayoutId id="2147483674" r:id="rId3"/>
    <p:sldLayoutId id="2147483690" r:id="rId4"/>
    <p:sldLayoutId id="2147483691" r:id="rId5"/>
    <p:sldLayoutId id="2147483692" r:id="rId6"/>
    <p:sldLayoutId id="2147483693" r:id="rId7"/>
  </p:sldLayoutIdLst>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xStyles>
    <p:titleStyle>
      <a:lvl1pPr algn="l" defTabSz="914400" rtl="0" eaLnBrk="1" latinLnBrk="0" hangingPunct="1">
        <a:lnSpc>
          <a:spcPct val="90000"/>
        </a:lnSpc>
        <a:spcBef>
          <a:spcPct val="0"/>
        </a:spcBef>
        <a:buNone/>
        <a:defRPr lang="en-US" sz="4000" kern="1200" spc="-300" dirty="0">
          <a:solidFill>
            <a:schemeClr val="tx1"/>
          </a:solidFill>
          <a:latin typeface="Segoe UI Light"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2000" i="0" u="none" kern="1200" dirty="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3.xml"/><Relationship Id="rId7" Type="http://schemas.openxmlformats.org/officeDocument/2006/relationships/image" Target="../media/image1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2.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7.xml"/><Relationship Id="rId13" Type="http://schemas.openxmlformats.org/officeDocument/2006/relationships/image" Target="../media/image18.png"/><Relationship Id="rId3" Type="http://schemas.openxmlformats.org/officeDocument/2006/relationships/tags" Target="../tags/tag6.xml"/><Relationship Id="rId7" Type="http://schemas.openxmlformats.org/officeDocument/2006/relationships/slideLayout" Target="../slideLayouts/slideLayout2.xml"/><Relationship Id="rId12" Type="http://schemas.openxmlformats.org/officeDocument/2006/relationships/image" Target="../media/image17.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image" Target="../media/image14.png"/><Relationship Id="rId5" Type="http://schemas.openxmlformats.org/officeDocument/2006/relationships/tags" Target="../tags/tag8.xml"/><Relationship Id="rId10" Type="http://schemas.openxmlformats.org/officeDocument/2006/relationships/image" Target="../media/image16.png"/><Relationship Id="rId4" Type="http://schemas.openxmlformats.org/officeDocument/2006/relationships/tags" Target="../tags/tag7.xml"/><Relationship Id="rId9" Type="http://schemas.openxmlformats.org/officeDocument/2006/relationships/image" Target="../media/image15.png"/><Relationship Id="rId1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tags" Target="../tags/tag22.xml"/><Relationship Id="rId18" Type="http://schemas.openxmlformats.org/officeDocument/2006/relationships/image" Target="../media/image16.png"/><Relationship Id="rId3" Type="http://schemas.openxmlformats.org/officeDocument/2006/relationships/tags" Target="../tags/tag12.xml"/><Relationship Id="rId21" Type="http://schemas.openxmlformats.org/officeDocument/2006/relationships/image" Target="../media/image23.png"/><Relationship Id="rId7" Type="http://schemas.openxmlformats.org/officeDocument/2006/relationships/tags" Target="../tags/tag16.xml"/><Relationship Id="rId12" Type="http://schemas.openxmlformats.org/officeDocument/2006/relationships/tags" Target="../tags/tag21.xml"/><Relationship Id="rId17" Type="http://schemas.openxmlformats.org/officeDocument/2006/relationships/image" Target="../media/image15.png"/><Relationship Id="rId2" Type="http://schemas.openxmlformats.org/officeDocument/2006/relationships/tags" Target="../tags/tag11.xml"/><Relationship Id="rId16" Type="http://schemas.openxmlformats.org/officeDocument/2006/relationships/image" Target="../media/image20.jpeg"/><Relationship Id="rId20" Type="http://schemas.openxmlformats.org/officeDocument/2006/relationships/image" Target="../media/image22.png"/><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5" Type="http://schemas.openxmlformats.org/officeDocument/2006/relationships/tags" Target="../tags/tag14.xml"/><Relationship Id="rId15" Type="http://schemas.openxmlformats.org/officeDocument/2006/relationships/notesSlide" Target="../notesSlides/notesSlide8.xml"/><Relationship Id="rId23" Type="http://schemas.openxmlformats.org/officeDocument/2006/relationships/image" Target="../media/image18.png"/><Relationship Id="rId10" Type="http://schemas.openxmlformats.org/officeDocument/2006/relationships/tags" Target="../tags/tag19.xml"/><Relationship Id="rId19" Type="http://schemas.openxmlformats.org/officeDocument/2006/relationships/image" Target="../media/image21.png"/><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slideLayout" Target="../slideLayouts/slideLayout2.xml"/><Relationship Id="rId22"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25.xml"/><Relationship Id="rId7" Type="http://schemas.openxmlformats.org/officeDocument/2006/relationships/image" Target="../media/image25.pn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notesSlide" Target="../notesSlides/notesSlide9.xml"/><Relationship Id="rId5" Type="http://schemas.openxmlformats.org/officeDocument/2006/relationships/slideLayout" Target="../slideLayouts/slideLayout2.xml"/><Relationship Id="rId10" Type="http://schemas.openxmlformats.org/officeDocument/2006/relationships/image" Target="../media/image28.png"/><Relationship Id="rId4" Type="http://schemas.openxmlformats.org/officeDocument/2006/relationships/tags" Target="../tags/tag26.xml"/><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32.png"/><Relationship Id="rId3" Type="http://schemas.openxmlformats.org/officeDocument/2006/relationships/tags" Target="../tags/tag29.xml"/><Relationship Id="rId7" Type="http://schemas.openxmlformats.org/officeDocument/2006/relationships/tags" Target="../tags/tag33.xml"/><Relationship Id="rId12" Type="http://schemas.openxmlformats.org/officeDocument/2006/relationships/image" Target="../media/image31.png"/><Relationship Id="rId2" Type="http://schemas.openxmlformats.org/officeDocument/2006/relationships/tags" Target="../tags/tag28.xml"/><Relationship Id="rId16" Type="http://schemas.openxmlformats.org/officeDocument/2006/relationships/image" Target="../media/image35.png"/><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image" Target="../media/image30.png"/><Relationship Id="rId5" Type="http://schemas.openxmlformats.org/officeDocument/2006/relationships/tags" Target="../tags/tag31.xml"/><Relationship Id="rId15" Type="http://schemas.openxmlformats.org/officeDocument/2006/relationships/image" Target="../media/image34.png"/><Relationship Id="rId10" Type="http://schemas.openxmlformats.org/officeDocument/2006/relationships/image" Target="../media/image29.png"/><Relationship Id="rId4" Type="http://schemas.openxmlformats.org/officeDocument/2006/relationships/tags" Target="../tags/tag30.xml"/><Relationship Id="rId9" Type="http://schemas.openxmlformats.org/officeDocument/2006/relationships/notesSlide" Target="../notesSlides/notesSlide10.xml"/><Relationship Id="rId1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A6869E5F-9834-49E4-800E-FCC6D6ED1698}"/>
              </a:ext>
            </a:extLst>
          </p:cNvPr>
          <p:cNvGraphicFramePr>
            <a:graphicFrameLocks noGrp="1"/>
          </p:cNvGraphicFramePr>
          <p:nvPr>
            <p:extLst>
              <p:ext uri="{D42A27DB-BD31-4B8C-83A1-F6EECF244321}">
                <p14:modId xmlns:p14="http://schemas.microsoft.com/office/powerpoint/2010/main" val="2895680594"/>
              </p:ext>
            </p:extLst>
          </p:nvPr>
        </p:nvGraphicFramePr>
        <p:xfrm>
          <a:off x="3288015" y="2347931"/>
          <a:ext cx="5246921" cy="3906821"/>
        </p:xfrm>
        <a:graphic>
          <a:graphicData uri="http://schemas.openxmlformats.org/drawingml/2006/table">
            <a:tbl>
              <a:tblPr firstRow="1" firstCol="1" bandRow="1">
                <a:tableStyleId>{5C22544A-7EE6-4342-B048-85BDC9FD1C3A}</a:tableStyleId>
              </a:tblPr>
              <a:tblGrid>
                <a:gridCol w="5246921">
                  <a:extLst>
                    <a:ext uri="{9D8B030D-6E8A-4147-A177-3AD203B41FA5}">
                      <a16:colId xmlns:a16="http://schemas.microsoft.com/office/drawing/2014/main" val="501918099"/>
                    </a:ext>
                  </a:extLst>
                </a:gridCol>
              </a:tblGrid>
              <a:tr h="952380">
                <a:tc>
                  <a:txBody>
                    <a:bodyPr/>
                    <a:lstStyle/>
                    <a:p>
                      <a:pPr indent="450215" algn="just">
                        <a:lnSpc>
                          <a:spcPts val="1700"/>
                        </a:lnSpc>
                        <a:tabLst>
                          <a:tab pos="5220970" algn="l"/>
                        </a:tabLst>
                      </a:pPr>
                      <a:r>
                        <a:rPr lang="uk-UA" sz="1400" b="0" i="1" kern="100" dirty="0">
                          <a:solidFill>
                            <a:schemeClr val="tx1"/>
                          </a:solidFill>
                          <a:effectLst/>
                          <a:latin typeface="Segoe UI" panose="020B0502040204020203" pitchFamily="34" charset="0"/>
                          <a:cs typeface="Segoe UI" panose="020B0502040204020203" pitchFamily="34" charset="0"/>
                        </a:rPr>
                        <a:t>Роботу виконала:</a:t>
                      </a:r>
                      <a:endParaRPr lang="en-US" sz="1400" b="0" i="1" kern="100" dirty="0">
                        <a:solidFill>
                          <a:schemeClr val="tx1"/>
                        </a:solidFill>
                        <a:effectLst/>
                        <a:latin typeface="Segoe UI" panose="020B0502040204020203" pitchFamily="34" charset="0"/>
                        <a:cs typeface="Segoe UI" panose="020B0502040204020203" pitchFamily="34" charset="0"/>
                      </a:endParaRPr>
                    </a:p>
                    <a:p>
                      <a:pPr indent="450215" algn="l">
                        <a:lnSpc>
                          <a:spcPts val="1700"/>
                        </a:lnSpc>
                      </a:pPr>
                      <a:r>
                        <a:rPr lang="uk-UA" sz="1400" b="0" i="1" kern="100" dirty="0">
                          <a:solidFill>
                            <a:schemeClr val="tx1"/>
                          </a:solidFill>
                          <a:effectLst/>
                          <a:latin typeface="Segoe UI" panose="020B0502040204020203" pitchFamily="34" charset="0"/>
                          <a:cs typeface="Segoe UI" panose="020B0502040204020203" pitchFamily="34" charset="0"/>
                        </a:rPr>
                        <a:t>Борзій Вікторія Володимирівна, учениця 10 класу Комунального закладу «Харківський ліцей № 161 «Імпульс» Харківської міської ради»</a:t>
                      </a:r>
                      <a:endParaRPr lang="en-US" sz="1400" b="0" i="1" kern="100" dirty="0">
                        <a:solidFill>
                          <a:schemeClr val="tx1"/>
                        </a:solidFill>
                        <a:effectLst/>
                        <a:latin typeface="Segoe UI" panose="020B0502040204020203" pitchFamily="34" charset="0"/>
                        <a:cs typeface="Segoe UI" panose="020B0502040204020203" pitchFamily="34" charset="0"/>
                      </a:endParaRPr>
                    </a:p>
                    <a:p>
                      <a:pPr indent="450215" algn="just">
                        <a:lnSpc>
                          <a:spcPts val="1700"/>
                        </a:lnSpc>
                      </a:pPr>
                      <a:r>
                        <a:rPr lang="uk-UA" sz="1400" b="0" kern="100" dirty="0">
                          <a:solidFill>
                            <a:schemeClr val="tx1"/>
                          </a:solidFill>
                          <a:effectLst/>
                          <a:latin typeface="Segoe UI" panose="020B0502040204020203" pitchFamily="34" charset="0"/>
                          <a:cs typeface="Segoe UI" panose="020B0502040204020203" pitchFamily="34" charset="0"/>
                        </a:rPr>
                        <a:t> </a:t>
                      </a:r>
                      <a:endParaRPr lang="en-US" sz="1400" b="0" kern="100" dirty="0">
                        <a:solidFill>
                          <a:schemeClr val="tx1"/>
                        </a:solidFill>
                        <a:effectLst/>
                        <a:latin typeface="Segoe UI" panose="020B0502040204020203" pitchFamily="34" charset="0"/>
                        <a:ea typeface="Calibri" panose="020F0502020204030204" pitchFamily="34" charset="0"/>
                        <a:cs typeface="Segoe UI" panose="020B0502040204020203" pitchFamily="34" charset="0"/>
                      </a:endParaRPr>
                    </a:p>
                  </a:txBody>
                  <a:tcPr marL="67945" marR="67945" marT="0" marB="0">
                    <a:noFill/>
                  </a:tcPr>
                </a:tc>
                <a:extLst>
                  <a:ext uri="{0D108BD9-81ED-4DB2-BD59-A6C34878D82A}">
                    <a16:rowId xmlns:a16="http://schemas.microsoft.com/office/drawing/2014/main" val="2570893234"/>
                  </a:ext>
                </a:extLst>
              </a:tr>
              <a:tr h="2016589">
                <a:tc>
                  <a:txBody>
                    <a:bodyPr/>
                    <a:lstStyle/>
                    <a:p>
                      <a:pPr indent="450215" algn="l">
                        <a:lnSpc>
                          <a:spcPts val="1700"/>
                        </a:lnSpc>
                      </a:pPr>
                      <a:r>
                        <a:rPr lang="uk-UA" sz="1400" b="0" kern="100" dirty="0">
                          <a:solidFill>
                            <a:schemeClr val="tx1"/>
                          </a:solidFill>
                          <a:effectLst/>
                          <a:latin typeface="Segoe UI" panose="020B0502040204020203" pitchFamily="34" charset="0"/>
                          <a:cs typeface="Segoe UI" panose="020B0502040204020203" pitchFamily="34" charset="0"/>
                        </a:rPr>
                        <a:t> </a:t>
                      </a:r>
                      <a:r>
                        <a:rPr lang="uk-UA" sz="1400" b="0" i="1" kern="100" dirty="0">
                          <a:solidFill>
                            <a:schemeClr val="tx1"/>
                          </a:solidFill>
                          <a:effectLst/>
                          <a:latin typeface="Segoe UI" panose="020B0502040204020203" pitchFamily="34" charset="0"/>
                          <a:cs typeface="Segoe UI" panose="020B0502040204020203" pitchFamily="34" charset="0"/>
                        </a:rPr>
                        <a:t>Наукові керівники: </a:t>
                      </a:r>
                    </a:p>
                    <a:p>
                      <a:pPr marL="0" indent="0" algn="l">
                        <a:lnSpc>
                          <a:spcPts val="1700"/>
                        </a:lnSpc>
                      </a:pPr>
                      <a:r>
                        <a:rPr lang="uk-UA" sz="1400" b="0" i="1" kern="100" dirty="0" err="1">
                          <a:solidFill>
                            <a:schemeClr val="tx1"/>
                          </a:solidFill>
                          <a:effectLst/>
                          <a:latin typeface="Segoe UI" panose="020B0502040204020203" pitchFamily="34" charset="0"/>
                          <a:cs typeface="Segoe UI" panose="020B0502040204020203" pitchFamily="34" charset="0"/>
                        </a:rPr>
                        <a:t>Слюсарев</a:t>
                      </a:r>
                      <a:r>
                        <a:rPr lang="uk-UA" sz="1400" b="0" i="1" kern="100" dirty="0">
                          <a:solidFill>
                            <a:schemeClr val="tx1"/>
                          </a:solidFill>
                          <a:effectLst/>
                          <a:latin typeface="Segoe UI" panose="020B0502040204020203" pitchFamily="34" charset="0"/>
                          <a:cs typeface="Segoe UI" panose="020B0502040204020203" pitchFamily="34" charset="0"/>
                        </a:rPr>
                        <a:t> Іван Григорович, доцент кафедри астрономії та космічної інформатики фізичного факультету Харківського національного університету імені В.Н. Каразіна, старший науковий співробітник Науково-дослідного інституту астрономії Харківського національного університету імені В.Н. Каразіна, кандидат фізико-математичних наук</a:t>
                      </a:r>
                    </a:p>
                    <a:p>
                      <a:r>
                        <a:rPr lang="uk-UA" sz="1400" b="0" i="1" kern="1200" dirty="0">
                          <a:solidFill>
                            <a:schemeClr val="tx1"/>
                          </a:solidFill>
                          <a:effectLst/>
                          <a:latin typeface="Segoe UI" panose="020B0502040204020203" pitchFamily="34" charset="0"/>
                          <a:ea typeface="+mn-ea"/>
                          <a:cs typeface="Segoe UI" panose="020B0502040204020203" pitchFamily="34" charset="0"/>
                        </a:rPr>
                        <a:t>Кириленко Марина Іванівна,</a:t>
                      </a:r>
                      <a:r>
                        <a:rPr lang="uk-UA" sz="1400" b="0" kern="1200" dirty="0">
                          <a:solidFill>
                            <a:schemeClr val="tx1"/>
                          </a:solidFill>
                          <a:effectLst/>
                          <a:latin typeface="Segoe UI" panose="020B0502040204020203" pitchFamily="34" charset="0"/>
                          <a:ea typeface="+mn-ea"/>
                          <a:cs typeface="Segoe UI" panose="020B0502040204020203" pitchFamily="34" charset="0"/>
                        </a:rPr>
                        <a:t> </a:t>
                      </a:r>
                      <a:r>
                        <a:rPr lang="uk-UA" sz="1400" b="0" i="1" kern="1200" dirty="0">
                          <a:solidFill>
                            <a:schemeClr val="tx1"/>
                          </a:solidFill>
                          <a:effectLst/>
                          <a:latin typeface="Segoe UI" panose="020B0502040204020203" pitchFamily="34" charset="0"/>
                          <a:ea typeface="+mn-ea"/>
                          <a:cs typeface="Segoe UI" panose="020B0502040204020203" pitchFamily="34" charset="0"/>
                        </a:rPr>
                        <a:t>вчитель фізики та астрономії Комунального закладу «Харківський ліцей № 161 «Імпульс» Харківської міської ради», спеціаліст вищої категорії, вчитель-методист</a:t>
                      </a:r>
                      <a:endParaRPr lang="ru-RU" sz="1400" b="0" kern="1200" dirty="0">
                        <a:solidFill>
                          <a:schemeClr val="tx1"/>
                        </a:solidFill>
                        <a:effectLst/>
                        <a:latin typeface="Segoe UI" panose="020B0502040204020203" pitchFamily="34" charset="0"/>
                        <a:ea typeface="+mn-ea"/>
                        <a:cs typeface="Segoe UI" panose="020B0502040204020203" pitchFamily="34" charset="0"/>
                      </a:endParaRPr>
                    </a:p>
                    <a:p>
                      <a:pPr indent="450215" algn="just">
                        <a:lnSpc>
                          <a:spcPts val="1700"/>
                        </a:lnSpc>
                      </a:pPr>
                      <a:r>
                        <a:rPr lang="uk-UA" sz="1400" b="0" kern="100" dirty="0">
                          <a:solidFill>
                            <a:schemeClr val="tx1"/>
                          </a:solidFill>
                          <a:effectLst/>
                          <a:latin typeface="Segoe UI" panose="020B0502040204020203" pitchFamily="34" charset="0"/>
                          <a:cs typeface="Segoe UI" panose="020B0502040204020203" pitchFamily="34" charset="0"/>
                        </a:rPr>
                        <a:t> </a:t>
                      </a:r>
                      <a:endParaRPr lang="en-US" sz="1400" b="0" kern="100" dirty="0">
                        <a:solidFill>
                          <a:schemeClr val="tx1"/>
                        </a:solidFill>
                        <a:effectLst/>
                        <a:latin typeface="Segoe UI" panose="020B0502040204020203" pitchFamily="34" charset="0"/>
                        <a:ea typeface="Calibri" panose="020F0502020204030204" pitchFamily="34" charset="0"/>
                        <a:cs typeface="Segoe UI" panose="020B0502040204020203" pitchFamily="34" charset="0"/>
                      </a:endParaRPr>
                    </a:p>
                  </a:txBody>
                  <a:tcPr marL="67945" marR="67945" marT="0" marB="0">
                    <a:noFill/>
                  </a:tcPr>
                </a:tc>
                <a:extLst>
                  <a:ext uri="{0D108BD9-81ED-4DB2-BD59-A6C34878D82A}">
                    <a16:rowId xmlns:a16="http://schemas.microsoft.com/office/drawing/2014/main" val="4114811824"/>
                  </a:ext>
                </a:extLst>
              </a:tr>
              <a:tr h="274113">
                <a:tc>
                  <a:txBody>
                    <a:bodyPr/>
                    <a:lstStyle/>
                    <a:p>
                      <a:pPr indent="450215" algn="just">
                        <a:lnSpc>
                          <a:spcPts val="1700"/>
                        </a:lnSpc>
                      </a:pPr>
                      <a:endParaRPr lang="en-US" sz="1400" b="0" kern="100" dirty="0">
                        <a:solidFill>
                          <a:schemeClr val="tx1"/>
                        </a:solidFill>
                        <a:effectLst/>
                        <a:latin typeface="Segoe UI" panose="020B0502040204020203" pitchFamily="34" charset="0"/>
                        <a:ea typeface="Calibri" panose="020F0502020204030204" pitchFamily="34" charset="0"/>
                        <a:cs typeface="Segoe UI" panose="020B0502040204020203" pitchFamily="34" charset="0"/>
                      </a:endParaRPr>
                    </a:p>
                  </a:txBody>
                  <a:tcPr marL="67945" marR="67945" marT="0" marB="0">
                    <a:noFill/>
                  </a:tcPr>
                </a:tc>
                <a:extLst>
                  <a:ext uri="{0D108BD9-81ED-4DB2-BD59-A6C34878D82A}">
                    <a16:rowId xmlns:a16="http://schemas.microsoft.com/office/drawing/2014/main" val="2704264214"/>
                  </a:ext>
                </a:extLst>
              </a:tr>
            </a:tbl>
          </a:graphicData>
        </a:graphic>
      </p:graphicFrame>
      <p:sp>
        <p:nvSpPr>
          <p:cNvPr id="9" name="TextBox 8">
            <a:extLst>
              <a:ext uri="{FF2B5EF4-FFF2-40B4-BE49-F238E27FC236}">
                <a16:creationId xmlns:a16="http://schemas.microsoft.com/office/drawing/2014/main" id="{A209C447-2899-4C5C-BE1F-ECDDDE44590C}"/>
              </a:ext>
            </a:extLst>
          </p:cNvPr>
          <p:cNvSpPr txBox="1"/>
          <p:nvPr/>
        </p:nvSpPr>
        <p:spPr>
          <a:xfrm>
            <a:off x="1683124" y="6077625"/>
            <a:ext cx="4675094" cy="369332"/>
          </a:xfrm>
          <a:prstGeom prst="rect">
            <a:avLst/>
          </a:prstGeom>
          <a:noFill/>
        </p:spPr>
        <p:txBody>
          <a:bodyPr wrap="square">
            <a:spAutoFit/>
          </a:bodyPr>
          <a:lstStyle/>
          <a:p>
            <a:pPr marL="0" marR="0" lvl="0" indent="450850" algn="ctr" defTabSz="914400" rtl="0" eaLnBrk="0" fontAlgn="base" latinLnBrk="0" hangingPunct="0">
              <a:lnSpc>
                <a:spcPct val="100000"/>
              </a:lnSpc>
              <a:spcBef>
                <a:spcPct val="0"/>
              </a:spcBef>
              <a:spcAft>
                <a:spcPct val="0"/>
              </a:spcAft>
              <a:buClrTx/>
              <a:buSzTx/>
              <a:buFontTx/>
              <a:buNone/>
              <a:tabLst>
                <a:tab pos="5221288" algn="l"/>
              </a:tabLst>
            </a:pPr>
            <a:r>
              <a:rPr kumimoji="0" lang="uk-UA" altLang="en-US" sz="1800" b="0" i="0" u="none" strike="noStrike" cap="none" normalizeH="0" baseline="0" dirty="0">
                <a:ln>
                  <a:noFill/>
                </a:ln>
                <a:solidFill>
                  <a:schemeClr val="tx1"/>
                </a:solidFill>
                <a:effectLst/>
                <a:latin typeface="Segoe UI" panose="020B0502040204020203" pitchFamily="34" charset="0"/>
                <a:ea typeface="Times New Roman" panose="02020603050405020304" pitchFamily="18" charset="0"/>
                <a:cs typeface="Segoe UI" panose="020B0502040204020203" pitchFamily="34" charset="0"/>
              </a:rPr>
              <a:t>Харків – 2026</a:t>
            </a:r>
            <a:endParaRPr kumimoji="0" lang="uk-UA" altLang="en-US" sz="2400" b="0" i="0" u="none" strike="noStrike" cap="none" normalizeH="0" baseline="0" dirty="0">
              <a:ln>
                <a:noFill/>
              </a:ln>
              <a:solidFill>
                <a:schemeClr val="tx1"/>
              </a:solidFill>
              <a:effectLst/>
              <a:latin typeface="Segoe UI" panose="020B0502040204020203" pitchFamily="34" charset="0"/>
              <a:cs typeface="Segoe UI" panose="020B0502040204020203" pitchFamily="34" charset="0"/>
            </a:endParaRPr>
          </a:p>
        </p:txBody>
      </p:sp>
      <p:sp>
        <p:nvSpPr>
          <p:cNvPr id="8" name="TextBox 7">
            <a:extLst>
              <a:ext uri="{FF2B5EF4-FFF2-40B4-BE49-F238E27FC236}">
                <a16:creationId xmlns:a16="http://schemas.microsoft.com/office/drawing/2014/main" id="{002100E4-BF89-41D2-90F8-C450C6659865}"/>
              </a:ext>
            </a:extLst>
          </p:cNvPr>
          <p:cNvSpPr txBox="1"/>
          <p:nvPr/>
        </p:nvSpPr>
        <p:spPr>
          <a:xfrm>
            <a:off x="337930" y="840213"/>
            <a:ext cx="8478079" cy="430887"/>
          </a:xfrm>
          <a:prstGeom prst="rect">
            <a:avLst/>
          </a:prstGeom>
          <a:noFill/>
        </p:spPr>
        <p:txBody>
          <a:bodyPr wrap="square">
            <a:spAutoFit/>
          </a:bodyPr>
          <a:lstStyle/>
          <a:p>
            <a:pPr marL="0" marR="0" lvl="0" algn="ctr" defTabSz="914400" rtl="0" eaLnBrk="0" fontAlgn="base" latinLnBrk="0" hangingPunct="0">
              <a:lnSpc>
                <a:spcPct val="100000"/>
              </a:lnSpc>
              <a:spcBef>
                <a:spcPct val="0"/>
              </a:spcBef>
              <a:spcAft>
                <a:spcPct val="0"/>
              </a:spcAft>
              <a:buClrTx/>
              <a:buSzTx/>
              <a:buFontTx/>
              <a:buNone/>
              <a:tabLst>
                <a:tab pos="5221288" algn="l"/>
              </a:tabLst>
            </a:pPr>
            <a:r>
              <a:rPr kumimoji="0" lang="ru-RU" altLang="en-US" sz="2200" b="1" i="0" u="none" strike="noStrike" cap="none" normalizeH="0" baseline="0" dirty="0">
                <a:ln>
                  <a:noFill/>
                </a:ln>
                <a:solidFill>
                  <a:schemeClr val="tx1"/>
                </a:solidFill>
                <a:effectLst/>
                <a:latin typeface="Segoe UI Light" panose="020B0502040204020203" pitchFamily="34" charset="0"/>
                <a:cs typeface="Segoe UI Light" panose="020B0502040204020203" pitchFamily="34" charset="0"/>
              </a:rPr>
              <a:t>ДОСЛІДЖЕННЯ АТМОСФЕРИ </a:t>
            </a:r>
            <a:r>
              <a:rPr lang="ru-RU" altLang="en-US" sz="2200" b="1" dirty="0">
                <a:latin typeface="Segoe UI Light" panose="020B0502040204020203" pitchFamily="34" charset="0"/>
                <a:cs typeface="Segoe UI Light" panose="020B0502040204020203" pitchFamily="34" charset="0"/>
              </a:rPr>
              <a:t>ВИСОКИХ ШИРОТ ЮПІТЕРА</a:t>
            </a:r>
            <a:endParaRPr kumimoji="0" lang="en-US" altLang="en-US" sz="2200" b="1" i="0" u="none" strike="noStrike" cap="none" normalizeH="0" baseline="0" dirty="0">
              <a:ln>
                <a:noFill/>
              </a:ln>
              <a:solidFill>
                <a:schemeClr val="tx1"/>
              </a:solidFill>
              <a:effectLst/>
              <a:latin typeface="Segoe UI Light" panose="020B0502040204020203" pitchFamily="34" charset="0"/>
              <a:cs typeface="Segoe UI Light" panose="020B0502040204020203" pitchFamily="34" charset="0"/>
            </a:endParaRPr>
          </a:p>
        </p:txBody>
      </p:sp>
      <p:pic>
        <p:nvPicPr>
          <p:cNvPr id="15" name="Picture 2" descr="Hubble Tracks Jupiter’s Stormy Weather">
            <a:extLst>
              <a:ext uri="{FF2B5EF4-FFF2-40B4-BE49-F238E27FC236}">
                <a16:creationId xmlns:a16="http://schemas.microsoft.com/office/drawing/2014/main" id="{F8939CCF-7F3C-4308-BDFC-ABB29A894F31}"/>
              </a:ext>
            </a:extLst>
          </p:cNvPr>
          <p:cNvPicPr>
            <a:picLocks noChangeAspect="1" noChangeArrowheads="1"/>
          </p:cNvPicPr>
          <p:nvPr/>
        </p:nvPicPr>
        <p:blipFill rotWithShape="1">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t="6141" r="52300" b="8110"/>
          <a:stretch/>
        </p:blipFill>
        <p:spPr bwMode="auto">
          <a:xfrm rot="18491170">
            <a:off x="-2572883" y="1040683"/>
            <a:ext cx="2661746" cy="238831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Planet Earth — Everything you need to know | Space">
            <a:extLst>
              <a:ext uri="{FF2B5EF4-FFF2-40B4-BE49-F238E27FC236}">
                <a16:creationId xmlns:a16="http://schemas.microsoft.com/office/drawing/2014/main" id="{C5199DC0-8CBD-428D-8610-2F5DD7E5EFD9}"/>
              </a:ext>
            </a:extLst>
          </p:cNvPr>
          <p:cNvPicPr>
            <a:picLocks noChangeAspect="1" noChangeArrowheads="1"/>
          </p:cNvPicPr>
          <p:nvPr/>
        </p:nvPicPr>
        <p:blipFill rotWithShape="1">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l="21001" r="18799"/>
          <a:stretch/>
        </p:blipFill>
        <p:spPr bwMode="auto">
          <a:xfrm rot="1931630">
            <a:off x="9114590" y="3645698"/>
            <a:ext cx="2305350" cy="2154085"/>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a:extLst>
              <a:ext uri="{FF2B5EF4-FFF2-40B4-BE49-F238E27FC236}">
                <a16:creationId xmlns:a16="http://schemas.microsoft.com/office/drawing/2014/main" id="{1AA75ACD-0865-4F74-A223-BDB7302CFEAE}"/>
              </a:ext>
            </a:extLst>
          </p:cNvPr>
          <p:cNvPicPr>
            <a:picLocks noChangeAspect="1"/>
          </p:cNvPicPr>
          <p:nvPr/>
        </p:nvPicPr>
        <p:blipFill>
          <a:blip r:embed="rId4"/>
          <a:stretch>
            <a:fillRect/>
          </a:stretch>
        </p:blipFill>
        <p:spPr>
          <a:xfrm rot="5400000">
            <a:off x="180416" y="2687707"/>
            <a:ext cx="3377736" cy="2471376"/>
          </a:xfrm>
          <a:prstGeom prst="rect">
            <a:avLst/>
          </a:prstGeom>
        </p:spPr>
      </p:pic>
    </p:spTree>
    <p:extLst>
      <p:ext uri="{BB962C8B-B14F-4D97-AF65-F5344CB8AC3E}">
        <p14:creationId xmlns:p14="http://schemas.microsoft.com/office/powerpoint/2010/main" val="235006872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352D36-9D6F-4B3B-B490-F99F553DCA99}"/>
              </a:ext>
            </a:extLst>
          </p:cNvPr>
          <p:cNvSpPr>
            <a:spLocks noGrp="1"/>
          </p:cNvSpPr>
          <p:nvPr>
            <p:ph type="title"/>
          </p:nvPr>
        </p:nvSpPr>
        <p:spPr/>
        <p:txBody>
          <a:bodyPr/>
          <a:lstStyle/>
          <a:p>
            <a:r>
              <a:rPr lang="uk-UA" dirty="0"/>
              <a:t>Актуальність дослідження</a:t>
            </a:r>
          </a:p>
        </p:txBody>
      </p:sp>
      <p:pic>
        <p:nvPicPr>
          <p:cNvPr id="3074" name="Picture 2" descr="Hubble Tracks Jupiter’s Stormy Weather">
            <a:extLst>
              <a:ext uri="{FF2B5EF4-FFF2-40B4-BE49-F238E27FC236}">
                <a16:creationId xmlns:a16="http://schemas.microsoft.com/office/drawing/2014/main" id="{9B4AD70B-9F6D-4DAB-B5D4-947C6B36B95C}"/>
              </a:ext>
            </a:extLst>
          </p:cNvPr>
          <p:cNvPicPr>
            <a:picLocks noChangeAspect="1" noChangeArrowheads="1"/>
          </p:cNvPicPr>
          <p:nvPr/>
        </p:nvPicPr>
        <p:blipFill rotWithShape="1">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t="6141" r="52300" b="8110"/>
          <a:stretch/>
        </p:blipFill>
        <p:spPr bwMode="auto">
          <a:xfrm>
            <a:off x="0" y="1008309"/>
            <a:ext cx="2661746" cy="238831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Planet Earth — Everything you need to know | Space">
            <a:extLst>
              <a:ext uri="{FF2B5EF4-FFF2-40B4-BE49-F238E27FC236}">
                <a16:creationId xmlns:a16="http://schemas.microsoft.com/office/drawing/2014/main" id="{CC337838-4DB7-4A2E-9E08-B55288AB9231}"/>
              </a:ext>
            </a:extLst>
          </p:cNvPr>
          <p:cNvPicPr>
            <a:picLocks noChangeAspect="1" noChangeArrowheads="1"/>
          </p:cNvPicPr>
          <p:nvPr/>
        </p:nvPicPr>
        <p:blipFill rotWithShape="1">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l="21001" r="18799"/>
          <a:stretch/>
        </p:blipFill>
        <p:spPr bwMode="auto">
          <a:xfrm>
            <a:off x="6981125" y="4516480"/>
            <a:ext cx="1699623" cy="158810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E72689A-5454-4C17-B6DE-ACAB25BC095B}"/>
              </a:ext>
            </a:extLst>
          </p:cNvPr>
          <p:cNvSpPr txBox="1"/>
          <p:nvPr/>
        </p:nvSpPr>
        <p:spPr>
          <a:xfrm>
            <a:off x="548523" y="3240720"/>
            <a:ext cx="8404305" cy="1384995"/>
          </a:xfrm>
          <a:prstGeom prst="rect">
            <a:avLst/>
          </a:prstGeom>
          <a:noFill/>
        </p:spPr>
        <p:txBody>
          <a:bodyPr wrap="square">
            <a:spAutoFit/>
          </a:bodyPr>
          <a:lstStyle/>
          <a:p>
            <a:endParaRPr lang="uk-UA" sz="1400" noProof="1">
              <a:solidFill>
                <a:schemeClr val="bg1"/>
              </a:solidFill>
              <a:latin typeface="Segoe UI" panose="020B0502040204020203" pitchFamily="34" charset="0"/>
              <a:cs typeface="Segoe UI" panose="020B0502040204020203" pitchFamily="34" charset="0"/>
            </a:endParaRPr>
          </a:p>
          <a:p>
            <a:r>
              <a:rPr lang="uk-UA" sz="1400" noProof="1">
                <a:solidFill>
                  <a:schemeClr val="bg1"/>
                </a:solidFill>
                <a:latin typeface="Segoe UI" panose="020B0502040204020203" pitchFamily="34" charset="0"/>
                <a:cs typeface="Segoe UI" panose="020B0502040204020203" pitchFamily="34" charset="0"/>
              </a:rPr>
              <a:t>Вивчення цих процесів має значення не лише для опису самого Юпітера. Воно дозволяє перевіряти фундаментальні теорії геофізичної гідродинаміки, зокрема механізми самоорганізації вихорів, передачі енергії між масштабами та формування довготривалих атмосферних структур. Отримані результати можуть застосовуватися до моделювання атмосфер інших планет Сонячної системи, а також численних газових гігантів за її межами</a:t>
            </a:r>
          </a:p>
        </p:txBody>
      </p:sp>
      <p:sp>
        <p:nvSpPr>
          <p:cNvPr id="12" name="TextBox 11">
            <a:extLst>
              <a:ext uri="{FF2B5EF4-FFF2-40B4-BE49-F238E27FC236}">
                <a16:creationId xmlns:a16="http://schemas.microsoft.com/office/drawing/2014/main" id="{74C0AC11-DA6A-4ECB-B493-B13968906F53}"/>
              </a:ext>
            </a:extLst>
          </p:cNvPr>
          <p:cNvSpPr txBox="1"/>
          <p:nvPr/>
        </p:nvSpPr>
        <p:spPr>
          <a:xfrm>
            <a:off x="548523" y="4935032"/>
            <a:ext cx="6269243" cy="1169551"/>
          </a:xfrm>
          <a:prstGeom prst="rect">
            <a:avLst/>
          </a:prstGeom>
          <a:noFill/>
        </p:spPr>
        <p:txBody>
          <a:bodyPr wrap="square">
            <a:spAutoFit/>
          </a:bodyPr>
          <a:lstStyle/>
          <a:p>
            <a:r>
              <a:rPr lang="uk-UA" sz="1400" dirty="0">
                <a:solidFill>
                  <a:schemeClr val="bg1"/>
                </a:solidFill>
                <a:latin typeface="Segoe UI" panose="020B0502040204020203" pitchFamily="34" charset="0"/>
                <a:cs typeface="Segoe UI" panose="020B0502040204020203" pitchFamily="34" charset="0"/>
              </a:rPr>
              <a:t>Крім того, дослідження екстремальних атмосферних явищ на Юпітері сприяє глибшому розумінню загальних принципів циркуляції атмосфер, що має значення і для земної метеорології та кліматології. Саме тому аналіз полярних процесів у атмосфері Юпітера є актуальним і важливим напрямом сучасної науки</a:t>
            </a:r>
          </a:p>
        </p:txBody>
      </p:sp>
      <p:sp>
        <p:nvSpPr>
          <p:cNvPr id="8" name="TextBox 7">
            <a:extLst>
              <a:ext uri="{FF2B5EF4-FFF2-40B4-BE49-F238E27FC236}">
                <a16:creationId xmlns:a16="http://schemas.microsoft.com/office/drawing/2014/main" id="{9904EF5E-FB24-4B03-A93F-8BA7DAF80E73}"/>
              </a:ext>
            </a:extLst>
          </p:cNvPr>
          <p:cNvSpPr txBox="1"/>
          <p:nvPr/>
        </p:nvSpPr>
        <p:spPr>
          <a:xfrm>
            <a:off x="2661746" y="1108852"/>
            <a:ext cx="6482254" cy="2031325"/>
          </a:xfrm>
          <a:prstGeom prst="rect">
            <a:avLst/>
          </a:prstGeom>
          <a:noFill/>
        </p:spPr>
        <p:txBody>
          <a:bodyPr wrap="square">
            <a:spAutoFit/>
          </a:bodyPr>
          <a:lstStyle/>
          <a:p>
            <a:r>
              <a:rPr lang="uk-UA" sz="1400" noProof="1">
                <a:solidFill>
                  <a:schemeClr val="bg1"/>
                </a:solidFill>
                <a:latin typeface="Segoe UI" panose="020B0502040204020203" pitchFamily="34" charset="0"/>
                <a:cs typeface="Segoe UI" panose="020B0502040204020203" pitchFamily="34" charset="0"/>
              </a:rPr>
              <a:t>Сучасна планетологія все більше зосереджується на вивченні атмосфер газових гігантів, оскільки саме вони визначають еволюцію планетних систем і є найпоширенішим типом планет у Галактиці. Юпітер як найбільша планета Сонячної системи слугує природною лабораторією для дослідження процесів, що відбуваються в умовах потужної конвекції, сильного обертання та відсутності твердої поверхні. Особливу роль відіграють полярні області, де циркуляція атмосфери суттєво відрізняється від середніх широт і формується під впливом складної взаємодії турбулентності, внутрішнього тепла планети та сили Коріоліса</a:t>
            </a:r>
          </a:p>
        </p:txBody>
      </p:sp>
    </p:spTree>
    <p:extLst>
      <p:ext uri="{BB962C8B-B14F-4D97-AF65-F5344CB8AC3E}">
        <p14:creationId xmlns:p14="http://schemas.microsoft.com/office/powerpoint/2010/main" val="108401963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id="{D80C733F-176B-4EC3-B123-07DDF11AC7C1}"/>
              </a:ext>
            </a:extLst>
          </p:cNvPr>
          <p:cNvSpPr/>
          <p:nvPr/>
        </p:nvSpPr>
        <p:spPr>
          <a:xfrm>
            <a:off x="314281" y="3950262"/>
            <a:ext cx="4332345" cy="2008094"/>
          </a:xfrm>
          <a:prstGeom prst="rect">
            <a:avLst/>
          </a:prstGeom>
          <a:solidFill>
            <a:schemeClr val="accent4">
              <a:alpha val="20000"/>
            </a:schemeClr>
          </a:solidFill>
          <a:ln w="317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F06A6160-4607-47DD-8BBD-582A9213D9EB}"/>
              </a:ext>
            </a:extLst>
          </p:cNvPr>
          <p:cNvSpPr>
            <a:spLocks noGrp="1"/>
          </p:cNvSpPr>
          <p:nvPr>
            <p:ph type="title"/>
          </p:nvPr>
        </p:nvSpPr>
        <p:spPr/>
        <p:txBody>
          <a:bodyPr/>
          <a:lstStyle/>
          <a:p>
            <a:r>
              <a:rPr lang="uk-UA" dirty="0"/>
              <a:t>Мета і задачі дослідження</a:t>
            </a:r>
            <a:endParaRPr lang="ru-RU" dirty="0"/>
          </a:p>
        </p:txBody>
      </p:sp>
      <p:sp>
        <p:nvSpPr>
          <p:cNvPr id="4" name="TextBox 3">
            <a:extLst>
              <a:ext uri="{FF2B5EF4-FFF2-40B4-BE49-F238E27FC236}">
                <a16:creationId xmlns:a16="http://schemas.microsoft.com/office/drawing/2014/main" id="{B14DEAAF-7F71-476D-A8F7-C5C2474DED8C}"/>
              </a:ext>
            </a:extLst>
          </p:cNvPr>
          <p:cNvSpPr txBox="1"/>
          <p:nvPr/>
        </p:nvSpPr>
        <p:spPr>
          <a:xfrm>
            <a:off x="249304" y="918135"/>
            <a:ext cx="8645391" cy="954107"/>
          </a:xfrm>
          <a:prstGeom prst="rect">
            <a:avLst/>
          </a:prstGeom>
          <a:noFill/>
        </p:spPr>
        <p:txBody>
          <a:bodyPr wrap="square">
            <a:spAutoFit/>
          </a:bodyPr>
          <a:lstStyle/>
          <a:p>
            <a:r>
              <a:rPr lang="uk-UA" altLang="ru-RU" sz="1400" dirty="0">
                <a:solidFill>
                  <a:schemeClr val="bg1"/>
                </a:solidFill>
                <a:latin typeface="Segoe UI" panose="020B0502040204020203" pitchFamily="34" charset="0"/>
                <a:cs typeface="Segoe UI" panose="020B0502040204020203" pitchFamily="34" charset="0"/>
              </a:rPr>
              <a:t>      </a:t>
            </a:r>
            <a:r>
              <a:rPr lang="uk-UA" sz="1400" b="1" i="1" noProof="1">
                <a:solidFill>
                  <a:schemeClr val="bg1"/>
                </a:solidFill>
                <a:latin typeface="Segoe UI" panose="020B0502040204020203" pitchFamily="34" charset="0"/>
                <a:cs typeface="Segoe UI" panose="020B0502040204020203" pitchFamily="34" charset="0"/>
              </a:rPr>
              <a:t>Мета дослідження:</a:t>
            </a:r>
            <a:br>
              <a:rPr lang="uk-UA" sz="1400" i="1" noProof="1">
                <a:solidFill>
                  <a:schemeClr val="bg1"/>
                </a:solidFill>
                <a:latin typeface="Segoe UI" panose="020B0502040204020203" pitchFamily="34" charset="0"/>
                <a:cs typeface="Segoe UI" panose="020B0502040204020203" pitchFamily="34" charset="0"/>
              </a:rPr>
            </a:br>
            <a:r>
              <a:rPr lang="uk-UA" sz="1400" i="1" noProof="1">
                <a:solidFill>
                  <a:schemeClr val="bg1"/>
                </a:solidFill>
                <a:latin typeface="Segoe UI" panose="020B0502040204020203" pitchFamily="34" charset="0"/>
                <a:cs typeface="Segoe UI" panose="020B0502040204020203" pitchFamily="34" charset="0"/>
              </a:rPr>
              <a:t>З’ясувати фізичні механізми формування та довготривалої стабільності полярних циклонів Юпітера на основі аналізу супутникових спостережень і сучасних уявлень про атмосферну динаміку швидко обертових планет</a:t>
            </a:r>
            <a:endParaRPr lang="uk-UA" sz="1400" noProof="1">
              <a:solidFill>
                <a:schemeClr val="bg1"/>
              </a:solidFill>
              <a:latin typeface="Segoe UI" panose="020B0502040204020203" pitchFamily="34" charset="0"/>
              <a:cs typeface="Segoe UI" panose="020B0502040204020203" pitchFamily="34" charset="0"/>
            </a:endParaRPr>
          </a:p>
        </p:txBody>
      </p:sp>
      <p:sp>
        <p:nvSpPr>
          <p:cNvPr id="6" name="TextBox 5">
            <a:extLst>
              <a:ext uri="{FF2B5EF4-FFF2-40B4-BE49-F238E27FC236}">
                <a16:creationId xmlns:a16="http://schemas.microsoft.com/office/drawing/2014/main" id="{58143B51-869E-4FB3-A47D-75B7849510BA}"/>
              </a:ext>
            </a:extLst>
          </p:cNvPr>
          <p:cNvSpPr txBox="1"/>
          <p:nvPr/>
        </p:nvSpPr>
        <p:spPr>
          <a:xfrm>
            <a:off x="314280" y="4006116"/>
            <a:ext cx="4332347" cy="1815882"/>
          </a:xfrm>
          <a:prstGeom prst="rect">
            <a:avLst/>
          </a:prstGeom>
          <a:noFill/>
        </p:spPr>
        <p:txBody>
          <a:bodyPr wrap="square">
            <a:spAutoFit/>
          </a:bodyPr>
          <a:lstStyle/>
          <a:p>
            <a:r>
              <a:rPr lang="uk-UA" sz="1400" b="1" noProof="1">
                <a:solidFill>
                  <a:schemeClr val="bg1"/>
                </a:solidFill>
              </a:rPr>
              <a:t>     </a:t>
            </a:r>
            <a:r>
              <a:rPr lang="uk-UA" sz="1400" b="1" i="1" noProof="1">
                <a:solidFill>
                  <a:schemeClr val="bg1"/>
                </a:solidFill>
                <a:latin typeface="Segoe UI" panose="020B0502040204020203" pitchFamily="34" charset="0"/>
                <a:cs typeface="Segoe UI" panose="020B0502040204020203" pitchFamily="34" charset="0"/>
              </a:rPr>
              <a:t>Об’єкт дослідженнь:</a:t>
            </a:r>
          </a:p>
          <a:p>
            <a:r>
              <a:rPr lang="uk-UA" sz="1400" i="1" noProof="1">
                <a:solidFill>
                  <a:schemeClr val="bg1"/>
                </a:solidFill>
                <a:latin typeface="Segoe UI" panose="020B0502040204020203" pitchFamily="34" charset="0"/>
                <a:cs typeface="Segoe UI" panose="020B0502040204020203" pitchFamily="34" charset="0"/>
              </a:rPr>
              <a:t>Атмосфера Юпітера, зокрема її високоширотні (полярні) області, де спостерігаються потужні довготривалі вихрові структури</a:t>
            </a:r>
          </a:p>
          <a:p>
            <a:r>
              <a:rPr lang="uk-UA" sz="1400" b="1" i="1" noProof="1">
                <a:solidFill>
                  <a:schemeClr val="bg1"/>
                </a:solidFill>
                <a:latin typeface="Segoe UI" panose="020B0502040204020203" pitchFamily="34" charset="0"/>
                <a:cs typeface="Segoe UI" panose="020B0502040204020203" pitchFamily="34" charset="0"/>
              </a:rPr>
              <a:t>Предмет дослідженнь:</a:t>
            </a:r>
            <a:br>
              <a:rPr lang="uk-UA" sz="1400" noProof="1">
                <a:solidFill>
                  <a:schemeClr val="bg1"/>
                </a:solidFill>
                <a:latin typeface="Segoe UI" panose="020B0502040204020203" pitchFamily="34" charset="0"/>
                <a:cs typeface="Segoe UI" panose="020B0502040204020203" pitchFamily="34" charset="0"/>
              </a:rPr>
            </a:br>
            <a:r>
              <a:rPr lang="uk-UA" sz="1400" noProof="1">
                <a:solidFill>
                  <a:schemeClr val="bg1"/>
                </a:solidFill>
                <a:latin typeface="Segoe UI" panose="020B0502040204020203" pitchFamily="34" charset="0"/>
                <a:cs typeface="Segoe UI" panose="020B0502040204020203" pitchFamily="34" charset="0"/>
              </a:rPr>
              <a:t>Полярні циклонічні конфігурації Юпітера, їх геометрична структура, динамічні характеристики та фізичні механізми формування і стабільності</a:t>
            </a:r>
          </a:p>
        </p:txBody>
      </p:sp>
      <p:sp>
        <p:nvSpPr>
          <p:cNvPr id="10" name="AutoShape 4" descr="Астронет &gt; Циклоны на северном полюсе Юпитера">
            <a:extLst>
              <a:ext uri="{FF2B5EF4-FFF2-40B4-BE49-F238E27FC236}">
                <a16:creationId xmlns:a16="http://schemas.microsoft.com/office/drawing/2014/main" id="{8AE482AA-BE64-4350-AC20-AC91E80248B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30" name="Picture 6" descr="NASA's Juno Navigators Enable Jupiter Cyclone Discovery - NASA">
            <a:extLst>
              <a:ext uri="{FF2B5EF4-FFF2-40B4-BE49-F238E27FC236}">
                <a16:creationId xmlns:a16="http://schemas.microsoft.com/office/drawing/2014/main" id="{4E58E67F-F71E-41D0-B091-41DEF24D9E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6545860" y="3901258"/>
            <a:ext cx="2378202" cy="2021612"/>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8">
            <a:extLst>
              <a:ext uri="{FF2B5EF4-FFF2-40B4-BE49-F238E27FC236}">
                <a16:creationId xmlns:a16="http://schemas.microsoft.com/office/drawing/2014/main" id="{99B74638-9AA1-47B1-8836-9CF97A849BF5}"/>
              </a:ext>
            </a:extLst>
          </p:cNvPr>
          <p:cNvSpPr>
            <a:spLocks noChangeArrowheads="1"/>
          </p:cNvSpPr>
          <p:nvPr/>
        </p:nvSpPr>
        <p:spPr bwMode="auto">
          <a:xfrm>
            <a:off x="249304" y="1950565"/>
            <a:ext cx="8894696"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uk-UA" altLang="ru-RU" sz="1400" dirty="0">
                <a:solidFill>
                  <a:schemeClr val="bg1"/>
                </a:solidFill>
                <a:latin typeface="Segoe UI" panose="020B0502040204020203" pitchFamily="34" charset="0"/>
                <a:cs typeface="Segoe UI" panose="020B0502040204020203" pitchFamily="34" charset="0"/>
              </a:rPr>
              <a:t>Для досягнення мети дослідження поставлені наступні задачі:</a:t>
            </a:r>
          </a:p>
          <a:p>
            <a:pPr marL="285750" lvl="0" indent="-285750" defTabSz="914400" eaLnBrk="0" fontAlgn="base" hangingPunct="0">
              <a:spcBef>
                <a:spcPct val="0"/>
              </a:spcBef>
              <a:spcAft>
                <a:spcPct val="0"/>
              </a:spcAft>
              <a:buFont typeface="Arial" panose="020B0604020202020204" pitchFamily="34" charset="0"/>
              <a:buChar char="•"/>
            </a:pPr>
            <a:r>
              <a:rPr lang="uk-UA" altLang="ru-RU" sz="1400" dirty="0">
                <a:solidFill>
                  <a:schemeClr val="bg1"/>
                </a:solidFill>
                <a:latin typeface="Segoe UI" panose="020B0502040204020203" pitchFamily="34" charset="0"/>
                <a:cs typeface="Segoe UI" panose="020B0502040204020203" pitchFamily="34" charset="0"/>
              </a:rPr>
              <a:t>узагальнити сучасні відомості про будову та фізичні особливості атмосфери Юпітера;</a:t>
            </a:r>
          </a:p>
          <a:p>
            <a:pPr marL="285750" lvl="0" indent="-285750" defTabSz="914400" eaLnBrk="0" fontAlgn="base" hangingPunct="0">
              <a:spcBef>
                <a:spcPct val="0"/>
              </a:spcBef>
              <a:spcAft>
                <a:spcPct val="0"/>
              </a:spcAft>
              <a:buFont typeface="Arial" panose="020B0604020202020204" pitchFamily="34" charset="0"/>
              <a:buChar char="•"/>
            </a:pPr>
            <a:r>
              <a:rPr lang="uk-UA" altLang="ru-RU" sz="1400" dirty="0">
                <a:solidFill>
                  <a:schemeClr val="bg1"/>
                </a:solidFill>
                <a:latin typeface="Segoe UI" panose="020B0502040204020203" pitchFamily="34" charset="0"/>
                <a:cs typeface="Segoe UI" panose="020B0502040204020203" pitchFamily="34" charset="0"/>
              </a:rPr>
              <a:t>проаналізувати конфігурацію полярних циклонів і їх основні характеристики;</a:t>
            </a:r>
          </a:p>
          <a:p>
            <a:pPr marL="285750" lvl="0" indent="-285750" defTabSz="914400" eaLnBrk="0" fontAlgn="base" hangingPunct="0">
              <a:spcBef>
                <a:spcPct val="0"/>
              </a:spcBef>
              <a:spcAft>
                <a:spcPct val="0"/>
              </a:spcAft>
              <a:buFont typeface="Arial" panose="020B0604020202020204" pitchFamily="34" charset="0"/>
              <a:buChar char="•"/>
            </a:pPr>
            <a:r>
              <a:rPr lang="uk-UA" altLang="ru-RU" sz="1400" dirty="0">
                <a:solidFill>
                  <a:schemeClr val="bg1"/>
                </a:solidFill>
                <a:latin typeface="Segoe UI" panose="020B0502040204020203" pitchFamily="34" charset="0"/>
                <a:cs typeface="Segoe UI" panose="020B0502040204020203" pitchFamily="34" charset="0"/>
              </a:rPr>
              <a:t>розглянути методи дослідження атмосфери за даними космічної місії </a:t>
            </a:r>
            <a:r>
              <a:rPr lang="en-US" altLang="ru-RU" sz="1400" dirty="0">
                <a:solidFill>
                  <a:schemeClr val="bg1"/>
                </a:solidFill>
                <a:latin typeface="Segoe UI" panose="020B0502040204020203" pitchFamily="34" charset="0"/>
                <a:cs typeface="Segoe UI" panose="020B0502040204020203" pitchFamily="34" charset="0"/>
              </a:rPr>
              <a:t>Juno;</a:t>
            </a:r>
          </a:p>
          <a:p>
            <a:pPr marL="285750" lvl="0" indent="-285750" defTabSz="914400" eaLnBrk="0" fontAlgn="base" hangingPunct="0">
              <a:spcBef>
                <a:spcPct val="0"/>
              </a:spcBef>
              <a:spcAft>
                <a:spcPct val="0"/>
              </a:spcAft>
              <a:buFont typeface="Arial" panose="020B0604020202020204" pitchFamily="34" charset="0"/>
              <a:buChar char="•"/>
            </a:pPr>
            <a:r>
              <a:rPr lang="uk-UA" altLang="ru-RU" sz="1400" dirty="0">
                <a:solidFill>
                  <a:schemeClr val="bg1"/>
                </a:solidFill>
                <a:latin typeface="Segoe UI" panose="020B0502040204020203" pitchFamily="34" charset="0"/>
                <a:cs typeface="Segoe UI" panose="020B0502040204020203" pitchFamily="34" charset="0"/>
              </a:rPr>
              <a:t>оцінити динамічні параметри полярних вихорів (швидкість, масштаб, число </a:t>
            </a:r>
            <a:r>
              <a:rPr lang="uk-UA" altLang="ru-RU" sz="1400" dirty="0" err="1">
                <a:solidFill>
                  <a:schemeClr val="bg1"/>
                </a:solidFill>
                <a:latin typeface="Segoe UI" panose="020B0502040204020203" pitchFamily="34" charset="0"/>
                <a:cs typeface="Segoe UI" panose="020B0502040204020203" pitchFamily="34" charset="0"/>
              </a:rPr>
              <a:t>Россбі</a:t>
            </a:r>
            <a:r>
              <a:rPr lang="uk-UA" altLang="ru-RU" sz="1400" dirty="0">
                <a:solidFill>
                  <a:schemeClr val="bg1"/>
                </a:solidFill>
                <a:latin typeface="Segoe UI" panose="020B0502040204020203" pitchFamily="34" charset="0"/>
                <a:cs typeface="Segoe UI" panose="020B0502040204020203" pitchFamily="34" charset="0"/>
              </a:rPr>
              <a:t>);</a:t>
            </a:r>
          </a:p>
          <a:p>
            <a:pPr marL="285750" lvl="0" indent="-285750" defTabSz="914400" eaLnBrk="0" fontAlgn="base" hangingPunct="0">
              <a:spcBef>
                <a:spcPct val="0"/>
              </a:spcBef>
              <a:spcAft>
                <a:spcPct val="0"/>
              </a:spcAft>
              <a:buFont typeface="Arial" panose="020B0604020202020204" pitchFamily="34" charset="0"/>
              <a:buChar char="•"/>
            </a:pPr>
            <a:r>
              <a:rPr lang="uk-UA" altLang="ru-RU" sz="1400" dirty="0">
                <a:solidFill>
                  <a:schemeClr val="bg1"/>
                </a:solidFill>
                <a:latin typeface="Segoe UI" panose="020B0502040204020203" pitchFamily="34" charset="0"/>
                <a:cs typeface="Segoe UI" panose="020B0502040204020203" pitchFamily="34" charset="0"/>
              </a:rPr>
              <a:t>дослідити розподіл енергії атмосфери та процеси її передачі між різними шарами атмосфери;</a:t>
            </a:r>
          </a:p>
          <a:p>
            <a:pPr marL="285750" lvl="0" indent="-285750" defTabSz="914400" eaLnBrk="0" fontAlgn="base" hangingPunct="0">
              <a:spcBef>
                <a:spcPct val="0"/>
              </a:spcBef>
              <a:spcAft>
                <a:spcPct val="0"/>
              </a:spcAft>
              <a:buFont typeface="Arial" panose="020B0604020202020204" pitchFamily="34" charset="0"/>
              <a:buChar char="•"/>
            </a:pPr>
            <a:r>
              <a:rPr lang="uk-UA" altLang="ru-RU" sz="1400" dirty="0">
                <a:solidFill>
                  <a:schemeClr val="bg1"/>
                </a:solidFill>
                <a:latin typeface="Segoe UI" panose="020B0502040204020203" pitchFamily="34" charset="0"/>
                <a:cs typeface="Segoe UI" panose="020B0502040204020203" pitchFamily="34" charset="0"/>
              </a:rPr>
              <a:t>пояснити механізми формування та підтримки стабільних конфігурацій полярних циклонів.</a:t>
            </a:r>
          </a:p>
        </p:txBody>
      </p:sp>
      <p:pic>
        <p:nvPicPr>
          <p:cNvPr id="3" name="Рисунок 2">
            <a:extLst>
              <a:ext uri="{FF2B5EF4-FFF2-40B4-BE49-F238E27FC236}">
                <a16:creationId xmlns:a16="http://schemas.microsoft.com/office/drawing/2014/main" id="{EAB9013E-2582-4FA1-A5A3-AF9F52CF1576}"/>
              </a:ext>
            </a:extLst>
          </p:cNvPr>
          <p:cNvPicPr>
            <a:picLocks noChangeAspect="1"/>
          </p:cNvPicPr>
          <p:nvPr/>
        </p:nvPicPr>
        <p:blipFill>
          <a:blip r:embed="rId4"/>
          <a:stretch>
            <a:fillRect/>
          </a:stretch>
        </p:blipFill>
        <p:spPr>
          <a:xfrm rot="5400000">
            <a:off x="4566546" y="4045022"/>
            <a:ext cx="2409076" cy="1762640"/>
          </a:xfrm>
          <a:prstGeom prst="rect">
            <a:avLst/>
          </a:prstGeom>
        </p:spPr>
      </p:pic>
      <p:sp>
        <p:nvSpPr>
          <p:cNvPr id="15" name="Прямоугольник 14">
            <a:extLst>
              <a:ext uri="{FF2B5EF4-FFF2-40B4-BE49-F238E27FC236}">
                <a16:creationId xmlns:a16="http://schemas.microsoft.com/office/drawing/2014/main" id="{F384F625-A811-4C05-91BD-97D7420765BA}"/>
              </a:ext>
            </a:extLst>
          </p:cNvPr>
          <p:cNvSpPr/>
          <p:nvPr/>
        </p:nvSpPr>
        <p:spPr>
          <a:xfrm>
            <a:off x="4889764" y="3721804"/>
            <a:ext cx="3856003" cy="2409076"/>
          </a:xfrm>
          <a:prstGeom prst="rect">
            <a:avLst/>
          </a:prstGeom>
          <a:solidFill>
            <a:schemeClr val="accent4">
              <a:alpha val="0"/>
            </a:schemeClr>
          </a:solidFill>
          <a:ln w="317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2" name="Рисунок 11">
            <a:extLst>
              <a:ext uri="{FF2B5EF4-FFF2-40B4-BE49-F238E27FC236}">
                <a16:creationId xmlns:a16="http://schemas.microsoft.com/office/drawing/2014/main" id="{8F7DDB32-01D1-4F30-9F68-F4632EFEDC5E}"/>
              </a:ext>
            </a:extLst>
          </p:cNvPr>
          <p:cNvPicPr>
            <a:picLocks noChangeAspect="1"/>
          </p:cNvPicPr>
          <p:nvPr/>
        </p:nvPicPr>
        <p:blipFill rotWithShape="1">
          <a:blip r:embed="rId5">
            <a:clrChange>
              <a:clrFrom>
                <a:srgbClr val="000000"/>
              </a:clrFrom>
              <a:clrTo>
                <a:srgbClr val="000000">
                  <a:alpha val="0"/>
                </a:srgbClr>
              </a:clrTo>
            </a:clrChange>
          </a:blip>
          <a:srcRect l="5591" r="17699"/>
          <a:stretch/>
        </p:blipFill>
        <p:spPr>
          <a:xfrm rot="4988982">
            <a:off x="-2846371" y="1195864"/>
            <a:ext cx="3240666" cy="2376310"/>
          </a:xfrm>
          <a:prstGeom prst="rect">
            <a:avLst/>
          </a:prstGeom>
        </p:spPr>
      </p:pic>
    </p:spTree>
    <p:extLst>
      <p:ext uri="{BB962C8B-B14F-4D97-AF65-F5344CB8AC3E}">
        <p14:creationId xmlns:p14="http://schemas.microsoft.com/office/powerpoint/2010/main" val="213120087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4" grpId="0"/>
      <p:bldP spid="6"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DC3E25-4067-4730-BF7F-07241D34EF56}"/>
              </a:ext>
            </a:extLst>
          </p:cNvPr>
          <p:cNvSpPr>
            <a:spLocks noGrp="1"/>
          </p:cNvSpPr>
          <p:nvPr>
            <p:ph type="title"/>
          </p:nvPr>
        </p:nvSpPr>
        <p:spPr/>
        <p:txBody>
          <a:bodyPr>
            <a:normAutofit/>
          </a:bodyPr>
          <a:lstStyle/>
          <a:p>
            <a:r>
              <a:rPr lang="ru-RU" dirty="0"/>
              <a:t>Атмосфера </a:t>
            </a:r>
            <a:r>
              <a:rPr lang="ru-RU" dirty="0" err="1"/>
              <a:t>Юпітера</a:t>
            </a:r>
            <a:endParaRPr lang="uk-UA" dirty="0"/>
          </a:p>
        </p:txBody>
      </p:sp>
      <p:sp>
        <p:nvSpPr>
          <p:cNvPr id="4" name="TextBox 3">
            <a:extLst>
              <a:ext uri="{FF2B5EF4-FFF2-40B4-BE49-F238E27FC236}">
                <a16:creationId xmlns:a16="http://schemas.microsoft.com/office/drawing/2014/main" id="{F32A578D-0702-4ED7-BF42-B2B88F813BCA}"/>
              </a:ext>
            </a:extLst>
          </p:cNvPr>
          <p:cNvSpPr txBox="1"/>
          <p:nvPr/>
        </p:nvSpPr>
        <p:spPr>
          <a:xfrm>
            <a:off x="1880958" y="1156824"/>
            <a:ext cx="6921296" cy="2677656"/>
          </a:xfrm>
          <a:prstGeom prst="rect">
            <a:avLst/>
          </a:prstGeom>
          <a:noFill/>
        </p:spPr>
        <p:txBody>
          <a:bodyPr wrap="square">
            <a:spAutoFit/>
          </a:bodyPr>
          <a:lstStyle/>
          <a:p>
            <a:pPr algn="ctr"/>
            <a:r>
              <a:rPr lang="ru-RU" sz="1400" dirty="0">
                <a:solidFill>
                  <a:schemeClr val="bg1"/>
                </a:solidFill>
                <a:latin typeface="Segoe UI" panose="020B0502040204020203" pitchFamily="34" charset="0"/>
                <a:cs typeface="Segoe UI" panose="020B0502040204020203" pitchFamily="34" charset="0"/>
              </a:rPr>
              <a:t>Атмосфера </a:t>
            </a:r>
            <a:r>
              <a:rPr lang="ru-RU" sz="1400" dirty="0" err="1">
                <a:solidFill>
                  <a:schemeClr val="bg1"/>
                </a:solidFill>
                <a:latin typeface="Segoe UI" panose="020B0502040204020203" pitchFamily="34" charset="0"/>
                <a:cs typeface="Segoe UI" panose="020B0502040204020203" pitchFamily="34" charset="0"/>
              </a:rPr>
              <a:t>Юпітера</a:t>
            </a:r>
            <a:r>
              <a:rPr lang="ru-RU" sz="1400" dirty="0">
                <a:solidFill>
                  <a:schemeClr val="bg1"/>
                </a:solidFill>
                <a:latin typeface="Segoe UI" panose="020B0502040204020203" pitchFamily="34" charset="0"/>
                <a:cs typeface="Segoe UI" panose="020B0502040204020203" pitchFamily="34" charset="0"/>
              </a:rPr>
              <a:t> — </a:t>
            </a:r>
            <a:r>
              <a:rPr lang="ru-RU" sz="1400" dirty="0" err="1">
                <a:solidFill>
                  <a:schemeClr val="bg1"/>
                </a:solidFill>
                <a:latin typeface="Segoe UI" panose="020B0502040204020203" pitchFamily="34" charset="0"/>
                <a:cs typeface="Segoe UI" panose="020B0502040204020203" pitchFamily="34" charset="0"/>
              </a:rPr>
              <a:t>це</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гігантська</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багатошарова</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газова</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оболонка</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товщина</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якої</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сягає</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десятків</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тисяч</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кілометрів</a:t>
            </a:r>
            <a:r>
              <a:rPr lang="ru-RU" sz="1400" dirty="0">
                <a:solidFill>
                  <a:schemeClr val="bg1"/>
                </a:solidFill>
                <a:latin typeface="Segoe UI" panose="020B0502040204020203" pitchFamily="34" charset="0"/>
                <a:cs typeface="Segoe UI" panose="020B0502040204020203" pitchFamily="34" charset="0"/>
              </a:rPr>
              <a:t> і </a:t>
            </a:r>
            <a:r>
              <a:rPr lang="ru-RU" sz="1400" dirty="0" err="1">
                <a:solidFill>
                  <a:schemeClr val="bg1"/>
                </a:solidFill>
                <a:latin typeface="Segoe UI" panose="020B0502040204020203" pitchFamily="34" charset="0"/>
                <a:cs typeface="Segoe UI" panose="020B0502040204020203" pitchFamily="34" charset="0"/>
              </a:rPr>
              <a:t>поступово</a:t>
            </a:r>
            <a:r>
              <a:rPr lang="ru-RU" sz="1400" dirty="0">
                <a:solidFill>
                  <a:schemeClr val="bg1"/>
                </a:solidFill>
                <a:latin typeface="Segoe UI" panose="020B0502040204020203" pitchFamily="34" charset="0"/>
                <a:cs typeface="Segoe UI" panose="020B0502040204020203" pitchFamily="34" charset="0"/>
              </a:rPr>
              <a:t> переходить у </a:t>
            </a:r>
            <a:r>
              <a:rPr lang="ru-RU" sz="1400" dirty="0" err="1">
                <a:solidFill>
                  <a:schemeClr val="bg1"/>
                </a:solidFill>
                <a:latin typeface="Segoe UI" panose="020B0502040204020203" pitchFamily="34" charset="0"/>
                <a:cs typeface="Segoe UI" panose="020B0502040204020203" pitchFamily="34" charset="0"/>
              </a:rPr>
              <a:t>рідкоподібний</a:t>
            </a:r>
            <a:r>
              <a:rPr lang="ru-RU" sz="1400" dirty="0">
                <a:solidFill>
                  <a:schemeClr val="bg1"/>
                </a:solidFill>
                <a:latin typeface="Segoe UI" panose="020B0502040204020203" pitchFamily="34" charset="0"/>
                <a:cs typeface="Segoe UI" panose="020B0502040204020203" pitchFamily="34" charset="0"/>
              </a:rPr>
              <a:t> стан без </a:t>
            </a:r>
            <a:r>
              <a:rPr lang="ru-RU" sz="1400" dirty="0" err="1">
                <a:solidFill>
                  <a:schemeClr val="bg1"/>
                </a:solidFill>
                <a:latin typeface="Segoe UI" panose="020B0502040204020203" pitchFamily="34" charset="0"/>
                <a:cs typeface="Segoe UI" panose="020B0502040204020203" pitchFamily="34" charset="0"/>
              </a:rPr>
              <a:t>чіткої</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межі</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поверхні</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Основними</a:t>
            </a:r>
            <a:r>
              <a:rPr lang="ru-RU" sz="1400" dirty="0">
                <a:solidFill>
                  <a:schemeClr val="bg1"/>
                </a:solidFill>
                <a:latin typeface="Segoe UI" panose="020B0502040204020203" pitchFamily="34" charset="0"/>
                <a:cs typeface="Segoe UI" panose="020B0502040204020203" pitchFamily="34" charset="0"/>
              </a:rPr>
              <a:t> компонентами є </a:t>
            </a:r>
            <a:r>
              <a:rPr lang="ru-RU" sz="1400" dirty="0" err="1">
                <a:solidFill>
                  <a:schemeClr val="bg1"/>
                </a:solidFill>
                <a:latin typeface="Segoe UI" panose="020B0502040204020203" pitchFamily="34" charset="0"/>
                <a:cs typeface="Segoe UI" panose="020B0502040204020203" pitchFamily="34" charset="0"/>
              </a:rPr>
              <a:t>водень</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близько</a:t>
            </a:r>
            <a:r>
              <a:rPr lang="ru-RU" sz="1400" dirty="0">
                <a:solidFill>
                  <a:schemeClr val="bg1"/>
                </a:solidFill>
                <a:latin typeface="Segoe UI" panose="020B0502040204020203" pitchFamily="34" charset="0"/>
                <a:cs typeface="Segoe UI" panose="020B0502040204020203" pitchFamily="34" charset="0"/>
              </a:rPr>
              <a:t> 89 – 90 %) і </a:t>
            </a:r>
            <a:r>
              <a:rPr lang="ru-RU" sz="1400" dirty="0" err="1">
                <a:solidFill>
                  <a:schemeClr val="bg1"/>
                </a:solidFill>
                <a:latin typeface="Segoe UI" panose="020B0502040204020203" pitchFamily="34" charset="0"/>
                <a:cs typeface="Segoe UI" panose="020B0502040204020203" pitchFamily="34" charset="0"/>
              </a:rPr>
              <a:t>гелій</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близько</a:t>
            </a:r>
            <a:r>
              <a:rPr lang="ru-RU" sz="1400" dirty="0">
                <a:solidFill>
                  <a:schemeClr val="bg1"/>
                </a:solidFill>
                <a:latin typeface="Segoe UI" panose="020B0502040204020203" pitchFamily="34" charset="0"/>
                <a:cs typeface="Segoe UI" panose="020B0502040204020203" pitchFamily="34" charset="0"/>
              </a:rPr>
              <a:t> 10 %), а </a:t>
            </a:r>
            <a:r>
              <a:rPr lang="ru-RU" sz="1400" dirty="0" err="1">
                <a:solidFill>
                  <a:schemeClr val="bg1"/>
                </a:solidFill>
                <a:latin typeface="Segoe UI" panose="020B0502040204020203" pitchFamily="34" charset="0"/>
                <a:cs typeface="Segoe UI" panose="020B0502040204020203" pitchFamily="34" charset="0"/>
              </a:rPr>
              <a:t>також</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домішки</a:t>
            </a:r>
            <a:r>
              <a:rPr lang="ru-RU" sz="1400" dirty="0">
                <a:solidFill>
                  <a:schemeClr val="bg1"/>
                </a:solidFill>
                <a:latin typeface="Segoe UI" panose="020B0502040204020203" pitchFamily="34" charset="0"/>
                <a:cs typeface="Segoe UI" panose="020B0502040204020203" pitchFamily="34" charset="0"/>
              </a:rPr>
              <a:t> метану, </a:t>
            </a:r>
            <a:r>
              <a:rPr lang="ru-RU" sz="1400" dirty="0" err="1">
                <a:solidFill>
                  <a:schemeClr val="bg1"/>
                </a:solidFill>
                <a:latin typeface="Segoe UI" panose="020B0502040204020203" pitchFamily="34" charset="0"/>
                <a:cs typeface="Segoe UI" panose="020B0502040204020203" pitchFamily="34" charset="0"/>
              </a:rPr>
              <a:t>аміаку</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водяної</a:t>
            </a:r>
            <a:r>
              <a:rPr lang="ru-RU" sz="1400" dirty="0">
                <a:solidFill>
                  <a:schemeClr val="bg1"/>
                </a:solidFill>
                <a:latin typeface="Segoe UI" panose="020B0502040204020203" pitchFamily="34" charset="0"/>
                <a:cs typeface="Segoe UI" panose="020B0502040204020203" pitchFamily="34" charset="0"/>
              </a:rPr>
              <a:t> пари, </a:t>
            </a:r>
            <a:r>
              <a:rPr lang="ru-RU" sz="1400" dirty="0" err="1">
                <a:solidFill>
                  <a:schemeClr val="bg1"/>
                </a:solidFill>
                <a:latin typeface="Segoe UI" panose="020B0502040204020203" pitchFamily="34" charset="0"/>
                <a:cs typeface="Segoe UI" panose="020B0502040204020203" pitchFamily="34" charset="0"/>
              </a:rPr>
              <a:t>фосфіну</a:t>
            </a:r>
            <a:r>
              <a:rPr lang="ru-RU" sz="1400" dirty="0">
                <a:solidFill>
                  <a:schemeClr val="bg1"/>
                </a:solidFill>
                <a:latin typeface="Segoe UI" panose="020B0502040204020203" pitchFamily="34" charset="0"/>
                <a:cs typeface="Segoe UI" panose="020B0502040204020203" pitchFamily="34" charset="0"/>
              </a:rPr>
              <a:t> та </a:t>
            </a:r>
            <a:r>
              <a:rPr lang="ru-RU" sz="1400" dirty="0" err="1">
                <a:solidFill>
                  <a:schemeClr val="bg1"/>
                </a:solidFill>
                <a:latin typeface="Segoe UI" panose="020B0502040204020203" pitchFamily="34" charset="0"/>
                <a:cs typeface="Segoe UI" panose="020B0502040204020203" pitchFamily="34" charset="0"/>
              </a:rPr>
              <a:t>сірководню</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що</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визначають</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хімічні</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процеси</a:t>
            </a:r>
            <a:r>
              <a:rPr lang="ru-RU" sz="1400" dirty="0">
                <a:solidFill>
                  <a:schemeClr val="bg1"/>
                </a:solidFill>
                <a:latin typeface="Segoe UI" panose="020B0502040204020203" pitchFamily="34" charset="0"/>
                <a:cs typeface="Segoe UI" panose="020B0502040204020203" pitchFamily="34" charset="0"/>
              </a:rPr>
              <a:t> та </a:t>
            </a:r>
            <a:r>
              <a:rPr lang="ru-RU" sz="1400" dirty="0" err="1">
                <a:solidFill>
                  <a:schemeClr val="bg1"/>
                </a:solidFill>
                <a:latin typeface="Segoe UI" panose="020B0502040204020203" pitchFamily="34" charset="0"/>
                <a:cs typeface="Segoe UI" panose="020B0502040204020203" pitchFamily="34" charset="0"/>
              </a:rPr>
              <a:t>кольорову</a:t>
            </a:r>
            <a:r>
              <a:rPr lang="ru-RU" sz="1400" dirty="0">
                <a:solidFill>
                  <a:schemeClr val="bg1"/>
                </a:solidFill>
                <a:latin typeface="Segoe UI" panose="020B0502040204020203" pitchFamily="34" charset="0"/>
                <a:cs typeface="Segoe UI" panose="020B0502040204020203" pitchFamily="34" charset="0"/>
              </a:rPr>
              <a:t> структуру </a:t>
            </a:r>
            <a:r>
              <a:rPr lang="ru-RU" sz="1400" dirty="0" err="1">
                <a:solidFill>
                  <a:schemeClr val="bg1"/>
                </a:solidFill>
                <a:latin typeface="Segoe UI" panose="020B0502040204020203" pitchFamily="34" charset="0"/>
                <a:cs typeface="Segoe UI" panose="020B0502040204020203" pitchFamily="34" charset="0"/>
              </a:rPr>
              <a:t>хмар</a:t>
            </a:r>
            <a:endParaRPr lang="ru-RU" sz="1400" dirty="0">
              <a:solidFill>
                <a:schemeClr val="bg1"/>
              </a:solidFill>
              <a:latin typeface="Segoe UI" panose="020B0502040204020203" pitchFamily="34" charset="0"/>
              <a:cs typeface="Segoe UI" panose="020B0502040204020203" pitchFamily="34" charset="0"/>
            </a:endParaRPr>
          </a:p>
          <a:p>
            <a:pPr algn="ctr"/>
            <a:endParaRPr lang="ru-RU" sz="1400" dirty="0">
              <a:solidFill>
                <a:schemeClr val="bg1"/>
              </a:solidFill>
              <a:latin typeface="Segoe UI" panose="020B0502040204020203" pitchFamily="34" charset="0"/>
              <a:cs typeface="Segoe UI" panose="020B0502040204020203" pitchFamily="34" charset="0"/>
            </a:endParaRPr>
          </a:p>
          <a:p>
            <a:pPr algn="ctr"/>
            <a:r>
              <a:rPr lang="ru-RU" sz="1400" dirty="0">
                <a:solidFill>
                  <a:schemeClr val="bg1"/>
                </a:solidFill>
                <a:latin typeface="Segoe UI" panose="020B0502040204020203" pitchFamily="34" charset="0"/>
                <a:cs typeface="Segoe UI" panose="020B0502040204020203" pitchFamily="34" charset="0"/>
              </a:rPr>
              <a:t>Температура у </a:t>
            </a:r>
            <a:r>
              <a:rPr lang="ru-RU" sz="1400" dirty="0" err="1">
                <a:solidFill>
                  <a:schemeClr val="bg1"/>
                </a:solidFill>
                <a:latin typeface="Segoe UI" panose="020B0502040204020203" pitchFamily="34" charset="0"/>
                <a:cs typeface="Segoe UI" panose="020B0502040204020203" pitchFamily="34" charset="0"/>
              </a:rPr>
              <a:t>верхній</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тропосфері</a:t>
            </a:r>
            <a:r>
              <a:rPr lang="ru-RU" sz="1400" dirty="0">
                <a:solidFill>
                  <a:schemeClr val="bg1"/>
                </a:solidFill>
                <a:latin typeface="Segoe UI" panose="020B0502040204020203" pitchFamily="34" charset="0"/>
                <a:cs typeface="Segoe UI" panose="020B0502040204020203" pitchFamily="34" charset="0"/>
              </a:rPr>
              <a:t> становить </a:t>
            </a:r>
            <a:r>
              <a:rPr lang="ru-RU" sz="1400" dirty="0" err="1">
                <a:solidFill>
                  <a:schemeClr val="bg1"/>
                </a:solidFill>
                <a:latin typeface="Segoe UI" panose="020B0502040204020203" pitchFamily="34" charset="0"/>
                <a:cs typeface="Segoe UI" panose="020B0502040204020203" pitchFamily="34" charset="0"/>
              </a:rPr>
              <a:t>приблизно</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від</a:t>
            </a:r>
            <a:r>
              <a:rPr lang="ru-RU" sz="1400" dirty="0">
                <a:solidFill>
                  <a:schemeClr val="bg1"/>
                </a:solidFill>
                <a:latin typeface="Segoe UI" panose="020B0502040204020203" pitchFamily="34" charset="0"/>
                <a:cs typeface="Segoe UI" panose="020B0502040204020203" pitchFamily="34" charset="0"/>
              </a:rPr>
              <a:t> −150 °</a:t>
            </a:r>
            <a:r>
              <a:rPr lang="en-US" sz="1400" dirty="0">
                <a:solidFill>
                  <a:schemeClr val="bg1"/>
                </a:solidFill>
                <a:latin typeface="Segoe UI" panose="020B0502040204020203" pitchFamily="34" charset="0"/>
                <a:cs typeface="Segoe UI" panose="020B0502040204020203" pitchFamily="34" charset="0"/>
              </a:rPr>
              <a:t>C </a:t>
            </a:r>
            <a:r>
              <a:rPr lang="ru-RU" sz="1400" dirty="0">
                <a:solidFill>
                  <a:schemeClr val="bg1"/>
                </a:solidFill>
                <a:latin typeface="Segoe UI" panose="020B0502040204020203" pitchFamily="34" charset="0"/>
                <a:cs typeface="Segoe UI" panose="020B0502040204020203" pitchFamily="34" charset="0"/>
              </a:rPr>
              <a:t>до −100 °</a:t>
            </a:r>
            <a:r>
              <a:rPr lang="en-US" sz="1400" dirty="0">
                <a:solidFill>
                  <a:schemeClr val="bg1"/>
                </a:solidFill>
                <a:latin typeface="Segoe UI" panose="020B0502040204020203" pitchFamily="34" charset="0"/>
                <a:cs typeface="Segoe UI" panose="020B0502040204020203" pitchFamily="34" charset="0"/>
              </a:rPr>
              <a:t>C, </a:t>
            </a:r>
            <a:r>
              <a:rPr lang="ru-RU" sz="1400" dirty="0">
                <a:solidFill>
                  <a:schemeClr val="bg1"/>
                </a:solidFill>
                <a:latin typeface="Segoe UI" panose="020B0502040204020203" pitchFamily="34" charset="0"/>
                <a:cs typeface="Segoe UI" panose="020B0502040204020203" pitchFamily="34" charset="0"/>
              </a:rPr>
              <a:t>а </a:t>
            </a:r>
            <a:r>
              <a:rPr lang="ru-RU" sz="1400" dirty="0" err="1">
                <a:solidFill>
                  <a:schemeClr val="bg1"/>
                </a:solidFill>
                <a:latin typeface="Segoe UI" panose="020B0502040204020203" pitchFamily="34" charset="0"/>
                <a:cs typeface="Segoe UI" panose="020B0502040204020203" pitchFamily="34" charset="0"/>
              </a:rPr>
              <a:t>тиск</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сягає</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кількох</a:t>
            </a:r>
            <a:r>
              <a:rPr lang="ru-RU" sz="1400" dirty="0">
                <a:solidFill>
                  <a:schemeClr val="bg1"/>
                </a:solidFill>
                <a:latin typeface="Segoe UI" panose="020B0502040204020203" pitchFamily="34" charset="0"/>
                <a:cs typeface="Segoe UI" panose="020B0502040204020203" pitchFamily="34" charset="0"/>
              </a:rPr>
              <a:t> бар. </a:t>
            </a:r>
            <a:r>
              <a:rPr lang="ru-RU" sz="1400" dirty="0" err="1">
                <a:solidFill>
                  <a:schemeClr val="bg1"/>
                </a:solidFill>
                <a:latin typeface="Segoe UI" panose="020B0502040204020203" pitchFamily="34" charset="0"/>
                <a:cs typeface="Segoe UI" panose="020B0502040204020203" pitchFamily="34" charset="0"/>
              </a:rPr>
              <a:t>Юпітер</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випромінює</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приблизно</a:t>
            </a:r>
            <a:r>
              <a:rPr lang="ru-RU" sz="1400" dirty="0">
                <a:solidFill>
                  <a:schemeClr val="bg1"/>
                </a:solidFill>
                <a:latin typeface="Segoe UI" panose="020B0502040204020203" pitchFamily="34" charset="0"/>
                <a:cs typeface="Segoe UI" panose="020B0502040204020203" pitchFamily="34" charset="0"/>
              </a:rPr>
              <a:t> у 1,6 раза </a:t>
            </a:r>
            <a:r>
              <a:rPr lang="ru-RU" sz="1400" dirty="0" err="1">
                <a:solidFill>
                  <a:schemeClr val="bg1"/>
                </a:solidFill>
                <a:latin typeface="Segoe UI" panose="020B0502040204020203" pitchFamily="34" charset="0"/>
                <a:cs typeface="Segoe UI" panose="020B0502040204020203" pitchFamily="34" charset="0"/>
              </a:rPr>
              <a:t>більше</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енергії</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ніж</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отримує</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від</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Сонця</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що</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свідчить</a:t>
            </a:r>
            <a:r>
              <a:rPr lang="ru-RU" sz="1400" dirty="0">
                <a:solidFill>
                  <a:schemeClr val="bg1"/>
                </a:solidFill>
                <a:latin typeface="Segoe UI" panose="020B0502040204020203" pitchFamily="34" charset="0"/>
                <a:cs typeface="Segoe UI" panose="020B0502040204020203" pitchFamily="34" charset="0"/>
              </a:rPr>
              <a:t> про </a:t>
            </a:r>
            <a:r>
              <a:rPr lang="ru-RU" sz="1400" dirty="0" err="1">
                <a:solidFill>
                  <a:schemeClr val="bg1"/>
                </a:solidFill>
                <a:latin typeface="Segoe UI" panose="020B0502040204020203" pitchFamily="34" charset="0"/>
                <a:cs typeface="Segoe UI" panose="020B0502040204020203" pitchFamily="34" charset="0"/>
              </a:rPr>
              <a:t>наявність</a:t>
            </a:r>
            <a:r>
              <a:rPr lang="ru-RU" sz="1400" dirty="0">
                <a:solidFill>
                  <a:schemeClr val="bg1"/>
                </a:solidFill>
                <a:latin typeface="Segoe UI" panose="020B0502040204020203" pitchFamily="34" charset="0"/>
                <a:cs typeface="Segoe UI" panose="020B0502040204020203" pitchFamily="34" charset="0"/>
              </a:rPr>
              <a:t> потужного </a:t>
            </a:r>
            <a:r>
              <a:rPr lang="ru-RU" sz="1400" dirty="0" err="1">
                <a:solidFill>
                  <a:schemeClr val="bg1"/>
                </a:solidFill>
                <a:latin typeface="Segoe UI" panose="020B0502040204020203" pitchFamily="34" charset="0"/>
                <a:cs typeface="Segoe UI" panose="020B0502040204020203" pitchFamily="34" charset="0"/>
              </a:rPr>
              <a:t>внутрішнього</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джерела</a:t>
            </a:r>
            <a:r>
              <a:rPr lang="ru-RU" sz="1400" dirty="0">
                <a:solidFill>
                  <a:schemeClr val="bg1"/>
                </a:solidFill>
                <a:latin typeface="Segoe UI" panose="020B0502040204020203" pitchFamily="34" charset="0"/>
                <a:cs typeface="Segoe UI" panose="020B0502040204020203" pitchFamily="34" charset="0"/>
              </a:rPr>
              <a:t> тепла. </a:t>
            </a:r>
            <a:r>
              <a:rPr lang="ru-RU" sz="1400" dirty="0" err="1">
                <a:solidFill>
                  <a:schemeClr val="bg1"/>
                </a:solidFill>
                <a:latin typeface="Segoe UI" panose="020B0502040204020203" pitchFamily="34" charset="0"/>
                <a:cs typeface="Segoe UI" panose="020B0502040204020203" pitchFamily="34" charset="0"/>
              </a:rPr>
              <a:t>Це</a:t>
            </a:r>
            <a:r>
              <a:rPr lang="ru-RU" sz="1400" dirty="0">
                <a:solidFill>
                  <a:schemeClr val="bg1"/>
                </a:solidFill>
                <a:latin typeface="Segoe UI" panose="020B0502040204020203" pitchFamily="34" charset="0"/>
                <a:cs typeface="Segoe UI" panose="020B0502040204020203" pitchFamily="34" charset="0"/>
              </a:rPr>
              <a:t> тепло </a:t>
            </a:r>
            <a:r>
              <a:rPr lang="ru-RU" sz="1400" dirty="0" err="1">
                <a:solidFill>
                  <a:schemeClr val="bg1"/>
                </a:solidFill>
                <a:latin typeface="Segoe UI" panose="020B0502040204020203" pitchFamily="34" charset="0"/>
                <a:cs typeface="Segoe UI" panose="020B0502040204020203" pitchFamily="34" charset="0"/>
              </a:rPr>
              <a:t>підтримує</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інтенсивну</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конвекцію</a:t>
            </a:r>
            <a:r>
              <a:rPr lang="ru-RU" sz="1400" dirty="0">
                <a:solidFill>
                  <a:schemeClr val="bg1"/>
                </a:solidFill>
                <a:latin typeface="Segoe UI" panose="020B0502040204020203" pitchFamily="34" charset="0"/>
                <a:cs typeface="Segoe UI" panose="020B0502040204020203" pitchFamily="34" charset="0"/>
              </a:rPr>
              <a:t> — </a:t>
            </a:r>
            <a:r>
              <a:rPr lang="ru-RU" sz="1400" dirty="0" err="1">
                <a:solidFill>
                  <a:schemeClr val="bg1"/>
                </a:solidFill>
                <a:latin typeface="Segoe UI" panose="020B0502040204020203" pitchFamily="34" charset="0"/>
                <a:cs typeface="Segoe UI" panose="020B0502040204020203" pitchFamily="34" charset="0"/>
              </a:rPr>
              <a:t>вертикальні</a:t>
            </a:r>
            <a:r>
              <a:rPr lang="ru-RU" sz="1400" dirty="0">
                <a:solidFill>
                  <a:schemeClr val="bg1"/>
                </a:solidFill>
                <a:latin typeface="Segoe UI" panose="020B0502040204020203" pitchFamily="34" charset="0"/>
                <a:cs typeface="Segoe UI" panose="020B0502040204020203" pitchFamily="34" charset="0"/>
              </a:rPr>
              <a:t> рухи газу, </a:t>
            </a:r>
            <a:r>
              <a:rPr lang="ru-RU" sz="1400" dirty="0" err="1">
                <a:solidFill>
                  <a:schemeClr val="bg1"/>
                </a:solidFill>
                <a:latin typeface="Segoe UI" panose="020B0502040204020203" pitchFamily="34" charset="0"/>
                <a:cs typeface="Segoe UI" panose="020B0502040204020203" pitchFamily="34" charset="0"/>
              </a:rPr>
              <a:t>які</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визначають</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глобальну</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циркуляцію</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атмосфери</a:t>
            </a:r>
            <a:endParaRPr lang="ru-RU" sz="1400" dirty="0">
              <a:solidFill>
                <a:schemeClr val="bg1"/>
              </a:solidFill>
              <a:latin typeface="Segoe UI" panose="020B0502040204020203" pitchFamily="34" charset="0"/>
              <a:cs typeface="Segoe UI" panose="020B0502040204020203" pitchFamily="34" charset="0"/>
            </a:endParaRPr>
          </a:p>
          <a:p>
            <a:pPr algn="ctr"/>
            <a:endParaRPr lang="ru-RU" sz="1400" dirty="0">
              <a:solidFill>
                <a:schemeClr val="bg1"/>
              </a:solidFill>
              <a:latin typeface="Segoe UI" panose="020B0502040204020203" pitchFamily="34" charset="0"/>
              <a:cs typeface="Segoe UI" panose="020B0502040204020203" pitchFamily="34" charset="0"/>
            </a:endParaRPr>
          </a:p>
        </p:txBody>
      </p:sp>
      <p:pic>
        <p:nvPicPr>
          <p:cNvPr id="10" name="Рисунок 9">
            <a:extLst>
              <a:ext uri="{FF2B5EF4-FFF2-40B4-BE49-F238E27FC236}">
                <a16:creationId xmlns:a16="http://schemas.microsoft.com/office/drawing/2014/main" id="{DBCFD513-1723-4B58-AB04-E3582A3977A8}"/>
              </a:ext>
            </a:extLst>
          </p:cNvPr>
          <p:cNvPicPr>
            <a:picLocks noChangeAspect="1"/>
          </p:cNvPicPr>
          <p:nvPr/>
        </p:nvPicPr>
        <p:blipFill rotWithShape="1">
          <a:blip r:embed="rId5">
            <a:clrChange>
              <a:clrFrom>
                <a:srgbClr val="000000"/>
              </a:clrFrom>
              <a:clrTo>
                <a:srgbClr val="000000">
                  <a:alpha val="0"/>
                </a:srgbClr>
              </a:clrTo>
            </a:clrChange>
          </a:blip>
          <a:srcRect l="5591" r="17699"/>
          <a:stretch/>
        </p:blipFill>
        <p:spPr>
          <a:xfrm rot="4988982">
            <a:off x="-862933" y="1195864"/>
            <a:ext cx="3240666" cy="2376310"/>
          </a:xfrm>
          <a:prstGeom prst="rect">
            <a:avLst/>
          </a:prstGeom>
        </p:spPr>
      </p:pic>
      <p:pic>
        <p:nvPicPr>
          <p:cNvPr id="3" name="659">
            <a:hlinkClick r:id="" action="ppaction://media"/>
            <a:extLst>
              <a:ext uri="{FF2B5EF4-FFF2-40B4-BE49-F238E27FC236}">
                <a16:creationId xmlns:a16="http://schemas.microsoft.com/office/drawing/2014/main" id="{F68EE644-3430-417F-9789-02B23DB7B50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543756" y="3764948"/>
            <a:ext cx="4205157" cy="2365401"/>
          </a:xfrm>
          <a:prstGeom prst="rect">
            <a:avLst/>
          </a:prstGeom>
        </p:spPr>
      </p:pic>
      <p:sp>
        <p:nvSpPr>
          <p:cNvPr id="7" name="TextBox 6">
            <a:extLst>
              <a:ext uri="{FF2B5EF4-FFF2-40B4-BE49-F238E27FC236}">
                <a16:creationId xmlns:a16="http://schemas.microsoft.com/office/drawing/2014/main" id="{40ADB4FC-D012-4E49-AB71-1C4AF779AB02}"/>
              </a:ext>
            </a:extLst>
          </p:cNvPr>
          <p:cNvSpPr txBox="1"/>
          <p:nvPr/>
        </p:nvSpPr>
        <p:spPr>
          <a:xfrm>
            <a:off x="0" y="4197926"/>
            <a:ext cx="4379668" cy="1815882"/>
          </a:xfrm>
          <a:prstGeom prst="rect">
            <a:avLst/>
          </a:prstGeom>
          <a:noFill/>
        </p:spPr>
        <p:txBody>
          <a:bodyPr wrap="square">
            <a:spAutoFit/>
          </a:bodyPr>
          <a:lstStyle/>
          <a:p>
            <a:pPr algn="ctr"/>
            <a:r>
              <a:rPr lang="ru-RU" sz="1400" dirty="0">
                <a:solidFill>
                  <a:schemeClr val="bg1"/>
                </a:solidFill>
                <a:latin typeface="Segoe UI" panose="020B0502040204020203" pitchFamily="34" charset="0"/>
                <a:cs typeface="Segoe UI" panose="020B0502040204020203" pitchFamily="34" charset="0"/>
              </a:rPr>
              <a:t>Через </a:t>
            </a:r>
            <a:r>
              <a:rPr lang="ru-RU" sz="1400" dirty="0" err="1">
                <a:solidFill>
                  <a:schemeClr val="bg1"/>
                </a:solidFill>
                <a:latin typeface="Segoe UI" panose="020B0502040204020203" pitchFamily="34" charset="0"/>
                <a:cs typeface="Segoe UI" panose="020B0502040204020203" pitchFamily="34" charset="0"/>
              </a:rPr>
              <a:t>дуже</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швидке</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обертання</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планети</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період</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близько</a:t>
            </a:r>
            <a:r>
              <a:rPr lang="ru-RU" sz="1400" dirty="0">
                <a:solidFill>
                  <a:schemeClr val="bg1"/>
                </a:solidFill>
                <a:latin typeface="Segoe UI" panose="020B0502040204020203" pitchFamily="34" charset="0"/>
                <a:cs typeface="Segoe UI" panose="020B0502040204020203" pitchFamily="34" charset="0"/>
              </a:rPr>
              <a:t> 9 год 56 </a:t>
            </a:r>
            <a:r>
              <a:rPr lang="ru-RU" sz="1400" dirty="0" err="1">
                <a:solidFill>
                  <a:schemeClr val="bg1"/>
                </a:solidFill>
                <a:latin typeface="Segoe UI" panose="020B0502040204020203" pitchFamily="34" charset="0"/>
                <a:cs typeface="Segoe UI" panose="020B0502040204020203" pitchFamily="34" charset="0"/>
              </a:rPr>
              <a:t>хв</a:t>
            </a:r>
            <a:r>
              <a:rPr lang="ru-RU" sz="1400" dirty="0">
                <a:solidFill>
                  <a:schemeClr val="bg1"/>
                </a:solidFill>
                <a:latin typeface="Segoe UI" panose="020B0502040204020203" pitchFamily="34" charset="0"/>
                <a:cs typeface="Segoe UI" panose="020B0502040204020203" pitchFamily="34" charset="0"/>
              </a:rPr>
              <a:t>) на </a:t>
            </a:r>
            <a:r>
              <a:rPr lang="ru-RU" sz="1400" dirty="0" err="1">
                <a:solidFill>
                  <a:schemeClr val="bg1"/>
                </a:solidFill>
                <a:latin typeface="Segoe UI" panose="020B0502040204020203" pitchFamily="34" charset="0"/>
                <a:cs typeface="Segoe UI" panose="020B0502040204020203" pitchFamily="34" charset="0"/>
              </a:rPr>
              <a:t>Юпітері</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діє</a:t>
            </a:r>
            <a:r>
              <a:rPr lang="ru-RU" sz="1400" dirty="0">
                <a:solidFill>
                  <a:schemeClr val="bg1"/>
                </a:solidFill>
                <a:latin typeface="Segoe UI" panose="020B0502040204020203" pitchFamily="34" charset="0"/>
                <a:cs typeface="Segoe UI" panose="020B0502040204020203" pitchFamily="34" charset="0"/>
              </a:rPr>
              <a:t> сильна сила </a:t>
            </a:r>
            <a:r>
              <a:rPr lang="ru-RU" sz="1400" dirty="0" err="1">
                <a:solidFill>
                  <a:schemeClr val="bg1"/>
                </a:solidFill>
                <a:latin typeface="Segoe UI" panose="020B0502040204020203" pitchFamily="34" charset="0"/>
                <a:cs typeface="Segoe UI" panose="020B0502040204020203" pitchFamily="34" charset="0"/>
              </a:rPr>
              <a:t>Коріоліса</a:t>
            </a:r>
            <a:r>
              <a:rPr lang="ru-RU" sz="1400" dirty="0">
                <a:solidFill>
                  <a:schemeClr val="bg1"/>
                </a:solidFill>
                <a:latin typeface="Segoe UI" panose="020B0502040204020203" pitchFamily="34" charset="0"/>
                <a:cs typeface="Segoe UI" panose="020B0502040204020203" pitchFamily="34" charset="0"/>
              </a:rPr>
              <a:t>, яка </a:t>
            </a:r>
            <a:r>
              <a:rPr lang="ru-RU" sz="1400" dirty="0" err="1">
                <a:solidFill>
                  <a:schemeClr val="bg1"/>
                </a:solidFill>
                <a:latin typeface="Segoe UI" panose="020B0502040204020203" pitchFamily="34" charset="0"/>
                <a:cs typeface="Segoe UI" panose="020B0502040204020203" pitchFamily="34" charset="0"/>
              </a:rPr>
              <a:t>організовує</a:t>
            </a:r>
            <a:r>
              <a:rPr lang="ru-RU" sz="1400" dirty="0">
                <a:solidFill>
                  <a:schemeClr val="bg1"/>
                </a:solidFill>
                <a:latin typeface="Segoe UI" panose="020B0502040204020203" pitchFamily="34" charset="0"/>
                <a:cs typeface="Segoe UI" panose="020B0502040204020203" pitchFamily="34" charset="0"/>
              </a:rPr>
              <a:t> потоки у систему </a:t>
            </a:r>
            <a:r>
              <a:rPr lang="ru-RU" sz="1400" dirty="0" err="1">
                <a:solidFill>
                  <a:schemeClr val="bg1"/>
                </a:solidFill>
                <a:latin typeface="Segoe UI" panose="020B0502040204020203" pitchFamily="34" charset="0"/>
                <a:cs typeface="Segoe UI" panose="020B0502040204020203" pitchFamily="34" charset="0"/>
              </a:rPr>
              <a:t>струменевих</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течій</a:t>
            </a:r>
            <a:r>
              <a:rPr lang="ru-RU" sz="1400" dirty="0">
                <a:solidFill>
                  <a:schemeClr val="bg1"/>
                </a:solidFill>
                <a:latin typeface="Segoe UI" panose="020B0502040204020203" pitchFamily="34" charset="0"/>
                <a:cs typeface="Segoe UI" panose="020B0502040204020203" pitchFamily="34" charset="0"/>
              </a:rPr>
              <a:t>. У </a:t>
            </a:r>
            <a:r>
              <a:rPr lang="ru-RU" sz="1400" dirty="0" err="1">
                <a:solidFill>
                  <a:schemeClr val="bg1"/>
                </a:solidFill>
                <a:latin typeface="Segoe UI" panose="020B0502040204020203" pitchFamily="34" charset="0"/>
                <a:cs typeface="Segoe UI" panose="020B0502040204020203" pitchFamily="34" charset="0"/>
              </a:rPr>
              <a:t>середніх</a:t>
            </a:r>
            <a:r>
              <a:rPr lang="ru-RU" sz="1400" dirty="0">
                <a:solidFill>
                  <a:schemeClr val="bg1"/>
                </a:solidFill>
                <a:latin typeface="Segoe UI" panose="020B0502040204020203" pitchFamily="34" charset="0"/>
                <a:cs typeface="Segoe UI" panose="020B0502040204020203" pitchFamily="34" charset="0"/>
              </a:rPr>
              <a:t> широтах </a:t>
            </a:r>
            <a:r>
              <a:rPr lang="ru-RU" sz="1400" dirty="0" err="1">
                <a:solidFill>
                  <a:schemeClr val="bg1"/>
                </a:solidFill>
                <a:latin typeface="Segoe UI" panose="020B0502040204020203" pitchFamily="34" charset="0"/>
                <a:cs typeface="Segoe UI" panose="020B0502040204020203" pitchFamily="34" charset="0"/>
              </a:rPr>
              <a:t>формуються</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потужні</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зональні</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струмені</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зі</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швидкостями</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понад</a:t>
            </a:r>
            <a:r>
              <a:rPr lang="ru-RU" sz="1400" dirty="0">
                <a:solidFill>
                  <a:schemeClr val="bg1"/>
                </a:solidFill>
                <a:latin typeface="Segoe UI" panose="020B0502040204020203" pitchFamily="34" charset="0"/>
                <a:cs typeface="Segoe UI" panose="020B0502040204020203" pitchFamily="34" charset="0"/>
              </a:rPr>
              <a:t> 100 – 150 м/с, </a:t>
            </a:r>
            <a:r>
              <a:rPr lang="ru-RU" sz="1400" dirty="0" err="1">
                <a:solidFill>
                  <a:schemeClr val="bg1"/>
                </a:solidFill>
                <a:latin typeface="Segoe UI" panose="020B0502040204020203" pitchFamily="34" charset="0"/>
                <a:cs typeface="Segoe UI" panose="020B0502040204020203" pitchFamily="34" charset="0"/>
              </a:rPr>
              <a:t>що</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розділяють</a:t>
            </a:r>
            <a:r>
              <a:rPr lang="ru-RU" sz="1400" dirty="0">
                <a:solidFill>
                  <a:schemeClr val="bg1"/>
                </a:solidFill>
                <a:latin typeface="Segoe UI" panose="020B0502040204020203" pitchFamily="34" charset="0"/>
                <a:cs typeface="Segoe UI" panose="020B0502040204020203" pitchFamily="34" charset="0"/>
              </a:rPr>
              <a:t> атмосферу на </a:t>
            </a:r>
            <a:r>
              <a:rPr lang="ru-RU" sz="1400" dirty="0" err="1">
                <a:solidFill>
                  <a:schemeClr val="bg1"/>
                </a:solidFill>
                <a:latin typeface="Segoe UI" panose="020B0502040204020203" pitchFamily="34" charset="0"/>
                <a:cs typeface="Segoe UI" panose="020B0502040204020203" pitchFamily="34" charset="0"/>
              </a:rPr>
              <a:t>темні</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пояси</a:t>
            </a:r>
            <a:r>
              <a:rPr lang="ru-RU" sz="1400" dirty="0">
                <a:solidFill>
                  <a:schemeClr val="bg1"/>
                </a:solidFill>
                <a:latin typeface="Segoe UI" panose="020B0502040204020203" pitchFamily="34" charset="0"/>
                <a:cs typeface="Segoe UI" panose="020B0502040204020203" pitchFamily="34" charset="0"/>
              </a:rPr>
              <a:t> й </a:t>
            </a:r>
            <a:r>
              <a:rPr lang="ru-RU" sz="1400" dirty="0" err="1">
                <a:solidFill>
                  <a:schemeClr val="bg1"/>
                </a:solidFill>
                <a:latin typeface="Segoe UI" panose="020B0502040204020203" pitchFamily="34" charset="0"/>
                <a:cs typeface="Segoe UI" panose="020B0502040204020203" pitchFamily="34" charset="0"/>
              </a:rPr>
              <a:t>світлі</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зони</a:t>
            </a:r>
            <a:r>
              <a:rPr lang="ru-RU" sz="1400" dirty="0">
                <a:solidFill>
                  <a:schemeClr val="bg1"/>
                </a:solidFill>
                <a:latin typeface="Segoe UI" panose="020B0502040204020203" pitchFamily="34" charset="0"/>
                <a:cs typeface="Segoe UI" panose="020B0502040204020203" pitchFamily="34" charset="0"/>
              </a:rPr>
              <a:t> — </a:t>
            </a:r>
            <a:r>
              <a:rPr lang="ru-RU" sz="1400" dirty="0" err="1">
                <a:solidFill>
                  <a:schemeClr val="bg1"/>
                </a:solidFill>
                <a:latin typeface="Segoe UI" panose="020B0502040204020203" pitchFamily="34" charset="0"/>
                <a:cs typeface="Segoe UI" panose="020B0502040204020203" pitchFamily="34" charset="0"/>
              </a:rPr>
              <a:t>характерну</a:t>
            </a:r>
            <a:r>
              <a:rPr lang="ru-RU" sz="1400" dirty="0">
                <a:solidFill>
                  <a:schemeClr val="bg1"/>
                </a:solidFill>
                <a:latin typeface="Segoe UI" panose="020B0502040204020203" pitchFamily="34" charset="0"/>
                <a:cs typeface="Segoe UI" panose="020B0502040204020203" pitchFamily="34" charset="0"/>
              </a:rPr>
              <a:t> </a:t>
            </a:r>
            <a:r>
              <a:rPr lang="ru-RU" sz="1400" dirty="0" err="1">
                <a:solidFill>
                  <a:schemeClr val="bg1"/>
                </a:solidFill>
                <a:latin typeface="Segoe UI" panose="020B0502040204020203" pitchFamily="34" charset="0"/>
                <a:cs typeface="Segoe UI" panose="020B0502040204020203" pitchFamily="34" charset="0"/>
              </a:rPr>
              <a:t>смугасту</a:t>
            </a:r>
            <a:r>
              <a:rPr lang="ru-RU" sz="1400" dirty="0">
                <a:solidFill>
                  <a:schemeClr val="bg1"/>
                </a:solidFill>
                <a:latin typeface="Segoe UI" panose="020B0502040204020203" pitchFamily="34" charset="0"/>
                <a:cs typeface="Segoe UI" panose="020B0502040204020203" pitchFamily="34" charset="0"/>
              </a:rPr>
              <a:t> структуру </a:t>
            </a:r>
            <a:r>
              <a:rPr lang="ru-RU" sz="1400" dirty="0" err="1">
                <a:solidFill>
                  <a:schemeClr val="bg1"/>
                </a:solidFill>
                <a:latin typeface="Segoe UI" panose="020B0502040204020203" pitchFamily="34" charset="0"/>
                <a:cs typeface="Segoe UI" panose="020B0502040204020203" pitchFamily="34" charset="0"/>
              </a:rPr>
              <a:t>планети</a:t>
            </a:r>
            <a:endParaRPr lang="ru-RU" sz="14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21301727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fade">
                                      <p:cBhvr>
                                        <p:cTn id="11" dur="500"/>
                                        <p:tgtEl>
                                          <p:spTgt spid="4">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500"/>
                            </p:stCondLst>
                            <p:childTnLst>
                              <p:par>
                                <p:cTn id="21" presetID="1" presetClass="mediacall" presetSubtype="0" fill="hold" nodeType="afterEffect">
                                  <p:stCondLst>
                                    <p:cond delay="0"/>
                                  </p:stCondLst>
                                  <p:childTnLst>
                                    <p:cmd type="call" cmd="playFrom(0.0)">
                                      <p:cBhvr>
                                        <p:cTn id="22" dur="73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3" repeatCount="indefinite" fill="hold" display="0">
                  <p:stCondLst>
                    <p:cond delay="indefinite"/>
                  </p:stCondLst>
                </p:cTn>
                <p:tgtEl>
                  <p:spTgt spid="3"/>
                </p:tgtEl>
              </p:cMediaNode>
            </p:video>
            <p:seq concurrent="1" nextAc="seek">
              <p:cTn id="24" restart="whenNotActive" fill="hold" evtFilter="cancelBubble" nodeType="interactiveSeq">
                <p:stCondLst>
                  <p:cond evt="onClick" delay="0">
                    <p:tgtEl>
                      <p:spTgt spid="3"/>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3"/>
                                        </p:tgtEl>
                                      </p:cBhvr>
                                    </p:cmd>
                                  </p:childTnLst>
                                </p:cTn>
                              </p:par>
                            </p:childTnLst>
                          </p:cTn>
                        </p:par>
                      </p:childTnLst>
                    </p:cTn>
                  </p:par>
                </p:childTnLst>
              </p:cTn>
              <p:nextCondLst>
                <p:cond evt="onClick" delay="0">
                  <p:tgtEl>
                    <p:spTgt spid="3"/>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C6DAB9-D5F5-470C-B69D-DB0B8743A258}"/>
              </a:ext>
            </a:extLst>
          </p:cNvPr>
          <p:cNvSpPr>
            <a:spLocks noGrp="1"/>
          </p:cNvSpPr>
          <p:nvPr>
            <p:ph type="title"/>
          </p:nvPr>
        </p:nvSpPr>
        <p:spPr/>
        <p:txBody>
          <a:bodyPr/>
          <a:lstStyle/>
          <a:p>
            <a:r>
              <a:rPr lang="uk-UA" dirty="0"/>
              <a:t>Конфігурації циклонів</a:t>
            </a:r>
          </a:p>
        </p:txBody>
      </p:sp>
      <p:sp>
        <p:nvSpPr>
          <p:cNvPr id="3" name="TextBox 2">
            <a:extLst>
              <a:ext uri="{FF2B5EF4-FFF2-40B4-BE49-F238E27FC236}">
                <a16:creationId xmlns:a16="http://schemas.microsoft.com/office/drawing/2014/main" id="{1620749B-5B80-4A47-8BD2-2EA1FD3B8EEC}"/>
              </a:ext>
            </a:extLst>
          </p:cNvPr>
          <p:cNvSpPr txBox="1"/>
          <p:nvPr/>
        </p:nvSpPr>
        <p:spPr>
          <a:xfrm>
            <a:off x="538683" y="1036279"/>
            <a:ext cx="8066634" cy="954107"/>
          </a:xfrm>
          <a:prstGeom prst="rect">
            <a:avLst/>
          </a:prstGeom>
          <a:noFill/>
        </p:spPr>
        <p:txBody>
          <a:bodyPr wrap="square">
            <a:spAutoFit/>
          </a:bodyPr>
          <a:lstStyle/>
          <a:p>
            <a:pPr algn="ctr"/>
            <a:r>
              <a:rPr lang="uk-UA" sz="1400" noProof="1">
                <a:solidFill>
                  <a:schemeClr val="bg1"/>
                </a:solidFill>
                <a:latin typeface="Segoe UI" panose="020B0502040204020203" pitchFamily="34" charset="0"/>
                <a:cs typeface="Segoe UI" panose="020B0502040204020203" pitchFamily="34" charset="0"/>
              </a:rPr>
              <a:t>Детальні спостереження полярних областей Юпітера стали можливими лише після виходу космічного апарата </a:t>
            </a:r>
            <a:r>
              <a:rPr lang="en-US" sz="1400" noProof="1">
                <a:solidFill>
                  <a:schemeClr val="bg1"/>
                </a:solidFill>
                <a:latin typeface="Segoe UI" panose="020B0502040204020203" pitchFamily="34" charset="0"/>
                <a:cs typeface="Segoe UI" panose="020B0502040204020203" pitchFamily="34" charset="0"/>
              </a:rPr>
              <a:t>Juno </a:t>
            </a:r>
            <a:r>
              <a:rPr lang="uk-UA" sz="1400" noProof="1">
                <a:solidFill>
                  <a:schemeClr val="bg1"/>
                </a:solidFill>
                <a:latin typeface="Segoe UI" panose="020B0502040204020203" pitchFamily="34" charset="0"/>
                <a:cs typeface="Segoe UI" panose="020B0502040204020203" pitchFamily="34" charset="0"/>
              </a:rPr>
              <a:t>на полярну орбіту у 2016 році. Інфрачервоний прилад </a:t>
            </a:r>
            <a:r>
              <a:rPr lang="en-US" sz="1400" noProof="1">
                <a:solidFill>
                  <a:schemeClr val="bg1"/>
                </a:solidFill>
                <a:latin typeface="Segoe UI" panose="020B0502040204020203" pitchFamily="34" charset="0"/>
                <a:cs typeface="Segoe UI" panose="020B0502040204020203" pitchFamily="34" charset="0"/>
              </a:rPr>
              <a:t>JIRAM </a:t>
            </a:r>
            <a:r>
              <a:rPr lang="uk-UA" sz="1400" noProof="1">
                <a:solidFill>
                  <a:schemeClr val="bg1"/>
                </a:solidFill>
                <a:latin typeface="Segoe UI" panose="020B0502040204020203" pitchFamily="34" charset="0"/>
                <a:cs typeface="Segoe UI" panose="020B0502040204020203" pitchFamily="34" charset="0"/>
              </a:rPr>
              <a:t>дозволив отримати зображення полюсів «зверху», що раніше було недоступно для наземних телескопів і попередніх місій</a:t>
            </a:r>
          </a:p>
        </p:txBody>
      </p:sp>
      <p:sp>
        <p:nvSpPr>
          <p:cNvPr id="5" name="TextBox 4">
            <a:extLst>
              <a:ext uri="{FF2B5EF4-FFF2-40B4-BE49-F238E27FC236}">
                <a16:creationId xmlns:a16="http://schemas.microsoft.com/office/drawing/2014/main" id="{15AF34AA-5CA9-4F67-B9CA-49A1D4063879}"/>
              </a:ext>
            </a:extLst>
          </p:cNvPr>
          <p:cNvSpPr txBox="1"/>
          <p:nvPr/>
        </p:nvSpPr>
        <p:spPr>
          <a:xfrm>
            <a:off x="424456" y="2744952"/>
            <a:ext cx="3904008" cy="2677656"/>
          </a:xfrm>
          <a:prstGeom prst="rect">
            <a:avLst/>
          </a:prstGeom>
          <a:noFill/>
        </p:spPr>
        <p:txBody>
          <a:bodyPr wrap="square">
            <a:spAutoFit/>
          </a:bodyPr>
          <a:lstStyle/>
          <a:p>
            <a:r>
              <a:rPr lang="uk-UA" sz="1400" b="1" noProof="1">
                <a:solidFill>
                  <a:schemeClr val="bg1"/>
                </a:solidFill>
                <a:latin typeface="Segoe UI" panose="020B0502040204020203" pitchFamily="34" charset="0"/>
                <a:cs typeface="Segoe UI" panose="020B0502040204020203" pitchFamily="34" charset="0"/>
              </a:rPr>
              <a:t>Основні характеристики циклонів:</a:t>
            </a:r>
          </a:p>
          <a:p>
            <a:pPr marL="285750" indent="-285750">
              <a:buFont typeface="Arial" panose="020B0604020202020204" pitchFamily="34" charset="0"/>
              <a:buChar char="•"/>
            </a:pPr>
            <a:r>
              <a:rPr lang="uk-UA" sz="1400" noProof="1">
                <a:solidFill>
                  <a:schemeClr val="bg1"/>
                </a:solidFill>
                <a:latin typeface="Segoe UI" panose="020B0502040204020203" pitchFamily="34" charset="0"/>
                <a:cs typeface="Segoe UI" panose="020B0502040204020203" pitchFamily="34" charset="0"/>
              </a:rPr>
              <a:t>Центральний циклон на кожному полюсі</a:t>
            </a:r>
          </a:p>
          <a:p>
            <a:pPr marL="285750" indent="-285750">
              <a:buFont typeface="Arial" panose="020B0604020202020204" pitchFamily="34" charset="0"/>
              <a:buChar char="•"/>
            </a:pPr>
            <a:r>
              <a:rPr lang="uk-UA" sz="1400" noProof="1">
                <a:solidFill>
                  <a:schemeClr val="bg1"/>
                </a:solidFill>
                <a:latin typeface="Segoe UI" panose="020B0502040204020203" pitchFamily="34" charset="0"/>
                <a:cs typeface="Segoe UI" panose="020B0502040204020203" pitchFamily="34" charset="0"/>
              </a:rPr>
              <a:t>Північний полюс: 8 навколишніх циклонів</a:t>
            </a:r>
          </a:p>
          <a:p>
            <a:pPr marL="285750" indent="-285750">
              <a:buFont typeface="Arial" panose="020B0604020202020204" pitchFamily="34" charset="0"/>
              <a:buChar char="•"/>
            </a:pPr>
            <a:r>
              <a:rPr lang="uk-UA" sz="1400" noProof="1">
                <a:solidFill>
                  <a:schemeClr val="bg1"/>
                </a:solidFill>
                <a:latin typeface="Segoe UI" panose="020B0502040204020203" pitchFamily="34" charset="0"/>
                <a:cs typeface="Segoe UI" panose="020B0502040204020203" pitchFamily="34" charset="0"/>
              </a:rPr>
              <a:t>Південний полюс: 6 навколишніх циклонів</a:t>
            </a:r>
          </a:p>
          <a:p>
            <a:pPr marL="285750" indent="-285750">
              <a:buFont typeface="Arial" panose="020B0604020202020204" pitchFamily="34" charset="0"/>
              <a:buChar char="•"/>
            </a:pPr>
            <a:r>
              <a:rPr lang="uk-UA" sz="1400" noProof="1">
                <a:solidFill>
                  <a:schemeClr val="bg1"/>
                </a:solidFill>
                <a:latin typeface="Segoe UI" panose="020B0502040204020203" pitchFamily="34" charset="0"/>
                <a:cs typeface="Segoe UI" panose="020B0502040204020203" pitchFamily="34" charset="0"/>
              </a:rPr>
              <a:t>Діаметр: приблизно 4000–6000 км</a:t>
            </a:r>
          </a:p>
          <a:p>
            <a:pPr marL="285750" indent="-285750">
              <a:buFont typeface="Arial" panose="020B0604020202020204" pitchFamily="34" charset="0"/>
              <a:buChar char="•"/>
            </a:pPr>
            <a:r>
              <a:rPr lang="uk-UA" sz="1400" noProof="1">
                <a:solidFill>
                  <a:schemeClr val="bg1"/>
                </a:solidFill>
                <a:latin typeface="Segoe UI" panose="020B0502040204020203" pitchFamily="34" charset="0"/>
                <a:cs typeface="Segoe UI" panose="020B0502040204020203" pitchFamily="34" charset="0"/>
              </a:rPr>
              <a:t>Швидкість вітру: понад 100 м/с (до ~200 м/с)</a:t>
            </a:r>
          </a:p>
          <a:p>
            <a:pPr marL="285750" indent="-285750">
              <a:buFont typeface="Arial" panose="020B0604020202020204" pitchFamily="34" charset="0"/>
              <a:buChar char="•"/>
            </a:pPr>
            <a:r>
              <a:rPr lang="uk-UA" sz="1400" noProof="1">
                <a:solidFill>
                  <a:schemeClr val="bg1"/>
                </a:solidFill>
                <a:latin typeface="Segoe UI" panose="020B0502040204020203" pitchFamily="34" charset="0"/>
                <a:cs typeface="Segoe UI" panose="020B0502040204020203" pitchFamily="34" charset="0"/>
              </a:rPr>
              <a:t>Чітке полігональне розташування</a:t>
            </a:r>
          </a:p>
          <a:p>
            <a:pPr marL="285750" indent="-285750">
              <a:buFont typeface="Arial" panose="020B0604020202020204" pitchFamily="34" charset="0"/>
              <a:buChar char="•"/>
            </a:pPr>
            <a:r>
              <a:rPr lang="uk-UA" sz="1400" noProof="1">
                <a:solidFill>
                  <a:schemeClr val="bg1"/>
                </a:solidFill>
                <a:latin typeface="Segoe UI" panose="020B0502040204020203" pitchFamily="34" charset="0"/>
                <a:cs typeface="Segoe UI" panose="020B0502040204020203" pitchFamily="34" charset="0"/>
              </a:rPr>
              <a:t>Стабільність протягом багатьох років</a:t>
            </a:r>
          </a:p>
          <a:p>
            <a:pPr marL="285750" indent="-285750">
              <a:buFont typeface="Arial" panose="020B0604020202020204" pitchFamily="34" charset="0"/>
              <a:buChar char="•"/>
            </a:pPr>
            <a:r>
              <a:rPr lang="uk-UA" sz="1400" noProof="1">
                <a:solidFill>
                  <a:schemeClr val="bg1"/>
                </a:solidFill>
                <a:latin typeface="Segoe UI" panose="020B0502040204020203" pitchFamily="34" charset="0"/>
                <a:cs typeface="Segoe UI" panose="020B0502040204020203" pitchFamily="34" charset="0"/>
              </a:rPr>
              <a:t>Відсутність злиття вихорів</a:t>
            </a:r>
          </a:p>
        </p:txBody>
      </p:sp>
      <p:sp>
        <p:nvSpPr>
          <p:cNvPr id="6" name="Прямоугольник 5">
            <a:extLst>
              <a:ext uri="{FF2B5EF4-FFF2-40B4-BE49-F238E27FC236}">
                <a16:creationId xmlns:a16="http://schemas.microsoft.com/office/drawing/2014/main" id="{254B2019-E78F-431F-9899-8FB945C547F9}"/>
              </a:ext>
            </a:extLst>
          </p:cNvPr>
          <p:cNvSpPr/>
          <p:nvPr/>
        </p:nvSpPr>
        <p:spPr>
          <a:xfrm>
            <a:off x="4595544" y="2693218"/>
            <a:ext cx="4092720" cy="2783960"/>
          </a:xfrm>
          <a:prstGeom prst="rect">
            <a:avLst/>
          </a:prstGeom>
          <a:noFill/>
          <a:ln w="317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a:extLst>
              <a:ext uri="{FF2B5EF4-FFF2-40B4-BE49-F238E27FC236}">
                <a16:creationId xmlns:a16="http://schemas.microsoft.com/office/drawing/2014/main" id="{FE37D567-2359-487C-9EFD-401F5D1923F6}"/>
              </a:ext>
            </a:extLst>
          </p:cNvPr>
          <p:cNvSpPr txBox="1"/>
          <p:nvPr/>
        </p:nvSpPr>
        <p:spPr>
          <a:xfrm>
            <a:off x="4649464" y="2897352"/>
            <a:ext cx="4038800" cy="2246769"/>
          </a:xfrm>
          <a:prstGeom prst="rect">
            <a:avLst/>
          </a:prstGeom>
          <a:noFill/>
        </p:spPr>
        <p:txBody>
          <a:bodyPr wrap="square">
            <a:spAutoFit/>
          </a:bodyPr>
          <a:lstStyle/>
          <a:p>
            <a:r>
              <a:rPr lang="uk-UA" sz="1400" b="1" noProof="1">
                <a:solidFill>
                  <a:schemeClr val="bg1"/>
                </a:solidFill>
                <a:latin typeface="Segoe UI" panose="020B0502040204020203" pitchFamily="34" charset="0"/>
                <a:cs typeface="Segoe UI" panose="020B0502040204020203" pitchFamily="34" charset="0"/>
              </a:rPr>
              <a:t>Причини утворення і стабільності:</a:t>
            </a:r>
          </a:p>
          <a:p>
            <a:pPr marL="285750" indent="-285750">
              <a:buFont typeface="Arial" panose="020B0604020202020204" pitchFamily="34" charset="0"/>
              <a:buChar char="•"/>
            </a:pPr>
            <a:r>
              <a:rPr lang="uk-UA" sz="1400" noProof="1">
                <a:solidFill>
                  <a:schemeClr val="bg1"/>
                </a:solidFill>
                <a:latin typeface="Segoe UI" panose="020B0502040204020203" pitchFamily="34" charset="0"/>
                <a:cs typeface="Segoe UI" panose="020B0502040204020203" pitchFamily="34" charset="0"/>
              </a:rPr>
              <a:t>Потужна глибинна конвекція — джерело енергії</a:t>
            </a:r>
          </a:p>
          <a:p>
            <a:pPr marL="285750" indent="-285750">
              <a:buFont typeface="Arial" panose="020B0604020202020204" pitchFamily="34" charset="0"/>
              <a:buChar char="•"/>
            </a:pPr>
            <a:r>
              <a:rPr lang="uk-UA" sz="1400" noProof="1">
                <a:solidFill>
                  <a:schemeClr val="bg1"/>
                </a:solidFill>
                <a:latin typeface="Segoe UI" panose="020B0502040204020203" pitchFamily="34" charset="0"/>
                <a:cs typeface="Segoe UI" panose="020B0502040204020203" pitchFamily="34" charset="0"/>
              </a:rPr>
              <a:t>Швидке обертання планети → сильна сила Коріоліса</a:t>
            </a:r>
          </a:p>
          <a:p>
            <a:pPr marL="285750" indent="-285750">
              <a:buFont typeface="Arial" panose="020B0604020202020204" pitchFamily="34" charset="0"/>
              <a:buChar char="•"/>
            </a:pPr>
            <a:r>
              <a:rPr lang="uk-UA" sz="1400" noProof="1">
                <a:solidFill>
                  <a:schemeClr val="bg1"/>
                </a:solidFill>
                <a:latin typeface="Segoe UI" panose="020B0502040204020203" pitchFamily="34" charset="0"/>
                <a:cs typeface="Segoe UI" panose="020B0502040204020203" pitchFamily="34" charset="0"/>
              </a:rPr>
              <a:t>Взаємодія циклонів між собою</a:t>
            </a:r>
          </a:p>
          <a:p>
            <a:pPr marL="285750" indent="-285750">
              <a:buFont typeface="Arial" panose="020B0604020202020204" pitchFamily="34" charset="0"/>
              <a:buChar char="•"/>
            </a:pPr>
            <a:r>
              <a:rPr lang="uk-UA" sz="1400" noProof="1">
                <a:solidFill>
                  <a:schemeClr val="bg1"/>
                </a:solidFill>
                <a:latin typeface="Segoe UI" panose="020B0502040204020203" pitchFamily="34" charset="0"/>
                <a:cs typeface="Segoe UI" panose="020B0502040204020203" pitchFamily="34" charset="0"/>
              </a:rPr>
              <a:t>Баланс інерційних сил і градієнта тиску</a:t>
            </a:r>
          </a:p>
          <a:p>
            <a:pPr marL="285750" indent="-285750">
              <a:buFont typeface="Arial" panose="020B0604020202020204" pitchFamily="34" charset="0"/>
              <a:buChar char="•"/>
            </a:pPr>
            <a:r>
              <a:rPr lang="uk-UA" sz="1400" noProof="1">
                <a:solidFill>
                  <a:schemeClr val="bg1"/>
                </a:solidFill>
                <a:latin typeface="Segoe UI" panose="020B0502040204020203" pitchFamily="34" charset="0"/>
                <a:cs typeface="Segoe UI" panose="020B0502040204020203" pitchFamily="34" charset="0"/>
              </a:rPr>
              <a:t>Центральний циклон стабілізує систему</a:t>
            </a:r>
          </a:p>
          <a:p>
            <a:pPr marL="285750" indent="-285750">
              <a:buFont typeface="Arial" panose="020B0604020202020204" pitchFamily="34" charset="0"/>
              <a:buChar char="•"/>
            </a:pPr>
            <a:r>
              <a:rPr lang="uk-UA" sz="1400" noProof="1">
                <a:solidFill>
                  <a:schemeClr val="bg1"/>
                </a:solidFill>
                <a:latin typeface="Segoe UI" panose="020B0502040204020203" pitchFamily="34" charset="0"/>
                <a:cs typeface="Segoe UI" panose="020B0502040204020203" pitchFamily="34" charset="0"/>
              </a:rPr>
              <a:t>Мінімізація взаємних збурень між вихорами</a:t>
            </a:r>
          </a:p>
        </p:txBody>
      </p:sp>
      <p:sp>
        <p:nvSpPr>
          <p:cNvPr id="8" name="Прямоугольник 7">
            <a:extLst>
              <a:ext uri="{FF2B5EF4-FFF2-40B4-BE49-F238E27FC236}">
                <a16:creationId xmlns:a16="http://schemas.microsoft.com/office/drawing/2014/main" id="{2D5345CC-5CB0-401B-9321-48D5328D1D54}"/>
              </a:ext>
            </a:extLst>
          </p:cNvPr>
          <p:cNvSpPr/>
          <p:nvPr/>
        </p:nvSpPr>
        <p:spPr>
          <a:xfrm>
            <a:off x="330100" y="2691800"/>
            <a:ext cx="4092720" cy="2783960"/>
          </a:xfrm>
          <a:prstGeom prst="rect">
            <a:avLst/>
          </a:prstGeom>
          <a:noFill/>
          <a:ln w="317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a:extLst>
              <a:ext uri="{FF2B5EF4-FFF2-40B4-BE49-F238E27FC236}">
                <a16:creationId xmlns:a16="http://schemas.microsoft.com/office/drawing/2014/main" id="{2B10B5E5-457E-44CA-821F-38D164455408}"/>
              </a:ext>
            </a:extLst>
          </p:cNvPr>
          <p:cNvSpPr txBox="1"/>
          <p:nvPr/>
        </p:nvSpPr>
        <p:spPr>
          <a:xfrm>
            <a:off x="733075" y="5631831"/>
            <a:ext cx="7677849" cy="523220"/>
          </a:xfrm>
          <a:prstGeom prst="rect">
            <a:avLst/>
          </a:prstGeom>
          <a:noFill/>
        </p:spPr>
        <p:txBody>
          <a:bodyPr wrap="square">
            <a:spAutoFit/>
          </a:bodyPr>
          <a:lstStyle/>
          <a:p>
            <a:pPr algn="ctr"/>
            <a:r>
              <a:rPr lang="uk-UA" sz="1400" i="1" dirty="0">
                <a:solidFill>
                  <a:schemeClr val="bg1"/>
                </a:solidFill>
                <a:latin typeface="Segoe UI" panose="020B0502040204020203" pitchFamily="34" charset="0"/>
                <a:cs typeface="Segoe UI" panose="020B0502040204020203" pitchFamily="34" charset="0"/>
              </a:rPr>
              <a:t>Такі унікальні стійкі конфігурації вихорів не мають аналогів у Сонячній системі й залишаються однією з найцікавіших загадок атмосферної динаміки газових гігантів.</a:t>
            </a:r>
          </a:p>
        </p:txBody>
      </p:sp>
      <p:pic>
        <p:nvPicPr>
          <p:cNvPr id="9" name="Рисунок 8">
            <a:extLst>
              <a:ext uri="{FF2B5EF4-FFF2-40B4-BE49-F238E27FC236}">
                <a16:creationId xmlns:a16="http://schemas.microsoft.com/office/drawing/2014/main" id="{AD6A863A-67C8-4A5C-83E5-139A281E2FFA}"/>
              </a:ext>
            </a:extLst>
          </p:cNvPr>
          <p:cNvPicPr>
            <a:picLocks noChangeAspect="1"/>
          </p:cNvPicPr>
          <p:nvPr/>
        </p:nvPicPr>
        <p:blipFill rotWithShape="1">
          <a:blip r:embed="rId3">
            <a:clrChange>
              <a:clrFrom>
                <a:srgbClr val="000000"/>
              </a:clrFrom>
              <a:clrTo>
                <a:srgbClr val="000000">
                  <a:alpha val="0"/>
                </a:srgbClr>
              </a:clrTo>
            </a:clrChange>
          </a:blip>
          <a:srcRect t="5879" b="6297"/>
          <a:stretch/>
        </p:blipFill>
        <p:spPr>
          <a:xfrm flipH="1">
            <a:off x="-2722669" y="1272830"/>
            <a:ext cx="2677671" cy="3042454"/>
          </a:xfrm>
          <a:prstGeom prst="rect">
            <a:avLst/>
          </a:prstGeom>
        </p:spPr>
      </p:pic>
      <p:sp>
        <p:nvSpPr>
          <p:cNvPr id="12" name="TextBox 11">
            <a:extLst>
              <a:ext uri="{FF2B5EF4-FFF2-40B4-BE49-F238E27FC236}">
                <a16:creationId xmlns:a16="http://schemas.microsoft.com/office/drawing/2014/main" id="{C7C76E0C-C6D4-4E9B-AB47-6719EBDC375B}"/>
              </a:ext>
            </a:extLst>
          </p:cNvPr>
          <p:cNvSpPr txBox="1"/>
          <p:nvPr/>
        </p:nvSpPr>
        <p:spPr>
          <a:xfrm>
            <a:off x="538683" y="2022077"/>
            <a:ext cx="8066634" cy="523220"/>
          </a:xfrm>
          <a:prstGeom prst="rect">
            <a:avLst/>
          </a:prstGeom>
          <a:noFill/>
        </p:spPr>
        <p:txBody>
          <a:bodyPr wrap="square">
            <a:spAutoFit/>
          </a:bodyPr>
          <a:lstStyle/>
          <a:p>
            <a:pPr algn="ctr"/>
            <a:r>
              <a:rPr lang="uk-UA" sz="1400" noProof="1">
                <a:solidFill>
                  <a:schemeClr val="bg1"/>
                </a:solidFill>
                <a:latin typeface="Segoe UI" panose="020B0502040204020203" pitchFamily="34" charset="0"/>
                <a:cs typeface="Segoe UI" panose="020B0502040204020203" pitchFamily="34" charset="0"/>
              </a:rPr>
              <a:t>Полярні області Юпітера містять унікальні гігантські вихори, які утворюють впорядковані системи навколо полюсів і залишаються стабільними протягом багатьох років</a:t>
            </a:r>
          </a:p>
        </p:txBody>
      </p:sp>
    </p:spTree>
    <p:extLst>
      <p:ext uri="{BB962C8B-B14F-4D97-AF65-F5344CB8AC3E}">
        <p14:creationId xmlns:p14="http://schemas.microsoft.com/office/powerpoint/2010/main" val="384540700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animBg="1"/>
      <p:bldP spid="7" grpId="0"/>
      <p:bldP spid="8" grpId="0" animBg="1"/>
      <p:bldP spid="10"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FE8C2A-7EB3-4F6E-A1B4-65F32AA09747}"/>
              </a:ext>
            </a:extLst>
          </p:cNvPr>
          <p:cNvSpPr>
            <a:spLocks noGrp="1"/>
          </p:cNvSpPr>
          <p:nvPr>
            <p:ph type="title"/>
          </p:nvPr>
        </p:nvSpPr>
        <p:spPr/>
        <p:txBody>
          <a:bodyPr/>
          <a:lstStyle/>
          <a:p>
            <a:r>
              <a:rPr lang="uk-UA" dirty="0"/>
              <a:t>Методи дослідження</a:t>
            </a:r>
          </a:p>
        </p:txBody>
      </p:sp>
      <p:sp>
        <p:nvSpPr>
          <p:cNvPr id="4" name="TextBox 3">
            <a:extLst>
              <a:ext uri="{FF2B5EF4-FFF2-40B4-BE49-F238E27FC236}">
                <a16:creationId xmlns:a16="http://schemas.microsoft.com/office/drawing/2014/main" id="{A2EFAB2D-6626-42EC-87AE-926E46E2FCD7}"/>
              </a:ext>
            </a:extLst>
          </p:cNvPr>
          <p:cNvSpPr txBox="1"/>
          <p:nvPr/>
        </p:nvSpPr>
        <p:spPr>
          <a:xfrm>
            <a:off x="696471" y="1003834"/>
            <a:ext cx="8269194" cy="738664"/>
          </a:xfrm>
          <a:prstGeom prst="rect">
            <a:avLst/>
          </a:prstGeom>
          <a:noFill/>
        </p:spPr>
        <p:txBody>
          <a:bodyPr wrap="square">
            <a:spAutoFit/>
          </a:bodyPr>
          <a:lstStyle/>
          <a:p>
            <a:pPr algn="ctr"/>
            <a:r>
              <a:rPr lang="uk-UA" sz="1400" dirty="0">
                <a:solidFill>
                  <a:schemeClr val="bg1"/>
                </a:solidFill>
                <a:latin typeface="Segoe UI" panose="020B0502040204020203" pitchFamily="34" charset="0"/>
                <a:cs typeface="Segoe UI" panose="020B0502040204020203" pitchFamily="34" charset="0"/>
              </a:rPr>
              <a:t>Дослідження полярних областей Юпітера стало можливим завдяки космічним спостереженням і подальшій математичній обробці отриманих даних, що дозволяє відновити фізичні параметри атмосфери без прямого контакту з нею</a:t>
            </a:r>
          </a:p>
        </p:txBody>
      </p:sp>
      <p:pic>
        <p:nvPicPr>
          <p:cNvPr id="6" name="Рисунок 5">
            <a:extLst>
              <a:ext uri="{FF2B5EF4-FFF2-40B4-BE49-F238E27FC236}">
                <a16:creationId xmlns:a16="http://schemas.microsoft.com/office/drawing/2014/main" id="{D0A6A67E-392C-4E3A-9C45-F7E829D7DB33}"/>
              </a:ext>
            </a:extLst>
          </p:cNvPr>
          <p:cNvPicPr>
            <a:picLocks noChangeAspect="1"/>
          </p:cNvPicPr>
          <p:nvPr/>
        </p:nvPicPr>
        <p:blipFill rotWithShape="1">
          <a:blip r:embed="rId3">
            <a:clrChange>
              <a:clrFrom>
                <a:srgbClr val="000000"/>
              </a:clrFrom>
              <a:clrTo>
                <a:srgbClr val="000000">
                  <a:alpha val="0"/>
                </a:srgbClr>
              </a:clrTo>
            </a:clrChange>
          </a:blip>
          <a:srcRect t="5879" b="6297"/>
          <a:stretch/>
        </p:blipFill>
        <p:spPr>
          <a:xfrm flipH="1">
            <a:off x="139700" y="1272830"/>
            <a:ext cx="2677671" cy="3042454"/>
          </a:xfrm>
          <a:prstGeom prst="rect">
            <a:avLst/>
          </a:prstGeom>
        </p:spPr>
      </p:pic>
      <p:sp>
        <p:nvSpPr>
          <p:cNvPr id="9" name="TextBox 8">
            <a:extLst>
              <a:ext uri="{FF2B5EF4-FFF2-40B4-BE49-F238E27FC236}">
                <a16:creationId xmlns:a16="http://schemas.microsoft.com/office/drawing/2014/main" id="{E7F4D96D-3EFF-4D6B-8411-A48BD7F9B7E2}"/>
              </a:ext>
            </a:extLst>
          </p:cNvPr>
          <p:cNvSpPr txBox="1"/>
          <p:nvPr/>
        </p:nvSpPr>
        <p:spPr>
          <a:xfrm>
            <a:off x="2904067" y="2005799"/>
            <a:ext cx="6100233" cy="2462213"/>
          </a:xfrm>
          <a:prstGeom prst="rect">
            <a:avLst/>
          </a:prstGeom>
          <a:noFill/>
        </p:spPr>
        <p:txBody>
          <a:bodyPr wrap="square">
            <a:spAutoFit/>
          </a:bodyPr>
          <a:lstStyle/>
          <a:p>
            <a:r>
              <a:rPr lang="ru-RU" sz="1400" dirty="0">
                <a:solidFill>
                  <a:schemeClr val="bg1"/>
                </a:solidFill>
                <a:latin typeface="Segoe UI" panose="020B0502040204020203" pitchFamily="34" charset="0"/>
                <a:cs typeface="Segoe UI" panose="020B0502040204020203" pitchFamily="34" charset="0"/>
              </a:rPr>
              <a:t>	</a:t>
            </a:r>
            <a:r>
              <a:rPr lang="ru-RU" sz="1400" b="1" i="1" dirty="0" err="1">
                <a:solidFill>
                  <a:schemeClr val="bg1"/>
                </a:solidFill>
                <a:latin typeface="Segoe UI" panose="020B0502040204020203" pitchFamily="34" charset="0"/>
                <a:cs typeface="Segoe UI" panose="020B0502040204020203" pitchFamily="34" charset="0"/>
              </a:rPr>
              <a:t>Спостереження</a:t>
            </a:r>
            <a:r>
              <a:rPr lang="ru-RU" sz="1400" b="1" i="1" dirty="0">
                <a:solidFill>
                  <a:schemeClr val="bg1"/>
                </a:solidFill>
                <a:latin typeface="Segoe UI" panose="020B0502040204020203" pitchFamily="34" charset="0"/>
                <a:cs typeface="Segoe UI" panose="020B0502040204020203" pitchFamily="34" charset="0"/>
              </a:rPr>
              <a:t> та </a:t>
            </a:r>
            <a:r>
              <a:rPr lang="ru-RU" sz="1400" b="1" i="1" dirty="0" err="1">
                <a:solidFill>
                  <a:schemeClr val="bg1"/>
                </a:solidFill>
                <a:latin typeface="Segoe UI" panose="020B0502040204020203" pitchFamily="34" charset="0"/>
                <a:cs typeface="Segoe UI" panose="020B0502040204020203" pitchFamily="34" charset="0"/>
              </a:rPr>
              <a:t>аналіз</a:t>
            </a:r>
            <a:r>
              <a:rPr lang="ru-RU" sz="1400" b="1" i="1" dirty="0">
                <a:solidFill>
                  <a:schemeClr val="bg1"/>
                </a:solidFill>
                <a:latin typeface="Segoe UI" panose="020B0502040204020203" pitchFamily="34" charset="0"/>
                <a:cs typeface="Segoe UI" panose="020B0502040204020203" pitchFamily="34" charset="0"/>
              </a:rPr>
              <a:t> </a:t>
            </a:r>
            <a:r>
              <a:rPr lang="ru-RU" sz="1400" b="1" i="1" dirty="0" err="1">
                <a:solidFill>
                  <a:schemeClr val="bg1"/>
                </a:solidFill>
                <a:latin typeface="Segoe UI" panose="020B0502040204020203" pitchFamily="34" charset="0"/>
                <a:cs typeface="Segoe UI" panose="020B0502040204020203" pitchFamily="34" charset="0"/>
              </a:rPr>
              <a:t>даних</a:t>
            </a:r>
            <a:r>
              <a:rPr lang="ru-RU" sz="1400" b="1" i="1" dirty="0">
                <a:solidFill>
                  <a:schemeClr val="bg1"/>
                </a:solidFill>
                <a:latin typeface="Segoe UI" panose="020B0502040204020203" pitchFamily="34" charset="0"/>
                <a:cs typeface="Segoe UI" panose="020B0502040204020203" pitchFamily="34" charset="0"/>
              </a:rPr>
              <a:t> </a:t>
            </a:r>
            <a:r>
              <a:rPr lang="ru-RU" sz="1400" b="1" i="1" dirty="0" err="1">
                <a:solidFill>
                  <a:schemeClr val="bg1"/>
                </a:solidFill>
                <a:latin typeface="Segoe UI" panose="020B0502040204020203" pitchFamily="34" charset="0"/>
                <a:cs typeface="Segoe UI" panose="020B0502040204020203" pitchFamily="34" charset="0"/>
              </a:rPr>
              <a:t>місії</a:t>
            </a:r>
            <a:r>
              <a:rPr lang="ru-RU" sz="1400" b="1" i="1" dirty="0">
                <a:solidFill>
                  <a:schemeClr val="bg1"/>
                </a:solidFill>
                <a:latin typeface="Segoe UI" panose="020B0502040204020203" pitchFamily="34" charset="0"/>
                <a:cs typeface="Segoe UI" panose="020B0502040204020203" pitchFamily="34" charset="0"/>
              </a:rPr>
              <a:t> </a:t>
            </a:r>
            <a:r>
              <a:rPr lang="en-US" sz="1400" b="1" i="1" dirty="0">
                <a:solidFill>
                  <a:schemeClr val="bg1"/>
                </a:solidFill>
                <a:latin typeface="Segoe UI" panose="020B0502040204020203" pitchFamily="34" charset="0"/>
                <a:cs typeface="Segoe UI" panose="020B0502040204020203" pitchFamily="34" charset="0"/>
              </a:rPr>
              <a:t>Juno (NASA)</a:t>
            </a:r>
            <a:r>
              <a:rPr lang="uk-UA" sz="1400" b="1" i="1" dirty="0">
                <a:solidFill>
                  <a:schemeClr val="bg1"/>
                </a:solidFill>
                <a:latin typeface="Segoe UI" panose="020B0502040204020203" pitchFamily="34" charset="0"/>
                <a:cs typeface="Segoe UI" panose="020B0502040204020203" pitchFamily="34" charset="0"/>
              </a:rPr>
              <a:t>:</a:t>
            </a:r>
          </a:p>
          <a:p>
            <a:r>
              <a:rPr lang="uk-UA" sz="1400" dirty="0">
                <a:solidFill>
                  <a:schemeClr val="bg1"/>
                </a:solidFill>
                <a:latin typeface="Segoe UI" panose="020B0502040204020203" pitchFamily="34" charset="0"/>
                <a:cs typeface="Segoe UI" panose="020B0502040204020203" pitchFamily="34" charset="0"/>
              </a:rPr>
              <a:t>	Основним інструментом для вивчення атмосферної динаміки є інфрачервоний картограф </a:t>
            </a:r>
            <a:r>
              <a:rPr lang="en-US" sz="1400" dirty="0">
                <a:solidFill>
                  <a:schemeClr val="bg1"/>
                </a:solidFill>
                <a:latin typeface="Segoe UI" panose="020B0502040204020203" pitchFamily="34" charset="0"/>
                <a:cs typeface="Segoe UI" panose="020B0502040204020203" pitchFamily="34" charset="0"/>
              </a:rPr>
              <a:t>JIRAM,</a:t>
            </a:r>
            <a:r>
              <a:rPr lang="uk-UA" sz="1400" dirty="0">
                <a:solidFill>
                  <a:schemeClr val="bg1"/>
                </a:solidFill>
                <a:latin typeface="Segoe UI" panose="020B0502040204020203" pitchFamily="34" charset="0"/>
                <a:cs typeface="Segoe UI" panose="020B0502040204020203" pitchFamily="34" charset="0"/>
              </a:rPr>
              <a:t> який </a:t>
            </a:r>
            <a:r>
              <a:rPr lang="uk-UA" sz="1400" dirty="0" err="1">
                <a:solidFill>
                  <a:schemeClr val="bg1"/>
                </a:solidFill>
                <a:latin typeface="Segoe UI" panose="020B0502040204020203" pitchFamily="34" charset="0"/>
                <a:cs typeface="Segoe UI" panose="020B0502040204020203" pitchFamily="34" charset="0"/>
              </a:rPr>
              <a:t>працьє</a:t>
            </a:r>
            <a:r>
              <a:rPr lang="uk-UA" sz="1400" dirty="0">
                <a:solidFill>
                  <a:schemeClr val="bg1"/>
                </a:solidFill>
                <a:latin typeface="Segoe UI" panose="020B0502040204020203" pitchFamily="34" charset="0"/>
                <a:cs typeface="Segoe UI" panose="020B0502040204020203" pitchFamily="34" charset="0"/>
              </a:rPr>
              <a:t> на довжині хвилі 4,8 </a:t>
            </a:r>
            <a:r>
              <a:rPr lang="uk-UA" sz="1400" dirty="0" err="1">
                <a:solidFill>
                  <a:schemeClr val="bg1"/>
                </a:solidFill>
                <a:latin typeface="Segoe UI" panose="020B0502040204020203" pitchFamily="34" charset="0"/>
                <a:cs typeface="Segoe UI" panose="020B0502040204020203" pitchFamily="34" charset="0"/>
              </a:rPr>
              <a:t>мкм</a:t>
            </a:r>
            <a:r>
              <a:rPr lang="uk-UA" sz="1400" dirty="0">
                <a:solidFill>
                  <a:schemeClr val="bg1"/>
                </a:solidFill>
                <a:latin typeface="Segoe UI" panose="020B0502040204020203" pitchFamily="34" charset="0"/>
                <a:cs typeface="Segoe UI" panose="020B0502040204020203" pitchFamily="34" charset="0"/>
              </a:rPr>
              <a:t> і реєструє теплове випромінювання верхніх шарів атмосфери. Це дає змогу досліджувати структуру хмар і температурні неоднорідності навіть у темних полярних регіонах</a:t>
            </a:r>
          </a:p>
          <a:p>
            <a:r>
              <a:rPr lang="uk-UA" sz="1400" dirty="0">
                <a:solidFill>
                  <a:schemeClr val="bg1"/>
                </a:solidFill>
                <a:latin typeface="Segoe UI" panose="020B0502040204020203" pitchFamily="34" charset="0"/>
                <a:cs typeface="Segoe UI" panose="020B0502040204020203" pitchFamily="34" charset="0"/>
              </a:rPr>
              <a:t>	Ці дані дають змогу визначати швидкості вітру методом відстеження переміщення хмар на послідовних знімках. Порівнюючи положення одних і тих самих структур через короткі інтервали часу, можна обчислити горизонтальні компоненти швидкості і побудувати повне поле руху атмосфери</a:t>
            </a:r>
            <a:endParaRPr lang="ru-RU" sz="1400" dirty="0">
              <a:solidFill>
                <a:schemeClr val="bg1"/>
              </a:solidFill>
              <a:latin typeface="Segoe UI" panose="020B0502040204020203" pitchFamily="34" charset="0"/>
              <a:cs typeface="Segoe UI" panose="020B0502040204020203" pitchFamily="34" charset="0"/>
            </a:endParaRPr>
          </a:p>
        </p:txBody>
      </p:sp>
      <p:sp>
        <p:nvSpPr>
          <p:cNvPr id="11" name="TextBox 10">
            <a:extLst>
              <a:ext uri="{FF2B5EF4-FFF2-40B4-BE49-F238E27FC236}">
                <a16:creationId xmlns:a16="http://schemas.microsoft.com/office/drawing/2014/main" id="{7394D02C-0416-41F7-ADEE-CCC11D935F6A}"/>
              </a:ext>
            </a:extLst>
          </p:cNvPr>
          <p:cNvSpPr txBox="1"/>
          <p:nvPr/>
        </p:nvSpPr>
        <p:spPr>
          <a:xfrm>
            <a:off x="273672" y="4731313"/>
            <a:ext cx="8730628" cy="1169551"/>
          </a:xfrm>
          <a:prstGeom prst="rect">
            <a:avLst/>
          </a:prstGeom>
          <a:noFill/>
        </p:spPr>
        <p:txBody>
          <a:bodyPr wrap="square">
            <a:spAutoFit/>
          </a:bodyPr>
          <a:lstStyle/>
          <a:p>
            <a:r>
              <a:rPr lang="uk-UA" sz="1400" dirty="0">
                <a:solidFill>
                  <a:schemeClr val="bg1"/>
                </a:solidFill>
                <a:latin typeface="Segoe UI" panose="020B0502040204020203" pitchFamily="34" charset="0"/>
                <a:cs typeface="Segoe UI" panose="020B0502040204020203" pitchFamily="34" charset="0"/>
              </a:rPr>
              <a:t>     </a:t>
            </a:r>
            <a:r>
              <a:rPr lang="uk-UA" sz="1400" b="1" i="1" dirty="0">
                <a:solidFill>
                  <a:schemeClr val="bg1"/>
                </a:solidFill>
                <a:latin typeface="Segoe UI" panose="020B0502040204020203" pitchFamily="34" charset="0"/>
                <a:cs typeface="Segoe UI" panose="020B0502040204020203" pitchFamily="34" charset="0"/>
              </a:rPr>
              <a:t>Математичне моделювання та обробка результатів:</a:t>
            </a:r>
          </a:p>
          <a:p>
            <a:r>
              <a:rPr lang="uk-UA" sz="1400" dirty="0">
                <a:solidFill>
                  <a:schemeClr val="bg1"/>
                </a:solidFill>
                <a:latin typeface="Segoe UI" panose="020B0502040204020203" pitchFamily="34" charset="0"/>
                <a:cs typeface="Segoe UI" panose="020B0502040204020203" pitchFamily="34" charset="0"/>
              </a:rPr>
              <a:t>Отримані дані використовуються для фізико-математичного аналізу атмосферної динаміки. На їх основі оцінюються параметри руху газу, вплив обертання планети та характеристики великих вихрових структур. Також оцінюються енергетичні характеристики, що дозволяє визначити розподіл енергії атмосфери</a:t>
            </a:r>
          </a:p>
        </p:txBody>
      </p:sp>
    </p:spTree>
    <p:extLst>
      <p:ext uri="{BB962C8B-B14F-4D97-AF65-F5344CB8AC3E}">
        <p14:creationId xmlns:p14="http://schemas.microsoft.com/office/powerpoint/2010/main" val="190535401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4958DF-B687-4005-8CAA-B9D767FB68C5}"/>
              </a:ext>
            </a:extLst>
          </p:cNvPr>
          <p:cNvSpPr>
            <a:spLocks noGrp="1"/>
          </p:cNvSpPr>
          <p:nvPr>
            <p:ph type="title"/>
          </p:nvPr>
        </p:nvSpPr>
        <p:spPr/>
        <p:txBody>
          <a:bodyPr/>
          <a:lstStyle/>
          <a:p>
            <a:r>
              <a:rPr lang="ru-RU" dirty="0" err="1"/>
              <a:t>Рівняння</a:t>
            </a:r>
            <a:r>
              <a:rPr lang="ru-RU" dirty="0"/>
              <a:t> </a:t>
            </a:r>
            <a:r>
              <a:rPr lang="ru-RU" dirty="0" err="1"/>
              <a:t>гідродинаміки</a:t>
            </a:r>
            <a:endParaRPr lang="uk-UA" dirty="0"/>
          </a:p>
        </p:txBody>
      </p:sp>
      <p:sp>
        <p:nvSpPr>
          <p:cNvPr id="3" name="TextBox 2">
            <a:extLst>
              <a:ext uri="{FF2B5EF4-FFF2-40B4-BE49-F238E27FC236}">
                <a16:creationId xmlns:a16="http://schemas.microsoft.com/office/drawing/2014/main" id="{4CF4CF7E-75BA-4522-AE42-400ADFA43C73}"/>
              </a:ext>
            </a:extLst>
          </p:cNvPr>
          <p:cNvSpPr txBox="1"/>
          <p:nvPr/>
        </p:nvSpPr>
        <p:spPr>
          <a:xfrm>
            <a:off x="558407" y="1084534"/>
            <a:ext cx="7957732" cy="1077218"/>
          </a:xfrm>
          <a:prstGeom prst="rect">
            <a:avLst/>
          </a:prstGeom>
          <a:noFill/>
        </p:spPr>
        <p:txBody>
          <a:bodyPr wrap="square">
            <a:spAutoFit/>
          </a:bodyPr>
          <a:lstStyle/>
          <a:p>
            <a:pPr algn="ctr"/>
            <a:r>
              <a:rPr lang="uk-UA" sz="1600" dirty="0">
                <a:latin typeface="Segoe UI" panose="020B0502040204020203" pitchFamily="34" charset="0"/>
                <a:cs typeface="Segoe UI" panose="020B0502040204020203" pitchFamily="34" charset="0"/>
              </a:rPr>
              <a:t>Рух газу в атмосфері Юпітера описується рівняннями гідродинаміки для обертової системи відліку. Атмосфера розглядається як суцільне середовище, на яке діють сили тиску, тяжіння, в’язкості та інерційні сили, пов’язані з обертанням планети. </a:t>
            </a:r>
            <a:r>
              <a:rPr lang="ru-RU" sz="1600" dirty="0" err="1">
                <a:latin typeface="Segoe UI" panose="020B0502040204020203" pitchFamily="34" charset="0"/>
                <a:cs typeface="Segoe UI" panose="020B0502040204020203" pitchFamily="34" charset="0"/>
              </a:rPr>
              <a:t>Рівняння</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Нав’є</a:t>
            </a:r>
            <a:r>
              <a:rPr lang="en-US" sz="1600" dirty="0">
                <a:latin typeface="Segoe UI" panose="020B0502040204020203" pitchFamily="34" charset="0"/>
                <a:cs typeface="Segoe UI" panose="020B0502040204020203" pitchFamily="34" charset="0"/>
              </a:rPr>
              <a:t>-</a:t>
            </a:r>
            <a:r>
              <a:rPr lang="ru-RU" sz="1600" dirty="0">
                <a:latin typeface="Segoe UI" panose="020B0502040204020203" pitchFamily="34" charset="0"/>
                <a:cs typeface="Segoe UI" panose="020B0502040204020203" pitchFamily="34" charset="0"/>
              </a:rPr>
              <a:t>Стокса в </a:t>
            </a:r>
            <a:r>
              <a:rPr lang="ru-RU" sz="1600" dirty="0" err="1">
                <a:latin typeface="Segoe UI" panose="020B0502040204020203" pitchFamily="34" charset="0"/>
                <a:cs typeface="Segoe UI" panose="020B0502040204020203" pitchFamily="34" charset="0"/>
              </a:rPr>
              <a:t>обертовій</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системі</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відліку</a:t>
            </a:r>
            <a:r>
              <a:rPr lang="ru-RU" sz="1600" dirty="0">
                <a:latin typeface="Segoe UI" panose="020B0502040204020203" pitchFamily="34" charset="0"/>
                <a:cs typeface="Segoe UI" panose="020B0502040204020203" pitchFamily="34" charset="0"/>
              </a:rPr>
              <a:t>:</a:t>
            </a:r>
            <a:endParaRPr lang="uk-UA" sz="1600" dirty="0">
              <a:latin typeface="Segoe UI" panose="020B0502040204020203" pitchFamily="34" charset="0"/>
              <a:cs typeface="Segoe UI" panose="020B0502040204020203" pitchFamily="34" charset="0"/>
            </a:endParaRPr>
          </a:p>
        </p:txBody>
      </p:sp>
      <p:pic>
        <p:nvPicPr>
          <p:cNvPr id="22" name="Рисунок 21" descr="\documentclass{article}&#10;\usepackage{amsmath,amssymb}&#10;\pagestyle{empty}&#10;\usepackage{mathtext}&#10;\usepackage{xcolor}&#10;\usepackage[T1,T2A]{fontenc}&#10;\usepackage[utf8]{inputenc}&#10;\usepackage[english,russian]{babel}&#10;\newcommand{\sgn}{\operatorname{sgn}}&#10;\linespread{1.0}&#10;\begin{document}&#10;\textcolor{black}&#10;{$    \dfrac{\partial \mathbf{U}}{\partial t}&#10;+ (\mathbf{U}\cdot\nabla)\mathbf{U}&#10;=&#10;-\dfrac{1}{\rho}\nabla p&#10;+ \nu \nabla^2 \mathbf{U}&#10;+ \mathbf{g}&#10;- 2\boldsymbol{\Omega}\times \mathbf{U}      $}&#10;\end{document}" title="IguanaTex Bitmap Display">
            <a:extLst>
              <a:ext uri="{FF2B5EF4-FFF2-40B4-BE49-F238E27FC236}">
                <a16:creationId xmlns:a16="http://schemas.microsoft.com/office/drawing/2014/main" id="{F4DE82C0-2BF3-4474-89B9-83089B2E3319}"/>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2004753" y="3466847"/>
            <a:ext cx="5442309" cy="583485"/>
          </a:xfrm>
          <a:prstGeom prst="rect">
            <a:avLst/>
          </a:prstGeom>
        </p:spPr>
      </p:pic>
      <p:sp>
        <p:nvSpPr>
          <p:cNvPr id="16" name="Прямоугольник 15">
            <a:extLst>
              <a:ext uri="{FF2B5EF4-FFF2-40B4-BE49-F238E27FC236}">
                <a16:creationId xmlns:a16="http://schemas.microsoft.com/office/drawing/2014/main" id="{0C54C3EE-2734-42EC-9B3F-D5C2144BB731}"/>
              </a:ext>
            </a:extLst>
          </p:cNvPr>
          <p:cNvSpPr/>
          <p:nvPr/>
        </p:nvSpPr>
        <p:spPr>
          <a:xfrm>
            <a:off x="1932734" y="3387800"/>
            <a:ext cx="476250" cy="723566"/>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7" name="Прямоугольник 16">
            <a:extLst>
              <a:ext uri="{FF2B5EF4-FFF2-40B4-BE49-F238E27FC236}">
                <a16:creationId xmlns:a16="http://schemas.microsoft.com/office/drawing/2014/main" id="{47B095D3-B105-44E5-8770-310069ACFCF2}"/>
              </a:ext>
            </a:extLst>
          </p:cNvPr>
          <p:cNvSpPr/>
          <p:nvPr/>
        </p:nvSpPr>
        <p:spPr>
          <a:xfrm>
            <a:off x="633918" y="4529164"/>
            <a:ext cx="2566498" cy="580571"/>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chemeClr val="tx1"/>
                </a:solidFill>
                <a:latin typeface="Segoe UI" panose="020B0502040204020203" pitchFamily="34" charset="0"/>
                <a:cs typeface="Segoe UI" panose="020B0502040204020203" pitchFamily="34" charset="0"/>
              </a:rPr>
              <a:t>локальна </a:t>
            </a:r>
            <a:r>
              <a:rPr lang="ru-RU" sz="1600" dirty="0" err="1">
                <a:solidFill>
                  <a:schemeClr val="tx1"/>
                </a:solidFill>
                <a:latin typeface="Segoe UI" panose="020B0502040204020203" pitchFamily="34" charset="0"/>
                <a:cs typeface="Segoe UI" panose="020B0502040204020203" pitchFamily="34" charset="0"/>
              </a:rPr>
              <a:t>зміна</a:t>
            </a:r>
            <a:r>
              <a:rPr lang="ru-RU" sz="1600" dirty="0">
                <a:solidFill>
                  <a:schemeClr val="tx1"/>
                </a:solidFill>
                <a:latin typeface="Segoe UI" panose="020B0502040204020203" pitchFamily="34" charset="0"/>
                <a:cs typeface="Segoe UI" panose="020B0502040204020203" pitchFamily="34" charset="0"/>
              </a:rPr>
              <a:t> </a:t>
            </a:r>
            <a:r>
              <a:rPr lang="ru-RU" sz="1600" dirty="0" err="1">
                <a:solidFill>
                  <a:schemeClr val="tx1"/>
                </a:solidFill>
                <a:latin typeface="Segoe UI" panose="020B0502040204020203" pitchFamily="34" charset="0"/>
                <a:cs typeface="Segoe UI" panose="020B0502040204020203" pitchFamily="34" charset="0"/>
              </a:rPr>
              <a:t>швидкості</a:t>
            </a:r>
            <a:r>
              <a:rPr lang="ru-RU" sz="1600" dirty="0">
                <a:solidFill>
                  <a:schemeClr val="tx1"/>
                </a:solidFill>
                <a:latin typeface="Segoe UI" panose="020B0502040204020203" pitchFamily="34" charset="0"/>
                <a:cs typeface="Segoe UI" panose="020B0502040204020203" pitchFamily="34" charset="0"/>
              </a:rPr>
              <a:t> </a:t>
            </a:r>
            <a:r>
              <a:rPr lang="en-US" sz="1600" dirty="0">
                <a:solidFill>
                  <a:schemeClr val="tx1"/>
                </a:solidFill>
                <a:latin typeface="Segoe UI" panose="020B0502040204020203" pitchFamily="34" charset="0"/>
                <a:cs typeface="Segoe UI" panose="020B0502040204020203" pitchFamily="34" charset="0"/>
              </a:rPr>
              <a:t>U </a:t>
            </a:r>
            <a:r>
              <a:rPr lang="ru-RU" sz="1600" dirty="0">
                <a:solidFill>
                  <a:schemeClr val="tx1"/>
                </a:solidFill>
                <a:latin typeface="Segoe UI" panose="020B0502040204020203" pitchFamily="34" charset="0"/>
                <a:cs typeface="Segoe UI" panose="020B0502040204020203" pitchFamily="34" charset="0"/>
              </a:rPr>
              <a:t>з часом</a:t>
            </a:r>
            <a:endParaRPr lang="uk-UA" sz="1600" dirty="0">
              <a:solidFill>
                <a:schemeClr val="tx1"/>
              </a:solidFill>
              <a:latin typeface="Segoe UI" panose="020B0502040204020203" pitchFamily="34" charset="0"/>
              <a:cs typeface="Segoe UI" panose="020B0502040204020203" pitchFamily="34" charset="0"/>
            </a:endParaRPr>
          </a:p>
        </p:txBody>
      </p:sp>
      <p:sp>
        <p:nvSpPr>
          <p:cNvPr id="23" name="Прямоугольник 22">
            <a:extLst>
              <a:ext uri="{FF2B5EF4-FFF2-40B4-BE49-F238E27FC236}">
                <a16:creationId xmlns:a16="http://schemas.microsoft.com/office/drawing/2014/main" id="{CC44011D-4C48-4CEE-A46D-C0646BEC404C}"/>
              </a:ext>
            </a:extLst>
          </p:cNvPr>
          <p:cNvSpPr/>
          <p:nvPr/>
        </p:nvSpPr>
        <p:spPr>
          <a:xfrm>
            <a:off x="2680312" y="3377556"/>
            <a:ext cx="1090747" cy="723566"/>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4" name="Прямоугольник 23">
            <a:extLst>
              <a:ext uri="{FF2B5EF4-FFF2-40B4-BE49-F238E27FC236}">
                <a16:creationId xmlns:a16="http://schemas.microsoft.com/office/drawing/2014/main" id="{84272CD3-0759-4E08-8BD9-6AF94E576EC3}"/>
              </a:ext>
            </a:extLst>
          </p:cNvPr>
          <p:cNvSpPr/>
          <p:nvPr/>
        </p:nvSpPr>
        <p:spPr>
          <a:xfrm>
            <a:off x="1102318" y="2378555"/>
            <a:ext cx="2566498" cy="580571"/>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err="1">
                <a:solidFill>
                  <a:schemeClr val="tx1"/>
                </a:solidFill>
                <a:latin typeface="Segoe UI" panose="020B0502040204020203" pitchFamily="34" charset="0"/>
                <a:cs typeface="Segoe UI" panose="020B0502040204020203" pitchFamily="34" charset="0"/>
              </a:rPr>
              <a:t>перенесення</a:t>
            </a:r>
            <a:r>
              <a:rPr lang="ru-RU" sz="1600" dirty="0">
                <a:solidFill>
                  <a:schemeClr val="tx1"/>
                </a:solidFill>
                <a:latin typeface="Segoe UI" panose="020B0502040204020203" pitchFamily="34" charset="0"/>
                <a:cs typeface="Segoe UI" panose="020B0502040204020203" pitchFamily="34" charset="0"/>
              </a:rPr>
              <a:t> </a:t>
            </a:r>
            <a:r>
              <a:rPr lang="ru-RU" sz="1600" dirty="0" err="1">
                <a:solidFill>
                  <a:schemeClr val="tx1"/>
                </a:solidFill>
                <a:latin typeface="Segoe UI" panose="020B0502040204020203" pitchFamily="34" charset="0"/>
                <a:cs typeface="Segoe UI" panose="020B0502040204020203" pitchFamily="34" charset="0"/>
              </a:rPr>
              <a:t>імпульсу</a:t>
            </a:r>
            <a:r>
              <a:rPr lang="ru-RU" sz="1600" dirty="0">
                <a:solidFill>
                  <a:schemeClr val="tx1"/>
                </a:solidFill>
                <a:latin typeface="Segoe UI" panose="020B0502040204020203" pitchFamily="34" charset="0"/>
                <a:cs typeface="Segoe UI" panose="020B0502040204020203" pitchFamily="34" charset="0"/>
              </a:rPr>
              <a:t> потоком (</a:t>
            </a:r>
            <a:r>
              <a:rPr lang="ru-RU" sz="1600" dirty="0" err="1">
                <a:solidFill>
                  <a:schemeClr val="tx1"/>
                </a:solidFill>
                <a:latin typeface="Segoe UI" panose="020B0502040204020203" pitchFamily="34" charset="0"/>
                <a:cs typeface="Segoe UI" panose="020B0502040204020203" pitchFamily="34" charset="0"/>
              </a:rPr>
              <a:t>конвекція</a:t>
            </a:r>
            <a:r>
              <a:rPr lang="ru-RU" sz="1600" dirty="0">
                <a:solidFill>
                  <a:schemeClr val="tx1"/>
                </a:solidFill>
                <a:latin typeface="Segoe UI" panose="020B0502040204020203" pitchFamily="34" charset="0"/>
                <a:cs typeface="Segoe UI" panose="020B0502040204020203" pitchFamily="34" charset="0"/>
              </a:rPr>
              <a:t>)</a:t>
            </a:r>
            <a:endParaRPr lang="uk-UA" sz="1600" dirty="0">
              <a:solidFill>
                <a:schemeClr val="tx1"/>
              </a:solidFill>
              <a:latin typeface="Segoe UI" panose="020B0502040204020203" pitchFamily="34" charset="0"/>
              <a:cs typeface="Segoe UI" panose="020B0502040204020203" pitchFamily="34" charset="0"/>
            </a:endParaRPr>
          </a:p>
        </p:txBody>
      </p:sp>
      <p:sp>
        <p:nvSpPr>
          <p:cNvPr id="31" name="Прямоугольник 30">
            <a:extLst>
              <a:ext uri="{FF2B5EF4-FFF2-40B4-BE49-F238E27FC236}">
                <a16:creationId xmlns:a16="http://schemas.microsoft.com/office/drawing/2014/main" id="{786B950C-98F0-4E87-9D37-3E7DB3F5EB5D}"/>
              </a:ext>
            </a:extLst>
          </p:cNvPr>
          <p:cNvSpPr/>
          <p:nvPr/>
        </p:nvSpPr>
        <p:spPr>
          <a:xfrm>
            <a:off x="4042387" y="3396806"/>
            <a:ext cx="866679" cy="723566"/>
          </a:xfrm>
          <a:prstGeom prst="rect">
            <a:avLst/>
          </a:prstGeom>
          <a:noFill/>
          <a:ln w="28575">
            <a:solidFill>
              <a:srgbClr val="007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2" name="Прямоугольник 31">
            <a:extLst>
              <a:ext uri="{FF2B5EF4-FFF2-40B4-BE49-F238E27FC236}">
                <a16:creationId xmlns:a16="http://schemas.microsoft.com/office/drawing/2014/main" id="{9490B855-1D41-4B1D-9C7B-17A012F59128}"/>
              </a:ext>
            </a:extLst>
          </p:cNvPr>
          <p:cNvSpPr/>
          <p:nvPr/>
        </p:nvSpPr>
        <p:spPr>
          <a:xfrm>
            <a:off x="3334308" y="4515592"/>
            <a:ext cx="2566496" cy="580571"/>
          </a:xfrm>
          <a:prstGeom prst="rect">
            <a:avLst/>
          </a:prstGeom>
          <a:noFill/>
          <a:ln w="28575">
            <a:solidFill>
              <a:srgbClr val="007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err="1">
                <a:solidFill>
                  <a:schemeClr val="tx1"/>
                </a:solidFill>
                <a:latin typeface="Segoe UI" panose="020B0502040204020203" pitchFamily="34" charset="0"/>
                <a:cs typeface="Segoe UI" panose="020B0502040204020203" pitchFamily="34" charset="0"/>
              </a:rPr>
              <a:t>прискорення</a:t>
            </a:r>
            <a:r>
              <a:rPr lang="ru-RU" sz="1600" dirty="0">
                <a:solidFill>
                  <a:schemeClr val="tx1"/>
                </a:solidFill>
                <a:latin typeface="Segoe UI" panose="020B0502040204020203" pitchFamily="34" charset="0"/>
                <a:cs typeface="Segoe UI" panose="020B0502040204020203" pitchFamily="34" charset="0"/>
              </a:rPr>
              <a:t> </a:t>
            </a:r>
            <a:r>
              <a:rPr lang="ru-RU" sz="1600" dirty="0" err="1">
                <a:solidFill>
                  <a:schemeClr val="tx1"/>
                </a:solidFill>
                <a:latin typeface="Segoe UI" panose="020B0502040204020203" pitchFamily="34" charset="0"/>
                <a:cs typeface="Segoe UI" panose="020B0502040204020203" pitchFamily="34" charset="0"/>
              </a:rPr>
              <a:t>викликане</a:t>
            </a:r>
            <a:r>
              <a:rPr lang="ru-RU" sz="1600" dirty="0">
                <a:solidFill>
                  <a:schemeClr val="tx1"/>
                </a:solidFill>
                <a:latin typeface="Segoe UI" panose="020B0502040204020203" pitchFamily="34" charset="0"/>
                <a:cs typeface="Segoe UI" panose="020B0502040204020203" pitchFamily="34" charset="0"/>
              </a:rPr>
              <a:t> </a:t>
            </a:r>
            <a:r>
              <a:rPr lang="ru-RU" sz="1600" dirty="0" err="1">
                <a:solidFill>
                  <a:schemeClr val="tx1"/>
                </a:solidFill>
                <a:latin typeface="Segoe UI" panose="020B0502040204020203" pitchFamily="34" charset="0"/>
                <a:cs typeface="Segoe UI" panose="020B0502040204020203" pitchFamily="34" charset="0"/>
              </a:rPr>
              <a:t>зміною</a:t>
            </a:r>
            <a:r>
              <a:rPr lang="ru-RU" sz="1600" dirty="0">
                <a:solidFill>
                  <a:schemeClr val="tx1"/>
                </a:solidFill>
                <a:latin typeface="Segoe UI" panose="020B0502040204020203" pitchFamily="34" charset="0"/>
                <a:cs typeface="Segoe UI" panose="020B0502040204020203" pitchFamily="34" charset="0"/>
              </a:rPr>
              <a:t> </a:t>
            </a:r>
            <a:r>
              <a:rPr lang="ru-RU" sz="1600" dirty="0" err="1">
                <a:solidFill>
                  <a:schemeClr val="tx1"/>
                </a:solidFill>
                <a:latin typeface="Segoe UI" panose="020B0502040204020203" pitchFamily="34" charset="0"/>
                <a:cs typeface="Segoe UI" panose="020B0502040204020203" pitchFamily="34" charset="0"/>
              </a:rPr>
              <a:t>тиску</a:t>
            </a:r>
            <a:r>
              <a:rPr lang="en-US" sz="1600" dirty="0">
                <a:solidFill>
                  <a:schemeClr val="tx1"/>
                </a:solidFill>
                <a:latin typeface="Segoe UI" panose="020B0502040204020203" pitchFamily="34" charset="0"/>
                <a:cs typeface="Segoe UI" panose="020B0502040204020203" pitchFamily="34" charset="0"/>
              </a:rPr>
              <a:t> </a:t>
            </a:r>
            <a:r>
              <a:rPr lang="en-US" sz="1600" i="1" dirty="0">
                <a:solidFill>
                  <a:schemeClr val="tx1"/>
                </a:solidFill>
                <a:latin typeface="Segoe UI" panose="020B0502040204020203" pitchFamily="34" charset="0"/>
                <a:cs typeface="Segoe UI" panose="020B0502040204020203" pitchFamily="34" charset="0"/>
              </a:rPr>
              <a:t>p</a:t>
            </a:r>
            <a:endParaRPr lang="uk-UA" sz="1600" i="1" dirty="0">
              <a:solidFill>
                <a:schemeClr val="tx1"/>
              </a:solidFill>
              <a:latin typeface="Segoe UI" panose="020B0502040204020203" pitchFamily="34" charset="0"/>
              <a:cs typeface="Segoe UI" panose="020B0502040204020203" pitchFamily="34" charset="0"/>
            </a:endParaRPr>
          </a:p>
        </p:txBody>
      </p:sp>
      <p:cxnSp>
        <p:nvCxnSpPr>
          <p:cNvPr id="33" name="Прямая соединительная линия 32">
            <a:extLst>
              <a:ext uri="{FF2B5EF4-FFF2-40B4-BE49-F238E27FC236}">
                <a16:creationId xmlns:a16="http://schemas.microsoft.com/office/drawing/2014/main" id="{731D8990-06FE-4823-A640-8679C92A3424}"/>
              </a:ext>
            </a:extLst>
          </p:cNvPr>
          <p:cNvCxnSpPr>
            <a:cxnSpLocks/>
          </p:cNvCxnSpPr>
          <p:nvPr/>
        </p:nvCxnSpPr>
        <p:spPr>
          <a:xfrm>
            <a:off x="5444446" y="4101122"/>
            <a:ext cx="0" cy="222514"/>
          </a:xfrm>
          <a:prstGeom prst="line">
            <a:avLst/>
          </a:prstGeom>
          <a:ln w="28575">
            <a:solidFill>
              <a:srgbClr val="007FFF"/>
            </a:solidFill>
          </a:ln>
        </p:spPr>
        <p:style>
          <a:lnRef idx="1">
            <a:schemeClr val="accent1"/>
          </a:lnRef>
          <a:fillRef idx="0">
            <a:schemeClr val="accent1"/>
          </a:fillRef>
          <a:effectRef idx="0">
            <a:schemeClr val="accent1"/>
          </a:effectRef>
          <a:fontRef idx="minor">
            <a:schemeClr val="tx1"/>
          </a:fontRef>
        </p:style>
      </p:cxnSp>
      <p:sp>
        <p:nvSpPr>
          <p:cNvPr id="34" name="Прямоугольник 33">
            <a:extLst>
              <a:ext uri="{FF2B5EF4-FFF2-40B4-BE49-F238E27FC236}">
                <a16:creationId xmlns:a16="http://schemas.microsoft.com/office/drawing/2014/main" id="{3554B29A-734A-421E-A740-A1ECE0411AAC}"/>
              </a:ext>
            </a:extLst>
          </p:cNvPr>
          <p:cNvSpPr/>
          <p:nvPr/>
        </p:nvSpPr>
        <p:spPr>
          <a:xfrm>
            <a:off x="6072674" y="4517949"/>
            <a:ext cx="2566494" cy="580570"/>
          </a:xfrm>
          <a:prstGeom prst="rect">
            <a:avLst/>
          </a:prstGeom>
          <a:noFill/>
          <a:ln w="28575">
            <a:solidFill>
              <a:srgbClr val="007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err="1">
                <a:solidFill>
                  <a:schemeClr val="tx1"/>
                </a:solidFill>
                <a:latin typeface="Segoe UI" panose="020B0502040204020203" pitchFamily="34" charset="0"/>
                <a:cs typeface="Segoe UI" panose="020B0502040204020203" pitchFamily="34" charset="0"/>
              </a:rPr>
              <a:t>дія</a:t>
            </a:r>
            <a:r>
              <a:rPr lang="ru-RU" sz="1600" dirty="0">
                <a:solidFill>
                  <a:schemeClr val="tx1"/>
                </a:solidFill>
                <a:latin typeface="Segoe UI" panose="020B0502040204020203" pitchFamily="34" charset="0"/>
                <a:cs typeface="Segoe UI" panose="020B0502040204020203" pitchFamily="34" charset="0"/>
              </a:rPr>
              <a:t> </a:t>
            </a:r>
            <a:r>
              <a:rPr lang="ru-RU" sz="1600" dirty="0" err="1">
                <a:solidFill>
                  <a:schemeClr val="tx1"/>
                </a:solidFill>
                <a:latin typeface="Segoe UI" panose="020B0502040204020203" pitchFamily="34" charset="0"/>
                <a:cs typeface="Segoe UI" panose="020B0502040204020203" pitchFamily="34" charset="0"/>
              </a:rPr>
              <a:t>в’язкості</a:t>
            </a:r>
            <a:r>
              <a:rPr lang="en-US" sz="1600" dirty="0">
                <a:solidFill>
                  <a:schemeClr val="tx1"/>
                </a:solidFill>
                <a:latin typeface="Segoe UI" panose="020B0502040204020203" pitchFamily="34" charset="0"/>
                <a:cs typeface="Segoe UI" panose="020B0502040204020203" pitchFamily="34" charset="0"/>
              </a:rPr>
              <a:t> (    	     —</a:t>
            </a:r>
            <a:r>
              <a:rPr lang="uk-UA" sz="1600" dirty="0">
                <a:solidFill>
                  <a:schemeClr val="tx1"/>
                </a:solidFill>
                <a:latin typeface="Segoe UI" panose="020B0502040204020203" pitchFamily="34" charset="0"/>
                <a:cs typeface="Segoe UI" panose="020B0502040204020203" pitchFamily="34" charset="0"/>
              </a:rPr>
              <a:t>кінематична в’язкість</a:t>
            </a:r>
            <a:r>
              <a:rPr lang="en-US" sz="1600" dirty="0">
                <a:solidFill>
                  <a:schemeClr val="tx1"/>
                </a:solidFill>
                <a:latin typeface="Segoe UI" panose="020B0502040204020203" pitchFamily="34" charset="0"/>
                <a:cs typeface="Segoe UI" panose="020B0502040204020203" pitchFamily="34" charset="0"/>
              </a:rPr>
              <a:t>)</a:t>
            </a:r>
          </a:p>
        </p:txBody>
      </p:sp>
      <p:sp>
        <p:nvSpPr>
          <p:cNvPr id="35" name="Прямоугольник 34">
            <a:extLst>
              <a:ext uri="{FF2B5EF4-FFF2-40B4-BE49-F238E27FC236}">
                <a16:creationId xmlns:a16="http://schemas.microsoft.com/office/drawing/2014/main" id="{2B4714FE-6696-4C93-BCC1-A22C5AFB971E}"/>
              </a:ext>
            </a:extLst>
          </p:cNvPr>
          <p:cNvSpPr/>
          <p:nvPr/>
        </p:nvSpPr>
        <p:spPr>
          <a:xfrm>
            <a:off x="4063586" y="2378555"/>
            <a:ext cx="4018176" cy="580571"/>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err="1">
                <a:solidFill>
                  <a:schemeClr val="tx1"/>
                </a:solidFill>
                <a:latin typeface="Segoe UI" panose="020B0502040204020203" pitchFamily="34" charset="0"/>
                <a:cs typeface="Segoe UI" panose="020B0502040204020203" pitchFamily="34" charset="0"/>
              </a:rPr>
              <a:t>вплив</a:t>
            </a:r>
            <a:r>
              <a:rPr lang="ru-RU" sz="1600" dirty="0">
                <a:solidFill>
                  <a:schemeClr val="tx1"/>
                </a:solidFill>
                <a:latin typeface="Segoe UI" panose="020B0502040204020203" pitchFamily="34" charset="0"/>
                <a:cs typeface="Segoe UI" panose="020B0502040204020203" pitchFamily="34" charset="0"/>
              </a:rPr>
              <a:t> </a:t>
            </a:r>
            <a:r>
              <a:rPr lang="ru-RU" sz="1600" dirty="0" err="1">
                <a:solidFill>
                  <a:schemeClr val="tx1"/>
                </a:solidFill>
                <a:latin typeface="Segoe UI" panose="020B0502040204020203" pitchFamily="34" charset="0"/>
                <a:cs typeface="Segoe UI" panose="020B0502040204020203" pitchFamily="34" charset="0"/>
              </a:rPr>
              <a:t>сили</a:t>
            </a:r>
            <a:r>
              <a:rPr lang="ru-RU" sz="1600" dirty="0">
                <a:solidFill>
                  <a:schemeClr val="tx1"/>
                </a:solidFill>
                <a:latin typeface="Segoe UI" panose="020B0502040204020203" pitchFamily="34" charset="0"/>
                <a:cs typeface="Segoe UI" panose="020B0502040204020203" pitchFamily="34" charset="0"/>
              </a:rPr>
              <a:t> </a:t>
            </a:r>
            <a:r>
              <a:rPr lang="ru-RU" sz="1600" dirty="0" err="1">
                <a:solidFill>
                  <a:schemeClr val="tx1"/>
                </a:solidFill>
                <a:latin typeface="Segoe UI" panose="020B0502040204020203" pitchFamily="34" charset="0"/>
                <a:cs typeface="Segoe UI" panose="020B0502040204020203" pitchFamily="34" charset="0"/>
              </a:rPr>
              <a:t>Коріоліса</a:t>
            </a:r>
            <a:r>
              <a:rPr lang="ru-RU" sz="1600" dirty="0">
                <a:solidFill>
                  <a:schemeClr val="tx1"/>
                </a:solidFill>
                <a:latin typeface="Segoe UI" panose="020B0502040204020203" pitchFamily="34" charset="0"/>
                <a:cs typeface="Segoe UI" panose="020B0502040204020203" pitchFamily="34" charset="0"/>
              </a:rPr>
              <a:t>, </a:t>
            </a:r>
            <a:r>
              <a:rPr lang="uk-UA" sz="1600" dirty="0">
                <a:solidFill>
                  <a:schemeClr val="tx1"/>
                </a:solidFill>
                <a:latin typeface="Segoe UI" panose="020B0502040204020203" pitchFamily="34" charset="0"/>
                <a:cs typeface="Segoe UI" panose="020B0502040204020203" pitchFamily="34" charset="0"/>
              </a:rPr>
              <a:t>пропорційної кутовій </a:t>
            </a:r>
            <a:r>
              <a:rPr lang="uk-UA" sz="1600" dirty="0" err="1">
                <a:solidFill>
                  <a:schemeClr val="tx1"/>
                </a:solidFill>
                <a:latin typeface="Segoe UI" panose="020B0502040204020203" pitchFamily="34" charset="0"/>
                <a:cs typeface="Segoe UI" panose="020B0502040204020203" pitchFamily="34" charset="0"/>
              </a:rPr>
              <a:t>швидкост</a:t>
            </a:r>
            <a:r>
              <a:rPr lang="en-US" sz="1600" dirty="0" err="1">
                <a:solidFill>
                  <a:schemeClr val="tx1"/>
                </a:solidFill>
                <a:latin typeface="Segoe UI" panose="020B0502040204020203" pitchFamily="34" charset="0"/>
                <a:cs typeface="Segoe UI" panose="020B0502040204020203" pitchFamily="34" charset="0"/>
              </a:rPr>
              <a:t>i</a:t>
            </a:r>
            <a:r>
              <a:rPr lang="en-US" sz="1600" dirty="0">
                <a:solidFill>
                  <a:schemeClr val="tx1"/>
                </a:solidFill>
                <a:latin typeface="Segoe UI" panose="020B0502040204020203" pitchFamily="34" charset="0"/>
                <a:cs typeface="Segoe UI" panose="020B0502040204020203" pitchFamily="34" charset="0"/>
              </a:rPr>
              <a:t> </a:t>
            </a:r>
            <a:r>
              <a:rPr lang="uk-UA" sz="1600" dirty="0">
                <a:solidFill>
                  <a:schemeClr val="tx1"/>
                </a:solidFill>
                <a:latin typeface="Segoe UI" panose="020B0502040204020203" pitchFamily="34" charset="0"/>
                <a:cs typeface="Segoe UI" panose="020B0502040204020203" pitchFamily="34" charset="0"/>
              </a:rPr>
              <a:t>    обертання планети</a:t>
            </a:r>
          </a:p>
        </p:txBody>
      </p:sp>
      <p:sp>
        <p:nvSpPr>
          <p:cNvPr id="40" name="Прямоугольник 39">
            <a:extLst>
              <a:ext uri="{FF2B5EF4-FFF2-40B4-BE49-F238E27FC236}">
                <a16:creationId xmlns:a16="http://schemas.microsoft.com/office/drawing/2014/main" id="{060B22C4-0B76-4DB2-808B-8B0CAAA51B94}"/>
              </a:ext>
            </a:extLst>
          </p:cNvPr>
          <p:cNvSpPr/>
          <p:nvPr/>
        </p:nvSpPr>
        <p:spPr>
          <a:xfrm>
            <a:off x="5089328" y="3387800"/>
            <a:ext cx="784493" cy="723566"/>
          </a:xfrm>
          <a:prstGeom prst="rect">
            <a:avLst/>
          </a:prstGeom>
          <a:noFill/>
          <a:ln w="28575">
            <a:solidFill>
              <a:srgbClr val="007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1" name="Прямоугольник 40">
            <a:extLst>
              <a:ext uri="{FF2B5EF4-FFF2-40B4-BE49-F238E27FC236}">
                <a16:creationId xmlns:a16="http://schemas.microsoft.com/office/drawing/2014/main" id="{DDD4A018-985F-442C-9A3A-57C7DEC7C171}"/>
              </a:ext>
            </a:extLst>
          </p:cNvPr>
          <p:cNvSpPr/>
          <p:nvPr/>
        </p:nvSpPr>
        <p:spPr>
          <a:xfrm>
            <a:off x="6545510" y="3387289"/>
            <a:ext cx="973571" cy="72356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cxnSp>
        <p:nvCxnSpPr>
          <p:cNvPr id="44" name="Прямая соединительная линия 43">
            <a:extLst>
              <a:ext uri="{FF2B5EF4-FFF2-40B4-BE49-F238E27FC236}">
                <a16:creationId xmlns:a16="http://schemas.microsoft.com/office/drawing/2014/main" id="{0EA56BD9-11D3-4317-A2B5-14F4F4D2BFB3}"/>
              </a:ext>
            </a:extLst>
          </p:cNvPr>
          <p:cNvCxnSpPr>
            <a:cxnSpLocks/>
          </p:cNvCxnSpPr>
          <p:nvPr/>
        </p:nvCxnSpPr>
        <p:spPr>
          <a:xfrm>
            <a:off x="5444446" y="4323636"/>
            <a:ext cx="2002616" cy="0"/>
          </a:xfrm>
          <a:prstGeom prst="line">
            <a:avLst/>
          </a:prstGeom>
          <a:ln w="28575">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a:extLst>
              <a:ext uri="{FF2B5EF4-FFF2-40B4-BE49-F238E27FC236}">
                <a16:creationId xmlns:a16="http://schemas.microsoft.com/office/drawing/2014/main" id="{93409E16-ED01-44C9-AF25-5EC828B1476B}"/>
              </a:ext>
            </a:extLst>
          </p:cNvPr>
          <p:cNvCxnSpPr>
            <a:cxnSpLocks/>
          </p:cNvCxnSpPr>
          <p:nvPr/>
        </p:nvCxnSpPr>
        <p:spPr>
          <a:xfrm>
            <a:off x="7458118" y="4322990"/>
            <a:ext cx="0" cy="192602"/>
          </a:xfrm>
          <a:prstGeom prst="line">
            <a:avLst/>
          </a:prstGeom>
          <a:ln w="28575">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48" name="Прямая соединительная линия 47">
            <a:extLst>
              <a:ext uri="{FF2B5EF4-FFF2-40B4-BE49-F238E27FC236}">
                <a16:creationId xmlns:a16="http://schemas.microsoft.com/office/drawing/2014/main" id="{29639B34-D04B-4739-B94B-CE2BC40834CC}"/>
              </a:ext>
            </a:extLst>
          </p:cNvPr>
          <p:cNvCxnSpPr>
            <a:cxnSpLocks/>
          </p:cNvCxnSpPr>
          <p:nvPr/>
        </p:nvCxnSpPr>
        <p:spPr>
          <a:xfrm>
            <a:off x="4473569" y="4120372"/>
            <a:ext cx="2157" cy="406529"/>
          </a:xfrm>
          <a:prstGeom prst="line">
            <a:avLst/>
          </a:prstGeom>
          <a:ln w="28575">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50" name="Прямая соединительная линия 49">
            <a:extLst>
              <a:ext uri="{FF2B5EF4-FFF2-40B4-BE49-F238E27FC236}">
                <a16:creationId xmlns:a16="http://schemas.microsoft.com/office/drawing/2014/main" id="{7AAE65D5-4593-4A06-B1D7-926F47EF2588}"/>
              </a:ext>
            </a:extLst>
          </p:cNvPr>
          <p:cNvCxnSpPr>
            <a:cxnSpLocks/>
            <a:endCxn id="23" idx="0"/>
          </p:cNvCxnSpPr>
          <p:nvPr/>
        </p:nvCxnSpPr>
        <p:spPr>
          <a:xfrm>
            <a:off x="3225685" y="2948546"/>
            <a:ext cx="1" cy="42901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51">
            <a:extLst>
              <a:ext uri="{FF2B5EF4-FFF2-40B4-BE49-F238E27FC236}">
                <a16:creationId xmlns:a16="http://schemas.microsoft.com/office/drawing/2014/main" id="{9A05A968-AEC1-4127-A97A-67B433D83A86}"/>
              </a:ext>
            </a:extLst>
          </p:cNvPr>
          <p:cNvCxnSpPr>
            <a:cxnSpLocks/>
          </p:cNvCxnSpPr>
          <p:nvPr/>
        </p:nvCxnSpPr>
        <p:spPr>
          <a:xfrm>
            <a:off x="2148890" y="4120372"/>
            <a:ext cx="0" cy="406529"/>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a:extLst>
              <a:ext uri="{FF2B5EF4-FFF2-40B4-BE49-F238E27FC236}">
                <a16:creationId xmlns:a16="http://schemas.microsoft.com/office/drawing/2014/main" id="{517F37EF-E7D6-4DC3-8AA0-609D0766BED5}"/>
              </a:ext>
            </a:extLst>
          </p:cNvPr>
          <p:cNvCxnSpPr>
            <a:cxnSpLocks/>
          </p:cNvCxnSpPr>
          <p:nvPr/>
        </p:nvCxnSpPr>
        <p:spPr>
          <a:xfrm flipH="1">
            <a:off x="7028347" y="2948546"/>
            <a:ext cx="3948" cy="45050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D9EF49CB-E290-46A9-9BBF-7EEF2D5F0473}"/>
              </a:ext>
            </a:extLst>
          </p:cNvPr>
          <p:cNvSpPr txBox="1"/>
          <p:nvPr/>
        </p:nvSpPr>
        <p:spPr>
          <a:xfrm>
            <a:off x="820739" y="5436726"/>
            <a:ext cx="7957732" cy="584775"/>
          </a:xfrm>
          <a:prstGeom prst="rect">
            <a:avLst/>
          </a:prstGeom>
          <a:noFill/>
        </p:spPr>
        <p:txBody>
          <a:bodyPr wrap="square">
            <a:spAutoFit/>
          </a:bodyPr>
          <a:lstStyle/>
          <a:p>
            <a:pPr algn="ctr"/>
            <a:r>
              <a:rPr lang="uk-UA" sz="1600" dirty="0">
                <a:latin typeface="Segoe UI" panose="020B0502040204020203" pitchFamily="34" charset="0"/>
                <a:cs typeface="Segoe UI" panose="020B0502040204020203" pitchFamily="34" charset="0"/>
              </a:rPr>
              <a:t>Баланс цих сил визначає динаміку атмосфери та умови існування довготривалих полярних циклонів Юпітера</a:t>
            </a:r>
          </a:p>
        </p:txBody>
      </p:sp>
      <p:pic>
        <p:nvPicPr>
          <p:cNvPr id="71" name="Рисунок 70" descr="\documentclass{article}&#10;\usepackage{amsmath,amssymb}&#10;\pagestyle{empty}&#10;\usepackage{mathtext}&#10;\usepackage{xcolor}&#10;\usepackage[T1,T2A]{fontenc}&#10;\usepackage[utf8]{inputenc}&#10;\usepackage[english,russian]{babel}&#10;\newcommand{\sgn}{\operatorname{sgn}}&#10;\linespread{1.0}&#10;\begin{document}&#10;\textcolor{black}&#10;{$    \nu=\eta/\rho      $}&#10;\end{document}" title="IguanaTex Bitmap Display">
            <a:extLst>
              <a:ext uri="{FF2B5EF4-FFF2-40B4-BE49-F238E27FC236}">
                <a16:creationId xmlns:a16="http://schemas.microsoft.com/office/drawing/2014/main" id="{D61D44D7-D8E4-47D6-ADC7-28D6C52887D1}"/>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7480270" y="4576053"/>
            <a:ext cx="772536" cy="232180"/>
          </a:xfrm>
          <a:prstGeom prst="rect">
            <a:avLst/>
          </a:prstGeom>
        </p:spPr>
      </p:pic>
      <p:pic>
        <p:nvPicPr>
          <p:cNvPr id="77" name="Рисунок 76" descr="\documentclass{article}&#10;\usepackage{amsmath,amssymb}&#10;\pagestyle{empty}&#10;\usepackage{mathtext}&#10;\usepackage{xcolor}&#10;\usepackage[T1,T2A]{fontenc}&#10;\usepackage[utf8]{inputenc}&#10;\usepackage[english,russian]{babel}&#10;\newcommand{\sgn}{\operatorname{sgn}}&#10;\linespread{1.0}&#10;\begin{document}&#10;\textcolor{black}&#10;{$    \Omega      $}&#10;\end{document}" title="IguanaTex Bitmap Display">
            <a:extLst>
              <a:ext uri="{FF2B5EF4-FFF2-40B4-BE49-F238E27FC236}">
                <a16:creationId xmlns:a16="http://schemas.microsoft.com/office/drawing/2014/main" id="{BF656CF9-DAEA-453E-A132-70795B152BA0}"/>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5953687" y="2714752"/>
            <a:ext cx="145371" cy="160457"/>
          </a:xfrm>
          <a:prstGeom prst="rect">
            <a:avLst/>
          </a:prstGeom>
        </p:spPr>
      </p:pic>
    </p:spTree>
    <p:extLst>
      <p:ext uri="{BB962C8B-B14F-4D97-AF65-F5344CB8AC3E}">
        <p14:creationId xmlns:p14="http://schemas.microsoft.com/office/powerpoint/2010/main" val="233698878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500"/>
                                        <p:tgtEl>
                                          <p:spTgt spid="16"/>
                                        </p:tgtEl>
                                      </p:cBhvr>
                                    </p:animEffect>
                                  </p:childTnLst>
                                </p:cTn>
                              </p:par>
                              <p:par>
                                <p:cTn id="18" presetID="22" presetClass="entr" presetSubtype="1" fill="hold" nodeType="with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wipe(up)">
                                      <p:cBhvr>
                                        <p:cTn id="20" dur="500"/>
                                        <p:tgtEl>
                                          <p:spTgt spid="52"/>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childTnLst>
                          </p:cTn>
                        </p:par>
                        <p:par>
                          <p:cTn id="24" fill="hold">
                            <p:stCondLst>
                              <p:cond delay="500"/>
                            </p:stCondLst>
                            <p:childTnLst>
                              <p:par>
                                <p:cTn id="25" presetID="22" presetClass="entr" presetSubtype="4"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500"/>
                                        <p:tgtEl>
                                          <p:spTgt spid="23"/>
                                        </p:tgtEl>
                                      </p:cBhvr>
                                    </p:animEffect>
                                  </p:childTnLst>
                                </p:cTn>
                              </p:par>
                              <p:par>
                                <p:cTn id="28" presetID="22" presetClass="entr" presetSubtype="4" fill="hold" nodeType="with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wipe(down)">
                                      <p:cBhvr>
                                        <p:cTn id="30" dur="500"/>
                                        <p:tgtEl>
                                          <p:spTgt spid="50"/>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down)">
                                      <p:cBhvr>
                                        <p:cTn id="33" dur="500"/>
                                        <p:tgtEl>
                                          <p:spTgt spid="24"/>
                                        </p:tgtEl>
                                      </p:cBhvr>
                                    </p:animEffect>
                                  </p:childTnLst>
                                </p:cTn>
                              </p:par>
                            </p:childTnLst>
                          </p:cTn>
                        </p:par>
                        <p:par>
                          <p:cTn id="34" fill="hold">
                            <p:stCondLst>
                              <p:cond delay="1000"/>
                            </p:stCondLst>
                            <p:childTnLst>
                              <p:par>
                                <p:cTn id="35" presetID="22" presetClass="entr" presetSubtype="1"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up)">
                                      <p:cBhvr>
                                        <p:cTn id="37" dur="500"/>
                                        <p:tgtEl>
                                          <p:spTgt spid="31"/>
                                        </p:tgtEl>
                                      </p:cBhvr>
                                    </p:animEffect>
                                  </p:childTnLst>
                                </p:cTn>
                              </p:par>
                              <p:par>
                                <p:cTn id="38" presetID="22" presetClass="entr" presetSubtype="1" fill="hold"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wipe(up)">
                                      <p:cBhvr>
                                        <p:cTn id="40" dur="500"/>
                                        <p:tgtEl>
                                          <p:spTgt spid="48"/>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up)">
                                      <p:cBhvr>
                                        <p:cTn id="43" dur="500"/>
                                        <p:tgtEl>
                                          <p:spTgt spid="32"/>
                                        </p:tgtEl>
                                      </p:cBhvr>
                                    </p:animEffect>
                                  </p:childTnLst>
                                </p:cTn>
                              </p:par>
                            </p:childTnLst>
                          </p:cTn>
                        </p:par>
                        <p:par>
                          <p:cTn id="44" fill="hold">
                            <p:stCondLst>
                              <p:cond delay="1500"/>
                            </p:stCondLst>
                            <p:childTnLst>
                              <p:par>
                                <p:cTn id="45" presetID="22" presetClass="entr" presetSubtype="1"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up)">
                                      <p:cBhvr>
                                        <p:cTn id="47" dur="500"/>
                                        <p:tgtEl>
                                          <p:spTgt spid="40"/>
                                        </p:tgtEl>
                                      </p:cBhvr>
                                    </p:animEffect>
                                  </p:childTnLst>
                                </p:cTn>
                              </p:par>
                              <p:par>
                                <p:cTn id="48" presetID="22" presetClass="entr" presetSubtype="1" fill="hold"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up)">
                                      <p:cBhvr>
                                        <p:cTn id="50" dur="500"/>
                                        <p:tgtEl>
                                          <p:spTgt spid="33"/>
                                        </p:tgtEl>
                                      </p:cBhvr>
                                    </p:animEffect>
                                  </p:childTnLst>
                                </p:cTn>
                              </p:par>
                              <p:par>
                                <p:cTn id="51" presetID="22" presetClass="entr" presetSubtype="1" fill="hold"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wipe(up)">
                                      <p:cBhvr>
                                        <p:cTn id="53" dur="500"/>
                                        <p:tgtEl>
                                          <p:spTgt spid="44"/>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up)">
                                      <p:cBhvr>
                                        <p:cTn id="56" dur="500"/>
                                        <p:tgtEl>
                                          <p:spTgt spid="34"/>
                                        </p:tgtEl>
                                      </p:cBhvr>
                                    </p:animEffect>
                                  </p:childTnLst>
                                </p:cTn>
                              </p:par>
                              <p:par>
                                <p:cTn id="57" presetID="22" presetClass="entr" presetSubtype="1"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ipe(up)">
                                      <p:cBhvr>
                                        <p:cTn id="59" dur="500"/>
                                        <p:tgtEl>
                                          <p:spTgt spid="47"/>
                                        </p:tgtEl>
                                      </p:cBhvr>
                                    </p:animEffect>
                                  </p:childTnLst>
                                </p:cTn>
                              </p:par>
                              <p:par>
                                <p:cTn id="60" presetID="22" presetClass="entr" presetSubtype="1" fill="hold" nodeType="withEffect">
                                  <p:stCondLst>
                                    <p:cond delay="0"/>
                                  </p:stCondLst>
                                  <p:childTnLst>
                                    <p:set>
                                      <p:cBhvr>
                                        <p:cTn id="61" dur="1" fill="hold">
                                          <p:stCondLst>
                                            <p:cond delay="0"/>
                                          </p:stCondLst>
                                        </p:cTn>
                                        <p:tgtEl>
                                          <p:spTgt spid="71"/>
                                        </p:tgtEl>
                                        <p:attrNameLst>
                                          <p:attrName>style.visibility</p:attrName>
                                        </p:attrNameLst>
                                      </p:cBhvr>
                                      <p:to>
                                        <p:strVal val="visible"/>
                                      </p:to>
                                    </p:set>
                                    <p:animEffect transition="in" filter="wipe(up)">
                                      <p:cBhvr>
                                        <p:cTn id="62" dur="500"/>
                                        <p:tgtEl>
                                          <p:spTgt spid="71"/>
                                        </p:tgtEl>
                                      </p:cBhvr>
                                    </p:animEffect>
                                  </p:childTnLst>
                                </p:cTn>
                              </p:par>
                            </p:childTnLst>
                          </p:cTn>
                        </p:par>
                        <p:par>
                          <p:cTn id="63" fill="hold">
                            <p:stCondLst>
                              <p:cond delay="2000"/>
                            </p:stCondLst>
                            <p:childTnLst>
                              <p:par>
                                <p:cTn id="64" presetID="22" presetClass="entr" presetSubtype="4" fill="hold" grpId="0" nodeType="after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wipe(down)">
                                      <p:cBhvr>
                                        <p:cTn id="66" dur="500"/>
                                        <p:tgtEl>
                                          <p:spTgt spid="41"/>
                                        </p:tgtEl>
                                      </p:cBhvr>
                                    </p:animEffect>
                                  </p:childTnLst>
                                </p:cTn>
                              </p:par>
                              <p:par>
                                <p:cTn id="67" presetID="22" presetClass="entr" presetSubtype="4" fill="hold" nodeType="withEffect">
                                  <p:stCondLst>
                                    <p:cond delay="0"/>
                                  </p:stCondLst>
                                  <p:childTnLst>
                                    <p:set>
                                      <p:cBhvr>
                                        <p:cTn id="68" dur="1" fill="hold">
                                          <p:stCondLst>
                                            <p:cond delay="0"/>
                                          </p:stCondLst>
                                        </p:cTn>
                                        <p:tgtEl>
                                          <p:spTgt spid="55"/>
                                        </p:tgtEl>
                                        <p:attrNameLst>
                                          <p:attrName>style.visibility</p:attrName>
                                        </p:attrNameLst>
                                      </p:cBhvr>
                                      <p:to>
                                        <p:strVal val="visible"/>
                                      </p:to>
                                    </p:set>
                                    <p:animEffect transition="in" filter="wipe(down)">
                                      <p:cBhvr>
                                        <p:cTn id="69" dur="500"/>
                                        <p:tgtEl>
                                          <p:spTgt spid="55"/>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wipe(down)">
                                      <p:cBhvr>
                                        <p:cTn id="72" dur="500"/>
                                        <p:tgtEl>
                                          <p:spTgt spid="35"/>
                                        </p:tgtEl>
                                      </p:cBhvr>
                                    </p:animEffect>
                                  </p:childTnLst>
                                </p:cTn>
                              </p:par>
                              <p:par>
                                <p:cTn id="73" presetID="22" presetClass="entr" presetSubtype="4" fill="hold" nodeType="withEffect">
                                  <p:stCondLst>
                                    <p:cond delay="0"/>
                                  </p:stCondLst>
                                  <p:childTnLst>
                                    <p:set>
                                      <p:cBhvr>
                                        <p:cTn id="74" dur="1" fill="hold">
                                          <p:stCondLst>
                                            <p:cond delay="0"/>
                                          </p:stCondLst>
                                        </p:cTn>
                                        <p:tgtEl>
                                          <p:spTgt spid="77"/>
                                        </p:tgtEl>
                                        <p:attrNameLst>
                                          <p:attrName>style.visibility</p:attrName>
                                        </p:attrNameLst>
                                      </p:cBhvr>
                                      <p:to>
                                        <p:strVal val="visible"/>
                                      </p:to>
                                    </p:set>
                                    <p:animEffect transition="in" filter="wipe(down)">
                                      <p:cBhvr>
                                        <p:cTn id="75" dur="500"/>
                                        <p:tgtEl>
                                          <p:spTgt spid="77"/>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58"/>
                                        </p:tgtEl>
                                        <p:attrNameLst>
                                          <p:attrName>style.visibility</p:attrName>
                                        </p:attrNameLst>
                                      </p:cBhvr>
                                      <p:to>
                                        <p:strVal val="visible"/>
                                      </p:to>
                                    </p:set>
                                    <p:animEffect transition="in" filter="fade">
                                      <p:cBhvr>
                                        <p:cTn id="8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animBg="1"/>
      <p:bldP spid="17" grpId="0" animBg="1"/>
      <p:bldP spid="23" grpId="0" animBg="1"/>
      <p:bldP spid="24" grpId="0" animBg="1"/>
      <p:bldP spid="31" grpId="0" animBg="1"/>
      <p:bldP spid="32" grpId="0" animBg="1"/>
      <p:bldP spid="34" grpId="0" animBg="1"/>
      <p:bldP spid="35" grpId="0" animBg="1"/>
      <p:bldP spid="40" grpId="0" animBg="1"/>
      <p:bldP spid="41" grpId="0" animBg="1"/>
      <p:bldP spid="5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17E5193-5838-4186-9B64-796EC34B6204}"/>
              </a:ext>
            </a:extLst>
          </p:cNvPr>
          <p:cNvSpPr>
            <a:spLocks noGrp="1"/>
          </p:cNvSpPr>
          <p:nvPr>
            <p:ph type="title"/>
          </p:nvPr>
        </p:nvSpPr>
        <p:spPr>
          <a:xfrm>
            <a:off x="416965" y="1"/>
            <a:ext cx="6871075" cy="856800"/>
          </a:xfrm>
        </p:spPr>
        <p:txBody>
          <a:bodyPr>
            <a:normAutofit fontScale="90000"/>
          </a:bodyPr>
          <a:lstStyle/>
          <a:p>
            <a:r>
              <a:rPr lang="uk-UA" dirty="0"/>
              <a:t>Число </a:t>
            </a:r>
            <a:r>
              <a:rPr lang="uk-UA" dirty="0" err="1"/>
              <a:t>Россбі</a:t>
            </a:r>
            <a:r>
              <a:rPr lang="uk-UA" dirty="0"/>
              <a:t> та сила </a:t>
            </a:r>
            <a:r>
              <a:rPr lang="uk-UA" dirty="0" err="1"/>
              <a:t>Каріоліса</a:t>
            </a:r>
            <a:endParaRPr lang="uk-UA" dirty="0"/>
          </a:p>
        </p:txBody>
      </p:sp>
      <p:sp>
        <p:nvSpPr>
          <p:cNvPr id="3" name="TextBox 2">
            <a:extLst>
              <a:ext uri="{FF2B5EF4-FFF2-40B4-BE49-F238E27FC236}">
                <a16:creationId xmlns:a16="http://schemas.microsoft.com/office/drawing/2014/main" id="{3754B505-48C2-44BB-9B8A-0D77372A1478}"/>
              </a:ext>
            </a:extLst>
          </p:cNvPr>
          <p:cNvSpPr txBox="1"/>
          <p:nvPr/>
        </p:nvSpPr>
        <p:spPr>
          <a:xfrm>
            <a:off x="281982" y="938181"/>
            <a:ext cx="8248526" cy="584775"/>
          </a:xfrm>
          <a:prstGeom prst="rect">
            <a:avLst/>
          </a:prstGeom>
          <a:noFill/>
        </p:spPr>
        <p:txBody>
          <a:bodyPr wrap="square">
            <a:spAutoFit/>
          </a:bodyPr>
          <a:lstStyle/>
          <a:p>
            <a:r>
              <a:rPr lang="ru-RU" sz="1600" dirty="0">
                <a:latin typeface="Segoe UI" panose="020B0502040204020203" pitchFamily="34" charset="0"/>
                <a:cs typeface="Segoe UI" panose="020B0502040204020203" pitchFamily="34" charset="0"/>
              </a:rPr>
              <a:t>Число </a:t>
            </a:r>
            <a:r>
              <a:rPr lang="ru-RU" sz="1600" dirty="0" err="1">
                <a:latin typeface="Segoe UI" panose="020B0502040204020203" pitchFamily="34" charset="0"/>
                <a:cs typeface="Segoe UI" panose="020B0502040204020203" pitchFamily="34" charset="0"/>
              </a:rPr>
              <a:t>Россбі</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характеризує</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співвідношення</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інерційних</a:t>
            </a:r>
            <a:r>
              <a:rPr lang="ru-RU" sz="1600" dirty="0">
                <a:latin typeface="Segoe UI" panose="020B0502040204020203" pitchFamily="34" charset="0"/>
                <a:cs typeface="Segoe UI" panose="020B0502040204020203" pitchFamily="34" charset="0"/>
              </a:rPr>
              <a:t> сил і </a:t>
            </a:r>
            <a:r>
              <a:rPr lang="ru-RU" sz="1600" dirty="0" err="1">
                <a:latin typeface="Segoe UI" panose="020B0502040204020203" pitchFamily="34" charset="0"/>
                <a:cs typeface="Segoe UI" panose="020B0502040204020203" pitchFamily="34" charset="0"/>
              </a:rPr>
              <a:t>сили</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Коріоліса</a:t>
            </a:r>
            <a:r>
              <a:rPr lang="ru-RU" sz="1600" dirty="0">
                <a:latin typeface="Segoe UI" panose="020B0502040204020203" pitchFamily="34" charset="0"/>
                <a:cs typeface="Segoe UI" panose="020B0502040204020203" pitchFamily="34" charset="0"/>
              </a:rPr>
              <a:t> в атмосферному </a:t>
            </a:r>
            <a:r>
              <a:rPr lang="ru-RU" sz="1600" dirty="0" err="1">
                <a:latin typeface="Segoe UI" panose="020B0502040204020203" pitchFamily="34" charset="0"/>
                <a:cs typeface="Segoe UI" panose="020B0502040204020203" pitchFamily="34" charset="0"/>
              </a:rPr>
              <a:t>русі</a:t>
            </a:r>
            <a:r>
              <a:rPr lang="ru-RU" sz="1600" dirty="0">
                <a:latin typeface="Segoe UI" panose="020B0502040204020203" pitchFamily="34" charset="0"/>
                <a:cs typeface="Segoe UI" panose="020B0502040204020203" pitchFamily="34" charset="0"/>
              </a:rPr>
              <a:t> та </a:t>
            </a:r>
            <a:r>
              <a:rPr lang="ru-RU" sz="1600" dirty="0" err="1">
                <a:latin typeface="Segoe UI" panose="020B0502040204020203" pitchFamily="34" charset="0"/>
                <a:cs typeface="Segoe UI" panose="020B0502040204020203" pitchFamily="34" charset="0"/>
              </a:rPr>
              <a:t>визначає</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ступінь</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впливу</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обертання</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планети</a:t>
            </a:r>
            <a:r>
              <a:rPr lang="ru-RU" sz="1600" dirty="0">
                <a:latin typeface="Segoe UI" panose="020B0502040204020203" pitchFamily="34" charset="0"/>
                <a:cs typeface="Segoe UI" panose="020B0502040204020203" pitchFamily="34" charset="0"/>
              </a:rPr>
              <a:t> на </a:t>
            </a:r>
            <a:r>
              <a:rPr lang="ru-RU" sz="1600" dirty="0" err="1">
                <a:latin typeface="Segoe UI" panose="020B0502040204020203" pitchFamily="34" charset="0"/>
                <a:cs typeface="Segoe UI" panose="020B0502040204020203" pitchFamily="34" charset="0"/>
              </a:rPr>
              <a:t>динаміку</a:t>
            </a:r>
            <a:r>
              <a:rPr lang="ru-RU" sz="1600" dirty="0">
                <a:latin typeface="Segoe UI" panose="020B0502040204020203" pitchFamily="34" charset="0"/>
                <a:cs typeface="Segoe UI" panose="020B0502040204020203" pitchFamily="34" charset="0"/>
              </a:rPr>
              <a:t> газу</a:t>
            </a:r>
            <a:endParaRPr lang="uk-UA" sz="1600" dirty="0">
              <a:latin typeface="Segoe UI" panose="020B0502040204020203" pitchFamily="34" charset="0"/>
              <a:cs typeface="Segoe UI" panose="020B0502040204020203" pitchFamily="34" charset="0"/>
            </a:endParaRPr>
          </a:p>
        </p:txBody>
      </p:sp>
      <p:pic>
        <p:nvPicPr>
          <p:cNvPr id="5" name="Рисунок 4" descr="\documentclass{article}&#10;\usepackage{amsmath,amssymb}&#10;\pagestyle{empty}&#10;\usepackage{mathtext}&#10;\usepackage{xcolor}&#10;\usepackage[T1,T2A]{fontenc}&#10;\usepackage[utf8]{inputenc}&#10;\usepackage[english,russian]{babel}&#10;\newcommand{\sgn}{\operatorname{sgn}}&#10;\linespread{1.0}&#10;\begin{document}&#10;\textcolor{black}&#10;{$    Ro=\dfrac{U}{f L}      $}&#10;\end{document}" title="IguanaTex Bitmap Display">
            <a:extLst>
              <a:ext uri="{FF2B5EF4-FFF2-40B4-BE49-F238E27FC236}">
                <a16:creationId xmlns:a16="http://schemas.microsoft.com/office/drawing/2014/main" id="{E3539325-55DC-489A-805C-872F9FC995A6}"/>
              </a:ext>
            </a:extLst>
          </p:cNvPr>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a:xfrm>
            <a:off x="1707082" y="1670408"/>
            <a:ext cx="999619" cy="568381"/>
          </a:xfrm>
          <a:prstGeom prst="rect">
            <a:avLst/>
          </a:prstGeom>
        </p:spPr>
      </p:pic>
      <p:sp>
        <p:nvSpPr>
          <p:cNvPr id="6" name="TextBox 5">
            <a:extLst>
              <a:ext uri="{FF2B5EF4-FFF2-40B4-BE49-F238E27FC236}">
                <a16:creationId xmlns:a16="http://schemas.microsoft.com/office/drawing/2014/main" id="{27E3DB5D-C4D1-47A4-B182-4B1D72E29077}"/>
              </a:ext>
            </a:extLst>
          </p:cNvPr>
          <p:cNvSpPr txBox="1"/>
          <p:nvPr/>
        </p:nvSpPr>
        <p:spPr>
          <a:xfrm>
            <a:off x="416965" y="2292433"/>
            <a:ext cx="3729522" cy="830997"/>
          </a:xfrm>
          <a:prstGeom prst="rect">
            <a:avLst/>
          </a:prstGeom>
          <a:noFill/>
        </p:spPr>
        <p:txBody>
          <a:bodyPr wrap="square">
            <a:spAutoFit/>
          </a:bodyPr>
          <a:lstStyle/>
          <a:p>
            <a:r>
              <a:rPr lang="ru-RU" sz="1600" i="1" dirty="0">
                <a:latin typeface="Segoe UI" panose="020B0502040204020203" pitchFamily="34" charset="0"/>
                <a:cs typeface="Segoe UI" panose="020B0502040204020203" pitchFamily="34" charset="0"/>
              </a:rPr>
              <a:t>U</a:t>
            </a:r>
            <a:r>
              <a:rPr lang="ru-RU" sz="1600" dirty="0">
                <a:latin typeface="Segoe UI" panose="020B0502040204020203" pitchFamily="34" charset="0"/>
                <a:cs typeface="Segoe UI" panose="020B0502040204020203" pitchFamily="34" charset="0"/>
              </a:rPr>
              <a:t> — характерна </a:t>
            </a:r>
            <a:r>
              <a:rPr lang="ru-RU" sz="1600" dirty="0" err="1">
                <a:latin typeface="Segoe UI" panose="020B0502040204020203" pitchFamily="34" charset="0"/>
                <a:cs typeface="Segoe UI" panose="020B0502040204020203" pitchFamily="34" charset="0"/>
              </a:rPr>
              <a:t>швидкість</a:t>
            </a:r>
            <a:r>
              <a:rPr lang="ru-RU" sz="1600" dirty="0">
                <a:latin typeface="Segoe UI" panose="020B0502040204020203" pitchFamily="34" charset="0"/>
                <a:cs typeface="Segoe UI" panose="020B0502040204020203" pitchFamily="34" charset="0"/>
              </a:rPr>
              <a:t> потоку</a:t>
            </a:r>
            <a:endParaRPr lang="en-US" sz="1600" dirty="0">
              <a:latin typeface="Segoe UI" panose="020B0502040204020203" pitchFamily="34" charset="0"/>
              <a:cs typeface="Segoe UI" panose="020B0502040204020203" pitchFamily="34" charset="0"/>
            </a:endParaRPr>
          </a:p>
          <a:p>
            <a:r>
              <a:rPr lang="ru-RU" sz="1600" i="1" dirty="0">
                <a:latin typeface="Segoe UI" panose="020B0502040204020203" pitchFamily="34" charset="0"/>
                <a:cs typeface="Segoe UI" panose="020B0502040204020203" pitchFamily="34" charset="0"/>
              </a:rPr>
              <a:t>L</a:t>
            </a:r>
            <a:r>
              <a:rPr lang="ru-RU" sz="1600" dirty="0">
                <a:latin typeface="Segoe UI" panose="020B0502040204020203" pitchFamily="34" charset="0"/>
                <a:cs typeface="Segoe UI" panose="020B0502040204020203" pitchFamily="34" charset="0"/>
              </a:rPr>
              <a:t> — </a:t>
            </a:r>
            <a:r>
              <a:rPr lang="ru-RU" sz="1600" dirty="0" err="1">
                <a:latin typeface="Segoe UI" panose="020B0502040204020203" pitchFamily="34" charset="0"/>
                <a:cs typeface="Segoe UI" panose="020B0502040204020203" pitchFamily="34" charset="0"/>
              </a:rPr>
              <a:t>характерний</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розмір</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структури</a:t>
            </a:r>
            <a:endParaRPr lang="en-US" sz="1600" dirty="0">
              <a:latin typeface="Segoe UI" panose="020B0502040204020203" pitchFamily="34" charset="0"/>
              <a:cs typeface="Segoe UI" panose="020B0502040204020203" pitchFamily="34" charset="0"/>
            </a:endParaRPr>
          </a:p>
          <a:p>
            <a:r>
              <a:rPr lang="ru-RU" sz="1600" i="1" dirty="0">
                <a:latin typeface="Segoe UI" panose="020B0502040204020203" pitchFamily="34" charset="0"/>
                <a:cs typeface="Segoe UI" panose="020B0502040204020203" pitchFamily="34" charset="0"/>
              </a:rPr>
              <a:t>f</a:t>
            </a:r>
            <a:r>
              <a:rPr lang="ru-RU" sz="1600" dirty="0">
                <a:latin typeface="Segoe UI" panose="020B0502040204020203" pitchFamily="34" charset="0"/>
                <a:cs typeface="Segoe UI" panose="020B0502040204020203" pitchFamily="34" charset="0"/>
              </a:rPr>
              <a:t> — параметр </a:t>
            </a:r>
            <a:r>
              <a:rPr lang="ru-RU" sz="1600" dirty="0" err="1">
                <a:latin typeface="Segoe UI" panose="020B0502040204020203" pitchFamily="34" charset="0"/>
                <a:cs typeface="Segoe UI" panose="020B0502040204020203" pitchFamily="34" charset="0"/>
              </a:rPr>
              <a:t>Коріоліса</a:t>
            </a:r>
            <a:endParaRPr lang="uk-UA" sz="1600" dirty="0">
              <a:latin typeface="Segoe UI" panose="020B0502040204020203" pitchFamily="34" charset="0"/>
              <a:cs typeface="Segoe UI" panose="020B0502040204020203" pitchFamily="34" charset="0"/>
            </a:endParaRPr>
          </a:p>
        </p:txBody>
      </p:sp>
      <p:sp>
        <p:nvSpPr>
          <p:cNvPr id="7" name="Прямоугольник 6">
            <a:extLst>
              <a:ext uri="{FF2B5EF4-FFF2-40B4-BE49-F238E27FC236}">
                <a16:creationId xmlns:a16="http://schemas.microsoft.com/office/drawing/2014/main" id="{7D1001CE-26AE-49EA-AA61-4E9A1E7EC0DE}"/>
              </a:ext>
            </a:extLst>
          </p:cNvPr>
          <p:cNvSpPr/>
          <p:nvPr/>
        </p:nvSpPr>
        <p:spPr>
          <a:xfrm>
            <a:off x="4055952" y="1670408"/>
            <a:ext cx="4351419" cy="1591349"/>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600" dirty="0">
              <a:solidFill>
                <a:schemeClr val="tx1"/>
              </a:solidFill>
              <a:latin typeface="Segoe UI" panose="020B0502040204020203" pitchFamily="34" charset="0"/>
              <a:cs typeface="Segoe UI" panose="020B0502040204020203" pitchFamily="34" charset="0"/>
            </a:endParaRPr>
          </a:p>
        </p:txBody>
      </p:sp>
      <p:sp>
        <p:nvSpPr>
          <p:cNvPr id="8" name="TextBox 7">
            <a:extLst>
              <a:ext uri="{FF2B5EF4-FFF2-40B4-BE49-F238E27FC236}">
                <a16:creationId xmlns:a16="http://schemas.microsoft.com/office/drawing/2014/main" id="{EACA9676-C893-4B40-AD38-EC4D95EF1CD9}"/>
              </a:ext>
            </a:extLst>
          </p:cNvPr>
          <p:cNvSpPr txBox="1"/>
          <p:nvPr/>
        </p:nvSpPr>
        <p:spPr>
          <a:xfrm>
            <a:off x="4610451" y="1725777"/>
            <a:ext cx="3729522" cy="338554"/>
          </a:xfrm>
          <a:prstGeom prst="rect">
            <a:avLst/>
          </a:prstGeom>
          <a:noFill/>
        </p:spPr>
        <p:txBody>
          <a:bodyPr wrap="square">
            <a:spAutoFit/>
          </a:bodyPr>
          <a:lstStyle/>
          <a:p>
            <a:r>
              <a:rPr lang="ru-RU" sz="1600" dirty="0"/>
              <a:t>параметр </a:t>
            </a:r>
            <a:r>
              <a:rPr lang="ru-RU" sz="1600" dirty="0" err="1"/>
              <a:t>Коріоліса</a:t>
            </a:r>
            <a:r>
              <a:rPr lang="ru-RU" sz="1600" dirty="0"/>
              <a:t> </a:t>
            </a:r>
            <a:r>
              <a:rPr lang="ru-RU" sz="1600" dirty="0" err="1"/>
              <a:t>визначається</a:t>
            </a:r>
            <a:r>
              <a:rPr lang="ru-RU" sz="1600" dirty="0"/>
              <a:t> як</a:t>
            </a:r>
            <a:endParaRPr lang="uk-UA" sz="1600" dirty="0">
              <a:latin typeface="Segoe UI" panose="020B0502040204020203" pitchFamily="34" charset="0"/>
              <a:cs typeface="Segoe UI" panose="020B0502040204020203" pitchFamily="34" charset="0"/>
            </a:endParaRPr>
          </a:p>
        </p:txBody>
      </p:sp>
      <p:sp>
        <p:nvSpPr>
          <p:cNvPr id="9" name="TextBox 8">
            <a:extLst>
              <a:ext uri="{FF2B5EF4-FFF2-40B4-BE49-F238E27FC236}">
                <a16:creationId xmlns:a16="http://schemas.microsoft.com/office/drawing/2014/main" id="{D9FA8F47-ED4A-41B6-AFF6-7727D3683FFC}"/>
              </a:ext>
            </a:extLst>
          </p:cNvPr>
          <p:cNvSpPr txBox="1"/>
          <p:nvPr/>
        </p:nvSpPr>
        <p:spPr>
          <a:xfrm>
            <a:off x="4146487" y="2592299"/>
            <a:ext cx="4243838" cy="584775"/>
          </a:xfrm>
          <a:prstGeom prst="rect">
            <a:avLst/>
          </a:prstGeom>
          <a:noFill/>
        </p:spPr>
        <p:txBody>
          <a:bodyPr wrap="square">
            <a:spAutoFit/>
          </a:bodyPr>
          <a:lstStyle/>
          <a:p>
            <a:r>
              <a:rPr lang="en-US" sz="1600" i="1" dirty="0">
                <a:latin typeface="Segoe UI" panose="020B0502040204020203" pitchFamily="34" charset="0"/>
                <a:cs typeface="Segoe UI" panose="020B0502040204020203" pitchFamily="34" charset="0"/>
              </a:rPr>
              <a:t>   </a:t>
            </a:r>
            <a:r>
              <a:rPr lang="ru-RU" sz="1600" dirty="0">
                <a:latin typeface="Segoe UI" panose="020B0502040204020203" pitchFamily="34" charset="0"/>
                <a:cs typeface="Segoe UI" panose="020B0502040204020203" pitchFamily="34" charset="0"/>
              </a:rPr>
              <a:t> — </a:t>
            </a:r>
            <a:r>
              <a:rPr lang="ru-RU" sz="1600" dirty="0" err="1">
                <a:latin typeface="Segoe UI" panose="020B0502040204020203" pitchFamily="34" charset="0"/>
                <a:cs typeface="Segoe UI" panose="020B0502040204020203" pitchFamily="34" charset="0"/>
              </a:rPr>
              <a:t>кутова</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швидкість</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обертання</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планети</a:t>
            </a:r>
            <a:endParaRPr lang="ru-RU" sz="1600" dirty="0">
              <a:latin typeface="Segoe UI" panose="020B0502040204020203" pitchFamily="34" charset="0"/>
              <a:cs typeface="Segoe UI" panose="020B0502040204020203" pitchFamily="34" charset="0"/>
            </a:endParaRPr>
          </a:p>
          <a:p>
            <a:r>
              <a:rPr lang="ru-RU" sz="1600" i="1" dirty="0">
                <a:latin typeface="Segoe UI" panose="020B0502040204020203" pitchFamily="34" charset="0"/>
                <a:cs typeface="Segoe UI" panose="020B0502040204020203" pitchFamily="34" charset="0"/>
              </a:rPr>
              <a:t>φ</a:t>
            </a:r>
            <a:r>
              <a:rPr lang="ru-RU" sz="1600" dirty="0">
                <a:latin typeface="Segoe UI" panose="020B0502040204020203" pitchFamily="34" charset="0"/>
                <a:cs typeface="Segoe UI" panose="020B0502040204020203" pitchFamily="34" charset="0"/>
              </a:rPr>
              <a:t> — широта</a:t>
            </a:r>
            <a:endParaRPr lang="uk-UA" sz="1600" dirty="0">
              <a:latin typeface="Segoe UI" panose="020B0502040204020203" pitchFamily="34" charset="0"/>
              <a:cs typeface="Segoe UI" panose="020B0502040204020203" pitchFamily="34" charset="0"/>
            </a:endParaRPr>
          </a:p>
        </p:txBody>
      </p:sp>
      <p:pic>
        <p:nvPicPr>
          <p:cNvPr id="11" name="Рисунок 10" descr="\documentclass{article}&#10;\usepackage{amsmath,amssymb}&#10;\pagestyle{empty}&#10;\usepackage{mathtext}&#10;\usepackage{xcolor}&#10;\usepackage[T1,T2A]{fontenc}&#10;\usepackage[utf8]{inputenc}&#10;\usepackage[english,russian]{babel}&#10;\newcommand{\sgn}{\operatorname{sgn}}&#10;\linespread{1.0}&#10;\begin{document}&#10;\textcolor{black}&#10;{$    f=2 \Omega \sin \varphi      $}&#10;\end{document}" title="IguanaTex Bitmap Display">
            <a:extLst>
              <a:ext uri="{FF2B5EF4-FFF2-40B4-BE49-F238E27FC236}">
                <a16:creationId xmlns:a16="http://schemas.microsoft.com/office/drawing/2014/main" id="{3A5ABB8D-47F9-4E5A-9383-39ADC1B281ED}"/>
              </a:ext>
            </a:extLst>
          </p:cNvPr>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5489561" y="2234727"/>
            <a:ext cx="1337905" cy="234667"/>
          </a:xfrm>
          <a:prstGeom prst="rect">
            <a:avLst/>
          </a:prstGeom>
        </p:spPr>
      </p:pic>
      <p:pic>
        <p:nvPicPr>
          <p:cNvPr id="15" name="Рисунок 14" descr="\documentclass{article}&#10;\usepackage{amsmath,amssymb}&#10;\pagestyle{empty}&#10;\usepackage{mathtext}&#10;\usepackage{xcolor}&#10;\usepackage[T1,T2A]{fontenc}&#10;\usepackage[utf8]{inputenc}&#10;\usepackage[english,russian]{babel}&#10;\newcommand{\sgn}{\operatorname{sgn}}&#10;\linespread{1.0}&#10;\begin{document}&#10;\textcolor{black}&#10;{$    \Omega      $}&#10;\end{document}" title="IguanaTex Bitmap Display">
            <a:extLst>
              <a:ext uri="{FF2B5EF4-FFF2-40B4-BE49-F238E27FC236}">
                <a16:creationId xmlns:a16="http://schemas.microsoft.com/office/drawing/2014/main" id="{AFC35FD6-4FA4-4EC8-94DA-F564439E5B10}"/>
              </a:ext>
            </a:extLst>
          </p:cNvPr>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a:xfrm>
            <a:off x="4237022" y="2707931"/>
            <a:ext cx="145371" cy="160457"/>
          </a:xfrm>
          <a:prstGeom prst="rect">
            <a:avLst/>
          </a:prstGeom>
        </p:spPr>
      </p:pic>
      <p:sp>
        <p:nvSpPr>
          <p:cNvPr id="16" name="Прямоугольник 15">
            <a:extLst>
              <a:ext uri="{FF2B5EF4-FFF2-40B4-BE49-F238E27FC236}">
                <a16:creationId xmlns:a16="http://schemas.microsoft.com/office/drawing/2014/main" id="{DC3E97A3-1701-444B-B266-062DB3BA4C72}"/>
              </a:ext>
            </a:extLst>
          </p:cNvPr>
          <p:cNvSpPr/>
          <p:nvPr/>
        </p:nvSpPr>
        <p:spPr>
          <a:xfrm>
            <a:off x="416965" y="3476940"/>
            <a:ext cx="8368194" cy="2606989"/>
          </a:xfrm>
          <a:prstGeom prst="rect">
            <a:avLst/>
          </a:prstGeom>
          <a:solidFill>
            <a:srgbClr val="DEEBF7">
              <a:alpha val="30196"/>
            </a:srgbClr>
          </a:solidFill>
          <a:ln w="31750">
            <a:solidFill>
              <a:srgbClr val="007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TextBox 16">
            <a:extLst>
              <a:ext uri="{FF2B5EF4-FFF2-40B4-BE49-F238E27FC236}">
                <a16:creationId xmlns:a16="http://schemas.microsoft.com/office/drawing/2014/main" id="{09621BFA-9D06-446A-98C4-D0BED4F9B9D3}"/>
              </a:ext>
            </a:extLst>
          </p:cNvPr>
          <p:cNvSpPr txBox="1"/>
          <p:nvPr/>
        </p:nvSpPr>
        <p:spPr>
          <a:xfrm>
            <a:off x="568820" y="3530584"/>
            <a:ext cx="8006359" cy="2431435"/>
          </a:xfrm>
          <a:prstGeom prst="rect">
            <a:avLst/>
          </a:prstGeom>
          <a:noFill/>
        </p:spPr>
        <p:txBody>
          <a:bodyPr wrap="square">
            <a:spAutoFit/>
          </a:bodyPr>
          <a:lstStyle/>
          <a:p>
            <a:pPr>
              <a:lnSpc>
                <a:spcPct val="150000"/>
              </a:lnSpc>
            </a:pPr>
            <a:r>
              <a:rPr lang="uk-UA" sz="1600" dirty="0">
                <a:latin typeface="Segoe UI" panose="020B0502040204020203" pitchFamily="34" charset="0"/>
                <a:cs typeface="Segoe UI" panose="020B0502040204020203" pitchFamily="34" charset="0"/>
              </a:rPr>
              <a:t>Інтерпретація значень числа </a:t>
            </a:r>
            <a:r>
              <a:rPr lang="uk-UA" sz="1600" dirty="0" err="1">
                <a:latin typeface="Segoe UI" panose="020B0502040204020203" pitchFamily="34" charset="0"/>
                <a:cs typeface="Segoe UI" panose="020B0502040204020203" pitchFamily="34" charset="0"/>
              </a:rPr>
              <a:t>Россбі</a:t>
            </a:r>
            <a:r>
              <a:rPr lang="uk-UA" sz="1600" dirty="0">
                <a:latin typeface="Segoe UI" panose="020B0502040204020203" pitchFamily="34" charset="0"/>
                <a:cs typeface="Segoe UI" panose="020B0502040204020203" pitchFamily="34" charset="0"/>
              </a:rPr>
              <a:t>:</a:t>
            </a:r>
          </a:p>
          <a:p>
            <a:r>
              <a:rPr lang="uk-UA" sz="1600" b="1" dirty="0">
                <a:latin typeface="Segoe UI" panose="020B0502040204020203" pitchFamily="34" charset="0"/>
                <a:cs typeface="Segoe UI" panose="020B0502040204020203" pitchFamily="34" charset="0"/>
              </a:rPr>
              <a:t>	</a:t>
            </a:r>
            <a:r>
              <a:rPr lang="en-US" sz="1600" b="1" dirty="0">
                <a:latin typeface="Segoe UI" panose="020B0502040204020203" pitchFamily="34" charset="0"/>
                <a:cs typeface="Segoe UI" panose="020B0502040204020203" pitchFamily="34" charset="0"/>
              </a:rPr>
              <a:t> 	</a:t>
            </a:r>
            <a:r>
              <a:rPr lang="en-US" sz="1600" dirty="0">
                <a:latin typeface="Segoe UI" panose="020B0502040204020203" pitchFamily="34" charset="0"/>
                <a:cs typeface="Segoe UI" panose="020B0502040204020203" pitchFamily="34" charset="0"/>
              </a:rPr>
              <a:t>—</a:t>
            </a:r>
            <a:r>
              <a:rPr lang="en-US" sz="1600" b="1" dirty="0">
                <a:latin typeface="Segoe UI" panose="020B0502040204020203" pitchFamily="34" charset="0"/>
                <a:cs typeface="Segoe UI" panose="020B0502040204020203" pitchFamily="34" charset="0"/>
              </a:rPr>
              <a:t> </a:t>
            </a:r>
            <a:r>
              <a:rPr lang="uk-UA" sz="1600" dirty="0">
                <a:latin typeface="Segoe UI" panose="020B0502040204020203" pitchFamily="34" charset="0"/>
                <a:cs typeface="Segoe UI" panose="020B0502040204020203" pitchFamily="34" charset="0"/>
              </a:rPr>
              <a:t>сила </a:t>
            </a:r>
            <a:r>
              <a:rPr lang="uk-UA" sz="1600" dirty="0" err="1">
                <a:latin typeface="Segoe UI" panose="020B0502040204020203" pitchFamily="34" charset="0"/>
                <a:cs typeface="Segoe UI" panose="020B0502040204020203" pitchFamily="34" charset="0"/>
              </a:rPr>
              <a:t>Коріоліса</a:t>
            </a:r>
            <a:r>
              <a:rPr lang="uk-UA" sz="1600" dirty="0">
                <a:latin typeface="Segoe UI" panose="020B0502040204020203" pitchFamily="34" charset="0"/>
                <a:cs typeface="Segoe UI" panose="020B0502040204020203" pitchFamily="34" charset="0"/>
              </a:rPr>
              <a:t> врівноважує градієнт тиску, потік рухається вздовж ізобар. Характерний для великомасштабної циркуляції та струменевих течій</a:t>
            </a:r>
            <a:endParaRPr lang="en-US" sz="1600" dirty="0">
              <a:latin typeface="Segoe UI" panose="020B0502040204020203" pitchFamily="34" charset="0"/>
              <a:cs typeface="Segoe UI" panose="020B0502040204020203" pitchFamily="34" charset="0"/>
            </a:endParaRPr>
          </a:p>
          <a:p>
            <a:endParaRPr lang="uk-UA" sz="1600" dirty="0">
              <a:latin typeface="Segoe UI" panose="020B0502040204020203" pitchFamily="34" charset="0"/>
              <a:cs typeface="Segoe UI" panose="020B0502040204020203" pitchFamily="34" charset="0"/>
            </a:endParaRPr>
          </a:p>
          <a:p>
            <a:r>
              <a:rPr lang="uk-UA" sz="1600" dirty="0">
                <a:latin typeface="Segoe UI" panose="020B0502040204020203" pitchFamily="34" charset="0"/>
                <a:cs typeface="Segoe UI" panose="020B0502040204020203" pitchFamily="34" charset="0"/>
              </a:rPr>
              <a:t>	</a:t>
            </a:r>
            <a:r>
              <a:rPr lang="en-US" sz="1600" dirty="0">
                <a:latin typeface="Segoe UI" panose="020B0502040204020203" pitchFamily="34" charset="0"/>
                <a:cs typeface="Segoe UI" panose="020B0502040204020203" pitchFamily="34" charset="0"/>
              </a:rPr>
              <a:t>	—</a:t>
            </a:r>
            <a:r>
              <a:rPr lang="en-US" sz="1600" b="1" dirty="0">
                <a:latin typeface="Segoe UI" panose="020B0502040204020203" pitchFamily="34" charset="0"/>
                <a:cs typeface="Segoe UI" panose="020B0502040204020203" pitchFamily="34" charset="0"/>
              </a:rPr>
              <a:t> </a:t>
            </a:r>
            <a:r>
              <a:rPr lang="uk-UA" sz="1600" dirty="0">
                <a:latin typeface="Segoe UI" panose="020B0502040204020203" pitchFamily="34" charset="0"/>
                <a:cs typeface="Segoe UI" panose="020B0502040204020203" pitchFamily="34" charset="0"/>
              </a:rPr>
              <a:t>власне обертання вихору порівнянне з </a:t>
            </a:r>
            <a:r>
              <a:rPr lang="uk-UA" sz="1600" dirty="0" err="1">
                <a:latin typeface="Segoe UI" panose="020B0502040204020203" pitchFamily="34" charset="0"/>
                <a:cs typeface="Segoe UI" panose="020B0502040204020203" pitchFamily="34" charset="0"/>
              </a:rPr>
              <a:t>коріолісовим</a:t>
            </a:r>
            <a:r>
              <a:rPr lang="uk-UA" sz="1600" dirty="0">
                <a:latin typeface="Segoe UI" panose="020B0502040204020203" pitchFamily="34" charset="0"/>
                <a:cs typeface="Segoe UI" panose="020B0502040204020203" pitchFamily="34" charset="0"/>
              </a:rPr>
              <a:t> ефектом. Формуються ізольовані циклони, здатні до взаємодії та довготривалої стабільності</a:t>
            </a:r>
            <a:endParaRPr lang="en-US" sz="1600" dirty="0">
              <a:latin typeface="Segoe UI" panose="020B0502040204020203" pitchFamily="34" charset="0"/>
              <a:cs typeface="Segoe UI" panose="020B0502040204020203" pitchFamily="34" charset="0"/>
            </a:endParaRPr>
          </a:p>
          <a:p>
            <a:endParaRPr lang="uk-UA" sz="1600" b="1" dirty="0">
              <a:latin typeface="Segoe UI" panose="020B0502040204020203" pitchFamily="34" charset="0"/>
              <a:cs typeface="Segoe UI" panose="020B0502040204020203" pitchFamily="34" charset="0"/>
            </a:endParaRPr>
          </a:p>
          <a:p>
            <a:r>
              <a:rPr lang="en-US" sz="1600" b="1" dirty="0">
                <a:latin typeface="Segoe UI" panose="020B0502040204020203" pitchFamily="34" charset="0"/>
                <a:cs typeface="Segoe UI" panose="020B0502040204020203" pitchFamily="34" charset="0"/>
              </a:rPr>
              <a:t>	</a:t>
            </a:r>
            <a:r>
              <a:rPr lang="uk-UA" sz="1600" b="1" dirty="0">
                <a:latin typeface="Segoe UI" panose="020B0502040204020203" pitchFamily="34" charset="0"/>
                <a:cs typeface="Segoe UI" panose="020B0502040204020203" pitchFamily="34" charset="0"/>
              </a:rPr>
              <a:t>	</a:t>
            </a:r>
            <a:r>
              <a:rPr lang="en-US" sz="1600" dirty="0">
                <a:latin typeface="Segoe UI" panose="020B0502040204020203" pitchFamily="34" charset="0"/>
                <a:cs typeface="Segoe UI" panose="020B0502040204020203" pitchFamily="34" charset="0"/>
              </a:rPr>
              <a:t>—</a:t>
            </a:r>
            <a:r>
              <a:rPr lang="en-US" sz="1600" b="1" dirty="0">
                <a:latin typeface="Segoe UI" panose="020B0502040204020203" pitchFamily="34" charset="0"/>
                <a:cs typeface="Segoe UI" panose="020B0502040204020203" pitchFamily="34" charset="0"/>
              </a:rPr>
              <a:t> </a:t>
            </a:r>
            <a:r>
              <a:rPr lang="uk-UA" sz="1600" dirty="0">
                <a:latin typeface="Segoe UI" panose="020B0502040204020203" pitchFamily="34" charset="0"/>
                <a:cs typeface="Segoe UI" panose="020B0502040204020203" pitchFamily="34" charset="0"/>
              </a:rPr>
              <a:t>домінує власна динаміка потоку, вплив обертання планети слабкий. Рух менш впорядкований, вихори нестійкі</a:t>
            </a:r>
          </a:p>
        </p:txBody>
      </p:sp>
      <p:pic>
        <p:nvPicPr>
          <p:cNvPr id="18" name="Рисунок 17" descr="\documentclass{article}&#10;\usepackage{amsmath,amssymb}&#10;\pagestyle{empty}&#10;\usepackage{mathtext}&#10;\usepackage{xcolor}&#10;\usepackage[T1,T2A]{fontenc}&#10;\usepackage[utf8]{inputenc}&#10;\usepackage[english,russian]{babel}&#10;\newcommand{\sgn}{\operatorname{sgn}}&#10;\linespread{1.0}&#10;\begin{document}&#10;\textcolor{black}&#10;{$   Ro \ll 1       $}&#10;\end{document}" title="IguanaTex Bitmap Display">
            <a:extLst>
              <a:ext uri="{FF2B5EF4-FFF2-40B4-BE49-F238E27FC236}">
                <a16:creationId xmlns:a16="http://schemas.microsoft.com/office/drawing/2014/main" id="{AA3AC6DE-6EE1-4150-A924-75E0E5BB660B}"/>
              </a:ext>
            </a:extLst>
          </p:cNvPr>
          <p:cNvPicPr>
            <a:picLocks noChangeAspect="1"/>
          </p:cNvPicPr>
          <p:nvPr>
            <p:custDataLst>
              <p:tags r:id="rId4"/>
            </p:custDataLst>
          </p:nvPr>
        </p:nvPicPr>
        <p:blipFill>
          <a:blip r:embed="rId12">
            <a:extLst>
              <a:ext uri="{28A0092B-C50C-407E-A947-70E740481C1C}">
                <a14:useLocalDpi xmlns:a14="http://schemas.microsoft.com/office/drawing/2010/main" val="0"/>
              </a:ext>
            </a:extLst>
          </a:blip>
          <a:stretch>
            <a:fillRect/>
          </a:stretch>
        </p:blipFill>
        <p:spPr>
          <a:xfrm>
            <a:off x="830368" y="4003984"/>
            <a:ext cx="646095" cy="151162"/>
          </a:xfrm>
          <a:prstGeom prst="rect">
            <a:avLst/>
          </a:prstGeom>
        </p:spPr>
      </p:pic>
      <p:pic>
        <p:nvPicPr>
          <p:cNvPr id="19" name="Рисунок 18" descr="\documentclass{article}&#10;\usepackage{amsmath,amssymb}&#10;\pagestyle{empty}&#10;\usepackage{mathtext}&#10;\usepackage{xcolor}&#10;\usepackage[T1,T2A]{fontenc}&#10;\usepackage[utf8]{inputenc}&#10;\usepackage[english,russian]{babel}&#10;\newcommand{\sgn}{\operatorname{sgn}}&#10;\linespread{1.0}&#10;\begin{document}&#10;\textcolor{black}&#10;{$   Ro \sim 1       $}&#10;\end{document}" title="IguanaTex Bitmap Display">
            <a:extLst>
              <a:ext uri="{FF2B5EF4-FFF2-40B4-BE49-F238E27FC236}">
                <a16:creationId xmlns:a16="http://schemas.microsoft.com/office/drawing/2014/main" id="{7914BE89-8C5F-4A0A-AC75-BC888A2A7A8E}"/>
              </a:ext>
            </a:extLst>
          </p:cNvPr>
          <p:cNvPicPr>
            <a:picLocks noChangeAspect="1"/>
          </p:cNvPicPr>
          <p:nvPr>
            <p:custDataLst>
              <p:tags r:id="rId5"/>
            </p:custDataLst>
          </p:nvPr>
        </p:nvPicPr>
        <p:blipFill>
          <a:blip r:embed="rId13">
            <a:extLst>
              <a:ext uri="{28A0092B-C50C-407E-A947-70E740481C1C}">
                <a14:useLocalDpi xmlns:a14="http://schemas.microsoft.com/office/drawing/2010/main" val="0"/>
              </a:ext>
            </a:extLst>
          </a:blip>
          <a:stretch>
            <a:fillRect/>
          </a:stretch>
        </p:blipFill>
        <p:spPr>
          <a:xfrm>
            <a:off x="852920" y="4709119"/>
            <a:ext cx="600990" cy="142629"/>
          </a:xfrm>
          <a:prstGeom prst="rect">
            <a:avLst/>
          </a:prstGeom>
        </p:spPr>
      </p:pic>
      <p:pic>
        <p:nvPicPr>
          <p:cNvPr id="20" name="Рисунок 19" descr="\documentclass{article}&#10;\usepackage{amsmath,amssymb}&#10;\pagestyle{empty}&#10;\usepackage{mathtext}&#10;\usepackage{xcolor}&#10;\usepackage[T1,T2A]{fontenc}&#10;\usepackage[utf8]{inputenc}&#10;\usepackage[english,russian]{babel}&#10;\newcommand{\sgn}{\operatorname{sgn}}&#10;\linespread{1.0}&#10;\begin{document}&#10;\textcolor{black}&#10;{$   Ro &gt; 1       $}&#10;\end{document}" title="IguanaTex Bitmap Display">
            <a:extLst>
              <a:ext uri="{FF2B5EF4-FFF2-40B4-BE49-F238E27FC236}">
                <a16:creationId xmlns:a16="http://schemas.microsoft.com/office/drawing/2014/main" id="{E16BFA32-5E1D-43E6-A4C6-480A4378DB76}"/>
              </a:ext>
            </a:extLst>
          </p:cNvPr>
          <p:cNvPicPr>
            <a:picLocks noChangeAspect="1"/>
          </p:cNvPicPr>
          <p:nvPr>
            <p:custDataLst>
              <p:tags r:id="rId6"/>
            </p:custDataLst>
          </p:nvPr>
        </p:nvPicPr>
        <p:blipFill>
          <a:blip r:embed="rId14">
            <a:extLst>
              <a:ext uri="{28A0092B-C50C-407E-A947-70E740481C1C}">
                <a14:useLocalDpi xmlns:a14="http://schemas.microsoft.com/office/drawing/2010/main" val="0"/>
              </a:ext>
            </a:extLst>
          </a:blip>
          <a:stretch>
            <a:fillRect/>
          </a:stretch>
        </p:blipFill>
        <p:spPr>
          <a:xfrm>
            <a:off x="875473" y="5498854"/>
            <a:ext cx="600990" cy="146286"/>
          </a:xfrm>
          <a:prstGeom prst="rect">
            <a:avLst/>
          </a:prstGeom>
        </p:spPr>
      </p:pic>
    </p:spTree>
    <p:extLst>
      <p:ext uri="{BB962C8B-B14F-4D97-AF65-F5344CB8AC3E}">
        <p14:creationId xmlns:p14="http://schemas.microsoft.com/office/powerpoint/2010/main" val="72924206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10"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animBg="1"/>
      <p:bldP spid="8" grpId="0"/>
      <p:bldP spid="9" grpId="0"/>
      <p:bldP spid="16" grpId="0" animBg="1"/>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FE3D635-80BF-40C1-A04A-ABE4780DDC62}"/>
              </a:ext>
            </a:extLst>
          </p:cNvPr>
          <p:cNvSpPr>
            <a:spLocks noGrp="1"/>
          </p:cNvSpPr>
          <p:nvPr>
            <p:ph type="title"/>
          </p:nvPr>
        </p:nvSpPr>
        <p:spPr>
          <a:xfrm>
            <a:off x="272111" y="0"/>
            <a:ext cx="7278480" cy="856800"/>
          </a:xfrm>
        </p:spPr>
        <p:txBody>
          <a:bodyPr>
            <a:normAutofit/>
          </a:bodyPr>
          <a:lstStyle/>
          <a:p>
            <a:r>
              <a:rPr lang="uk-UA" dirty="0"/>
              <a:t>Число </a:t>
            </a:r>
            <a:r>
              <a:rPr lang="uk-UA" dirty="0" err="1"/>
              <a:t>Россбі</a:t>
            </a:r>
            <a:r>
              <a:rPr lang="uk-UA" dirty="0"/>
              <a:t> в полярних зонах</a:t>
            </a:r>
          </a:p>
        </p:txBody>
      </p:sp>
      <p:pic>
        <p:nvPicPr>
          <p:cNvPr id="2050" name="Picture 2" descr="Detailed view of Jupiter and its immense swirling cloud patterns.">
            <a:extLst>
              <a:ext uri="{FF2B5EF4-FFF2-40B4-BE49-F238E27FC236}">
                <a16:creationId xmlns:a16="http://schemas.microsoft.com/office/drawing/2014/main" id="{C84FB938-4312-4347-BFE1-6EE9A42A3A43}"/>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rot="16200000">
            <a:off x="5438248" y="896008"/>
            <a:ext cx="2772888" cy="3559844"/>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descr="\documentclass{article}&#10;\usepackage{amsmath,amssymb}&#10;\pagestyle{empty}&#10;\usepackage{mathtext}&#10;\usepackage{xcolor}&#10;\usepackage[T1,T2A]{fontenc}&#10;\usepackage[utf8]{inputenc}&#10;\usepackage[english,russian]{babel}&#10;\newcommand{\sgn}{\operatorname{sgn}}&#10;\linespread{1.0}&#10;\begin{document}&#10;\textcolor{black}&#10;{$    Ro=\dfrac{U}{f L}      $}&#10;\end{document}" title="IguanaTex Bitmap Display">
            <a:extLst>
              <a:ext uri="{FF2B5EF4-FFF2-40B4-BE49-F238E27FC236}">
                <a16:creationId xmlns:a16="http://schemas.microsoft.com/office/drawing/2014/main" id="{EC192084-03FD-4DB8-A80C-A4AFBB831380}"/>
              </a:ext>
            </a:extLst>
          </p:cNvPr>
          <p:cNvPicPr>
            <a:picLocks noChangeAspect="1"/>
          </p:cNvPicPr>
          <p:nvPr>
            <p:custDataLst>
              <p:tags r:id="rId1"/>
            </p:custDataLst>
          </p:nvPr>
        </p:nvPicPr>
        <p:blipFill>
          <a:blip r:embed="rId17">
            <a:extLst>
              <a:ext uri="{28A0092B-C50C-407E-A947-70E740481C1C}">
                <a14:useLocalDpi xmlns:a14="http://schemas.microsoft.com/office/drawing/2010/main" val="0"/>
              </a:ext>
            </a:extLst>
          </a:blip>
          <a:stretch>
            <a:fillRect/>
          </a:stretch>
        </p:blipFill>
        <p:spPr>
          <a:xfrm>
            <a:off x="937538" y="1122630"/>
            <a:ext cx="999619" cy="568381"/>
          </a:xfrm>
          <a:prstGeom prst="rect">
            <a:avLst/>
          </a:prstGeom>
        </p:spPr>
      </p:pic>
      <p:pic>
        <p:nvPicPr>
          <p:cNvPr id="6" name="Рисунок 5" descr="\documentclass{article}&#10;\usepackage{amsmath,amssymb}&#10;\pagestyle{empty}&#10;\usepackage{mathtext}&#10;\usepackage{xcolor}&#10;\usepackage[T1,T2A]{fontenc}&#10;\usepackage[utf8]{inputenc}&#10;\usepackage[english,russian]{babel}&#10;\newcommand{\sgn}{\operatorname{sgn}}&#10;\linespread{1.0}&#10;\begin{document}&#10;\textcolor{black}&#10;{$    f=2 \Omega \sin \varphi      $}&#10;\end{document}" title="IguanaTex Bitmap Display">
            <a:extLst>
              <a:ext uri="{FF2B5EF4-FFF2-40B4-BE49-F238E27FC236}">
                <a16:creationId xmlns:a16="http://schemas.microsoft.com/office/drawing/2014/main" id="{ACE4634C-E170-4138-9734-17367BCD602C}"/>
              </a:ext>
            </a:extLst>
          </p:cNvPr>
          <p:cNvPicPr>
            <a:picLocks noChangeAspect="1"/>
          </p:cNvPicPr>
          <p:nvPr>
            <p:custDataLst>
              <p:tags r:id="rId2"/>
            </p:custDataLst>
          </p:nvPr>
        </p:nvPicPr>
        <p:blipFill>
          <a:blip r:embed="rId18">
            <a:extLst>
              <a:ext uri="{28A0092B-C50C-407E-A947-70E740481C1C}">
                <a14:useLocalDpi xmlns:a14="http://schemas.microsoft.com/office/drawing/2010/main" val="0"/>
              </a:ext>
            </a:extLst>
          </a:blip>
          <a:stretch>
            <a:fillRect/>
          </a:stretch>
        </p:blipFill>
        <p:spPr>
          <a:xfrm>
            <a:off x="2573446" y="1289486"/>
            <a:ext cx="1337905" cy="234667"/>
          </a:xfrm>
          <a:prstGeom prst="rect">
            <a:avLst/>
          </a:prstGeom>
        </p:spPr>
      </p:pic>
      <p:sp>
        <p:nvSpPr>
          <p:cNvPr id="7" name="TextBox 6">
            <a:extLst>
              <a:ext uri="{FF2B5EF4-FFF2-40B4-BE49-F238E27FC236}">
                <a16:creationId xmlns:a16="http://schemas.microsoft.com/office/drawing/2014/main" id="{CE020958-3B81-49C9-B3F2-46EB1489F1F9}"/>
              </a:ext>
            </a:extLst>
          </p:cNvPr>
          <p:cNvSpPr txBox="1"/>
          <p:nvPr/>
        </p:nvSpPr>
        <p:spPr>
          <a:xfrm>
            <a:off x="364654" y="1852581"/>
            <a:ext cx="4417584" cy="338554"/>
          </a:xfrm>
          <a:prstGeom prst="rect">
            <a:avLst/>
          </a:prstGeom>
          <a:noFill/>
        </p:spPr>
        <p:txBody>
          <a:bodyPr wrap="square">
            <a:spAutoFit/>
          </a:bodyPr>
          <a:lstStyle/>
          <a:p>
            <a:r>
              <a:rPr lang="ru-RU" sz="1600" dirty="0">
                <a:latin typeface="Segoe UI" panose="020B0502040204020203" pitchFamily="34" charset="0"/>
                <a:cs typeface="Segoe UI" panose="020B0502040204020203" pitchFamily="34" charset="0"/>
              </a:rPr>
              <a:t>Для </a:t>
            </a:r>
            <a:r>
              <a:rPr lang="ru-RU" sz="1600" dirty="0" err="1">
                <a:latin typeface="Segoe UI" panose="020B0502040204020203" pitchFamily="34" charset="0"/>
                <a:cs typeface="Segoe UI" panose="020B0502040204020203" pitchFamily="34" charset="0"/>
              </a:rPr>
              <a:t>полярних</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циклонів</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Юпітера</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характерні</a:t>
            </a:r>
            <a:r>
              <a:rPr lang="ru-RU" sz="1600" dirty="0">
                <a:latin typeface="Segoe UI" panose="020B0502040204020203" pitchFamily="34" charset="0"/>
                <a:cs typeface="Segoe UI" panose="020B0502040204020203" pitchFamily="34" charset="0"/>
              </a:rPr>
              <a:t>:</a:t>
            </a:r>
            <a:endParaRPr lang="uk-UA" sz="1600" dirty="0">
              <a:latin typeface="Segoe UI" panose="020B0502040204020203" pitchFamily="34" charset="0"/>
              <a:cs typeface="Segoe UI" panose="020B0502040204020203" pitchFamily="34" charset="0"/>
            </a:endParaRPr>
          </a:p>
        </p:txBody>
      </p:sp>
      <p:pic>
        <p:nvPicPr>
          <p:cNvPr id="4" name="Рисунок 3" descr="\documentclass{article}&#10;\usepackage{amsmath,amssymb}&#10;\pagestyle{empty}&#10;\usepackage{mathtext}&#10;\usepackage{xcolor}&#10;\usepackage[T1,T2A]{fontenc}&#10;\usepackage[utf8]{inputenc}&#10;\usepackage[english,russian]{babel}&#10;\newcommand{\sgn}{\operatorname{sgn}}&#10;\linespread{1.0}&#10;\begin{document}&#10;\textcolor{black}&#10;{$    U\approx 100-200 м/с      $}&#10;\end{document}" title="IguanaTex Bitmap Display">
            <a:extLst>
              <a:ext uri="{FF2B5EF4-FFF2-40B4-BE49-F238E27FC236}">
                <a16:creationId xmlns:a16="http://schemas.microsoft.com/office/drawing/2014/main" id="{D510B272-51ED-462B-934A-720531807A13}"/>
              </a:ext>
            </a:extLst>
          </p:cNvPr>
          <p:cNvPicPr>
            <a:picLocks noChangeAspect="1"/>
          </p:cNvPicPr>
          <p:nvPr>
            <p:custDataLst>
              <p:tags r:id="rId3"/>
            </p:custDataLst>
          </p:nvPr>
        </p:nvPicPr>
        <p:blipFill>
          <a:blip r:embed="rId19">
            <a:extLst>
              <a:ext uri="{28A0092B-C50C-407E-A947-70E740481C1C}">
                <a14:useLocalDpi xmlns:a14="http://schemas.microsoft.com/office/drawing/2010/main" val="0"/>
              </a:ext>
            </a:extLst>
          </a:blip>
          <a:stretch>
            <a:fillRect/>
          </a:stretch>
        </p:blipFill>
        <p:spPr>
          <a:xfrm>
            <a:off x="2293056" y="2392325"/>
            <a:ext cx="1990095" cy="254476"/>
          </a:xfrm>
          <a:prstGeom prst="rect">
            <a:avLst/>
          </a:prstGeom>
        </p:spPr>
      </p:pic>
      <p:pic>
        <p:nvPicPr>
          <p:cNvPr id="12" name="Рисунок 11" descr="\documentclass{article}&#10;\usepackage{amsmath,amssymb}&#10;\pagestyle{empty}&#10;\usepackage{mathtext}&#10;\usepackage{xcolor}&#10;\usepackage[T1,T2A]{fontenc}&#10;\usepackage[utf8]{inputenc}&#10;\usepackage[english,russian]{babel}&#10;\newcommand{\sgn}{\operatorname{sgn}}&#10;\linespread{1.0}&#10;\begin{document}&#10;\textcolor{black}&#10;{$    L\approx (4-6)\cdot 10^6 м      $}&#10;\end{document}" title="IguanaTex Bitmap Display">
            <a:extLst>
              <a:ext uri="{FF2B5EF4-FFF2-40B4-BE49-F238E27FC236}">
                <a16:creationId xmlns:a16="http://schemas.microsoft.com/office/drawing/2014/main" id="{7AC9EEEE-8DEC-4E94-A7DF-8468C4B548F3}"/>
              </a:ext>
            </a:extLst>
          </p:cNvPr>
          <p:cNvPicPr>
            <a:picLocks noChangeAspect="1"/>
          </p:cNvPicPr>
          <p:nvPr>
            <p:custDataLst>
              <p:tags r:id="rId4"/>
            </p:custDataLst>
          </p:nvPr>
        </p:nvPicPr>
        <p:blipFill>
          <a:blip r:embed="rId20">
            <a:extLst>
              <a:ext uri="{28A0092B-C50C-407E-A947-70E740481C1C}">
                <a14:useLocalDpi xmlns:a14="http://schemas.microsoft.com/office/drawing/2010/main" val="0"/>
              </a:ext>
            </a:extLst>
          </a:blip>
          <a:stretch>
            <a:fillRect/>
          </a:stretch>
        </p:blipFill>
        <p:spPr>
          <a:xfrm>
            <a:off x="2764499" y="2770670"/>
            <a:ext cx="1973059" cy="275191"/>
          </a:xfrm>
          <a:prstGeom prst="rect">
            <a:avLst/>
          </a:prstGeom>
        </p:spPr>
      </p:pic>
      <p:pic>
        <p:nvPicPr>
          <p:cNvPr id="14" name="Рисунок 13" descr="\documentclass{article}&#10;\usepackage{amsmath,amssymb}&#10;\pagestyle{empty}&#10;\usepackage{mathtext}&#10;\usepackage{xcolor}&#10;\usepackage[T1,T2A]{fontenc}&#10;\usepackage[utf8]{inputenc}&#10;\usepackage[english,russian]{babel}&#10;\newcommand{\sgn}{\operatorname{sgn}}&#10;\linespread{1.0}&#10;\begin{document}&#10;\textcolor{black}&#10;{$    \sin \varphi\approx 1      $}&#10;\end{document}" title="IguanaTex Bitmap Display">
            <a:extLst>
              <a:ext uri="{FF2B5EF4-FFF2-40B4-BE49-F238E27FC236}">
                <a16:creationId xmlns:a16="http://schemas.microsoft.com/office/drawing/2014/main" id="{4CFDB6B1-7A36-40F7-B699-69EB531AD32D}"/>
              </a:ext>
            </a:extLst>
          </p:cNvPr>
          <p:cNvPicPr>
            <a:picLocks noChangeAspect="1"/>
          </p:cNvPicPr>
          <p:nvPr>
            <p:custDataLst>
              <p:tags r:id="rId5"/>
            </p:custDataLst>
          </p:nvPr>
        </p:nvPicPr>
        <p:blipFill>
          <a:blip r:embed="rId21">
            <a:extLst>
              <a:ext uri="{28A0092B-C50C-407E-A947-70E740481C1C}">
                <a14:useLocalDpi xmlns:a14="http://schemas.microsoft.com/office/drawing/2010/main" val="0"/>
              </a:ext>
            </a:extLst>
          </a:blip>
          <a:stretch>
            <a:fillRect/>
          </a:stretch>
        </p:blipFill>
        <p:spPr>
          <a:xfrm>
            <a:off x="2305965" y="3220929"/>
            <a:ext cx="955797" cy="225946"/>
          </a:xfrm>
          <a:prstGeom prst="rect">
            <a:avLst/>
          </a:prstGeom>
        </p:spPr>
      </p:pic>
      <p:sp>
        <p:nvSpPr>
          <p:cNvPr id="18" name="TextBox 17">
            <a:extLst>
              <a:ext uri="{FF2B5EF4-FFF2-40B4-BE49-F238E27FC236}">
                <a16:creationId xmlns:a16="http://schemas.microsoft.com/office/drawing/2014/main" id="{E30A53B1-FB2E-439F-812B-9D297F037033}"/>
              </a:ext>
            </a:extLst>
          </p:cNvPr>
          <p:cNvSpPr txBox="1"/>
          <p:nvPr/>
        </p:nvSpPr>
        <p:spPr>
          <a:xfrm>
            <a:off x="365961" y="2369657"/>
            <a:ext cx="2509954" cy="1077218"/>
          </a:xfrm>
          <a:prstGeom prst="rect">
            <a:avLst/>
          </a:prstGeom>
          <a:noFill/>
        </p:spPr>
        <p:txBody>
          <a:bodyPr wrap="square">
            <a:spAutoFit/>
          </a:bodyPr>
          <a:lstStyle/>
          <a:p>
            <a:pPr marL="180000" indent="-285750">
              <a:lnSpc>
                <a:spcPct val="80000"/>
              </a:lnSpc>
              <a:buFont typeface="Arial" panose="020B0604020202020204" pitchFamily="34" charset="0"/>
              <a:buChar char="•"/>
            </a:pPr>
            <a:r>
              <a:rPr lang="ru-RU" sz="1600" dirty="0" err="1">
                <a:latin typeface="Segoe UI" panose="020B0502040204020203" pitchFamily="34" charset="0"/>
                <a:cs typeface="Segoe UI" panose="020B0502040204020203" pitchFamily="34" charset="0"/>
              </a:rPr>
              <a:t>швидкість</a:t>
            </a:r>
            <a:r>
              <a:rPr lang="ru-RU" sz="1600" dirty="0">
                <a:latin typeface="Segoe UI" panose="020B0502040204020203" pitchFamily="34" charset="0"/>
                <a:cs typeface="Segoe UI" panose="020B0502040204020203" pitchFamily="34" charset="0"/>
              </a:rPr>
              <a:t> </a:t>
            </a:r>
            <a:r>
              <a:rPr lang="ru-RU" sz="1600" dirty="0" err="1">
                <a:latin typeface="Segoe UI" panose="020B0502040204020203" pitchFamily="34" charset="0"/>
                <a:cs typeface="Segoe UI" panose="020B0502040204020203" pitchFamily="34" charset="0"/>
              </a:rPr>
              <a:t>вітру</a:t>
            </a:r>
            <a:endParaRPr lang="ru-RU" sz="1600" dirty="0">
              <a:latin typeface="Segoe UI" panose="020B0502040204020203" pitchFamily="34" charset="0"/>
              <a:cs typeface="Segoe UI" panose="020B0502040204020203" pitchFamily="34" charset="0"/>
            </a:endParaRPr>
          </a:p>
          <a:p>
            <a:pPr marL="180000" indent="-285750">
              <a:lnSpc>
                <a:spcPct val="80000"/>
              </a:lnSpc>
              <a:buFont typeface="Arial" panose="020B0604020202020204" pitchFamily="34" charset="0"/>
              <a:buChar char="•"/>
            </a:pPr>
            <a:endParaRPr lang="ru-RU" sz="1600" dirty="0">
              <a:latin typeface="Segoe UI" panose="020B0502040204020203" pitchFamily="34" charset="0"/>
              <a:cs typeface="Segoe UI" panose="020B0502040204020203" pitchFamily="34" charset="0"/>
            </a:endParaRPr>
          </a:p>
          <a:p>
            <a:pPr marL="180000" indent="-285750">
              <a:lnSpc>
                <a:spcPct val="80000"/>
              </a:lnSpc>
              <a:buFont typeface="Arial" panose="020B0604020202020204" pitchFamily="34" charset="0"/>
              <a:buChar char="•"/>
            </a:pPr>
            <a:r>
              <a:rPr lang="uk-UA" sz="1600" dirty="0">
                <a:latin typeface="Segoe UI" panose="020B0502040204020203" pitchFamily="34" charset="0"/>
                <a:cs typeface="Segoe UI" panose="020B0502040204020203" pitchFamily="34" charset="0"/>
              </a:rPr>
              <a:t>характерний розмір</a:t>
            </a:r>
          </a:p>
          <a:p>
            <a:pPr marL="180000" indent="-285750">
              <a:lnSpc>
                <a:spcPct val="80000"/>
              </a:lnSpc>
              <a:buFont typeface="Arial" panose="020B0604020202020204" pitchFamily="34" charset="0"/>
              <a:buChar char="•"/>
            </a:pPr>
            <a:endParaRPr lang="uk-UA" sz="1600" dirty="0">
              <a:latin typeface="Segoe UI" panose="020B0502040204020203" pitchFamily="34" charset="0"/>
              <a:cs typeface="Segoe UI" panose="020B0502040204020203" pitchFamily="34" charset="0"/>
            </a:endParaRPr>
          </a:p>
          <a:p>
            <a:pPr marL="180000" indent="-285750">
              <a:lnSpc>
                <a:spcPct val="80000"/>
              </a:lnSpc>
              <a:buFont typeface="Arial" panose="020B0604020202020204" pitchFamily="34" charset="0"/>
              <a:buChar char="•"/>
            </a:pPr>
            <a:r>
              <a:rPr lang="uk-UA" sz="1600" dirty="0">
                <a:latin typeface="Segoe UI" panose="020B0502040204020203" pitchFamily="34" charset="0"/>
                <a:cs typeface="Segoe UI" panose="020B0502040204020203" pitchFamily="34" charset="0"/>
              </a:rPr>
              <a:t>висока широта</a:t>
            </a:r>
          </a:p>
        </p:txBody>
      </p:sp>
      <p:sp>
        <p:nvSpPr>
          <p:cNvPr id="19" name="Прямоугольник 18">
            <a:extLst>
              <a:ext uri="{FF2B5EF4-FFF2-40B4-BE49-F238E27FC236}">
                <a16:creationId xmlns:a16="http://schemas.microsoft.com/office/drawing/2014/main" id="{F2744BE0-B79C-46D8-A2A2-A837FA6C61F3}"/>
              </a:ext>
            </a:extLst>
          </p:cNvPr>
          <p:cNvSpPr/>
          <p:nvPr/>
        </p:nvSpPr>
        <p:spPr>
          <a:xfrm>
            <a:off x="1981687" y="3695498"/>
            <a:ext cx="1280075" cy="580571"/>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600" dirty="0">
              <a:solidFill>
                <a:schemeClr val="tx1"/>
              </a:solidFill>
              <a:latin typeface="Segoe UI" panose="020B0502040204020203" pitchFamily="34" charset="0"/>
              <a:cs typeface="Segoe UI" panose="020B0502040204020203" pitchFamily="34" charset="0"/>
            </a:endParaRPr>
          </a:p>
        </p:txBody>
      </p:sp>
      <p:pic>
        <p:nvPicPr>
          <p:cNvPr id="17" name="Рисунок 16" descr="\documentclass{article}&#10;\usepackage{amsmath,amssymb}&#10;\pagestyle{empty}&#10;\usepackage{mathtext}&#10;\usepackage{xcolor}&#10;\usepackage[T1,T2A]{fontenc}&#10;\usepackage[utf8]{inputenc}&#10;\usepackage[english,russian]{babel}&#10;\newcommand{\sgn}{\operatorname{sgn}}&#10;\linespread{1.0}&#10;\begin{document}&#10;\textcolor{black}&#10;{$    Ro\sim 0,1      $}&#10;\end{document}" title="IguanaTex Bitmap Display">
            <a:extLst>
              <a:ext uri="{FF2B5EF4-FFF2-40B4-BE49-F238E27FC236}">
                <a16:creationId xmlns:a16="http://schemas.microsoft.com/office/drawing/2014/main" id="{E72D60ED-2520-4245-B461-FC30F3D5F478}"/>
              </a:ext>
            </a:extLst>
          </p:cNvPr>
          <p:cNvPicPr>
            <a:picLocks noChangeAspect="1"/>
          </p:cNvPicPr>
          <p:nvPr>
            <p:custDataLst>
              <p:tags r:id="rId6"/>
            </p:custDataLst>
          </p:nvPr>
        </p:nvPicPr>
        <p:blipFill>
          <a:blip r:embed="rId22">
            <a:extLst>
              <a:ext uri="{28A0092B-C50C-407E-A947-70E740481C1C}">
                <a14:useLocalDpi xmlns:a14="http://schemas.microsoft.com/office/drawing/2010/main" val="0"/>
              </a:ext>
            </a:extLst>
          </a:blip>
          <a:stretch>
            <a:fillRect/>
          </a:stretch>
        </p:blipFill>
        <p:spPr>
          <a:xfrm>
            <a:off x="2114290" y="3875307"/>
            <a:ext cx="990476" cy="220952"/>
          </a:xfrm>
          <a:prstGeom prst="rect">
            <a:avLst/>
          </a:prstGeom>
        </p:spPr>
      </p:pic>
      <p:sp>
        <p:nvSpPr>
          <p:cNvPr id="22" name="TextBox 21">
            <a:extLst>
              <a:ext uri="{FF2B5EF4-FFF2-40B4-BE49-F238E27FC236}">
                <a16:creationId xmlns:a16="http://schemas.microsoft.com/office/drawing/2014/main" id="{BBFE2BE4-6946-4A40-8889-48239F102BB7}"/>
              </a:ext>
            </a:extLst>
          </p:cNvPr>
          <p:cNvSpPr txBox="1"/>
          <p:nvPr/>
        </p:nvSpPr>
        <p:spPr>
          <a:xfrm>
            <a:off x="272111" y="4524692"/>
            <a:ext cx="8444368" cy="1569660"/>
          </a:xfrm>
          <a:prstGeom prst="rect">
            <a:avLst/>
          </a:prstGeom>
          <a:noFill/>
        </p:spPr>
        <p:txBody>
          <a:bodyPr wrap="square">
            <a:spAutoFit/>
          </a:bodyPr>
          <a:lstStyle/>
          <a:p>
            <a:pPr algn="ctr"/>
            <a:r>
              <a:rPr lang="uk-UA" sz="1600" dirty="0">
                <a:latin typeface="Segoe UI" panose="020B0502040204020203" pitchFamily="34" charset="0"/>
                <a:cs typeface="Segoe UI" panose="020B0502040204020203" pitchFamily="34" charset="0"/>
              </a:rPr>
              <a:t>Для полярних циклонів Юпітера отримано значення числа </a:t>
            </a:r>
            <a:r>
              <a:rPr lang="uk-UA" sz="1600" dirty="0" err="1">
                <a:latin typeface="Segoe UI" panose="020B0502040204020203" pitchFamily="34" charset="0"/>
                <a:cs typeface="Segoe UI" panose="020B0502040204020203" pitchFamily="34" charset="0"/>
              </a:rPr>
              <a:t>Россбі</a:t>
            </a:r>
            <a:r>
              <a:rPr lang="uk-UA" sz="1600" dirty="0">
                <a:latin typeface="Segoe UI" panose="020B0502040204020203" pitchFamily="34" charset="0"/>
                <a:cs typeface="Segoe UI" panose="020B0502040204020203" pitchFamily="34" charset="0"/>
              </a:rPr>
              <a:t> порядку 0,1, що відповідає режиму, близькому до градієнтного (</a:t>
            </a:r>
            <a:r>
              <a:rPr lang="ru-RU" sz="1600" dirty="0">
                <a:latin typeface="Segoe UI" panose="020B0502040204020203" pitchFamily="34" charset="0"/>
                <a:cs typeface="Segoe UI" panose="020B0502040204020203" pitchFamily="34" charset="0"/>
              </a:rPr>
              <a:t> </a:t>
            </a:r>
            <a:r>
              <a:rPr lang="en-US" sz="1600" dirty="0">
                <a:latin typeface="Segoe UI" panose="020B0502040204020203" pitchFamily="34" charset="0"/>
                <a:cs typeface="Segoe UI" panose="020B0502040204020203" pitchFamily="34" charset="0"/>
              </a:rPr>
              <a:t>	</a:t>
            </a:r>
            <a:r>
              <a:rPr lang="ru-RU" sz="1600" dirty="0">
                <a:latin typeface="Segoe UI" panose="020B0502040204020203" pitchFamily="34" charset="0"/>
                <a:cs typeface="Segoe UI" panose="020B0502040204020203" pitchFamily="34" charset="0"/>
              </a:rPr>
              <a:t>	</a:t>
            </a:r>
            <a:r>
              <a:rPr lang="en-US" sz="1600" dirty="0">
                <a:latin typeface="Segoe UI" panose="020B0502040204020203" pitchFamily="34" charset="0"/>
                <a:cs typeface="Segoe UI" panose="020B0502040204020203" pitchFamily="34" charset="0"/>
              </a:rPr>
              <a:t>    </a:t>
            </a:r>
            <a:r>
              <a:rPr lang="ru-RU" sz="1600" dirty="0">
                <a:latin typeface="Segoe UI" panose="020B0502040204020203" pitchFamily="34" charset="0"/>
                <a:cs typeface="Segoe UI" panose="020B0502040204020203" pitchFamily="34" charset="0"/>
              </a:rPr>
              <a:t>)</a:t>
            </a:r>
            <a:r>
              <a:rPr lang="uk-UA" sz="1600" dirty="0">
                <a:latin typeface="Segoe UI" panose="020B0502040204020203" pitchFamily="34" charset="0"/>
                <a:cs typeface="Segoe UI" panose="020B0502040204020203" pitchFamily="34" charset="0"/>
              </a:rPr>
              <a:t>. У таких умовах обертання планети відіграє провідну роль, але власна динаміка вихорів також залишається важливою. Такий баланс є оптимальним для існування великих </a:t>
            </a:r>
            <a:r>
              <a:rPr lang="uk-UA" sz="1600" dirty="0" err="1">
                <a:latin typeface="Segoe UI" panose="020B0502040204020203" pitchFamily="34" charset="0"/>
                <a:cs typeface="Segoe UI" panose="020B0502040204020203" pitchFamily="34" charset="0"/>
              </a:rPr>
              <a:t>довгоживучих</a:t>
            </a:r>
            <a:r>
              <a:rPr lang="uk-UA" sz="1600" dirty="0">
                <a:latin typeface="Segoe UI" panose="020B0502040204020203" pitchFamily="34" charset="0"/>
                <a:cs typeface="Segoe UI" panose="020B0502040204020203" pitchFamily="34" charset="0"/>
              </a:rPr>
              <a:t> циклонів: вони зберігають структуру, можуть взаємодіяти між собою та формувати впорядковані циркумполярні системи</a:t>
            </a:r>
          </a:p>
        </p:txBody>
      </p:sp>
      <p:pic>
        <p:nvPicPr>
          <p:cNvPr id="24" name="Рисунок 23" descr="\documentclass{article}&#10;\usepackage{amsmath,amssymb}&#10;\pagestyle{empty}&#10;\usepackage{mathtext}&#10;\usepackage{xcolor}&#10;\usepackage[T1,T2A]{fontenc}&#10;\usepackage[utf8]{inputenc}&#10;\usepackage[english,russian]{babel}&#10;\newcommand{\sgn}{\operatorname{sgn}}&#10;\linespread{1.0}&#10;\begin{document}&#10;\textcolor{black}&#10;{$    Ro \sim 1      $}&#10;\end{document}" title="IguanaTex Bitmap Display">
            <a:extLst>
              <a:ext uri="{FF2B5EF4-FFF2-40B4-BE49-F238E27FC236}">
                <a16:creationId xmlns:a16="http://schemas.microsoft.com/office/drawing/2014/main" id="{821A0820-EC55-4FE9-B706-C00044329BFF}"/>
              </a:ext>
            </a:extLst>
          </p:cNvPr>
          <p:cNvPicPr>
            <a:picLocks noChangeAspect="1"/>
          </p:cNvPicPr>
          <p:nvPr>
            <p:custDataLst>
              <p:tags r:id="rId7"/>
            </p:custDataLst>
          </p:nvPr>
        </p:nvPicPr>
        <p:blipFill>
          <a:blip r:embed="rId23">
            <a:extLst>
              <a:ext uri="{28A0092B-C50C-407E-A947-70E740481C1C}">
                <a14:useLocalDpi xmlns:a14="http://schemas.microsoft.com/office/drawing/2010/main" val="0"/>
              </a:ext>
            </a:extLst>
          </a:blip>
          <a:stretch>
            <a:fillRect/>
          </a:stretch>
        </p:blipFill>
        <p:spPr>
          <a:xfrm>
            <a:off x="5097578" y="4881452"/>
            <a:ext cx="676114" cy="160457"/>
          </a:xfrm>
          <a:prstGeom prst="rect">
            <a:avLst/>
          </a:prstGeom>
        </p:spPr>
      </p:pic>
      <p:pic>
        <p:nvPicPr>
          <p:cNvPr id="34" name="Рисунок 33" descr="\documentclass{article}&#10;\usepackage{amsmath,amssymb}&#10;\pagestyle{empty}&#10;\usepackage{mathtext}&#10;\usepackage{xcolor}&#10;\usepackage[T1,T2A]{fontenc}&#10;\usepackage[utf8]{inputenc}&#10;\usepackage[english,russian]{babel}&#10;\newcommand{\sgn}{\operatorname{sgn}}&#10;\linespread{1.0}&#10;\begin{document}&#10;\textcolor{black}&#10;{$    Ro=\dfrac{U}{f L}      $}&#10;\end{document}" title="IguanaTex Bitmap Display">
            <a:extLst>
              <a:ext uri="{FF2B5EF4-FFF2-40B4-BE49-F238E27FC236}">
                <a16:creationId xmlns:a16="http://schemas.microsoft.com/office/drawing/2014/main" id="{FDF21155-1088-4697-847E-C691EF2F7A51}"/>
              </a:ext>
            </a:extLst>
          </p:cNvPr>
          <p:cNvPicPr>
            <a:picLocks noChangeAspect="1"/>
          </p:cNvPicPr>
          <p:nvPr>
            <p:custDataLst>
              <p:tags r:id="rId8"/>
            </p:custDataLst>
          </p:nvPr>
        </p:nvPicPr>
        <p:blipFill>
          <a:blip r:embed="rId17">
            <a:extLst>
              <a:ext uri="{28A0092B-C50C-407E-A947-70E740481C1C}">
                <a14:useLocalDpi xmlns:a14="http://schemas.microsoft.com/office/drawing/2010/main" val="0"/>
              </a:ext>
            </a:extLst>
          </a:blip>
          <a:stretch>
            <a:fillRect/>
          </a:stretch>
        </p:blipFill>
        <p:spPr>
          <a:xfrm>
            <a:off x="-5356643" y="1306559"/>
            <a:ext cx="899657" cy="511543"/>
          </a:xfrm>
          <a:prstGeom prst="rect">
            <a:avLst/>
          </a:prstGeom>
        </p:spPr>
      </p:pic>
      <p:pic>
        <p:nvPicPr>
          <p:cNvPr id="32" name="Рисунок 31" descr="\documentclass{article}&#10;\usepackage{amsmath,amssymb}&#10;\pagestyle{empty}&#10;\usepackage{mathtext}&#10;\usepackage{xcolor}&#10;\usepackage[T1,T2A]{fontenc}&#10;\usepackage[utf8]{inputenc}&#10;\usepackage[english,russian]{babel}&#10;\newcommand{\sgn}{\operatorname{sgn}}&#10;\linespread{1.0}&#10;\begin{document}&#10;\textcolor{black}&#10;{$    f=2 \Omega \sin \varphi      $}&#10;\end{document}" title="IguanaTex Bitmap Display">
            <a:extLst>
              <a:ext uri="{FF2B5EF4-FFF2-40B4-BE49-F238E27FC236}">
                <a16:creationId xmlns:a16="http://schemas.microsoft.com/office/drawing/2014/main" id="{9E7C4956-52C3-4DE8-9856-F60372DA82C3}"/>
              </a:ext>
            </a:extLst>
          </p:cNvPr>
          <p:cNvPicPr>
            <a:picLocks noChangeAspect="1"/>
          </p:cNvPicPr>
          <p:nvPr>
            <p:custDataLst>
              <p:tags r:id="rId9"/>
            </p:custDataLst>
          </p:nvPr>
        </p:nvPicPr>
        <p:blipFill>
          <a:blip r:embed="rId18">
            <a:extLst>
              <a:ext uri="{28A0092B-C50C-407E-A947-70E740481C1C}">
                <a14:useLocalDpi xmlns:a14="http://schemas.microsoft.com/office/drawing/2010/main" val="0"/>
              </a:ext>
            </a:extLst>
          </a:blip>
          <a:stretch>
            <a:fillRect/>
          </a:stretch>
        </p:blipFill>
        <p:spPr>
          <a:xfrm>
            <a:off x="-4138841" y="1440478"/>
            <a:ext cx="1204114" cy="211200"/>
          </a:xfrm>
          <a:prstGeom prst="rect">
            <a:avLst/>
          </a:prstGeom>
        </p:spPr>
      </p:pic>
      <p:sp>
        <p:nvSpPr>
          <p:cNvPr id="20" name="TextBox 19">
            <a:extLst>
              <a:ext uri="{FF2B5EF4-FFF2-40B4-BE49-F238E27FC236}">
                <a16:creationId xmlns:a16="http://schemas.microsoft.com/office/drawing/2014/main" id="{B27AC84B-BCF5-4243-B2D8-F263EBD1636D}"/>
              </a:ext>
            </a:extLst>
          </p:cNvPr>
          <p:cNvSpPr txBox="1"/>
          <p:nvPr/>
        </p:nvSpPr>
        <p:spPr>
          <a:xfrm>
            <a:off x="-5962302" y="1852581"/>
            <a:ext cx="4417584" cy="338554"/>
          </a:xfrm>
          <a:prstGeom prst="rect">
            <a:avLst/>
          </a:prstGeom>
          <a:noFill/>
        </p:spPr>
        <p:txBody>
          <a:bodyPr wrap="square">
            <a:spAutoFit/>
          </a:bodyPr>
          <a:lstStyle/>
          <a:p>
            <a:r>
              <a:rPr lang="uk-UA" sz="1600" dirty="0">
                <a:latin typeface="Segoe UI" panose="020B0502040204020203" pitchFamily="34" charset="0"/>
                <a:cs typeface="Segoe UI" panose="020B0502040204020203" pitchFamily="34" charset="0"/>
              </a:rPr>
              <a:t>Для полярних циклонів Юпітера характерні:</a:t>
            </a:r>
          </a:p>
        </p:txBody>
      </p:sp>
      <p:pic>
        <p:nvPicPr>
          <p:cNvPr id="8" name="Рисунок 7" descr="\documentclass{article}&#10;\usepackage{amsmath,amssymb}&#10;\pagestyle{empty}&#10;\usepackage{mathtext}&#10;\usepackage{xcolor}&#10;\usepackage[T1,T2A]{fontenc}&#10;\usepackage[utf8]{inputenc}&#10;\usepackage[english,russian]{babel}&#10;\newcommand{\sgn}{\operatorname{sgn}}&#10;\linespread{1.0}&#10;\begin{document}&#10;\textcolor{black}&#10;{$    U\approx 100-200 м/с      $}&#10;\end{document}" title="IguanaTex Bitmap Display">
            <a:extLst>
              <a:ext uri="{FF2B5EF4-FFF2-40B4-BE49-F238E27FC236}">
                <a16:creationId xmlns:a16="http://schemas.microsoft.com/office/drawing/2014/main" id="{B050389C-301E-4459-A7D1-9AE3039EB5E5}"/>
              </a:ext>
            </a:extLst>
          </p:cNvPr>
          <p:cNvPicPr>
            <a:picLocks noChangeAspect="1"/>
          </p:cNvPicPr>
          <p:nvPr>
            <p:custDataLst>
              <p:tags r:id="rId10"/>
            </p:custDataLst>
          </p:nvPr>
        </p:nvPicPr>
        <p:blipFill>
          <a:blip r:embed="rId19">
            <a:extLst>
              <a:ext uri="{28A0092B-C50C-407E-A947-70E740481C1C}">
                <a14:useLocalDpi xmlns:a14="http://schemas.microsoft.com/office/drawing/2010/main" val="0"/>
              </a:ext>
            </a:extLst>
          </a:blip>
          <a:stretch>
            <a:fillRect/>
          </a:stretch>
        </p:blipFill>
        <p:spPr>
          <a:xfrm>
            <a:off x="-4020991" y="2348217"/>
            <a:ext cx="1791086" cy="229029"/>
          </a:xfrm>
          <a:prstGeom prst="rect">
            <a:avLst/>
          </a:prstGeom>
        </p:spPr>
      </p:pic>
      <p:pic>
        <p:nvPicPr>
          <p:cNvPr id="38" name="Рисунок 37" descr="\documentclass{article}&#10;\usepackage{amsmath,amssymb}&#10;\pagestyle{empty}&#10;\usepackage{mathtext}&#10;\usepackage{xcolor}&#10;\usepackage[T1,T2A]{fontenc}&#10;\usepackage[utf8]{inputenc}&#10;\usepackage[english,russian]{babel}&#10;\newcommand{\sgn}{\operatorname{sgn}}&#10;\linespread{1.0}&#10;\begin{document}&#10;\textcolor{black}&#10;{$    L\approx (4-6)\cdot 10^6 м      $}&#10;\end{document}" title="IguanaTex Bitmap Display">
            <a:extLst>
              <a:ext uri="{FF2B5EF4-FFF2-40B4-BE49-F238E27FC236}">
                <a16:creationId xmlns:a16="http://schemas.microsoft.com/office/drawing/2014/main" id="{FE63BDF7-09ED-40B9-9782-6BDC2FBFCCAF}"/>
              </a:ext>
            </a:extLst>
          </p:cNvPr>
          <p:cNvPicPr>
            <a:picLocks noChangeAspect="1"/>
          </p:cNvPicPr>
          <p:nvPr>
            <p:custDataLst>
              <p:tags r:id="rId11"/>
            </p:custDataLst>
          </p:nvPr>
        </p:nvPicPr>
        <p:blipFill>
          <a:blip r:embed="rId20">
            <a:extLst>
              <a:ext uri="{28A0092B-C50C-407E-A947-70E740481C1C}">
                <a14:useLocalDpi xmlns:a14="http://schemas.microsoft.com/office/drawing/2010/main" val="0"/>
              </a:ext>
            </a:extLst>
          </a:blip>
          <a:stretch>
            <a:fillRect/>
          </a:stretch>
        </p:blipFill>
        <p:spPr>
          <a:xfrm>
            <a:off x="-3661572" y="2589332"/>
            <a:ext cx="1576229" cy="218210"/>
          </a:xfrm>
          <a:prstGeom prst="rect">
            <a:avLst/>
          </a:prstGeom>
        </p:spPr>
      </p:pic>
      <p:pic>
        <p:nvPicPr>
          <p:cNvPr id="36" name="Рисунок 35" descr="\documentclass{article}&#10;\usepackage{amsmath,amssymb}&#10;\pagestyle{empty}&#10;\usepackage{mathtext}&#10;\usepackage{xcolor}&#10;\usepackage[T1,T2A]{fontenc}&#10;\usepackage[utf8]{inputenc}&#10;\usepackage[english,russian]{babel}&#10;\newcommand{\sgn}{\operatorname{sgn}}&#10;\linespread{1.0}&#10;\begin{document}&#10;\textcolor{black}&#10;{$    \sin \varphi\approx 1      $}&#10;\end{document}" title="IguanaTex Bitmap Display">
            <a:extLst>
              <a:ext uri="{FF2B5EF4-FFF2-40B4-BE49-F238E27FC236}">
                <a16:creationId xmlns:a16="http://schemas.microsoft.com/office/drawing/2014/main" id="{9673136E-6D55-4ACF-A652-3947EDB11079}"/>
              </a:ext>
            </a:extLst>
          </p:cNvPr>
          <p:cNvPicPr>
            <a:picLocks noChangeAspect="1"/>
          </p:cNvPicPr>
          <p:nvPr>
            <p:custDataLst>
              <p:tags r:id="rId12"/>
            </p:custDataLst>
          </p:nvPr>
        </p:nvPicPr>
        <p:blipFill>
          <a:blip r:embed="rId21">
            <a:extLst>
              <a:ext uri="{28A0092B-C50C-407E-A947-70E740481C1C}">
                <a14:useLocalDpi xmlns:a14="http://schemas.microsoft.com/office/drawing/2010/main" val="0"/>
              </a:ext>
            </a:extLst>
          </a:blip>
          <a:stretch>
            <a:fillRect/>
          </a:stretch>
        </p:blipFill>
        <p:spPr>
          <a:xfrm>
            <a:off x="-4098041" y="2851794"/>
            <a:ext cx="764343" cy="180419"/>
          </a:xfrm>
          <a:prstGeom prst="rect">
            <a:avLst/>
          </a:prstGeom>
        </p:spPr>
      </p:pic>
      <p:sp>
        <p:nvSpPr>
          <p:cNvPr id="26" name="TextBox 25">
            <a:extLst>
              <a:ext uri="{FF2B5EF4-FFF2-40B4-BE49-F238E27FC236}">
                <a16:creationId xmlns:a16="http://schemas.microsoft.com/office/drawing/2014/main" id="{6E3636FA-9440-40F4-B7FC-1A4E2DB7D059}"/>
              </a:ext>
            </a:extLst>
          </p:cNvPr>
          <p:cNvSpPr txBox="1"/>
          <p:nvPr/>
        </p:nvSpPr>
        <p:spPr>
          <a:xfrm>
            <a:off x="-5960995" y="2369657"/>
            <a:ext cx="2509954" cy="723596"/>
          </a:xfrm>
          <a:prstGeom prst="rect">
            <a:avLst/>
          </a:prstGeom>
          <a:noFill/>
        </p:spPr>
        <p:txBody>
          <a:bodyPr wrap="square">
            <a:spAutoFit/>
          </a:bodyPr>
          <a:lstStyle/>
          <a:p>
            <a:pPr marL="180000" indent="-285750">
              <a:lnSpc>
                <a:spcPct val="50000"/>
              </a:lnSpc>
              <a:buFont typeface="Arial" panose="020B0604020202020204" pitchFamily="34" charset="0"/>
              <a:buChar char="•"/>
            </a:pPr>
            <a:r>
              <a:rPr lang="uk-UA" sz="1600" dirty="0">
                <a:latin typeface="Segoe UI" panose="020B0502040204020203" pitchFamily="34" charset="0"/>
                <a:cs typeface="Segoe UI" panose="020B0502040204020203" pitchFamily="34" charset="0"/>
              </a:rPr>
              <a:t>швидкість вітру</a:t>
            </a:r>
          </a:p>
          <a:p>
            <a:pPr marL="180000" indent="-285750">
              <a:lnSpc>
                <a:spcPct val="50000"/>
              </a:lnSpc>
              <a:buFont typeface="Arial" panose="020B0604020202020204" pitchFamily="34" charset="0"/>
              <a:buChar char="•"/>
            </a:pPr>
            <a:endParaRPr lang="ru-RU" sz="1600" dirty="0">
              <a:latin typeface="Segoe UI" panose="020B0502040204020203" pitchFamily="34" charset="0"/>
              <a:cs typeface="Segoe UI" panose="020B0502040204020203" pitchFamily="34" charset="0"/>
            </a:endParaRPr>
          </a:p>
          <a:p>
            <a:pPr marL="180000" indent="-285750">
              <a:lnSpc>
                <a:spcPct val="50000"/>
              </a:lnSpc>
              <a:buFont typeface="Arial" panose="020B0604020202020204" pitchFamily="34" charset="0"/>
              <a:buChar char="•"/>
            </a:pPr>
            <a:r>
              <a:rPr lang="uk-UA" sz="1600" dirty="0">
                <a:latin typeface="Segoe UI" panose="020B0502040204020203" pitchFamily="34" charset="0"/>
                <a:cs typeface="Segoe UI" panose="020B0502040204020203" pitchFamily="34" charset="0"/>
              </a:rPr>
              <a:t>характерний розмір</a:t>
            </a:r>
          </a:p>
          <a:p>
            <a:pPr marL="180000" indent="-285750">
              <a:lnSpc>
                <a:spcPct val="50000"/>
              </a:lnSpc>
              <a:buFont typeface="Arial" panose="020B0604020202020204" pitchFamily="34" charset="0"/>
              <a:buChar char="•"/>
            </a:pPr>
            <a:endParaRPr lang="uk-UA" sz="1600" dirty="0">
              <a:latin typeface="Segoe UI" panose="020B0502040204020203" pitchFamily="34" charset="0"/>
              <a:cs typeface="Segoe UI" panose="020B0502040204020203" pitchFamily="34" charset="0"/>
            </a:endParaRPr>
          </a:p>
          <a:p>
            <a:pPr marL="180000" indent="-285750">
              <a:lnSpc>
                <a:spcPct val="50000"/>
              </a:lnSpc>
              <a:buFont typeface="Arial" panose="020B0604020202020204" pitchFamily="34" charset="0"/>
              <a:buChar char="•"/>
            </a:pPr>
            <a:r>
              <a:rPr lang="uk-UA" sz="1600" dirty="0">
                <a:latin typeface="Segoe UI" panose="020B0502040204020203" pitchFamily="34" charset="0"/>
                <a:cs typeface="Segoe UI" panose="020B0502040204020203" pitchFamily="34" charset="0"/>
              </a:rPr>
              <a:t>висока широта</a:t>
            </a:r>
          </a:p>
        </p:txBody>
      </p:sp>
      <p:pic>
        <p:nvPicPr>
          <p:cNvPr id="30" name="Рисунок 29" descr="\documentclass{article}&#10;\usepackage{amsmath,amssymb}&#10;\pagestyle{empty}&#10;\usepackage{mathtext}&#10;\usepackage{xcolor}&#10;\usepackage[T1,T2A]{fontenc}&#10;\usepackage[utf8]{inputenc}&#10;\usepackage[english,russian]{babel}&#10;\newcommand{\sgn}{\operatorname{sgn}}&#10;\linespread{1.0}&#10;\begin{document}&#10;\textcolor{black}&#10;{$    Ro\sim 0,1      $}&#10;\end{document}" title="IguanaTex Bitmap Display">
            <a:extLst>
              <a:ext uri="{FF2B5EF4-FFF2-40B4-BE49-F238E27FC236}">
                <a16:creationId xmlns:a16="http://schemas.microsoft.com/office/drawing/2014/main" id="{3F198550-D794-4691-80EB-0DE4EB7DA5D6}"/>
              </a:ext>
            </a:extLst>
          </p:cNvPr>
          <p:cNvPicPr>
            <a:picLocks noChangeAspect="1"/>
          </p:cNvPicPr>
          <p:nvPr>
            <p:custDataLst>
              <p:tags r:id="rId13"/>
            </p:custDataLst>
          </p:nvPr>
        </p:nvPicPr>
        <p:blipFill>
          <a:blip r:embed="rId22">
            <a:extLst>
              <a:ext uri="{28A0092B-C50C-407E-A947-70E740481C1C}">
                <a14:useLocalDpi xmlns:a14="http://schemas.microsoft.com/office/drawing/2010/main" val="0"/>
              </a:ext>
            </a:extLst>
          </a:blip>
          <a:stretch>
            <a:fillRect/>
          </a:stretch>
        </p:blipFill>
        <p:spPr>
          <a:xfrm>
            <a:off x="-4257419" y="3376533"/>
            <a:ext cx="891429" cy="198857"/>
          </a:xfrm>
          <a:prstGeom prst="rect">
            <a:avLst/>
          </a:prstGeom>
        </p:spPr>
      </p:pic>
    </p:spTree>
    <p:extLst>
      <p:ext uri="{BB962C8B-B14F-4D97-AF65-F5344CB8AC3E}">
        <p14:creationId xmlns:p14="http://schemas.microsoft.com/office/powerpoint/2010/main" val="60343695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8" grpId="0"/>
      <p:bldP spid="19" grpId="0" animBg="1"/>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B58AB2-2AC5-44BE-B644-0431885FEADB}"/>
              </a:ext>
            </a:extLst>
          </p:cNvPr>
          <p:cNvSpPr>
            <a:spLocks noGrp="1"/>
          </p:cNvSpPr>
          <p:nvPr>
            <p:ph type="title"/>
          </p:nvPr>
        </p:nvSpPr>
        <p:spPr/>
        <p:txBody>
          <a:bodyPr/>
          <a:lstStyle/>
          <a:p>
            <a:r>
              <a:rPr lang="uk-UA" dirty="0"/>
              <a:t>Кінетична енергія</a:t>
            </a:r>
          </a:p>
        </p:txBody>
      </p:sp>
      <p:sp>
        <p:nvSpPr>
          <p:cNvPr id="3" name="TextBox 2">
            <a:extLst>
              <a:ext uri="{FF2B5EF4-FFF2-40B4-BE49-F238E27FC236}">
                <a16:creationId xmlns:a16="http://schemas.microsoft.com/office/drawing/2014/main" id="{C23C50B3-E3C7-41BE-AAAF-5FFA87986D72}"/>
              </a:ext>
            </a:extLst>
          </p:cNvPr>
          <p:cNvSpPr txBox="1"/>
          <p:nvPr/>
        </p:nvSpPr>
        <p:spPr>
          <a:xfrm>
            <a:off x="258277" y="978876"/>
            <a:ext cx="8796076" cy="2062103"/>
          </a:xfrm>
          <a:prstGeom prst="rect">
            <a:avLst/>
          </a:prstGeom>
          <a:noFill/>
        </p:spPr>
        <p:txBody>
          <a:bodyPr wrap="square">
            <a:spAutoFit/>
          </a:bodyPr>
          <a:lstStyle/>
          <a:p>
            <a:r>
              <a:rPr lang="uk-UA" sz="1600" i="1" dirty="0">
                <a:latin typeface="Segoe UI" panose="020B0502040204020203" pitchFamily="34" charset="0"/>
                <a:cs typeface="Segoe UI" panose="020B0502040204020203" pitchFamily="34" charset="0"/>
              </a:rPr>
              <a:t>Оцінювання кінетичної енергії атмосфери Юпітера здійснюється на основі відновлених полів горизонтальних швидкостей, отриманих методом відстеження хмарних структур на послідовних супутникових зображеннях</a:t>
            </a:r>
          </a:p>
          <a:p>
            <a:endParaRPr lang="uk-UA" sz="1600" i="1" dirty="0">
              <a:latin typeface="Segoe UI" panose="020B0502040204020203" pitchFamily="34" charset="0"/>
              <a:cs typeface="Segoe UI" panose="020B0502040204020203" pitchFamily="34" charset="0"/>
            </a:endParaRPr>
          </a:p>
          <a:p>
            <a:r>
              <a:rPr lang="uk-UA" sz="1600" i="1" dirty="0">
                <a:latin typeface="Segoe UI" panose="020B0502040204020203" pitchFamily="34" charset="0"/>
                <a:cs typeface="Segoe UI" panose="020B0502040204020203" pitchFamily="34" charset="0"/>
              </a:rPr>
              <a:t>Для аналізу рухів різних масштабів застосовується спектральний підхід. Поле швидкостей піддається двовимірному перетворенню Фур’є, у результаті чого отримуються спектральні компоненти швидкостей</a:t>
            </a:r>
            <a:r>
              <a:rPr lang="en-US" sz="1600" i="1" dirty="0">
                <a:latin typeface="Segoe UI" panose="020B0502040204020203" pitchFamily="34" charset="0"/>
                <a:cs typeface="Segoe UI" panose="020B0502040204020203" pitchFamily="34" charset="0"/>
              </a:rPr>
              <a:t>			      </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що</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відповідають</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хвильовим</a:t>
            </a:r>
            <a:r>
              <a:rPr lang="ru-RU" sz="1600" i="1" dirty="0">
                <a:latin typeface="Segoe UI" panose="020B0502040204020203" pitchFamily="34" charset="0"/>
                <a:cs typeface="Segoe UI" panose="020B0502040204020203" pitchFamily="34" charset="0"/>
              </a:rPr>
              <a:t> числам</a:t>
            </a:r>
            <a:r>
              <a:rPr lang="en-US" sz="1600" i="1" dirty="0">
                <a:latin typeface="Segoe UI" panose="020B0502040204020203" pitchFamily="34" charset="0"/>
                <a:cs typeface="Segoe UI" panose="020B0502040204020203" pitchFamily="34" charset="0"/>
              </a:rPr>
              <a:t>	     .</a:t>
            </a:r>
            <a:endParaRPr lang="uk-UA" sz="1600" i="1" dirty="0">
              <a:latin typeface="Segoe UI" panose="020B0502040204020203" pitchFamily="34" charset="0"/>
              <a:cs typeface="Segoe UI" panose="020B0502040204020203" pitchFamily="34" charset="0"/>
            </a:endParaRPr>
          </a:p>
        </p:txBody>
      </p:sp>
      <p:pic>
        <p:nvPicPr>
          <p:cNvPr id="9" name="Рисунок 8" descr="\documentclass{article}&#10;\usepackage{amsmath,amssymb}&#10;\pagestyle{empty}&#10;\usepackage{mathtext}&#10;\usepackage{xcolor}&#10;\usepackage[T1,T2A]{fontenc}&#10;\usepackage[utf8]{inputenc}&#10;\usepackage[english,russian]{babel}&#10;\newcommand{\sgn}{\operatorname{sgn}}&#10;\linespread{1.0}&#10;\begin{document}&#10;\textcolor{black}&#10;{$    \hat{u}(k_x, k_y), \hat{v}(k_x, k_y)      $}&#10;\end{document}" title="IguanaTex Bitmap Display">
            <a:extLst>
              <a:ext uri="{FF2B5EF4-FFF2-40B4-BE49-F238E27FC236}">
                <a16:creationId xmlns:a16="http://schemas.microsoft.com/office/drawing/2014/main" id="{216C02C5-5190-44D2-91F9-5D57A7D6BA56}"/>
              </a:ext>
            </a:extLst>
          </p:cNvPr>
          <p:cNvPicPr>
            <a:picLocks noChangeAspect="1"/>
          </p:cNvPicPr>
          <p:nvPr>
            <p:custDataLst>
              <p:tags r:id="rId1"/>
            </p:custDataLst>
          </p:nvPr>
        </p:nvPicPr>
        <p:blipFill>
          <a:blip r:embed="rId7">
            <a:extLst>
              <a:ext uri="{28A0092B-C50C-407E-A947-70E740481C1C}">
                <a14:useLocalDpi xmlns:a14="http://schemas.microsoft.com/office/drawing/2010/main" val="0"/>
              </a:ext>
            </a:extLst>
          </a:blip>
          <a:stretch>
            <a:fillRect/>
          </a:stretch>
        </p:blipFill>
        <p:spPr>
          <a:xfrm>
            <a:off x="5444983" y="2514527"/>
            <a:ext cx="1600770" cy="212903"/>
          </a:xfrm>
          <a:prstGeom prst="rect">
            <a:avLst/>
          </a:prstGeom>
        </p:spPr>
      </p:pic>
      <p:pic>
        <p:nvPicPr>
          <p:cNvPr id="5" name="Рисунок 4" descr="\documentclass{article}&#10;\usepackage{amsmath,amssymb}&#10;\pagestyle{empty}&#10;\usepackage{mathtext}&#10;\usepackage{xcolor}&#10;\usepackage[T1,T2A]{fontenc}&#10;\usepackage[utf8]{inputenc}&#10;\usepackage[english,russian]{babel}&#10;\newcommand{\sgn}{\operatorname{sgn}}&#10;\linespread{1.0}&#10;\begin{document}&#10;\textcolor{black}&#10;{$    E_к(k_x, k_y) = \dfrac{1}{2}\left(\hat{u}^2(k_x, k_y) + \hat{v}^2(k_x, k_y)\right)      $}&#10;\end{document}" title="IguanaTex Bitmap Display">
            <a:extLst>
              <a:ext uri="{FF2B5EF4-FFF2-40B4-BE49-F238E27FC236}">
                <a16:creationId xmlns:a16="http://schemas.microsoft.com/office/drawing/2014/main" id="{021C2984-7354-4139-BAFF-967616793F40}"/>
              </a:ext>
            </a:extLst>
          </p:cNvPr>
          <p:cNvPicPr>
            <a:picLocks noChangeAspect="1"/>
          </p:cNvPicPr>
          <p:nvPr>
            <p:custDataLst>
              <p:tags r:id="rId2"/>
            </p:custDataLst>
          </p:nvPr>
        </p:nvPicPr>
        <p:blipFill>
          <a:blip r:embed="rId8">
            <a:extLst>
              <a:ext uri="{28A0092B-C50C-407E-A947-70E740481C1C}">
                <a14:useLocalDpi xmlns:a14="http://schemas.microsoft.com/office/drawing/2010/main" val="0"/>
              </a:ext>
            </a:extLst>
          </a:blip>
          <a:stretch>
            <a:fillRect/>
          </a:stretch>
        </p:blipFill>
        <p:spPr>
          <a:xfrm>
            <a:off x="4468648" y="3126753"/>
            <a:ext cx="4343432" cy="517361"/>
          </a:xfrm>
          <a:prstGeom prst="rect">
            <a:avLst/>
          </a:prstGeom>
        </p:spPr>
      </p:pic>
      <p:pic>
        <p:nvPicPr>
          <p:cNvPr id="15" name="Рисунок 14" descr="\documentclass{article}&#10;\usepackage{amsmath,amssymb}&#10;\pagestyle{empty}&#10;\usepackage{mathtext}&#10;\usepackage{xcolor}&#10;\usepackage[T1,T2A]{fontenc}&#10;\usepackage[utf8]{inputenc}&#10;\usepackage[english,russian]{babel}&#10;\newcommand{\sgn}{\operatorname{sgn}}&#10;\linespread{1.0}&#10;\begin{document}&#10;\textcolor{black}&#10;{$    k = \sqrt{k_x^2 + k_y^2}      $}&#10;\end{document}" title="IguanaTex Bitmap Display">
            <a:extLst>
              <a:ext uri="{FF2B5EF4-FFF2-40B4-BE49-F238E27FC236}">
                <a16:creationId xmlns:a16="http://schemas.microsoft.com/office/drawing/2014/main" id="{57FC2D53-C930-4627-9726-6CB893EA200B}"/>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3673356" y="5484091"/>
            <a:ext cx="1539048" cy="455619"/>
          </a:xfrm>
          <a:prstGeom prst="rect">
            <a:avLst/>
          </a:prstGeom>
        </p:spPr>
      </p:pic>
      <p:pic>
        <p:nvPicPr>
          <p:cNvPr id="19" name="Рисунок 18" descr="\documentclass{article}&#10;\usepackage{amsmath,amssymb}&#10;\pagestyle{empty}&#10;\usepackage{mathtext}&#10;\usepackage{xcolor}&#10;\usepackage[T1,T2A]{fontenc}&#10;\usepackage[utf8]{inputenc}&#10;\usepackage[english,russian]{babel}&#10;\newcommand{\sgn}{\operatorname{sgn}}&#10;\linespread{1.0}&#10;\begin{document}&#10;\textcolor{black}&#10;{$    k_x, k_y      $}&#10;\end{document}" title="IguanaTex Bitmap Display">
            <a:extLst>
              <a:ext uri="{FF2B5EF4-FFF2-40B4-BE49-F238E27FC236}">
                <a16:creationId xmlns:a16="http://schemas.microsoft.com/office/drawing/2014/main" id="{9D12A9CE-4AC1-49F4-9426-B09197BD0184}"/>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2160754" y="2731985"/>
            <a:ext cx="471771" cy="199924"/>
          </a:xfrm>
          <a:prstGeom prst="rect">
            <a:avLst/>
          </a:prstGeom>
        </p:spPr>
      </p:pic>
      <p:sp>
        <p:nvSpPr>
          <p:cNvPr id="20" name="TextBox 19">
            <a:extLst>
              <a:ext uri="{FF2B5EF4-FFF2-40B4-BE49-F238E27FC236}">
                <a16:creationId xmlns:a16="http://schemas.microsoft.com/office/drawing/2014/main" id="{5CA54A45-70D7-4837-8F05-81212205C6D7}"/>
              </a:ext>
            </a:extLst>
          </p:cNvPr>
          <p:cNvSpPr txBox="1"/>
          <p:nvPr/>
        </p:nvSpPr>
        <p:spPr>
          <a:xfrm>
            <a:off x="258277" y="3216156"/>
            <a:ext cx="4343431" cy="338554"/>
          </a:xfrm>
          <a:prstGeom prst="rect">
            <a:avLst/>
          </a:prstGeom>
          <a:noFill/>
        </p:spPr>
        <p:txBody>
          <a:bodyPr wrap="square">
            <a:spAutoFit/>
          </a:bodyPr>
          <a:lstStyle/>
          <a:p>
            <a:r>
              <a:rPr lang="uk-UA" sz="1600" i="1" dirty="0">
                <a:latin typeface="Segoe UI" panose="020B0502040204020203" pitchFamily="34" charset="0"/>
                <a:cs typeface="Segoe UI" panose="020B0502040204020203" pitchFamily="34" charset="0"/>
              </a:rPr>
              <a:t>Спектральна густина кінетичної енергії</a:t>
            </a:r>
            <a:r>
              <a:rPr lang="en-US" sz="1600" i="1" dirty="0">
                <a:latin typeface="Segoe UI" panose="020B0502040204020203" pitchFamily="34" charset="0"/>
                <a:cs typeface="Segoe UI" panose="020B0502040204020203" pitchFamily="34" charset="0"/>
              </a:rPr>
              <a:t>:</a:t>
            </a:r>
            <a:endParaRPr lang="uk-UA" sz="1600" i="1" dirty="0">
              <a:latin typeface="Segoe UI" panose="020B0502040204020203" pitchFamily="34" charset="0"/>
              <a:cs typeface="Segoe UI" panose="020B0502040204020203" pitchFamily="34" charset="0"/>
            </a:endParaRPr>
          </a:p>
        </p:txBody>
      </p:sp>
      <p:sp>
        <p:nvSpPr>
          <p:cNvPr id="24" name="TextBox 23">
            <a:extLst>
              <a:ext uri="{FF2B5EF4-FFF2-40B4-BE49-F238E27FC236}">
                <a16:creationId xmlns:a16="http://schemas.microsoft.com/office/drawing/2014/main" id="{B20B52A7-832E-403D-9958-333FD27FC1C9}"/>
              </a:ext>
            </a:extLst>
          </p:cNvPr>
          <p:cNvSpPr txBox="1"/>
          <p:nvPr/>
        </p:nvSpPr>
        <p:spPr>
          <a:xfrm>
            <a:off x="-287833" y="3681516"/>
            <a:ext cx="9234559" cy="338554"/>
          </a:xfrm>
          <a:prstGeom prst="rect">
            <a:avLst/>
          </a:prstGeom>
          <a:noFill/>
        </p:spPr>
        <p:txBody>
          <a:bodyPr wrap="square">
            <a:spAutoFit/>
          </a:bodyPr>
          <a:lstStyle/>
          <a:p>
            <a:pPr algn="ctr"/>
            <a:r>
              <a:rPr lang="ru-RU" sz="1600" i="1" dirty="0" err="1">
                <a:latin typeface="Segoe UI" panose="020B0502040204020203" pitchFamily="34" charset="0"/>
                <a:cs typeface="Segoe UI" panose="020B0502040204020203" pitchFamily="34" charset="0"/>
              </a:rPr>
              <a:t>Ця</a:t>
            </a:r>
            <a:r>
              <a:rPr lang="ru-RU" sz="1600" i="1" dirty="0">
                <a:latin typeface="Segoe UI" panose="020B0502040204020203" pitchFamily="34" charset="0"/>
                <a:cs typeface="Segoe UI" panose="020B0502040204020203" pitchFamily="34" charset="0"/>
              </a:rPr>
              <a:t> величина </a:t>
            </a:r>
            <a:r>
              <a:rPr lang="ru-RU" sz="1600" i="1" dirty="0" err="1">
                <a:latin typeface="Segoe UI" panose="020B0502040204020203" pitchFamily="34" charset="0"/>
                <a:cs typeface="Segoe UI" panose="020B0502040204020203" pitchFamily="34" charset="0"/>
              </a:rPr>
              <a:t>показує</a:t>
            </a:r>
            <a:r>
              <a:rPr lang="ru-RU" sz="1600" i="1" dirty="0">
                <a:latin typeface="Segoe UI" panose="020B0502040204020203" pitchFamily="34" charset="0"/>
                <a:cs typeface="Segoe UI" panose="020B0502040204020203" pitchFamily="34" charset="0"/>
              </a:rPr>
              <a:t>, яка </a:t>
            </a:r>
            <a:r>
              <a:rPr lang="ru-RU" sz="1600" i="1" dirty="0" err="1">
                <a:latin typeface="Segoe UI" panose="020B0502040204020203" pitchFamily="34" charset="0"/>
                <a:cs typeface="Segoe UI" panose="020B0502040204020203" pitchFamily="34" charset="0"/>
              </a:rPr>
              <a:t>частина</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енергії</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припадає</a:t>
            </a:r>
            <a:r>
              <a:rPr lang="ru-RU" sz="1600" i="1" dirty="0">
                <a:latin typeface="Segoe UI" panose="020B0502040204020203" pitchFamily="34" charset="0"/>
                <a:cs typeface="Segoe UI" panose="020B0502040204020203" pitchFamily="34" charset="0"/>
              </a:rPr>
              <a:t> на рухи з </a:t>
            </a:r>
            <a:r>
              <a:rPr lang="ru-RU" sz="1600" i="1" dirty="0" err="1">
                <a:latin typeface="Segoe UI" panose="020B0502040204020203" pitchFamily="34" charset="0"/>
                <a:cs typeface="Segoe UI" panose="020B0502040204020203" pitchFamily="34" charset="0"/>
              </a:rPr>
              <a:t>певним</a:t>
            </a:r>
            <a:r>
              <a:rPr lang="ru-RU" sz="1600" i="1" dirty="0">
                <a:latin typeface="Segoe UI" panose="020B0502040204020203" pitchFamily="34" charset="0"/>
                <a:cs typeface="Segoe UI" panose="020B0502040204020203" pitchFamily="34" charset="0"/>
              </a:rPr>
              <a:t> масштабом</a:t>
            </a:r>
            <a:endParaRPr lang="uk-UA" sz="1600" i="1" dirty="0">
              <a:latin typeface="Segoe UI" panose="020B0502040204020203" pitchFamily="34" charset="0"/>
              <a:cs typeface="Segoe UI" panose="020B0502040204020203" pitchFamily="34" charset="0"/>
            </a:endParaRPr>
          </a:p>
        </p:txBody>
      </p:sp>
      <p:sp>
        <p:nvSpPr>
          <p:cNvPr id="25" name="Прямоугольник 24">
            <a:extLst>
              <a:ext uri="{FF2B5EF4-FFF2-40B4-BE49-F238E27FC236}">
                <a16:creationId xmlns:a16="http://schemas.microsoft.com/office/drawing/2014/main" id="{F4E5222C-6797-48F3-954C-72725EAAFA3A}"/>
              </a:ext>
            </a:extLst>
          </p:cNvPr>
          <p:cNvSpPr/>
          <p:nvPr/>
        </p:nvSpPr>
        <p:spPr>
          <a:xfrm>
            <a:off x="258277" y="3040979"/>
            <a:ext cx="8616782" cy="1096455"/>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600" dirty="0">
              <a:solidFill>
                <a:schemeClr val="tx1"/>
              </a:solidFill>
              <a:latin typeface="Segoe UI" panose="020B0502040204020203" pitchFamily="34" charset="0"/>
              <a:cs typeface="Segoe UI" panose="020B0502040204020203" pitchFamily="34" charset="0"/>
            </a:endParaRPr>
          </a:p>
        </p:txBody>
      </p:sp>
      <p:sp>
        <p:nvSpPr>
          <p:cNvPr id="27" name="TextBox 26">
            <a:extLst>
              <a:ext uri="{FF2B5EF4-FFF2-40B4-BE49-F238E27FC236}">
                <a16:creationId xmlns:a16="http://schemas.microsoft.com/office/drawing/2014/main" id="{3ADF837D-1B20-4345-8598-79C7562287B5}"/>
              </a:ext>
            </a:extLst>
          </p:cNvPr>
          <p:cNvSpPr txBox="1"/>
          <p:nvPr/>
        </p:nvSpPr>
        <p:spPr>
          <a:xfrm>
            <a:off x="2304518" y="4312611"/>
            <a:ext cx="4594380" cy="1077218"/>
          </a:xfrm>
          <a:prstGeom prst="rect">
            <a:avLst/>
          </a:prstGeom>
          <a:noFill/>
        </p:spPr>
        <p:txBody>
          <a:bodyPr wrap="square">
            <a:spAutoFit/>
          </a:bodyPr>
          <a:lstStyle/>
          <a:p>
            <a:r>
              <a:rPr lang="ru-RU" sz="1600" i="1" dirty="0">
                <a:latin typeface="Segoe UI" panose="020B0502040204020203" pitchFamily="34" charset="0"/>
                <a:cs typeface="Segoe UI" panose="020B0502040204020203" pitchFamily="34" charset="0"/>
              </a:rPr>
              <a:t>Для </a:t>
            </a:r>
            <a:r>
              <a:rPr lang="ru-RU" sz="1600" i="1" dirty="0" err="1">
                <a:latin typeface="Segoe UI" panose="020B0502040204020203" pitchFamily="34" charset="0"/>
                <a:cs typeface="Segoe UI" panose="020B0502040204020203" pitchFamily="34" charset="0"/>
              </a:rPr>
              <a:t>подальшого</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аналізу</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енергію</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усереднюють</a:t>
            </a:r>
            <a:r>
              <a:rPr lang="ru-RU" sz="1600" i="1" dirty="0">
                <a:latin typeface="Segoe UI" panose="020B0502040204020203" pitchFamily="34" charset="0"/>
                <a:cs typeface="Segoe UI" panose="020B0502040204020203" pitchFamily="34" charset="0"/>
              </a:rPr>
              <a:t> за </a:t>
            </a:r>
            <a:r>
              <a:rPr lang="ru-RU" sz="1600" i="1" dirty="0" err="1">
                <a:latin typeface="Segoe UI" panose="020B0502040204020203" pitchFamily="34" charset="0"/>
                <a:cs typeface="Segoe UI" panose="020B0502040204020203" pitchFamily="34" charset="0"/>
              </a:rPr>
              <a:t>всіма</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напрямками</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поширення</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хвиль</a:t>
            </a:r>
            <a:r>
              <a:rPr lang="ru-RU" sz="1600" i="1" dirty="0">
                <a:latin typeface="Segoe UI" panose="020B0502040204020203" pitchFamily="34" charset="0"/>
                <a:cs typeface="Segoe UI" panose="020B0502040204020203" pitchFamily="34" charset="0"/>
              </a:rPr>
              <a:t>. У </a:t>
            </a:r>
            <a:r>
              <a:rPr lang="ru-RU" sz="1600" i="1" dirty="0" err="1">
                <a:latin typeface="Segoe UI" panose="020B0502040204020203" pitchFamily="34" charset="0"/>
                <a:cs typeface="Segoe UI" panose="020B0502040204020203" pitchFamily="34" charset="0"/>
              </a:rPr>
              <a:t>результаті</a:t>
            </a:r>
            <a:r>
              <a:rPr lang="ru-RU" sz="1600" i="1" dirty="0">
                <a:latin typeface="Segoe UI" panose="020B0502040204020203" pitchFamily="34" charset="0"/>
                <a:cs typeface="Segoe UI" panose="020B0502040204020203" pitchFamily="34" charset="0"/>
              </a:rPr>
              <a:t> вона </a:t>
            </a:r>
            <a:r>
              <a:rPr lang="ru-RU" sz="1600" i="1" dirty="0" err="1">
                <a:latin typeface="Segoe UI" panose="020B0502040204020203" pitchFamily="34" charset="0"/>
                <a:cs typeface="Segoe UI" panose="020B0502040204020203" pitchFamily="34" charset="0"/>
              </a:rPr>
              <a:t>залежить</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лише</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від</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величини</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хвильового</a:t>
            </a:r>
            <a:r>
              <a:rPr lang="ru-RU" sz="1600" i="1" dirty="0">
                <a:latin typeface="Segoe UI" panose="020B0502040204020203" pitchFamily="34" charset="0"/>
                <a:cs typeface="Segoe UI" panose="020B0502040204020203" pitchFamily="34" charset="0"/>
              </a:rPr>
              <a:t> числа</a:t>
            </a:r>
            <a:endParaRPr lang="uk-UA" sz="1600" i="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4689294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P spid="24" grpId="0"/>
      <p:bldP spid="25" grpId="0" animBg="1"/>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9502D6-398F-4E26-BDCA-4B91A44D3B1B}"/>
              </a:ext>
            </a:extLst>
          </p:cNvPr>
          <p:cNvSpPr>
            <a:spLocks noGrp="1"/>
          </p:cNvSpPr>
          <p:nvPr>
            <p:ph type="title"/>
          </p:nvPr>
        </p:nvSpPr>
        <p:spPr/>
        <p:txBody>
          <a:bodyPr/>
          <a:lstStyle/>
          <a:p>
            <a:r>
              <a:rPr lang="uk-UA" dirty="0"/>
              <a:t>Потенціальна енергія</a:t>
            </a:r>
          </a:p>
        </p:txBody>
      </p:sp>
      <p:sp>
        <p:nvSpPr>
          <p:cNvPr id="3" name="TextBox 2">
            <a:extLst>
              <a:ext uri="{FF2B5EF4-FFF2-40B4-BE49-F238E27FC236}">
                <a16:creationId xmlns:a16="http://schemas.microsoft.com/office/drawing/2014/main" id="{DE73F2FE-5B8D-46B8-82E5-584E6F0AF90C}"/>
              </a:ext>
            </a:extLst>
          </p:cNvPr>
          <p:cNvSpPr txBox="1"/>
          <p:nvPr/>
        </p:nvSpPr>
        <p:spPr>
          <a:xfrm>
            <a:off x="218786" y="933016"/>
            <a:ext cx="8706428" cy="1569660"/>
          </a:xfrm>
          <a:prstGeom prst="rect">
            <a:avLst/>
          </a:prstGeom>
          <a:noFill/>
        </p:spPr>
        <p:txBody>
          <a:bodyPr wrap="square">
            <a:spAutoFit/>
          </a:bodyPr>
          <a:lstStyle/>
          <a:p>
            <a:r>
              <a:rPr lang="ru-RU" sz="1600" i="1" dirty="0">
                <a:latin typeface="Segoe UI" panose="020B0502040204020203" pitchFamily="34" charset="0"/>
                <a:cs typeface="Segoe UI" panose="020B0502040204020203" pitchFamily="34" charset="0"/>
              </a:rPr>
              <a:t>Доступна </a:t>
            </a:r>
            <a:r>
              <a:rPr lang="ru-RU" sz="1600" i="1" dirty="0" err="1">
                <a:latin typeface="Segoe UI" panose="020B0502040204020203" pitchFamily="34" charset="0"/>
                <a:cs typeface="Segoe UI" panose="020B0502040204020203" pitchFamily="34" charset="0"/>
              </a:rPr>
              <a:t>потенційна</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енергія</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атмосфери</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пов’язана</a:t>
            </a:r>
            <a:r>
              <a:rPr lang="ru-RU" sz="1600" i="1" dirty="0">
                <a:latin typeface="Segoe UI" panose="020B0502040204020203" pitchFamily="34" charset="0"/>
                <a:cs typeface="Segoe UI" panose="020B0502040204020203" pitchFamily="34" charset="0"/>
              </a:rPr>
              <a:t> з вертикальною </a:t>
            </a:r>
            <a:r>
              <a:rPr lang="ru-RU" sz="1600" i="1" dirty="0" err="1">
                <a:latin typeface="Segoe UI" panose="020B0502040204020203" pitchFamily="34" charset="0"/>
                <a:cs typeface="Segoe UI" panose="020B0502040204020203" pitchFamily="34" charset="0"/>
              </a:rPr>
              <a:t>стратифікацією</a:t>
            </a:r>
            <a:r>
              <a:rPr lang="ru-RU" sz="1600" i="1" dirty="0">
                <a:latin typeface="Segoe UI" panose="020B0502040204020203" pitchFamily="34" charset="0"/>
                <a:cs typeface="Segoe UI" panose="020B0502040204020203" pitchFamily="34" charset="0"/>
              </a:rPr>
              <a:t> та </a:t>
            </a:r>
            <a:r>
              <a:rPr lang="ru-RU" sz="1600" i="1" dirty="0" err="1">
                <a:latin typeface="Segoe UI" panose="020B0502040204020203" pitchFamily="34" charset="0"/>
                <a:cs typeface="Segoe UI" panose="020B0502040204020203" pitchFamily="34" charset="0"/>
              </a:rPr>
              <a:t>конвективними</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процесами</a:t>
            </a:r>
            <a:r>
              <a:rPr lang="ru-RU" sz="1600" i="1" dirty="0">
                <a:latin typeface="Segoe UI" panose="020B0502040204020203" pitchFamily="34" charset="0"/>
                <a:cs typeface="Segoe UI" panose="020B0502040204020203" pitchFamily="34" charset="0"/>
              </a:rPr>
              <a:t>. Вона </a:t>
            </a:r>
            <a:r>
              <a:rPr lang="ru-RU" sz="1600" i="1" dirty="0" err="1">
                <a:latin typeface="Segoe UI" panose="020B0502040204020203" pitchFamily="34" charset="0"/>
                <a:cs typeface="Segoe UI" panose="020B0502040204020203" pitchFamily="34" charset="0"/>
              </a:rPr>
              <a:t>виникає</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під</a:t>
            </a:r>
            <a:r>
              <a:rPr lang="ru-RU" sz="1600" i="1" dirty="0">
                <a:latin typeface="Segoe UI" panose="020B0502040204020203" pitchFamily="34" charset="0"/>
                <a:cs typeface="Segoe UI" panose="020B0502040204020203" pitchFamily="34" charset="0"/>
              </a:rPr>
              <a:t> час </a:t>
            </a:r>
            <a:r>
              <a:rPr lang="ru-RU" sz="1600" i="1" dirty="0" err="1">
                <a:latin typeface="Segoe UI" panose="020B0502040204020203" pitchFamily="34" charset="0"/>
                <a:cs typeface="Segoe UI" panose="020B0502040204020203" pitchFamily="34" charset="0"/>
              </a:rPr>
              <a:t>вертикальних</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переміщень</a:t>
            </a:r>
            <a:r>
              <a:rPr lang="ru-RU" sz="1600" i="1" dirty="0">
                <a:latin typeface="Segoe UI" panose="020B0502040204020203" pitchFamily="34" charset="0"/>
                <a:cs typeface="Segoe UI" panose="020B0502040204020203" pitchFamily="34" charset="0"/>
              </a:rPr>
              <a:t> газу в </a:t>
            </a:r>
            <a:r>
              <a:rPr lang="ru-RU" sz="1600" i="1" dirty="0" err="1">
                <a:latin typeface="Segoe UI" panose="020B0502040204020203" pitchFamily="34" charset="0"/>
                <a:cs typeface="Segoe UI" panose="020B0502040204020203" pitchFamily="34" charset="0"/>
              </a:rPr>
              <a:t>полі</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сили</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тяжіння</a:t>
            </a:r>
            <a:endParaRPr lang="ru-RU" sz="1600" i="1" dirty="0">
              <a:latin typeface="Segoe UI" panose="020B0502040204020203" pitchFamily="34" charset="0"/>
              <a:cs typeface="Segoe UI" panose="020B0502040204020203" pitchFamily="34" charset="0"/>
            </a:endParaRPr>
          </a:p>
          <a:p>
            <a:endParaRPr lang="ru-RU" sz="1600" i="1" dirty="0">
              <a:latin typeface="Segoe UI" panose="020B0502040204020203" pitchFamily="34" charset="0"/>
              <a:cs typeface="Segoe UI" panose="020B0502040204020203" pitchFamily="34" charset="0"/>
            </a:endParaRPr>
          </a:p>
          <a:p>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Густина</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доступної</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потенційної</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енергії</a:t>
            </a:r>
            <a:r>
              <a:rPr lang="ru-RU" sz="1600" i="1" dirty="0">
                <a:latin typeface="Segoe UI" panose="020B0502040204020203" pitchFamily="34" charset="0"/>
                <a:cs typeface="Segoe UI" panose="020B0502040204020203" pitchFamily="34" charset="0"/>
              </a:rPr>
              <a:t> </a:t>
            </a:r>
            <a:endParaRPr lang="en-US" sz="1600" i="1" dirty="0">
              <a:latin typeface="Segoe UI" panose="020B0502040204020203" pitchFamily="34" charset="0"/>
              <a:cs typeface="Segoe UI" panose="020B0502040204020203" pitchFamily="34" charset="0"/>
            </a:endParaRPr>
          </a:p>
          <a:p>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стратифікованої</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атмосфери</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визначається</a:t>
            </a:r>
            <a:r>
              <a:rPr lang="ru-RU" sz="1600" i="1" dirty="0">
                <a:latin typeface="Segoe UI" panose="020B0502040204020203" pitchFamily="34" charset="0"/>
                <a:cs typeface="Segoe UI" panose="020B0502040204020203" pitchFamily="34" charset="0"/>
              </a:rPr>
              <a:t> як</a:t>
            </a:r>
            <a:endParaRPr lang="uk-UA" sz="1600" i="1" dirty="0">
              <a:latin typeface="Segoe UI" panose="020B0502040204020203" pitchFamily="34" charset="0"/>
              <a:cs typeface="Segoe UI" panose="020B0502040204020203" pitchFamily="34" charset="0"/>
            </a:endParaRPr>
          </a:p>
        </p:txBody>
      </p:sp>
      <p:pic>
        <p:nvPicPr>
          <p:cNvPr id="5" name="Рисунок 4" descr="\documentclass{article}&#10;\usepackage{amsmath,amssymb}&#10;\pagestyle{empty}&#10;\usepackage{mathtext}&#10;\usepackage{xcolor}&#10;\usepackage[T1,T2A]{fontenc}&#10;\usepackage[utf8]{inputenc}&#10;\usepackage[english,russian]{babel}&#10;\newcommand{\sgn}{\operatorname{sgn}}&#10;\linespread{1.0}&#10;\begin{document}&#10;\textcolor{black}&#10;{$    E_p = \dfrac{1}{2}N^2 \eta^2      $}&#10;\end{document}" title="IguanaTex Bitmap Display">
            <a:extLst>
              <a:ext uri="{FF2B5EF4-FFF2-40B4-BE49-F238E27FC236}">
                <a16:creationId xmlns:a16="http://schemas.microsoft.com/office/drawing/2014/main" id="{9B4ECD23-1EA8-4D0B-BBC7-737B7B531933}"/>
              </a:ext>
            </a:extLst>
          </p:cNvPr>
          <p:cNvPicPr>
            <a:picLocks noChangeAspect="1"/>
          </p:cNvPicPr>
          <p:nvPr>
            <p:custDataLst>
              <p:tags r:id="rId1"/>
            </p:custDataLst>
          </p:nvPr>
        </p:nvPicPr>
        <p:blipFill>
          <a:blip r:embed="rId10">
            <a:extLst>
              <a:ext uri="{28A0092B-C50C-407E-A947-70E740481C1C}">
                <a14:useLocalDpi xmlns:a14="http://schemas.microsoft.com/office/drawing/2010/main" val="0"/>
              </a:ext>
            </a:extLst>
          </a:blip>
          <a:stretch>
            <a:fillRect/>
          </a:stretch>
        </p:blipFill>
        <p:spPr>
          <a:xfrm>
            <a:off x="6123671" y="1891863"/>
            <a:ext cx="1388190" cy="512000"/>
          </a:xfrm>
          <a:prstGeom prst="rect">
            <a:avLst/>
          </a:prstGeom>
        </p:spPr>
      </p:pic>
      <p:sp>
        <p:nvSpPr>
          <p:cNvPr id="6" name="Прямоугольник 5">
            <a:extLst>
              <a:ext uri="{FF2B5EF4-FFF2-40B4-BE49-F238E27FC236}">
                <a16:creationId xmlns:a16="http://schemas.microsoft.com/office/drawing/2014/main" id="{94389B5F-F2E8-4B6E-89EC-0A7880173757}"/>
              </a:ext>
            </a:extLst>
          </p:cNvPr>
          <p:cNvSpPr/>
          <p:nvPr/>
        </p:nvSpPr>
        <p:spPr>
          <a:xfrm>
            <a:off x="6915546" y="1949686"/>
            <a:ext cx="335336" cy="396354"/>
          </a:xfrm>
          <a:prstGeom prst="rect">
            <a:avLst/>
          </a:prstGeom>
          <a:solidFill>
            <a:srgbClr val="FFC000">
              <a:alpha val="5098"/>
            </a:srgbClr>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Прямоугольник 6">
            <a:extLst>
              <a:ext uri="{FF2B5EF4-FFF2-40B4-BE49-F238E27FC236}">
                <a16:creationId xmlns:a16="http://schemas.microsoft.com/office/drawing/2014/main" id="{54427AEB-8592-4220-AD09-79F5FF34D10A}"/>
              </a:ext>
            </a:extLst>
          </p:cNvPr>
          <p:cNvSpPr/>
          <p:nvPr/>
        </p:nvSpPr>
        <p:spPr>
          <a:xfrm>
            <a:off x="833721" y="2780265"/>
            <a:ext cx="4281729" cy="979314"/>
          </a:xfrm>
          <a:prstGeom prst="rect">
            <a:avLst/>
          </a:prstGeom>
          <a:solidFill>
            <a:srgbClr val="FFC000">
              <a:alpha val="5098"/>
            </a:srgbClr>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600" i="1" dirty="0">
              <a:solidFill>
                <a:schemeClr val="tx1"/>
              </a:solidFill>
              <a:latin typeface="Segoe UI" panose="020B0502040204020203" pitchFamily="34" charset="0"/>
              <a:cs typeface="Segoe UI" panose="020B0502040204020203" pitchFamily="34" charset="0"/>
            </a:endParaRPr>
          </a:p>
          <a:p>
            <a:pPr algn="ctr"/>
            <a:r>
              <a:rPr lang="uk-UA" sz="1600" i="1" dirty="0">
                <a:solidFill>
                  <a:schemeClr val="tx1"/>
                </a:solidFill>
                <a:latin typeface="Segoe UI" panose="020B0502040204020203" pitchFamily="34" charset="0"/>
                <a:cs typeface="Segoe UI" panose="020B0502040204020203" pitchFamily="34" charset="0"/>
              </a:rPr>
              <a:t>частота </a:t>
            </a:r>
            <a:r>
              <a:rPr lang="uk-UA" sz="1600" i="1" dirty="0" err="1">
                <a:solidFill>
                  <a:schemeClr val="tx1"/>
                </a:solidFill>
                <a:latin typeface="Segoe UI" panose="020B0502040204020203" pitchFamily="34" charset="0"/>
                <a:cs typeface="Segoe UI" panose="020B0502040204020203" pitchFamily="34" charset="0"/>
              </a:rPr>
              <a:t>Брюнт</a:t>
            </a:r>
            <a:r>
              <a:rPr lang="uk-UA" sz="1600" i="1" dirty="0">
                <a:solidFill>
                  <a:schemeClr val="tx1"/>
                </a:solidFill>
                <a:latin typeface="Segoe UI" panose="020B0502040204020203" pitchFamily="34" charset="0"/>
                <a:cs typeface="Segoe UI" panose="020B0502040204020203" pitchFamily="34" charset="0"/>
              </a:rPr>
              <a:t> </a:t>
            </a:r>
            <a:r>
              <a:rPr lang="uk-UA" sz="1600" i="1" dirty="0" err="1">
                <a:solidFill>
                  <a:schemeClr val="tx1"/>
                </a:solidFill>
                <a:latin typeface="Segoe UI" panose="020B0502040204020203" pitchFamily="34" charset="0"/>
                <a:cs typeface="Segoe UI" panose="020B0502040204020203" pitchFamily="34" charset="0"/>
              </a:rPr>
              <a:t>Вайсяля</a:t>
            </a:r>
            <a:r>
              <a:rPr lang="en-US" sz="1600" i="1" dirty="0">
                <a:solidFill>
                  <a:schemeClr val="tx1"/>
                </a:solidFill>
                <a:latin typeface="Segoe UI" panose="020B0502040204020203" pitchFamily="34" charset="0"/>
                <a:cs typeface="Segoe UI" panose="020B0502040204020203" pitchFamily="34" charset="0"/>
              </a:rPr>
              <a:t>			</a:t>
            </a:r>
            <a:endParaRPr lang="uk-UA" sz="1600" i="1" dirty="0">
              <a:solidFill>
                <a:schemeClr val="tx1"/>
              </a:solidFill>
              <a:latin typeface="Segoe UI" panose="020B0502040204020203" pitchFamily="34" charset="0"/>
              <a:cs typeface="Segoe UI" panose="020B0502040204020203" pitchFamily="34" charset="0"/>
            </a:endParaRPr>
          </a:p>
          <a:p>
            <a:pPr algn="ctr"/>
            <a:endParaRPr lang="uk-UA" sz="1600" i="1" dirty="0">
              <a:solidFill>
                <a:schemeClr val="tx1"/>
              </a:solidFill>
              <a:latin typeface="Segoe UI" panose="020B0502040204020203" pitchFamily="34" charset="0"/>
              <a:cs typeface="Segoe UI" panose="020B0502040204020203" pitchFamily="34" charset="0"/>
            </a:endParaRPr>
          </a:p>
          <a:p>
            <a:pPr algn="ctr"/>
            <a:endParaRPr lang="uk-UA" sz="1600" i="1" dirty="0">
              <a:solidFill>
                <a:schemeClr val="tx1"/>
              </a:solidFill>
              <a:latin typeface="Segoe UI" panose="020B0502040204020203" pitchFamily="34" charset="0"/>
              <a:cs typeface="Segoe UI" panose="020B0502040204020203" pitchFamily="34" charset="0"/>
            </a:endParaRPr>
          </a:p>
          <a:p>
            <a:pPr algn="ctr"/>
            <a:endParaRPr lang="uk-UA" sz="1600" i="1" dirty="0">
              <a:solidFill>
                <a:schemeClr val="tx1"/>
              </a:solidFill>
              <a:latin typeface="Segoe UI" panose="020B0502040204020203" pitchFamily="34" charset="0"/>
              <a:cs typeface="Segoe UI" panose="020B0502040204020203" pitchFamily="34" charset="0"/>
            </a:endParaRPr>
          </a:p>
        </p:txBody>
      </p:sp>
      <p:cxnSp>
        <p:nvCxnSpPr>
          <p:cNvPr id="8" name="Прямая соединительная линия 7">
            <a:extLst>
              <a:ext uri="{FF2B5EF4-FFF2-40B4-BE49-F238E27FC236}">
                <a16:creationId xmlns:a16="http://schemas.microsoft.com/office/drawing/2014/main" id="{52E05B1F-F1E9-44E8-8469-E3799A122A0E}"/>
              </a:ext>
            </a:extLst>
          </p:cNvPr>
          <p:cNvCxnSpPr>
            <a:cxnSpLocks/>
          </p:cNvCxnSpPr>
          <p:nvPr/>
        </p:nvCxnSpPr>
        <p:spPr>
          <a:xfrm flipH="1">
            <a:off x="5115450" y="2780264"/>
            <a:ext cx="1967764"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Рисунок 9" descr="\documentclass{article}&#10;\usepackage{amsmath,amssymb}&#10;\pagestyle{empty}&#10;\usepackage{mathtext}&#10;\usepackage{xcolor}&#10;\usepackage[T1,T2A]{fontenc}&#10;\usepackage[utf8]{inputenc}&#10;\usepackage[english,russian]{babel}&#10;\newcommand{\sgn}{\operatorname{sgn}}&#10;\linespread{1.0}&#10;\begin{document}&#10;\textcolor{black}&#10;{$    N^2=\dfrac{g}{\theta}\dfrac{d\theta}{d z}      $}&#10;\end{document}" title="IguanaTex Bitmap Display">
            <a:extLst>
              <a:ext uri="{FF2B5EF4-FFF2-40B4-BE49-F238E27FC236}">
                <a16:creationId xmlns:a16="http://schemas.microsoft.com/office/drawing/2014/main" id="{8771C8D5-A899-4401-BED5-C60607B7DB31}"/>
              </a:ext>
            </a:extLst>
          </p:cNvPr>
          <p:cNvPicPr>
            <a:picLocks noChangeAspect="1"/>
          </p:cNvPicPr>
          <p:nvPr>
            <p:custDataLst>
              <p:tags r:id="rId2"/>
            </p:custDataLst>
          </p:nvPr>
        </p:nvPicPr>
        <p:blipFill>
          <a:blip r:embed="rId11">
            <a:extLst>
              <a:ext uri="{28A0092B-C50C-407E-A947-70E740481C1C}">
                <a14:useLocalDpi xmlns:a14="http://schemas.microsoft.com/office/drawing/2010/main" val="0"/>
              </a:ext>
            </a:extLst>
          </a:blip>
          <a:stretch>
            <a:fillRect/>
          </a:stretch>
        </p:blipFill>
        <p:spPr>
          <a:xfrm>
            <a:off x="3659423" y="2835522"/>
            <a:ext cx="1153524" cy="525714"/>
          </a:xfrm>
          <a:prstGeom prst="rect">
            <a:avLst/>
          </a:prstGeom>
        </p:spPr>
      </p:pic>
      <p:pic>
        <p:nvPicPr>
          <p:cNvPr id="12" name="Рисунок 11" descr="\documentclass{article}&#10;\usepackage{amsmath,amssymb}&#10;\pagestyle{empty}&#10;\usepackage{mathtext}&#10;\usepackage{xcolor}&#10;\usepackage[T1,T2A]{fontenc}&#10;\usepackage[utf8]{inputenc}&#10;\usepackage[english,russian]{babel}&#10;\newcommand{\sgn}{\operatorname{sgn}}&#10;\linespread{1.0}&#10;\begin{document}&#10;\textcolor{black}&#10;{$    \theta = T \left(\frac{p_0}{p}\right)^{R/c_p}      $}&#10;\end{document}" title="IguanaTex Bitmap Display">
            <a:extLst>
              <a:ext uri="{FF2B5EF4-FFF2-40B4-BE49-F238E27FC236}">
                <a16:creationId xmlns:a16="http://schemas.microsoft.com/office/drawing/2014/main" id="{9D042F9E-4473-439E-AA7E-35E1DAE7D670}"/>
              </a:ext>
            </a:extLst>
          </p:cNvPr>
          <p:cNvPicPr>
            <a:picLocks noChangeAspect="1"/>
          </p:cNvPicPr>
          <p:nvPr>
            <p:custDataLst>
              <p:tags r:id="rId3"/>
            </p:custDataLst>
          </p:nvPr>
        </p:nvPicPr>
        <p:blipFill>
          <a:blip r:embed="rId12">
            <a:extLst>
              <a:ext uri="{28A0092B-C50C-407E-A947-70E740481C1C}">
                <a14:useLocalDpi xmlns:a14="http://schemas.microsoft.com/office/drawing/2010/main" val="0"/>
              </a:ext>
            </a:extLst>
          </a:blip>
          <a:stretch>
            <a:fillRect/>
          </a:stretch>
        </p:blipFill>
        <p:spPr>
          <a:xfrm>
            <a:off x="-2650564" y="4880249"/>
            <a:ext cx="1677714" cy="525714"/>
          </a:xfrm>
          <a:prstGeom prst="rect">
            <a:avLst/>
          </a:prstGeom>
        </p:spPr>
      </p:pic>
      <p:pic>
        <p:nvPicPr>
          <p:cNvPr id="16" name="Рисунок 15" descr="\documentclass{article}&#10;\usepackage{amsmath,amssymb}&#10;\pagestyle{empty}&#10;\usepackage{mathtext}&#10;\usepackage{xcolor}&#10;\usepackage[T1,T2A]{fontenc}&#10;\usepackage[utf8]{inputenc}&#10;\usepackage[english,russian]{babel}&#10;\newcommand{\sgn}{\operatorname{sgn}}&#10;\linespread{1.0}&#10;\begin{document}&#10;\textcolor{black}&#10;{$    \theta      $}&#10;\end{document}" title="IguanaTex Bitmap Display">
            <a:extLst>
              <a:ext uri="{FF2B5EF4-FFF2-40B4-BE49-F238E27FC236}">
                <a16:creationId xmlns:a16="http://schemas.microsoft.com/office/drawing/2014/main" id="{E608DC6E-C38A-43CC-8401-C743E85D7885}"/>
              </a:ext>
            </a:extLst>
          </p:cNvPr>
          <p:cNvPicPr>
            <a:picLocks noChangeAspect="1"/>
          </p:cNvPicPr>
          <p:nvPr>
            <p:custDataLst>
              <p:tags r:id="rId4"/>
            </p:custDataLst>
          </p:nvPr>
        </p:nvPicPr>
        <p:blipFill>
          <a:blip r:embed="rId13">
            <a:extLst>
              <a:ext uri="{28A0092B-C50C-407E-A947-70E740481C1C}">
                <a14:useLocalDpi xmlns:a14="http://schemas.microsoft.com/office/drawing/2010/main" val="0"/>
              </a:ext>
            </a:extLst>
          </a:blip>
          <a:stretch>
            <a:fillRect/>
          </a:stretch>
        </p:blipFill>
        <p:spPr>
          <a:xfrm>
            <a:off x="1367603" y="3454578"/>
            <a:ext cx="106667" cy="181333"/>
          </a:xfrm>
          <a:prstGeom prst="rect">
            <a:avLst/>
          </a:prstGeom>
        </p:spPr>
      </p:pic>
      <p:sp>
        <p:nvSpPr>
          <p:cNvPr id="17" name="TextBox 16">
            <a:extLst>
              <a:ext uri="{FF2B5EF4-FFF2-40B4-BE49-F238E27FC236}">
                <a16:creationId xmlns:a16="http://schemas.microsoft.com/office/drawing/2014/main" id="{B064D652-AB57-4E53-88C9-C2B54BCB9F4F}"/>
              </a:ext>
            </a:extLst>
          </p:cNvPr>
          <p:cNvSpPr txBox="1"/>
          <p:nvPr/>
        </p:nvSpPr>
        <p:spPr>
          <a:xfrm>
            <a:off x="1499444" y="3375967"/>
            <a:ext cx="3072556" cy="338554"/>
          </a:xfrm>
          <a:prstGeom prst="rect">
            <a:avLst/>
          </a:prstGeom>
          <a:noFill/>
        </p:spPr>
        <p:txBody>
          <a:bodyPr wrap="square">
            <a:spAutoFit/>
          </a:bodyPr>
          <a:lstStyle/>
          <a:p>
            <a:r>
              <a:rPr lang="uk-UA" sz="1600" i="1" dirty="0">
                <a:latin typeface="Segoe UI" panose="020B0502040204020203" pitchFamily="34" charset="0"/>
                <a:cs typeface="Segoe UI" panose="020B0502040204020203" pitchFamily="34" charset="0"/>
              </a:rPr>
              <a:t>- потенційна температура</a:t>
            </a:r>
          </a:p>
        </p:txBody>
      </p:sp>
      <p:sp>
        <p:nvSpPr>
          <p:cNvPr id="18" name="Прямоугольник 17">
            <a:extLst>
              <a:ext uri="{FF2B5EF4-FFF2-40B4-BE49-F238E27FC236}">
                <a16:creationId xmlns:a16="http://schemas.microsoft.com/office/drawing/2014/main" id="{93F01E32-DEB7-428F-BA90-68E44F15ED8C}"/>
              </a:ext>
            </a:extLst>
          </p:cNvPr>
          <p:cNvSpPr/>
          <p:nvPr/>
        </p:nvSpPr>
        <p:spPr>
          <a:xfrm>
            <a:off x="5673296" y="3009967"/>
            <a:ext cx="3063972" cy="653783"/>
          </a:xfrm>
          <a:prstGeom prst="rect">
            <a:avLst/>
          </a:prstGeom>
          <a:solidFill>
            <a:srgbClr val="007FFF">
              <a:alpha val="5098"/>
            </a:srgbClr>
          </a:solidFill>
          <a:ln w="28575">
            <a:solidFill>
              <a:srgbClr val="007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600" dirty="0">
              <a:solidFill>
                <a:schemeClr val="tx1"/>
              </a:solidFill>
              <a:latin typeface="Segoe UI" panose="020B0502040204020203" pitchFamily="34" charset="0"/>
              <a:cs typeface="Segoe UI" panose="020B0502040204020203" pitchFamily="34" charset="0"/>
            </a:endParaRPr>
          </a:p>
          <a:p>
            <a:pPr algn="ctr"/>
            <a:endParaRPr lang="uk-UA" sz="1600" dirty="0">
              <a:solidFill>
                <a:schemeClr val="tx1"/>
              </a:solidFill>
              <a:latin typeface="Segoe UI" panose="020B0502040204020203" pitchFamily="34" charset="0"/>
              <a:cs typeface="Segoe UI" panose="020B0502040204020203" pitchFamily="34" charset="0"/>
            </a:endParaRPr>
          </a:p>
          <a:p>
            <a:pPr algn="ctr"/>
            <a:endParaRPr lang="uk-UA" sz="1600" dirty="0">
              <a:solidFill>
                <a:schemeClr val="tx1"/>
              </a:solidFill>
              <a:latin typeface="Segoe UI" panose="020B0502040204020203" pitchFamily="34" charset="0"/>
              <a:cs typeface="Segoe UI" panose="020B0502040204020203" pitchFamily="34" charset="0"/>
            </a:endParaRPr>
          </a:p>
          <a:p>
            <a:pPr algn="ctr"/>
            <a:endParaRPr lang="uk-UA" sz="1600" dirty="0">
              <a:solidFill>
                <a:schemeClr val="tx1"/>
              </a:solidFill>
              <a:latin typeface="Segoe UI" panose="020B0502040204020203" pitchFamily="34" charset="0"/>
              <a:cs typeface="Segoe UI" panose="020B0502040204020203" pitchFamily="34" charset="0"/>
            </a:endParaRPr>
          </a:p>
          <a:p>
            <a:pPr algn="ctr"/>
            <a:endParaRPr lang="uk-UA" sz="1600" dirty="0">
              <a:solidFill>
                <a:schemeClr val="tx1"/>
              </a:solidFill>
              <a:latin typeface="Segoe UI" panose="020B0502040204020203" pitchFamily="34" charset="0"/>
              <a:cs typeface="Segoe UI" panose="020B0502040204020203" pitchFamily="34" charset="0"/>
            </a:endParaRPr>
          </a:p>
        </p:txBody>
      </p:sp>
      <p:sp>
        <p:nvSpPr>
          <p:cNvPr id="20" name="TextBox 19">
            <a:extLst>
              <a:ext uri="{FF2B5EF4-FFF2-40B4-BE49-F238E27FC236}">
                <a16:creationId xmlns:a16="http://schemas.microsoft.com/office/drawing/2014/main" id="{56E1D6FB-CE89-449C-A7CF-684020C37ACD}"/>
              </a:ext>
            </a:extLst>
          </p:cNvPr>
          <p:cNvSpPr txBox="1"/>
          <p:nvPr/>
        </p:nvSpPr>
        <p:spPr>
          <a:xfrm>
            <a:off x="5673296" y="2981672"/>
            <a:ext cx="3048853" cy="584775"/>
          </a:xfrm>
          <a:prstGeom prst="rect">
            <a:avLst/>
          </a:prstGeom>
          <a:noFill/>
        </p:spPr>
        <p:txBody>
          <a:bodyPr wrap="square">
            <a:spAutoFit/>
          </a:bodyPr>
          <a:lstStyle/>
          <a:p>
            <a:pPr algn="ctr"/>
            <a:r>
              <a:rPr lang="ru-RU" sz="1600" i="1" dirty="0">
                <a:latin typeface="Segoe UI" panose="020B0502040204020203" pitchFamily="34" charset="0"/>
                <a:cs typeface="Segoe UI" panose="020B0502040204020203" pitchFamily="34" charset="0"/>
              </a:rPr>
              <a:t>характерна величина вертикального </a:t>
            </a:r>
            <a:r>
              <a:rPr lang="ru-RU" sz="1600" i="1" dirty="0" err="1">
                <a:latin typeface="Segoe UI" panose="020B0502040204020203" pitchFamily="34" charset="0"/>
                <a:cs typeface="Segoe UI" panose="020B0502040204020203" pitchFamily="34" charset="0"/>
              </a:rPr>
              <a:t>зміщення</a:t>
            </a:r>
            <a:r>
              <a:rPr lang="ru-RU" sz="1600" i="1" dirty="0">
                <a:latin typeface="Segoe UI" panose="020B0502040204020203" pitchFamily="34" charset="0"/>
                <a:cs typeface="Segoe UI" panose="020B0502040204020203" pitchFamily="34" charset="0"/>
              </a:rPr>
              <a:t> газу</a:t>
            </a:r>
            <a:endParaRPr lang="uk-UA" sz="1600" i="1" dirty="0">
              <a:latin typeface="Segoe UI" panose="020B0502040204020203" pitchFamily="34" charset="0"/>
              <a:cs typeface="Segoe UI" panose="020B0502040204020203" pitchFamily="34" charset="0"/>
            </a:endParaRPr>
          </a:p>
        </p:txBody>
      </p:sp>
      <p:sp>
        <p:nvSpPr>
          <p:cNvPr id="21" name="Прямоугольник 20">
            <a:extLst>
              <a:ext uri="{FF2B5EF4-FFF2-40B4-BE49-F238E27FC236}">
                <a16:creationId xmlns:a16="http://schemas.microsoft.com/office/drawing/2014/main" id="{F9523BE9-702A-42A0-986F-BA477EC6E10D}"/>
              </a:ext>
            </a:extLst>
          </p:cNvPr>
          <p:cNvSpPr/>
          <p:nvPr/>
        </p:nvSpPr>
        <p:spPr>
          <a:xfrm>
            <a:off x="7250882" y="1957552"/>
            <a:ext cx="260979" cy="396354"/>
          </a:xfrm>
          <a:prstGeom prst="rect">
            <a:avLst/>
          </a:prstGeom>
          <a:solidFill>
            <a:srgbClr val="007FFF">
              <a:alpha val="5098"/>
            </a:srgbClr>
          </a:solidFill>
          <a:ln w="28575">
            <a:solidFill>
              <a:srgbClr val="007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cxnSp>
        <p:nvCxnSpPr>
          <p:cNvPr id="22" name="Прямая соединительная линия 21">
            <a:extLst>
              <a:ext uri="{FF2B5EF4-FFF2-40B4-BE49-F238E27FC236}">
                <a16:creationId xmlns:a16="http://schemas.microsoft.com/office/drawing/2014/main" id="{4540A8F4-CD18-4A8C-9996-C6B4D1019CBB}"/>
              </a:ext>
            </a:extLst>
          </p:cNvPr>
          <p:cNvCxnSpPr>
            <a:cxnSpLocks/>
          </p:cNvCxnSpPr>
          <p:nvPr/>
        </p:nvCxnSpPr>
        <p:spPr>
          <a:xfrm flipV="1">
            <a:off x="7381371" y="2353906"/>
            <a:ext cx="0" cy="656061"/>
          </a:xfrm>
          <a:prstGeom prst="line">
            <a:avLst/>
          </a:prstGeom>
          <a:ln w="28575">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29" name="Прямая соединительная линия 28">
            <a:extLst>
              <a:ext uri="{FF2B5EF4-FFF2-40B4-BE49-F238E27FC236}">
                <a16:creationId xmlns:a16="http://schemas.microsoft.com/office/drawing/2014/main" id="{D087D1F8-AA02-4040-8DC8-DC069F7D092A}"/>
              </a:ext>
            </a:extLst>
          </p:cNvPr>
          <p:cNvCxnSpPr>
            <a:cxnSpLocks/>
          </p:cNvCxnSpPr>
          <p:nvPr/>
        </p:nvCxnSpPr>
        <p:spPr>
          <a:xfrm flipV="1">
            <a:off x="7083214" y="2346040"/>
            <a:ext cx="0" cy="426464"/>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B8A758BD-0E35-4821-BC9C-B25520AACDDC}"/>
              </a:ext>
            </a:extLst>
          </p:cNvPr>
          <p:cNvSpPr txBox="1"/>
          <p:nvPr/>
        </p:nvSpPr>
        <p:spPr>
          <a:xfrm>
            <a:off x="353371" y="4072198"/>
            <a:ext cx="5335044" cy="584775"/>
          </a:xfrm>
          <a:prstGeom prst="rect">
            <a:avLst/>
          </a:prstGeom>
          <a:noFill/>
        </p:spPr>
        <p:txBody>
          <a:bodyPr wrap="square">
            <a:spAutoFit/>
          </a:bodyPr>
          <a:lstStyle/>
          <a:p>
            <a:r>
              <a:rPr lang="ru-RU" sz="1600" i="1" dirty="0">
                <a:latin typeface="Segoe UI" panose="020B0502040204020203" pitchFamily="34" charset="0"/>
                <a:cs typeface="Segoe UI" panose="020B0502040204020203" pitchFamily="34" charset="0"/>
              </a:rPr>
              <a:t>Для </a:t>
            </a:r>
            <a:r>
              <a:rPr lang="ru-RU" sz="1600" i="1" dirty="0" err="1">
                <a:latin typeface="Segoe UI" panose="020B0502040204020203" pitchFamily="34" charset="0"/>
                <a:cs typeface="Segoe UI" panose="020B0502040204020203" pitchFamily="34" charset="0"/>
              </a:rPr>
              <a:t>верхніх</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шарів</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атмосфери</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Юпітера</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оцінки</a:t>
            </a:r>
            <a:r>
              <a:rPr lang="ru-RU" sz="1600" i="1" dirty="0">
                <a:latin typeface="Segoe UI" panose="020B0502040204020203" pitchFamily="34" charset="0"/>
                <a:cs typeface="Segoe UI" panose="020B0502040204020203" pitchFamily="34" charset="0"/>
              </a:rPr>
              <a:t>, за </a:t>
            </a:r>
            <a:r>
              <a:rPr lang="ru-RU" sz="1600" i="1" dirty="0" err="1">
                <a:latin typeface="Segoe UI" panose="020B0502040204020203" pitchFamily="34" charset="0"/>
                <a:cs typeface="Segoe UI" panose="020B0502040204020203" pitchFamily="34" charset="0"/>
              </a:rPr>
              <a:t>використанням</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даних</a:t>
            </a:r>
            <a:r>
              <a:rPr lang="ru-RU"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місій</a:t>
            </a:r>
            <a:r>
              <a:rPr lang="ru-RU" sz="1600" i="1" dirty="0">
                <a:latin typeface="Segoe UI" panose="020B0502040204020203" pitchFamily="34" charset="0"/>
                <a:cs typeface="Segoe UI" panose="020B0502040204020203" pitchFamily="34" charset="0"/>
              </a:rPr>
              <a:t> </a:t>
            </a:r>
            <a:r>
              <a:rPr lang="en-US" sz="1600" i="1" dirty="0">
                <a:latin typeface="Segoe UI" panose="020B0502040204020203" pitchFamily="34" charset="0"/>
                <a:cs typeface="Segoe UI" panose="020B0502040204020203" pitchFamily="34" charset="0"/>
              </a:rPr>
              <a:t>Juno</a:t>
            </a:r>
            <a:r>
              <a:rPr lang="uk-UA" sz="1600" i="1" dirty="0">
                <a:latin typeface="Segoe UI" panose="020B0502040204020203" pitchFamily="34" charset="0"/>
                <a:cs typeface="Segoe UI" panose="020B0502040204020203" pitchFamily="34" charset="0"/>
              </a:rPr>
              <a:t>,</a:t>
            </a:r>
            <a:r>
              <a:rPr lang="en-US" sz="1600" i="1" dirty="0">
                <a:latin typeface="Segoe UI" panose="020B0502040204020203" pitchFamily="34" charset="0"/>
                <a:cs typeface="Segoe UI" panose="020B0502040204020203" pitchFamily="34" charset="0"/>
              </a:rPr>
              <a:t> </a:t>
            </a:r>
            <a:r>
              <a:rPr lang="ru-RU" sz="1600" i="1" dirty="0" err="1">
                <a:latin typeface="Segoe UI" panose="020B0502040204020203" pitchFamily="34" charset="0"/>
                <a:cs typeface="Segoe UI" panose="020B0502040204020203" pitchFamily="34" charset="0"/>
              </a:rPr>
              <a:t>дають</a:t>
            </a:r>
            <a:endParaRPr lang="uk-UA" sz="1600" i="1" dirty="0">
              <a:latin typeface="Segoe UI" panose="020B0502040204020203" pitchFamily="34" charset="0"/>
              <a:cs typeface="Segoe UI" panose="020B0502040204020203" pitchFamily="34" charset="0"/>
            </a:endParaRPr>
          </a:p>
        </p:txBody>
      </p:sp>
      <p:pic>
        <p:nvPicPr>
          <p:cNvPr id="33" name="Рисунок 32" descr="\documentclass{article}&#10;\usepackage{amsmath,amssymb}&#10;\pagestyle{empty}&#10;\usepackage{mathtext}&#10;\usepackage{xcolor}&#10;\usepackage[T1,T2A]{fontenc}&#10;\usepackage[utf8]{inputenc}&#10;\usepackage[english,russian]{babel}&#10;\newcommand{\sgn}{\operatorname{sgn}}&#10;\linespread{1.0}&#10;\begin{document}&#10;\textcolor{black}&#10;{$    N \sim 10^{-2}с^{-1},   \eta \sim 10^{3}-10^4 м     $}&#10;\end{document}" title="IguanaTex Bitmap Display">
            <a:extLst>
              <a:ext uri="{FF2B5EF4-FFF2-40B4-BE49-F238E27FC236}">
                <a16:creationId xmlns:a16="http://schemas.microsoft.com/office/drawing/2014/main" id="{1A2D3D6C-AEB4-4B9B-B774-8A0D2176AB84}"/>
              </a:ext>
            </a:extLst>
          </p:cNvPr>
          <p:cNvPicPr>
            <a:picLocks noChangeAspect="1"/>
          </p:cNvPicPr>
          <p:nvPr>
            <p:custDataLst>
              <p:tags r:id="rId5"/>
            </p:custDataLst>
          </p:nvPr>
        </p:nvPicPr>
        <p:blipFill>
          <a:blip r:embed="rId14">
            <a:extLst>
              <a:ext uri="{28A0092B-C50C-407E-A947-70E740481C1C}">
                <a14:useLocalDpi xmlns:a14="http://schemas.microsoft.com/office/drawing/2010/main" val="0"/>
              </a:ext>
            </a:extLst>
          </a:blip>
          <a:stretch>
            <a:fillRect/>
          </a:stretch>
        </p:blipFill>
        <p:spPr>
          <a:xfrm>
            <a:off x="913522" y="4800278"/>
            <a:ext cx="3254857" cy="265143"/>
          </a:xfrm>
          <a:prstGeom prst="rect">
            <a:avLst/>
          </a:prstGeom>
        </p:spPr>
      </p:pic>
      <p:sp>
        <p:nvSpPr>
          <p:cNvPr id="34" name="TextBox 33">
            <a:extLst>
              <a:ext uri="{FF2B5EF4-FFF2-40B4-BE49-F238E27FC236}">
                <a16:creationId xmlns:a16="http://schemas.microsoft.com/office/drawing/2014/main" id="{3BDE6295-65E5-4719-87FF-693F4FF962BC}"/>
              </a:ext>
            </a:extLst>
          </p:cNvPr>
          <p:cNvSpPr txBox="1"/>
          <p:nvPr/>
        </p:nvSpPr>
        <p:spPr>
          <a:xfrm>
            <a:off x="5663967" y="3816352"/>
            <a:ext cx="3173829" cy="584775"/>
          </a:xfrm>
          <a:prstGeom prst="rect">
            <a:avLst/>
          </a:prstGeom>
          <a:noFill/>
        </p:spPr>
        <p:txBody>
          <a:bodyPr wrap="square">
            <a:spAutoFit/>
          </a:bodyPr>
          <a:lstStyle/>
          <a:p>
            <a:pPr algn="ctr"/>
            <a:r>
              <a:rPr lang="uk-UA" sz="1600" dirty="0">
                <a:latin typeface="Segoe UI" panose="020B0502040204020203" pitchFamily="34" charset="0"/>
                <a:cs typeface="Segoe UI" panose="020B0502040204020203" pitchFamily="34" charset="0"/>
              </a:rPr>
              <a:t>Густина потенціальної та кінетичної енергії</a:t>
            </a:r>
          </a:p>
        </p:txBody>
      </p:sp>
      <p:sp>
        <p:nvSpPr>
          <p:cNvPr id="35" name="Прямоугольник 34">
            <a:extLst>
              <a:ext uri="{FF2B5EF4-FFF2-40B4-BE49-F238E27FC236}">
                <a16:creationId xmlns:a16="http://schemas.microsoft.com/office/drawing/2014/main" id="{71C28F5E-5F7A-40A1-A365-E35C9976EB21}"/>
              </a:ext>
            </a:extLst>
          </p:cNvPr>
          <p:cNvSpPr/>
          <p:nvPr/>
        </p:nvSpPr>
        <p:spPr>
          <a:xfrm>
            <a:off x="5731119" y="3775615"/>
            <a:ext cx="3063972" cy="1448915"/>
          </a:xfrm>
          <a:prstGeom prst="rect">
            <a:avLst/>
          </a:prstGeom>
          <a:solidFill>
            <a:srgbClr val="70AD47">
              <a:alpha val="5098"/>
            </a:srgb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i="1" dirty="0">
              <a:solidFill>
                <a:schemeClr val="tx1"/>
              </a:solidFill>
              <a:latin typeface="Segoe UI" panose="020B0502040204020203" pitchFamily="34" charset="0"/>
              <a:cs typeface="Segoe UI" panose="020B0502040204020203" pitchFamily="34" charset="0"/>
            </a:endParaRPr>
          </a:p>
          <a:p>
            <a:pPr algn="ctr"/>
            <a:r>
              <a:rPr lang="en-US" sz="1600" i="1" dirty="0">
                <a:solidFill>
                  <a:schemeClr val="tx1"/>
                </a:solidFill>
                <a:latin typeface="Segoe UI" panose="020B0502040204020203" pitchFamily="34" charset="0"/>
                <a:cs typeface="Segoe UI" panose="020B0502040204020203" pitchFamily="34" charset="0"/>
              </a:rPr>
              <a:t>			</a:t>
            </a:r>
            <a:endParaRPr lang="uk-UA" sz="1600" i="1" dirty="0">
              <a:solidFill>
                <a:schemeClr val="tx1"/>
              </a:solidFill>
              <a:latin typeface="Segoe UI" panose="020B0502040204020203" pitchFamily="34" charset="0"/>
              <a:cs typeface="Segoe UI" panose="020B0502040204020203" pitchFamily="34" charset="0"/>
            </a:endParaRPr>
          </a:p>
          <a:p>
            <a:pPr algn="ctr"/>
            <a:endParaRPr lang="uk-UA" sz="1600" i="1" dirty="0">
              <a:solidFill>
                <a:schemeClr val="tx1"/>
              </a:solidFill>
              <a:latin typeface="Segoe UI" panose="020B0502040204020203" pitchFamily="34" charset="0"/>
              <a:cs typeface="Segoe UI" panose="020B0502040204020203" pitchFamily="34" charset="0"/>
            </a:endParaRPr>
          </a:p>
          <a:p>
            <a:pPr algn="ctr"/>
            <a:endParaRPr lang="uk-UA" sz="1600" i="1" dirty="0">
              <a:solidFill>
                <a:schemeClr val="tx1"/>
              </a:solidFill>
              <a:latin typeface="Segoe UI" panose="020B0502040204020203" pitchFamily="34" charset="0"/>
              <a:cs typeface="Segoe UI" panose="020B0502040204020203" pitchFamily="34" charset="0"/>
            </a:endParaRPr>
          </a:p>
          <a:p>
            <a:pPr algn="ctr"/>
            <a:endParaRPr lang="uk-UA" sz="1600" i="1" dirty="0">
              <a:solidFill>
                <a:schemeClr val="tx1"/>
              </a:solidFill>
              <a:latin typeface="Segoe UI" panose="020B0502040204020203" pitchFamily="34" charset="0"/>
              <a:cs typeface="Segoe UI" panose="020B0502040204020203" pitchFamily="34" charset="0"/>
            </a:endParaRPr>
          </a:p>
        </p:txBody>
      </p:sp>
      <p:pic>
        <p:nvPicPr>
          <p:cNvPr id="37" name="Рисунок 36" descr="\documentclass{article}&#10;\usepackage{amsmath,amssymb}&#10;\pagestyle{empty}&#10;\usepackage{mathtext}&#10;\usepackage{xcolor}&#10;\usepackage[T1,T2A]{fontenc}&#10;\usepackage[utf8]{inputenc}&#10;\usepackage[english,russian]{babel}&#10;\newcommand{\sgn}{\operatorname{sgn}}&#10;\linespread{1.0}&#10;\begin{document}&#10;\textcolor{black}&#10;{$    E_p\sim 10^3 Дж/кг      $}&#10;\end{document}" title="IguanaTex Bitmap Display">
            <a:extLst>
              <a:ext uri="{FF2B5EF4-FFF2-40B4-BE49-F238E27FC236}">
                <a16:creationId xmlns:a16="http://schemas.microsoft.com/office/drawing/2014/main" id="{9620C508-42F8-4291-876E-163A91FE17FC}"/>
              </a:ext>
            </a:extLst>
          </p:cNvPr>
          <p:cNvPicPr>
            <a:picLocks noChangeAspect="1"/>
          </p:cNvPicPr>
          <p:nvPr>
            <p:custDataLst>
              <p:tags r:id="rId6"/>
            </p:custDataLst>
          </p:nvPr>
        </p:nvPicPr>
        <p:blipFill>
          <a:blip r:embed="rId15">
            <a:extLst>
              <a:ext uri="{28A0092B-C50C-407E-A947-70E740481C1C}">
                <a14:useLocalDpi xmlns:a14="http://schemas.microsoft.com/office/drawing/2010/main" val="0"/>
              </a:ext>
            </a:extLst>
          </a:blip>
          <a:stretch>
            <a:fillRect/>
          </a:stretch>
        </p:blipFill>
        <p:spPr>
          <a:xfrm>
            <a:off x="6361738" y="4437326"/>
            <a:ext cx="1778286" cy="281905"/>
          </a:xfrm>
          <a:prstGeom prst="rect">
            <a:avLst/>
          </a:prstGeom>
        </p:spPr>
      </p:pic>
      <p:pic>
        <p:nvPicPr>
          <p:cNvPr id="42" name="Рисунок 41" descr="\documentclass{article}&#10;\usepackage{amsmath,amssymb}&#10;\pagestyle{empty}&#10;\usepackage{mathtext}&#10;\usepackage{xcolor}&#10;\usepackage[T1,T2A]{fontenc}&#10;\usepackage[utf8]{inputenc}&#10;\usepackage[english,russian]{babel}&#10;\newcommand{\sgn}{\operatorname{sgn}}&#10;\linespread{1.0}&#10;\begin{document}&#10;\textcolor{black}&#10;{$    E_к\sim 10^4 Дж/кг      $}&#10;\end{document}" title="IguanaTex Bitmap Display">
            <a:extLst>
              <a:ext uri="{FF2B5EF4-FFF2-40B4-BE49-F238E27FC236}">
                <a16:creationId xmlns:a16="http://schemas.microsoft.com/office/drawing/2014/main" id="{344628AB-F4BD-4E0F-89EF-765EE9A864F2}"/>
              </a:ext>
            </a:extLst>
          </p:cNvPr>
          <p:cNvPicPr>
            <a:picLocks noChangeAspect="1"/>
          </p:cNvPicPr>
          <p:nvPr>
            <p:custDataLst>
              <p:tags r:id="rId7"/>
            </p:custDataLst>
          </p:nvPr>
        </p:nvPicPr>
        <p:blipFill>
          <a:blip r:embed="rId16">
            <a:extLst>
              <a:ext uri="{28A0092B-C50C-407E-A947-70E740481C1C}">
                <a14:useLocalDpi xmlns:a14="http://schemas.microsoft.com/office/drawing/2010/main" val="0"/>
              </a:ext>
            </a:extLst>
          </a:blip>
          <a:stretch>
            <a:fillRect/>
          </a:stretch>
        </p:blipFill>
        <p:spPr>
          <a:xfrm>
            <a:off x="6361738" y="4818002"/>
            <a:ext cx="1786192" cy="275742"/>
          </a:xfrm>
          <a:prstGeom prst="rect">
            <a:avLst/>
          </a:prstGeom>
        </p:spPr>
      </p:pic>
      <p:sp>
        <p:nvSpPr>
          <p:cNvPr id="44" name="Прямоугольник 61">
            <a:extLst>
              <a:ext uri="{FF2B5EF4-FFF2-40B4-BE49-F238E27FC236}">
                <a16:creationId xmlns:a16="http://schemas.microsoft.com/office/drawing/2014/main" id="{BB4B50DB-4E02-4B99-B3A9-AD544D8CB45A}"/>
              </a:ext>
            </a:extLst>
          </p:cNvPr>
          <p:cNvSpPr/>
          <p:nvPr/>
        </p:nvSpPr>
        <p:spPr>
          <a:xfrm>
            <a:off x="0" y="5411212"/>
            <a:ext cx="9144000" cy="584775"/>
          </a:xfrm>
          <a:prstGeom prst="rect">
            <a:avLst/>
          </a:prstGeom>
          <a:solidFill>
            <a:srgbClr val="FFC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i="1" dirty="0" err="1">
                <a:solidFill>
                  <a:sysClr val="windowText" lastClr="000000"/>
                </a:solidFill>
                <a:latin typeface="Segoe UI" panose="020B0502040204020203" pitchFamily="34" charset="0"/>
                <a:cs typeface="Segoe UI" panose="020B0502040204020203" pitchFamily="34" charset="0"/>
              </a:rPr>
              <a:t>Кінетична</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енергія</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перевищує</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потенціальну</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приблизно</a:t>
            </a:r>
            <a:r>
              <a:rPr lang="ru-RU" sz="1600" i="1" dirty="0">
                <a:solidFill>
                  <a:sysClr val="windowText" lastClr="000000"/>
                </a:solidFill>
                <a:latin typeface="Segoe UI" panose="020B0502040204020203" pitchFamily="34" charset="0"/>
                <a:cs typeface="Segoe UI" panose="020B0502040204020203" pitchFamily="34" charset="0"/>
              </a:rPr>
              <a:t> на порядок, </a:t>
            </a:r>
            <a:r>
              <a:rPr lang="ru-RU" sz="1600" i="1" dirty="0" err="1">
                <a:solidFill>
                  <a:sysClr val="windowText" lastClr="000000"/>
                </a:solidFill>
                <a:latin typeface="Segoe UI" panose="020B0502040204020203" pitchFamily="34" charset="0"/>
                <a:cs typeface="Segoe UI" panose="020B0502040204020203" pitchFamily="34" charset="0"/>
              </a:rPr>
              <a:t>що</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свідчить</a:t>
            </a:r>
            <a:r>
              <a:rPr lang="ru-RU" sz="1600" i="1" dirty="0">
                <a:solidFill>
                  <a:sysClr val="windowText" lastClr="000000"/>
                </a:solidFill>
                <a:latin typeface="Segoe UI" panose="020B0502040204020203" pitchFamily="34" charset="0"/>
                <a:cs typeface="Segoe UI" panose="020B0502040204020203" pitchFamily="34" charset="0"/>
              </a:rPr>
              <a:t> про </a:t>
            </a:r>
            <a:r>
              <a:rPr lang="ru-RU" sz="1600" i="1" dirty="0" err="1">
                <a:solidFill>
                  <a:sysClr val="windowText" lastClr="000000"/>
                </a:solidFill>
                <a:latin typeface="Segoe UI" panose="020B0502040204020203" pitchFamily="34" charset="0"/>
                <a:cs typeface="Segoe UI" panose="020B0502040204020203" pitchFamily="34" charset="0"/>
              </a:rPr>
              <a:t>домінування</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горизонтальних</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рухів</a:t>
            </a:r>
            <a:r>
              <a:rPr lang="ru-RU" sz="1600" i="1" dirty="0">
                <a:solidFill>
                  <a:sysClr val="windowText" lastClr="000000"/>
                </a:solidFill>
                <a:latin typeface="Segoe UI" panose="020B0502040204020203" pitchFamily="34" charset="0"/>
                <a:cs typeface="Segoe UI" panose="020B0502040204020203" pitchFamily="34" charset="0"/>
              </a:rPr>
              <a:t> над </a:t>
            </a:r>
            <a:r>
              <a:rPr lang="ru-RU" sz="1600" i="1" dirty="0" err="1">
                <a:solidFill>
                  <a:sysClr val="windowText" lastClr="000000"/>
                </a:solidFill>
                <a:latin typeface="Segoe UI" panose="020B0502040204020203" pitchFamily="34" charset="0"/>
                <a:cs typeface="Segoe UI" panose="020B0502040204020203" pitchFamily="34" charset="0"/>
              </a:rPr>
              <a:t>вертикальними</a:t>
            </a:r>
            <a:r>
              <a:rPr lang="ru-RU" sz="1600" i="1" dirty="0">
                <a:solidFill>
                  <a:sysClr val="windowText" lastClr="000000"/>
                </a:solidFill>
                <a:latin typeface="Segoe UI" panose="020B0502040204020203" pitchFamily="34" charset="0"/>
                <a:cs typeface="Segoe UI" panose="020B0502040204020203" pitchFamily="34" charset="0"/>
              </a:rPr>
              <a:t> в </a:t>
            </a:r>
            <a:r>
              <a:rPr lang="ru-RU" sz="1600" i="1" dirty="0" err="1">
                <a:solidFill>
                  <a:sysClr val="windowText" lastClr="000000"/>
                </a:solidFill>
                <a:latin typeface="Segoe UI" panose="020B0502040204020203" pitchFamily="34" charset="0"/>
                <a:cs typeface="Segoe UI" panose="020B0502040204020203" pitchFamily="34" charset="0"/>
              </a:rPr>
              <a:t>полярній</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атмосфері</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Юпітера</a:t>
            </a:r>
            <a:endParaRPr lang="ru-RU" sz="1600" i="1" dirty="0">
              <a:solidFill>
                <a:sysClr val="windowText" lastClr="00000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91409282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par>
                                <p:cTn id="17" presetID="22" presetClass="entr" presetSubtype="1"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up)">
                                      <p:cBhvr>
                                        <p:cTn id="19" dur="500"/>
                                        <p:tgtEl>
                                          <p:spTgt spid="29"/>
                                        </p:tgtEl>
                                      </p:cBhvr>
                                    </p:animEffect>
                                  </p:childTnLst>
                                </p:cTn>
                              </p:par>
                              <p:par>
                                <p:cTn id="20" presetID="22" presetClass="entr" presetSubtype="1"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500"/>
                                        <p:tgtEl>
                                          <p:spTgt spid="7"/>
                                        </p:tgtEl>
                                      </p:cBhvr>
                                    </p:animEffect>
                                  </p:childTnLst>
                                </p:cTn>
                              </p:par>
                              <p:par>
                                <p:cTn id="26" presetID="22" presetClass="entr" presetSubtype="1"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up)">
                                      <p:cBhvr>
                                        <p:cTn id="28" dur="500"/>
                                        <p:tgtEl>
                                          <p:spTgt spid="10"/>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par>
                                <p:cTn id="32" presetID="22" presetClass="entr" presetSubtype="1"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up)">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up)">
                                      <p:cBhvr>
                                        <p:cTn id="39" dur="500"/>
                                        <p:tgtEl>
                                          <p:spTgt spid="21"/>
                                        </p:tgtEl>
                                      </p:cBhvr>
                                    </p:animEffect>
                                  </p:childTnLst>
                                </p:cTn>
                              </p:par>
                              <p:par>
                                <p:cTn id="40" presetID="22" presetClass="entr" presetSubtype="1"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up)">
                                      <p:cBhvr>
                                        <p:cTn id="45" dur="500"/>
                                        <p:tgtEl>
                                          <p:spTgt spid="20"/>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up)">
                                      <p:cBhvr>
                                        <p:cTn id="48" dur="500"/>
                                        <p:tgtEl>
                                          <p:spTgt spid="18"/>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par>
                                <p:cTn id="53" presetID="10" presetClass="entr" presetSubtype="0"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fade">
                                      <p:cBhvr>
                                        <p:cTn id="55" dur="500"/>
                                        <p:tgtEl>
                                          <p:spTgt spid="33"/>
                                        </p:tgtEl>
                                      </p:cBhvr>
                                    </p:animEffect>
                                  </p:childTnLst>
                                </p:cTn>
                              </p:par>
                            </p:childTnLst>
                          </p:cTn>
                        </p:par>
                        <p:par>
                          <p:cTn id="56" fill="hold">
                            <p:stCondLst>
                              <p:cond delay="1000"/>
                            </p:stCondLst>
                            <p:childTnLst>
                              <p:par>
                                <p:cTn id="57" presetID="10" presetClass="entr" presetSubtype="0"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500"/>
                                        <p:tgtEl>
                                          <p:spTgt spid="3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500"/>
                                        <p:tgtEl>
                                          <p:spTgt spid="34"/>
                                        </p:tgtEl>
                                      </p:cBhvr>
                                    </p:animEffect>
                                  </p:childTnLst>
                                </p:cTn>
                              </p:par>
                              <p:par>
                                <p:cTn id="63" presetID="10" presetClass="entr" presetSubtype="0"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par>
                                <p:cTn id="66" presetID="10" presetClass="entr" presetSubtype="0" fill="hold" nodeType="with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fade">
                                      <p:cBhvr>
                                        <p:cTn id="68" dur="500"/>
                                        <p:tgtEl>
                                          <p:spTgt spid="42"/>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wipe(left)">
                                      <p:cBhvr>
                                        <p:cTn id="7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17" grpId="0"/>
      <p:bldP spid="18" grpId="0" animBg="1"/>
      <p:bldP spid="20" grpId="0"/>
      <p:bldP spid="21" grpId="0" animBg="1"/>
      <p:bldP spid="31" grpId="0"/>
      <p:bldP spid="34" grpId="0"/>
      <p:bldP spid="35" grpId="0" animBg="1"/>
      <p:bldP spid="4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4538B5-BD22-4AF4-B86D-2BC6D5426F2D}"/>
              </a:ext>
            </a:extLst>
          </p:cNvPr>
          <p:cNvSpPr>
            <a:spLocks noGrp="1"/>
          </p:cNvSpPr>
          <p:nvPr>
            <p:ph type="title"/>
          </p:nvPr>
        </p:nvSpPr>
        <p:spPr>
          <a:xfrm>
            <a:off x="416965" y="1"/>
            <a:ext cx="7593974" cy="856800"/>
          </a:xfrm>
        </p:spPr>
        <p:txBody>
          <a:bodyPr>
            <a:normAutofit/>
          </a:bodyPr>
          <a:lstStyle/>
          <a:p>
            <a:r>
              <a:rPr lang="uk-UA" dirty="0"/>
              <a:t>Розподіл енергії</a:t>
            </a:r>
          </a:p>
        </p:txBody>
      </p:sp>
      <p:pic>
        <p:nvPicPr>
          <p:cNvPr id="3" name="Рисунок 2">
            <a:extLst>
              <a:ext uri="{FF2B5EF4-FFF2-40B4-BE49-F238E27FC236}">
                <a16:creationId xmlns:a16="http://schemas.microsoft.com/office/drawing/2014/main" id="{B0E605B2-A127-4016-B81C-E9D6F0E86AC5}"/>
              </a:ext>
            </a:extLst>
          </p:cNvPr>
          <p:cNvPicPr>
            <a:picLocks noChangeAspect="1"/>
          </p:cNvPicPr>
          <p:nvPr/>
        </p:nvPicPr>
        <p:blipFill rotWithShape="1">
          <a:blip r:embed="rId3"/>
          <a:srcRect t="21895"/>
          <a:stretch/>
        </p:blipFill>
        <p:spPr>
          <a:xfrm>
            <a:off x="567266" y="856801"/>
            <a:ext cx="2992185" cy="2634291"/>
          </a:xfrm>
          <a:prstGeom prst="rect">
            <a:avLst/>
          </a:prstGeom>
        </p:spPr>
      </p:pic>
      <p:sp>
        <p:nvSpPr>
          <p:cNvPr id="26" name="TextBox 25">
            <a:extLst>
              <a:ext uri="{FF2B5EF4-FFF2-40B4-BE49-F238E27FC236}">
                <a16:creationId xmlns:a16="http://schemas.microsoft.com/office/drawing/2014/main" id="{81A8AEF0-0D0A-4ABE-9669-1164E1616A62}"/>
              </a:ext>
            </a:extLst>
          </p:cNvPr>
          <p:cNvSpPr txBox="1"/>
          <p:nvPr/>
        </p:nvSpPr>
        <p:spPr>
          <a:xfrm>
            <a:off x="3852856" y="1475581"/>
            <a:ext cx="4969411" cy="1600438"/>
          </a:xfrm>
          <a:prstGeom prst="rect">
            <a:avLst/>
          </a:prstGeom>
          <a:noFill/>
        </p:spPr>
        <p:txBody>
          <a:bodyPr wrap="square">
            <a:spAutoFit/>
          </a:bodyPr>
          <a:lstStyle/>
          <a:p>
            <a:r>
              <a:rPr lang="ru-RU" sz="1400" i="1" dirty="0">
                <a:solidFill>
                  <a:schemeClr val="bg1"/>
                </a:solidFill>
                <a:latin typeface="Segoe UI" panose="020B0502040204020203" pitchFamily="34" charset="0"/>
                <a:cs typeface="Segoe UI" panose="020B0502040204020203" pitchFamily="34" charset="0"/>
              </a:rPr>
              <a:t>	Число </a:t>
            </a:r>
            <a:r>
              <a:rPr lang="ru-RU" sz="1400" i="1" dirty="0" err="1">
                <a:solidFill>
                  <a:schemeClr val="bg1"/>
                </a:solidFill>
                <a:latin typeface="Segoe UI" panose="020B0502040204020203" pitchFamily="34" charset="0"/>
                <a:cs typeface="Segoe UI" panose="020B0502040204020203" pitchFamily="34" charset="0"/>
              </a:rPr>
              <a:t>Россбі</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обернено</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пропорційне</a:t>
            </a:r>
            <a:r>
              <a:rPr lang="ru-RU" sz="1400" i="1" dirty="0">
                <a:solidFill>
                  <a:schemeClr val="bg1"/>
                </a:solidFill>
                <a:latin typeface="Segoe UI" panose="020B0502040204020203" pitchFamily="34" charset="0"/>
                <a:cs typeface="Segoe UI" panose="020B0502040204020203" pitchFamily="34" charset="0"/>
              </a:rPr>
              <a:t> характерному </a:t>
            </a:r>
            <a:r>
              <a:rPr lang="ru-RU" sz="1400" i="1" dirty="0" err="1">
                <a:solidFill>
                  <a:schemeClr val="bg1"/>
                </a:solidFill>
                <a:latin typeface="Segoe UI" panose="020B0502040204020203" pitchFamily="34" charset="0"/>
                <a:cs typeface="Segoe UI" panose="020B0502040204020203" pitchFamily="34" charset="0"/>
              </a:rPr>
              <a:t>розміру</a:t>
            </a:r>
            <a:r>
              <a:rPr lang="ru-RU" sz="1400" i="1" dirty="0">
                <a:solidFill>
                  <a:schemeClr val="bg1"/>
                </a:solidFill>
                <a:latin typeface="Segoe UI" panose="020B0502040204020203" pitchFamily="34" charset="0"/>
                <a:cs typeface="Segoe UI" panose="020B0502040204020203" pitchFamily="34" charset="0"/>
              </a:rPr>
              <a:t> руху, тому для </a:t>
            </a:r>
            <a:r>
              <a:rPr lang="ru-RU" sz="1400" i="1" dirty="0" err="1">
                <a:solidFill>
                  <a:schemeClr val="bg1"/>
                </a:solidFill>
                <a:latin typeface="Segoe UI" panose="020B0502040204020203" pitchFamily="34" charset="0"/>
                <a:cs typeface="Segoe UI" panose="020B0502040204020203" pitchFamily="34" charset="0"/>
              </a:rPr>
              <a:t>малих</a:t>
            </a:r>
            <a:r>
              <a:rPr lang="ru-RU" sz="1400" i="1" dirty="0">
                <a:solidFill>
                  <a:schemeClr val="bg1"/>
                </a:solidFill>
                <a:latin typeface="Segoe UI" panose="020B0502040204020203" pitchFamily="34" charset="0"/>
                <a:cs typeface="Segoe UI" panose="020B0502040204020203" pitchFamily="34" charset="0"/>
              </a:rPr>
              <a:t> структур </a:t>
            </a:r>
            <a:r>
              <a:rPr lang="ru-RU" sz="1400" i="1" dirty="0" err="1">
                <a:solidFill>
                  <a:schemeClr val="bg1"/>
                </a:solidFill>
                <a:latin typeface="Segoe UI" panose="020B0502040204020203" pitchFamily="34" charset="0"/>
                <a:cs typeface="Segoe UI" panose="020B0502040204020203" pitchFamily="34" charset="0"/>
              </a:rPr>
              <a:t>воно</a:t>
            </a:r>
            <a:r>
              <a:rPr lang="ru-RU" sz="1400" i="1" dirty="0">
                <a:solidFill>
                  <a:schemeClr val="bg1"/>
                </a:solidFill>
                <a:latin typeface="Segoe UI" panose="020B0502040204020203" pitchFamily="34" charset="0"/>
                <a:cs typeface="Segoe UI" panose="020B0502040204020203" pitchFamily="34" charset="0"/>
              </a:rPr>
              <a:t> є великим, а для великих — </a:t>
            </a:r>
            <a:r>
              <a:rPr lang="ru-RU" sz="1400" i="1" dirty="0" err="1">
                <a:solidFill>
                  <a:schemeClr val="bg1"/>
                </a:solidFill>
                <a:latin typeface="Segoe UI" panose="020B0502040204020203" pitchFamily="34" charset="0"/>
                <a:cs typeface="Segoe UI" panose="020B0502040204020203" pitchFamily="34" charset="0"/>
              </a:rPr>
              <a:t>малим</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Дрібномасштабні</a:t>
            </a:r>
            <a:r>
              <a:rPr lang="ru-RU" sz="1400" i="1" dirty="0">
                <a:solidFill>
                  <a:schemeClr val="bg1"/>
                </a:solidFill>
                <a:latin typeface="Segoe UI" panose="020B0502040204020203" pitchFamily="34" charset="0"/>
                <a:cs typeface="Segoe UI" panose="020B0502040204020203" pitchFamily="34" charset="0"/>
              </a:rPr>
              <a:t> рухи з великим числом </a:t>
            </a:r>
            <a:r>
              <a:rPr lang="ru-RU" sz="1400" i="1" dirty="0" err="1">
                <a:solidFill>
                  <a:schemeClr val="bg1"/>
                </a:solidFill>
                <a:latin typeface="Segoe UI" panose="020B0502040204020203" pitchFamily="34" charset="0"/>
                <a:cs typeface="Segoe UI" panose="020B0502040204020203" pitchFamily="34" charset="0"/>
              </a:rPr>
              <a:t>Россбі</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слабко</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підпорядковуються</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впливу</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сили</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Коріоліса</a:t>
            </a:r>
            <a:r>
              <a:rPr lang="ru-RU" sz="1400" i="1" dirty="0">
                <a:solidFill>
                  <a:schemeClr val="bg1"/>
                </a:solidFill>
                <a:latin typeface="Segoe UI" panose="020B0502040204020203" pitchFamily="34" charset="0"/>
                <a:cs typeface="Segoe UI" panose="020B0502040204020203" pitchFamily="34" charset="0"/>
              </a:rPr>
              <a:t> і </a:t>
            </a:r>
            <a:r>
              <a:rPr lang="ru-RU" sz="1400" i="1" dirty="0" err="1">
                <a:solidFill>
                  <a:schemeClr val="bg1"/>
                </a:solidFill>
                <a:latin typeface="Segoe UI" panose="020B0502040204020203" pitchFamily="34" charset="0"/>
                <a:cs typeface="Segoe UI" panose="020B0502040204020203" pitchFamily="34" charset="0"/>
              </a:rPr>
              <a:t>мають</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хаотичний</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турбулентний</a:t>
            </a:r>
            <a:r>
              <a:rPr lang="ru-RU" sz="1400" i="1" dirty="0">
                <a:solidFill>
                  <a:schemeClr val="bg1"/>
                </a:solidFill>
                <a:latin typeface="Segoe UI" panose="020B0502040204020203" pitchFamily="34" charset="0"/>
                <a:cs typeface="Segoe UI" panose="020B0502040204020203" pitchFamily="34" charset="0"/>
              </a:rPr>
              <a:t> характер. </a:t>
            </a:r>
            <a:r>
              <a:rPr lang="ru-RU" sz="1400" i="1" dirty="0" err="1">
                <a:solidFill>
                  <a:schemeClr val="bg1"/>
                </a:solidFill>
                <a:latin typeface="Segoe UI" panose="020B0502040204020203" pitchFamily="34" charset="0"/>
                <a:cs typeface="Segoe UI" panose="020B0502040204020203" pitchFamily="34" charset="0"/>
              </a:rPr>
              <a:t>Такі</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структури</a:t>
            </a:r>
            <a:r>
              <a:rPr lang="ru-RU" sz="1400" i="1" dirty="0">
                <a:solidFill>
                  <a:schemeClr val="bg1"/>
                </a:solidFill>
                <a:latin typeface="Segoe UI" panose="020B0502040204020203" pitchFamily="34" charset="0"/>
                <a:cs typeface="Segoe UI" panose="020B0502040204020203" pitchFamily="34" charset="0"/>
              </a:rPr>
              <a:t> є </a:t>
            </a:r>
            <a:r>
              <a:rPr lang="ru-RU" sz="1400" i="1" dirty="0" err="1">
                <a:solidFill>
                  <a:schemeClr val="bg1"/>
                </a:solidFill>
                <a:latin typeface="Segoe UI" panose="020B0502040204020203" pitchFamily="34" charset="0"/>
                <a:cs typeface="Segoe UI" panose="020B0502040204020203" pitchFamily="34" charset="0"/>
              </a:rPr>
              <a:t>нестійкими</a:t>
            </a:r>
            <a:r>
              <a:rPr lang="ru-RU" sz="1400" i="1" dirty="0">
                <a:solidFill>
                  <a:schemeClr val="bg1"/>
                </a:solidFill>
                <a:latin typeface="Segoe UI" panose="020B0502040204020203" pitchFamily="34" charset="0"/>
                <a:cs typeface="Segoe UI" panose="020B0502040204020203" pitchFamily="34" charset="0"/>
              </a:rPr>
              <a:t> та </a:t>
            </a:r>
            <a:r>
              <a:rPr lang="ru-RU" sz="1400" i="1" dirty="0" err="1">
                <a:solidFill>
                  <a:schemeClr val="bg1"/>
                </a:solidFill>
                <a:latin typeface="Segoe UI" panose="020B0502040204020203" pitchFamily="34" charset="0"/>
                <a:cs typeface="Segoe UI" panose="020B0502040204020203" pitchFamily="34" charset="0"/>
              </a:rPr>
              <a:t>швидко</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руйнуються</a:t>
            </a:r>
            <a:r>
              <a:rPr lang="ru-RU" sz="1400" i="1" dirty="0">
                <a:solidFill>
                  <a:schemeClr val="bg1"/>
                </a:solidFill>
                <a:latin typeface="Segoe UI" panose="020B0502040204020203" pitchFamily="34" charset="0"/>
                <a:cs typeface="Segoe UI" panose="020B0502040204020203" pitchFamily="34" charset="0"/>
              </a:rPr>
              <a:t>, тому не </a:t>
            </a:r>
            <a:r>
              <a:rPr lang="ru-RU" sz="1400" i="1" dirty="0" err="1">
                <a:solidFill>
                  <a:schemeClr val="bg1"/>
                </a:solidFill>
                <a:latin typeface="Segoe UI" panose="020B0502040204020203" pitchFamily="34" charset="0"/>
                <a:cs typeface="Segoe UI" panose="020B0502040204020203" pitchFamily="34" charset="0"/>
              </a:rPr>
              <a:t>здатні</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довго</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зберігати</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енергію</a:t>
            </a:r>
            <a:endParaRPr lang="ru-RU" sz="1400" i="1" dirty="0">
              <a:solidFill>
                <a:schemeClr val="bg1"/>
              </a:solidFill>
              <a:latin typeface="Segoe UI" panose="020B0502040204020203" pitchFamily="34" charset="0"/>
              <a:cs typeface="Segoe UI" panose="020B0502040204020203" pitchFamily="34" charset="0"/>
            </a:endParaRPr>
          </a:p>
        </p:txBody>
      </p:sp>
      <p:sp>
        <p:nvSpPr>
          <p:cNvPr id="16" name="TextBox 15">
            <a:extLst>
              <a:ext uri="{FF2B5EF4-FFF2-40B4-BE49-F238E27FC236}">
                <a16:creationId xmlns:a16="http://schemas.microsoft.com/office/drawing/2014/main" id="{F1DF5D80-0874-451F-BAC5-581E21CBF857}"/>
              </a:ext>
            </a:extLst>
          </p:cNvPr>
          <p:cNvSpPr txBox="1"/>
          <p:nvPr/>
        </p:nvSpPr>
        <p:spPr>
          <a:xfrm>
            <a:off x="83651" y="3655394"/>
            <a:ext cx="9060349" cy="1384995"/>
          </a:xfrm>
          <a:prstGeom prst="rect">
            <a:avLst/>
          </a:prstGeom>
          <a:noFill/>
        </p:spPr>
        <p:txBody>
          <a:bodyPr wrap="square">
            <a:spAutoFit/>
          </a:bodyPr>
          <a:lstStyle/>
          <a:p>
            <a:r>
              <a:rPr lang="ru-RU" sz="1400" i="1" dirty="0">
                <a:solidFill>
                  <a:schemeClr val="bg1"/>
                </a:solidFill>
                <a:latin typeface="Segoe UI" panose="020B0502040204020203" pitchFamily="34" charset="0"/>
                <a:cs typeface="Segoe UI" panose="020B0502040204020203" pitchFamily="34" charset="0"/>
              </a:rPr>
              <a:t>	Для великих </a:t>
            </a:r>
            <a:r>
              <a:rPr lang="ru-RU" sz="1400" i="1" dirty="0" err="1">
                <a:solidFill>
                  <a:schemeClr val="bg1"/>
                </a:solidFill>
                <a:latin typeface="Segoe UI" panose="020B0502040204020203" pitchFamily="34" charset="0"/>
                <a:cs typeface="Segoe UI" panose="020B0502040204020203" pitchFamily="34" charset="0"/>
              </a:rPr>
              <a:t>полярних</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циклонів</a:t>
            </a:r>
            <a:r>
              <a:rPr lang="ru-RU" sz="1400" i="1" dirty="0">
                <a:solidFill>
                  <a:schemeClr val="bg1"/>
                </a:solidFill>
                <a:latin typeface="Segoe UI" panose="020B0502040204020203" pitchFamily="34" charset="0"/>
                <a:cs typeface="Segoe UI" panose="020B0502040204020203" pitchFamily="34" charset="0"/>
              </a:rPr>
              <a:t> число </a:t>
            </a:r>
            <a:r>
              <a:rPr lang="ru-RU" sz="1400" i="1" dirty="0" err="1">
                <a:solidFill>
                  <a:schemeClr val="bg1"/>
                </a:solidFill>
                <a:latin typeface="Segoe UI" panose="020B0502040204020203" pitchFamily="34" charset="0"/>
                <a:cs typeface="Segoe UI" panose="020B0502040204020203" pitchFamily="34" charset="0"/>
              </a:rPr>
              <a:t>Россбі</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менше</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одиниці</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що</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означає</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домінування</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впливу</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обертання</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планети</a:t>
            </a:r>
            <a:r>
              <a:rPr lang="ru-RU" sz="1400" i="1" dirty="0">
                <a:solidFill>
                  <a:schemeClr val="bg1"/>
                </a:solidFill>
                <a:latin typeface="Segoe UI" panose="020B0502040204020203" pitchFamily="34" charset="0"/>
                <a:cs typeface="Segoe UI" panose="020B0502040204020203" pitchFamily="34" charset="0"/>
              </a:rPr>
              <a:t>. У </a:t>
            </a:r>
            <a:r>
              <a:rPr lang="ru-RU" sz="1400" i="1" dirty="0" err="1">
                <a:solidFill>
                  <a:schemeClr val="bg1"/>
                </a:solidFill>
                <a:latin typeface="Segoe UI" panose="020B0502040204020203" pitchFamily="34" charset="0"/>
                <a:cs typeface="Segoe UI" panose="020B0502040204020203" pitchFamily="34" charset="0"/>
              </a:rPr>
              <a:t>цьому</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режимі</a:t>
            </a:r>
            <a:r>
              <a:rPr lang="ru-RU" sz="1400" i="1" dirty="0">
                <a:solidFill>
                  <a:schemeClr val="bg1"/>
                </a:solidFill>
                <a:latin typeface="Segoe UI" panose="020B0502040204020203" pitchFamily="34" charset="0"/>
                <a:cs typeface="Segoe UI" panose="020B0502040204020203" pitchFamily="34" charset="0"/>
              </a:rPr>
              <a:t> рух </a:t>
            </a:r>
            <a:r>
              <a:rPr lang="ru-RU" sz="1400" i="1" dirty="0" err="1">
                <a:solidFill>
                  <a:schemeClr val="bg1"/>
                </a:solidFill>
                <a:latin typeface="Segoe UI" panose="020B0502040204020203" pitchFamily="34" charset="0"/>
                <a:cs typeface="Segoe UI" panose="020B0502040204020203" pitchFamily="34" charset="0"/>
              </a:rPr>
              <a:t>стає</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впорядкованим</a:t>
            </a:r>
            <a:r>
              <a:rPr lang="ru-RU" sz="1400" i="1" dirty="0">
                <a:solidFill>
                  <a:schemeClr val="bg1"/>
                </a:solidFill>
                <a:latin typeface="Segoe UI" panose="020B0502040204020203" pitchFamily="34" charset="0"/>
                <a:cs typeface="Segoe UI" panose="020B0502040204020203" pitchFamily="34" charset="0"/>
              </a:rPr>
              <a:t> і </a:t>
            </a:r>
            <a:r>
              <a:rPr lang="ru-RU" sz="1400" i="1" dirty="0" err="1">
                <a:solidFill>
                  <a:schemeClr val="bg1"/>
                </a:solidFill>
                <a:latin typeface="Segoe UI" panose="020B0502040204020203" pitchFamily="34" charset="0"/>
                <a:cs typeface="Segoe UI" panose="020B0502040204020203" pitchFamily="34" charset="0"/>
              </a:rPr>
              <a:t>близьким</a:t>
            </a:r>
            <a:r>
              <a:rPr lang="ru-RU" sz="1400" i="1" dirty="0">
                <a:solidFill>
                  <a:schemeClr val="bg1"/>
                </a:solidFill>
                <a:latin typeface="Segoe UI" panose="020B0502040204020203" pitchFamily="34" charset="0"/>
                <a:cs typeface="Segoe UI" panose="020B0502040204020203" pitchFamily="34" charset="0"/>
              </a:rPr>
              <a:t> до </a:t>
            </a:r>
            <a:r>
              <a:rPr lang="ru-RU" sz="1400" i="1" dirty="0" err="1">
                <a:solidFill>
                  <a:schemeClr val="bg1"/>
                </a:solidFill>
                <a:latin typeface="Segoe UI" panose="020B0502040204020203" pitchFamily="34" charset="0"/>
                <a:cs typeface="Segoe UI" panose="020B0502040204020203" pitchFamily="34" charset="0"/>
              </a:rPr>
              <a:t>геострофічного</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що</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забезпечує</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довготривалу</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стабільність</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вихорів</a:t>
            </a:r>
            <a:r>
              <a:rPr lang="ru-RU" sz="1400" i="1" dirty="0">
                <a:solidFill>
                  <a:schemeClr val="bg1"/>
                </a:solidFill>
                <a:latin typeface="Segoe UI" panose="020B0502040204020203" pitchFamily="34" charset="0"/>
                <a:cs typeface="Segoe UI" panose="020B0502040204020203" pitchFamily="34" charset="0"/>
              </a:rPr>
              <a:t> і </a:t>
            </a:r>
            <a:r>
              <a:rPr lang="ru-RU" sz="1400" i="1" dirty="0" err="1">
                <a:solidFill>
                  <a:schemeClr val="bg1"/>
                </a:solidFill>
                <a:latin typeface="Segoe UI" panose="020B0502040204020203" pitchFamily="34" charset="0"/>
                <a:cs typeface="Segoe UI" panose="020B0502040204020203" pitchFamily="34" charset="0"/>
              </a:rPr>
              <a:t>можливість</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накопичення</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енергії</a:t>
            </a:r>
            <a:r>
              <a:rPr lang="ru-RU" sz="1400" i="1" dirty="0">
                <a:solidFill>
                  <a:schemeClr val="bg1"/>
                </a:solidFill>
                <a:latin typeface="Segoe UI" panose="020B0502040204020203" pitchFamily="34" charset="0"/>
                <a:cs typeface="Segoe UI" panose="020B0502040204020203" pitchFamily="34" charset="0"/>
              </a:rPr>
              <a:t>.</a:t>
            </a:r>
          </a:p>
          <a:p>
            <a:r>
              <a:rPr lang="ru-RU" sz="1400" i="1" dirty="0">
                <a:solidFill>
                  <a:schemeClr val="bg1"/>
                </a:solidFill>
                <a:latin typeface="Segoe UI" panose="020B0502040204020203" pitchFamily="34" charset="0"/>
                <a:cs typeface="Segoe UI" panose="020B0502040204020203" pitchFamily="34" charset="0"/>
              </a:rPr>
              <a:t>	У </a:t>
            </a:r>
            <a:r>
              <a:rPr lang="ru-RU" sz="1400" i="1" dirty="0" err="1">
                <a:solidFill>
                  <a:schemeClr val="bg1"/>
                </a:solidFill>
                <a:latin typeface="Segoe UI" panose="020B0502040204020203" pitchFamily="34" charset="0"/>
                <a:cs typeface="Segoe UI" panose="020B0502040204020203" pitchFamily="34" charset="0"/>
              </a:rPr>
              <a:t>стратифікованій</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атмосфері</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вертикальні</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переміщення</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обмежені</a:t>
            </a:r>
            <a:r>
              <a:rPr lang="ru-RU" sz="1400" i="1" dirty="0">
                <a:solidFill>
                  <a:schemeClr val="bg1"/>
                </a:solidFill>
                <a:latin typeface="Segoe UI" panose="020B0502040204020203" pitchFamily="34" charset="0"/>
                <a:cs typeface="Segoe UI" panose="020B0502040204020203" pitchFamily="34" charset="0"/>
              </a:rPr>
              <a:t>, тому </a:t>
            </a:r>
            <a:r>
              <a:rPr lang="ru-RU" sz="1400" i="1" dirty="0" err="1">
                <a:solidFill>
                  <a:schemeClr val="bg1"/>
                </a:solidFill>
                <a:latin typeface="Segoe UI" panose="020B0502040204020203" pitchFamily="34" charset="0"/>
                <a:cs typeface="Segoe UI" panose="020B0502040204020203" pitchFamily="34" charset="0"/>
              </a:rPr>
              <a:t>турбулентність</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набуває</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переважно</a:t>
            </a:r>
            <a:r>
              <a:rPr lang="ru-RU" sz="1400" i="1" dirty="0">
                <a:solidFill>
                  <a:schemeClr val="bg1"/>
                </a:solidFill>
                <a:latin typeface="Segoe UI" panose="020B0502040204020203" pitchFamily="34" charset="0"/>
                <a:cs typeface="Segoe UI" panose="020B0502040204020203" pitchFamily="34" charset="0"/>
              </a:rPr>
              <a:t> горизонтального характеру. </a:t>
            </a:r>
            <a:r>
              <a:rPr lang="ru-RU" sz="1400" i="1" dirty="0" err="1">
                <a:solidFill>
                  <a:schemeClr val="bg1"/>
                </a:solidFill>
                <a:latin typeface="Segoe UI" panose="020B0502040204020203" pitchFamily="34" charset="0"/>
                <a:cs typeface="Segoe UI" panose="020B0502040204020203" pitchFamily="34" charset="0"/>
              </a:rPr>
              <a:t>Енергія</a:t>
            </a:r>
            <a:r>
              <a:rPr lang="ru-RU" sz="1400" i="1" dirty="0">
                <a:solidFill>
                  <a:schemeClr val="bg1"/>
                </a:solidFill>
                <a:latin typeface="Segoe UI" panose="020B0502040204020203" pitchFamily="34" charset="0"/>
                <a:cs typeface="Segoe UI" panose="020B0502040204020203" pitchFamily="34" charset="0"/>
              </a:rPr>
              <a:t> в атмосферу </a:t>
            </a:r>
            <a:r>
              <a:rPr lang="ru-RU" sz="1400" i="1" dirty="0" err="1">
                <a:solidFill>
                  <a:schemeClr val="bg1"/>
                </a:solidFill>
                <a:latin typeface="Segoe UI" panose="020B0502040204020203" pitchFamily="34" charset="0"/>
                <a:cs typeface="Segoe UI" panose="020B0502040204020203" pitchFamily="34" charset="0"/>
              </a:rPr>
              <a:t>надходить</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із</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внутрішніх</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шарів</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планети</a:t>
            </a:r>
            <a:r>
              <a:rPr lang="ru-RU" sz="1400" i="1" dirty="0">
                <a:solidFill>
                  <a:schemeClr val="bg1"/>
                </a:solidFill>
                <a:latin typeface="Segoe UI" panose="020B0502040204020203" pitchFamily="34" charset="0"/>
                <a:cs typeface="Segoe UI" panose="020B0502040204020203" pitchFamily="34" charset="0"/>
              </a:rPr>
              <a:t> разом </a:t>
            </a:r>
            <a:r>
              <a:rPr lang="ru-RU" sz="1400" i="1" dirty="0" err="1">
                <a:solidFill>
                  <a:schemeClr val="bg1"/>
                </a:solidFill>
                <a:latin typeface="Segoe UI" panose="020B0502040204020203" pitchFamily="34" charset="0"/>
                <a:cs typeface="Segoe UI" panose="020B0502040204020203" pitchFamily="34" charset="0"/>
              </a:rPr>
              <a:t>із</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тепловим</a:t>
            </a:r>
            <a:r>
              <a:rPr lang="ru-RU" sz="1400" i="1" dirty="0">
                <a:solidFill>
                  <a:schemeClr val="bg1"/>
                </a:solidFill>
                <a:latin typeface="Segoe UI" panose="020B0502040204020203" pitchFamily="34" charset="0"/>
                <a:cs typeface="Segoe UI" panose="020B0502040204020203" pitchFamily="34" charset="0"/>
              </a:rPr>
              <a:t> потоком і </a:t>
            </a:r>
            <a:r>
              <a:rPr lang="ru-RU" sz="1400" i="1" dirty="0" err="1">
                <a:solidFill>
                  <a:schemeClr val="bg1"/>
                </a:solidFill>
                <a:latin typeface="Segoe UI" panose="020B0502040204020203" pitchFamily="34" charset="0"/>
                <a:cs typeface="Segoe UI" panose="020B0502040204020203" pitchFamily="34" charset="0"/>
              </a:rPr>
              <a:t>підтримує</a:t>
            </a:r>
            <a:r>
              <a:rPr lang="ru-RU" sz="1400" i="1" dirty="0">
                <a:solidFill>
                  <a:schemeClr val="bg1"/>
                </a:solidFill>
                <a:latin typeface="Segoe UI" panose="020B0502040204020203" pitchFamily="34" charset="0"/>
                <a:cs typeface="Segoe UI" panose="020B0502040204020203" pitchFamily="34" charset="0"/>
              </a:rPr>
              <a:t> рухи </a:t>
            </a:r>
            <a:r>
              <a:rPr lang="ru-RU" sz="1400" i="1" dirty="0" err="1">
                <a:solidFill>
                  <a:schemeClr val="bg1"/>
                </a:solidFill>
                <a:latin typeface="Segoe UI" panose="020B0502040204020203" pitchFamily="34" charset="0"/>
                <a:cs typeface="Segoe UI" panose="020B0502040204020203" pitchFamily="34" charset="0"/>
              </a:rPr>
              <a:t>різних</a:t>
            </a:r>
            <a:r>
              <a:rPr lang="ru-RU" sz="1400" i="1" dirty="0">
                <a:solidFill>
                  <a:schemeClr val="bg1"/>
                </a:solidFill>
                <a:latin typeface="Segoe UI" panose="020B0502040204020203" pitchFamily="34" charset="0"/>
                <a:cs typeface="Segoe UI" panose="020B0502040204020203" pitchFamily="34" charset="0"/>
              </a:rPr>
              <a:t> </a:t>
            </a:r>
            <a:r>
              <a:rPr lang="ru-RU" sz="1400" i="1" dirty="0" err="1">
                <a:solidFill>
                  <a:schemeClr val="bg1"/>
                </a:solidFill>
                <a:latin typeface="Segoe UI" panose="020B0502040204020203" pitchFamily="34" charset="0"/>
                <a:cs typeface="Segoe UI" panose="020B0502040204020203" pitchFamily="34" charset="0"/>
              </a:rPr>
              <a:t>масштабів</a:t>
            </a:r>
            <a:endParaRPr lang="ru-RU" sz="1400" i="1" dirty="0">
              <a:solidFill>
                <a:schemeClr val="bg1"/>
              </a:solidFill>
              <a:latin typeface="Segoe UI" panose="020B0502040204020203" pitchFamily="34" charset="0"/>
              <a:cs typeface="Segoe UI" panose="020B0502040204020203" pitchFamily="34" charset="0"/>
            </a:endParaRPr>
          </a:p>
        </p:txBody>
      </p:sp>
      <p:sp>
        <p:nvSpPr>
          <p:cNvPr id="18" name="Прямоугольник 61">
            <a:extLst>
              <a:ext uri="{FF2B5EF4-FFF2-40B4-BE49-F238E27FC236}">
                <a16:creationId xmlns:a16="http://schemas.microsoft.com/office/drawing/2014/main" id="{C5A4AF91-6154-42CD-B8A8-85217D67ACA0}"/>
              </a:ext>
            </a:extLst>
          </p:cNvPr>
          <p:cNvSpPr/>
          <p:nvPr/>
        </p:nvSpPr>
        <p:spPr>
          <a:xfrm>
            <a:off x="0" y="5296570"/>
            <a:ext cx="9144000" cy="704630"/>
          </a:xfrm>
          <a:prstGeom prst="rect">
            <a:avLst/>
          </a:prstGeom>
          <a:solidFill>
            <a:srgbClr val="FFC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i="1" dirty="0" err="1">
                <a:solidFill>
                  <a:sysClr val="windowText" lastClr="000000"/>
                </a:solidFill>
                <a:latin typeface="Segoe UI" panose="020B0502040204020203" pitchFamily="34" charset="0"/>
                <a:cs typeface="Segoe UI" panose="020B0502040204020203" pitchFamily="34" charset="0"/>
              </a:rPr>
              <a:t>Отже</a:t>
            </a:r>
            <a:r>
              <a:rPr lang="ru-RU" sz="1600" i="1" dirty="0">
                <a:solidFill>
                  <a:sysClr val="windowText" lastClr="000000"/>
                </a:solidFill>
                <a:latin typeface="Segoe UI" panose="020B0502040204020203" pitchFamily="34" charset="0"/>
                <a:cs typeface="Segoe UI" panose="020B0502040204020203" pitchFamily="34" charset="0"/>
              </a:rPr>
              <a:t>, у </a:t>
            </a:r>
            <a:r>
              <a:rPr lang="ru-RU" sz="1600" i="1" dirty="0" err="1">
                <a:solidFill>
                  <a:sysClr val="windowText" lastClr="000000"/>
                </a:solidFill>
                <a:latin typeface="Segoe UI" panose="020B0502040204020203" pitchFamily="34" charset="0"/>
                <a:cs typeface="Segoe UI" panose="020B0502040204020203" pitchFamily="34" charset="0"/>
              </a:rPr>
              <a:t>полярній</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атмосфері</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Юпітера</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основна</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частина</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енергії</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зосереджена</a:t>
            </a:r>
            <a:r>
              <a:rPr lang="ru-RU" sz="1600" i="1" dirty="0">
                <a:solidFill>
                  <a:sysClr val="windowText" lastClr="000000"/>
                </a:solidFill>
                <a:latin typeface="Segoe UI" panose="020B0502040204020203" pitchFamily="34" charset="0"/>
                <a:cs typeface="Segoe UI" panose="020B0502040204020203" pitchFamily="34" charset="0"/>
              </a:rPr>
              <a:t> у великих </a:t>
            </a:r>
            <a:r>
              <a:rPr lang="ru-RU" sz="1600" i="1" dirty="0" err="1">
                <a:solidFill>
                  <a:sysClr val="windowText" lastClr="000000"/>
                </a:solidFill>
                <a:latin typeface="Segoe UI" panose="020B0502040204020203" pitchFamily="34" charset="0"/>
                <a:cs typeface="Segoe UI" panose="020B0502040204020203" pitchFamily="34" charset="0"/>
              </a:rPr>
              <a:t>довготривалих</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вихорах</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які</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визначають</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загальну</a:t>
            </a:r>
            <a:r>
              <a:rPr lang="ru-RU" sz="1600" i="1" dirty="0">
                <a:solidFill>
                  <a:sysClr val="windowText" lastClr="000000"/>
                </a:solidFill>
                <a:latin typeface="Segoe UI" panose="020B0502040204020203" pitchFamily="34" charset="0"/>
                <a:cs typeface="Segoe UI" panose="020B0502040204020203" pitchFamily="34" charset="0"/>
              </a:rPr>
              <a:t> структуру </a:t>
            </a:r>
            <a:r>
              <a:rPr lang="ru-RU" sz="1600" i="1" dirty="0" err="1">
                <a:solidFill>
                  <a:sysClr val="windowText" lastClr="000000"/>
                </a:solidFill>
                <a:latin typeface="Segoe UI" panose="020B0502040204020203" pitchFamily="34" charset="0"/>
                <a:cs typeface="Segoe UI" panose="020B0502040204020203" pitchFamily="34" charset="0"/>
              </a:rPr>
              <a:t>циркуляції</a:t>
            </a:r>
            <a:endParaRPr lang="ru-RU" sz="1600" i="1" dirty="0">
              <a:solidFill>
                <a:sysClr val="windowText" lastClr="00000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25472666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6" grpId="0"/>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061E82-CAD7-427D-ABC2-D4E61ECDB39A}"/>
              </a:ext>
            </a:extLst>
          </p:cNvPr>
          <p:cNvSpPr>
            <a:spLocks noGrp="1"/>
          </p:cNvSpPr>
          <p:nvPr>
            <p:ph type="title"/>
          </p:nvPr>
        </p:nvSpPr>
        <p:spPr/>
        <p:txBody>
          <a:bodyPr/>
          <a:lstStyle/>
          <a:p>
            <a:r>
              <a:rPr lang="uk-UA" dirty="0"/>
              <a:t>Стабільність циклонів</a:t>
            </a:r>
          </a:p>
        </p:txBody>
      </p:sp>
      <p:pic>
        <p:nvPicPr>
          <p:cNvPr id="3" name="Рисунок 2">
            <a:extLst>
              <a:ext uri="{FF2B5EF4-FFF2-40B4-BE49-F238E27FC236}">
                <a16:creationId xmlns:a16="http://schemas.microsoft.com/office/drawing/2014/main" id="{3B469C06-E9B5-4EEC-A9D0-17B95048E4FC}"/>
              </a:ext>
            </a:extLst>
          </p:cNvPr>
          <p:cNvPicPr>
            <a:picLocks noChangeAspect="1"/>
          </p:cNvPicPr>
          <p:nvPr/>
        </p:nvPicPr>
        <p:blipFill>
          <a:blip r:embed="rId3"/>
          <a:stretch>
            <a:fillRect/>
          </a:stretch>
        </p:blipFill>
        <p:spPr>
          <a:xfrm>
            <a:off x="5847144" y="975908"/>
            <a:ext cx="3041255" cy="3900410"/>
          </a:xfrm>
          <a:prstGeom prst="rect">
            <a:avLst/>
          </a:prstGeom>
        </p:spPr>
      </p:pic>
      <p:sp>
        <p:nvSpPr>
          <p:cNvPr id="5" name="TextBox 4">
            <a:extLst>
              <a:ext uri="{FF2B5EF4-FFF2-40B4-BE49-F238E27FC236}">
                <a16:creationId xmlns:a16="http://schemas.microsoft.com/office/drawing/2014/main" id="{913E363B-1B06-4626-B4AF-8A059D83BB0D}"/>
              </a:ext>
            </a:extLst>
          </p:cNvPr>
          <p:cNvSpPr txBox="1"/>
          <p:nvPr/>
        </p:nvSpPr>
        <p:spPr>
          <a:xfrm>
            <a:off x="255601" y="1213142"/>
            <a:ext cx="5732823" cy="3539430"/>
          </a:xfrm>
          <a:prstGeom prst="rect">
            <a:avLst/>
          </a:prstGeom>
          <a:noFill/>
        </p:spPr>
        <p:txBody>
          <a:bodyPr wrap="square">
            <a:spAutoFit/>
          </a:bodyPr>
          <a:lstStyle/>
          <a:p>
            <a:r>
              <a:rPr lang="uk-UA" sz="1400" i="1" dirty="0">
                <a:solidFill>
                  <a:schemeClr val="bg1"/>
                </a:solidFill>
                <a:latin typeface="Segoe UI" panose="020B0502040204020203" pitchFamily="34" charset="0"/>
                <a:cs typeface="Segoe UI" panose="020B0502040204020203" pitchFamily="34" charset="0"/>
              </a:rPr>
              <a:t>    Полярні циклони Юпітера є унікальними атмосферними структурами, здатними зберігати свою конфігурацію протягом багатьох років без істотних змін</a:t>
            </a:r>
          </a:p>
          <a:p>
            <a:endParaRPr lang="uk-UA" sz="1400" i="1" dirty="0">
              <a:solidFill>
                <a:schemeClr val="bg1"/>
              </a:solidFill>
              <a:latin typeface="Segoe UI" panose="020B0502040204020203" pitchFamily="34" charset="0"/>
              <a:cs typeface="Segoe UI" panose="020B0502040204020203" pitchFamily="34" charset="0"/>
            </a:endParaRPr>
          </a:p>
          <a:p>
            <a:r>
              <a:rPr lang="uk-UA" sz="1400" i="1" dirty="0">
                <a:solidFill>
                  <a:schemeClr val="bg1"/>
                </a:solidFill>
                <a:latin typeface="Segoe UI" panose="020B0502040204020203" pitchFamily="34" charset="0"/>
                <a:cs typeface="Segoe UI" panose="020B0502040204020203" pitchFamily="34" charset="0"/>
              </a:rPr>
              <a:t>    Їх стабільність є результатом узгодженої дії кількох фундаментальних фізичних факторів:</a:t>
            </a:r>
          </a:p>
          <a:p>
            <a:r>
              <a:rPr lang="uk-UA" sz="1400" i="1" dirty="0">
                <a:solidFill>
                  <a:schemeClr val="bg1"/>
                </a:solidFill>
                <a:latin typeface="Segoe UI" panose="020B0502040204020203" pitchFamily="34" charset="0"/>
                <a:cs typeface="Segoe UI" panose="020B0502040204020203" pitchFamily="34" charset="0"/>
              </a:rPr>
              <a:t>    • Мале число </a:t>
            </a:r>
            <a:r>
              <a:rPr lang="uk-UA" sz="1400" i="1" dirty="0" err="1">
                <a:solidFill>
                  <a:schemeClr val="bg1"/>
                </a:solidFill>
                <a:latin typeface="Segoe UI" panose="020B0502040204020203" pitchFamily="34" charset="0"/>
                <a:cs typeface="Segoe UI" panose="020B0502040204020203" pitchFamily="34" charset="0"/>
              </a:rPr>
              <a:t>Россбі</a:t>
            </a:r>
            <a:r>
              <a:rPr lang="uk-UA" sz="1400" i="1" dirty="0">
                <a:solidFill>
                  <a:schemeClr val="bg1"/>
                </a:solidFill>
                <a:latin typeface="Segoe UI" panose="020B0502040204020203" pitchFamily="34" charset="0"/>
                <a:cs typeface="Segoe UI" panose="020B0502040204020203" pitchFamily="34" charset="0"/>
              </a:rPr>
              <a:t> — домінування сили </a:t>
            </a:r>
            <a:r>
              <a:rPr lang="uk-UA" sz="1400" i="1" dirty="0" err="1">
                <a:solidFill>
                  <a:schemeClr val="bg1"/>
                </a:solidFill>
                <a:latin typeface="Segoe UI" panose="020B0502040204020203" pitchFamily="34" charset="0"/>
                <a:cs typeface="Segoe UI" panose="020B0502040204020203" pitchFamily="34" charset="0"/>
              </a:rPr>
              <a:t>Коріоліса</a:t>
            </a:r>
            <a:r>
              <a:rPr lang="uk-UA" sz="1400" i="1" dirty="0">
                <a:solidFill>
                  <a:schemeClr val="bg1"/>
                </a:solidFill>
                <a:latin typeface="Segoe UI" panose="020B0502040204020203" pitchFamily="34" charset="0"/>
                <a:cs typeface="Segoe UI" panose="020B0502040204020203" pitchFamily="34" charset="0"/>
              </a:rPr>
              <a:t> забезпечує впорядкований, близький до </a:t>
            </a:r>
            <a:r>
              <a:rPr lang="uk-UA" sz="1400" i="1" dirty="0" err="1">
                <a:solidFill>
                  <a:schemeClr val="bg1"/>
                </a:solidFill>
                <a:latin typeface="Segoe UI" panose="020B0502040204020203" pitchFamily="34" charset="0"/>
                <a:cs typeface="Segoe UI" panose="020B0502040204020203" pitchFamily="34" charset="0"/>
              </a:rPr>
              <a:t>геострофічного</a:t>
            </a:r>
            <a:r>
              <a:rPr lang="uk-UA" sz="1400" i="1" dirty="0">
                <a:solidFill>
                  <a:schemeClr val="bg1"/>
                </a:solidFill>
                <a:latin typeface="Segoe UI" panose="020B0502040204020203" pitchFamily="34" charset="0"/>
                <a:cs typeface="Segoe UI" panose="020B0502040204020203" pitchFamily="34" charset="0"/>
              </a:rPr>
              <a:t> рух</a:t>
            </a:r>
          </a:p>
          <a:p>
            <a:r>
              <a:rPr lang="uk-UA" sz="1400" i="1" dirty="0">
                <a:solidFill>
                  <a:schemeClr val="bg1"/>
                </a:solidFill>
                <a:latin typeface="Segoe UI" panose="020B0502040204020203" pitchFamily="34" charset="0"/>
                <a:cs typeface="Segoe UI" panose="020B0502040204020203" pitchFamily="34" charset="0"/>
              </a:rPr>
              <a:t>    • Накопичення енергії у великих масштабах — великі вихори містять більшу частину кінетичної енергії атмосфери полярних областей</a:t>
            </a:r>
          </a:p>
          <a:p>
            <a:r>
              <a:rPr lang="uk-UA" sz="1400" i="1" dirty="0">
                <a:solidFill>
                  <a:schemeClr val="bg1"/>
                </a:solidFill>
                <a:latin typeface="Segoe UI" panose="020B0502040204020203" pitchFamily="34" charset="0"/>
                <a:cs typeface="Segoe UI" panose="020B0502040204020203" pitchFamily="34" charset="0"/>
              </a:rPr>
              <a:t>• Відсутність твердої поверхні — немає механізму швидкого гальмування вихорів</a:t>
            </a:r>
          </a:p>
          <a:p>
            <a:r>
              <a:rPr lang="uk-UA" sz="1400" i="1" dirty="0">
                <a:solidFill>
                  <a:schemeClr val="bg1"/>
                </a:solidFill>
                <a:latin typeface="Segoe UI" panose="020B0502040204020203" pitchFamily="34" charset="0"/>
                <a:cs typeface="Segoe UI" panose="020B0502040204020203" pitchFamily="34" charset="0"/>
              </a:rPr>
              <a:t>    • Взаємодія циклонів у системі — вихори утримують один одного у стані динамічної рівноваги</a:t>
            </a:r>
          </a:p>
          <a:p>
            <a:endParaRPr lang="uk-UA" sz="1400" i="1" dirty="0">
              <a:solidFill>
                <a:schemeClr val="bg1"/>
              </a:solidFill>
              <a:latin typeface="Segoe UI" panose="020B0502040204020203" pitchFamily="34" charset="0"/>
              <a:cs typeface="Segoe UI" panose="020B0502040204020203" pitchFamily="34" charset="0"/>
            </a:endParaRPr>
          </a:p>
        </p:txBody>
      </p:sp>
      <p:sp>
        <p:nvSpPr>
          <p:cNvPr id="8" name="Прямоугольник 61">
            <a:extLst>
              <a:ext uri="{FF2B5EF4-FFF2-40B4-BE49-F238E27FC236}">
                <a16:creationId xmlns:a16="http://schemas.microsoft.com/office/drawing/2014/main" id="{355D2823-9D43-443A-BCF4-371B9D1C5E24}"/>
              </a:ext>
            </a:extLst>
          </p:cNvPr>
          <p:cNvSpPr/>
          <p:nvPr/>
        </p:nvSpPr>
        <p:spPr>
          <a:xfrm>
            <a:off x="0" y="5108913"/>
            <a:ext cx="9144000" cy="838353"/>
          </a:xfrm>
          <a:prstGeom prst="rect">
            <a:avLst/>
          </a:prstGeom>
          <a:solidFill>
            <a:srgbClr val="FFC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i="1" dirty="0" err="1">
                <a:solidFill>
                  <a:sysClr val="windowText" lastClr="000000"/>
                </a:solidFill>
                <a:latin typeface="Segoe UI" panose="020B0502040204020203" pitchFamily="34" charset="0"/>
                <a:cs typeface="Segoe UI" panose="020B0502040204020203" pitchFamily="34" charset="0"/>
              </a:rPr>
              <a:t>Поєднання</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швидкого</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обертання</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планети</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енергетичних</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процесів</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атмосфери</a:t>
            </a:r>
            <a:r>
              <a:rPr lang="ru-RU" sz="1600" i="1" dirty="0">
                <a:solidFill>
                  <a:sysClr val="windowText" lastClr="000000"/>
                </a:solidFill>
                <a:latin typeface="Segoe UI" panose="020B0502040204020203" pitchFamily="34" charset="0"/>
                <a:cs typeface="Segoe UI" panose="020B0502040204020203" pitchFamily="34" charset="0"/>
              </a:rPr>
              <a:t> та </a:t>
            </a:r>
            <a:r>
              <a:rPr lang="ru-RU" sz="1600" i="1" dirty="0" err="1">
                <a:solidFill>
                  <a:sysClr val="windowText" lastClr="000000"/>
                </a:solidFill>
                <a:latin typeface="Segoe UI" panose="020B0502040204020203" pitchFamily="34" charset="0"/>
                <a:cs typeface="Segoe UI" panose="020B0502040204020203" pitchFamily="34" charset="0"/>
              </a:rPr>
              <a:t>взаємодії</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вихорів</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призводить</a:t>
            </a:r>
            <a:r>
              <a:rPr lang="ru-RU" sz="1600" i="1" dirty="0">
                <a:solidFill>
                  <a:sysClr val="windowText" lastClr="000000"/>
                </a:solidFill>
                <a:latin typeface="Segoe UI" panose="020B0502040204020203" pitchFamily="34" charset="0"/>
                <a:cs typeface="Segoe UI" panose="020B0502040204020203" pitchFamily="34" charset="0"/>
              </a:rPr>
              <a:t> до </a:t>
            </a:r>
            <a:r>
              <a:rPr lang="ru-RU" sz="1600" i="1" dirty="0" err="1">
                <a:solidFill>
                  <a:sysClr val="windowText" lastClr="000000"/>
                </a:solidFill>
                <a:latin typeface="Segoe UI" panose="020B0502040204020203" pitchFamily="34" charset="0"/>
                <a:cs typeface="Segoe UI" panose="020B0502040204020203" pitchFamily="34" charset="0"/>
              </a:rPr>
              <a:t>формування</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надзвичайно</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стійкої</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циркумполярної</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системи</a:t>
            </a:r>
            <a:r>
              <a:rPr lang="ru-RU" sz="1600" i="1" dirty="0">
                <a:solidFill>
                  <a:sysClr val="windowText" lastClr="000000"/>
                </a:solidFill>
                <a:latin typeface="Segoe UI" panose="020B0502040204020203" pitchFamily="34" charset="0"/>
                <a:cs typeface="Segoe UI" panose="020B0502040204020203" pitchFamily="34" charset="0"/>
              </a:rPr>
              <a:t> — </a:t>
            </a:r>
            <a:r>
              <a:rPr lang="ru-RU" sz="1600" i="1" dirty="0" err="1">
                <a:solidFill>
                  <a:sysClr val="windowText" lastClr="000000"/>
                </a:solidFill>
                <a:latin typeface="Segoe UI" panose="020B0502040204020203" pitchFamily="34" charset="0"/>
                <a:cs typeface="Segoe UI" panose="020B0502040204020203" pitchFamily="34" charset="0"/>
              </a:rPr>
              <a:t>однієї</a:t>
            </a:r>
            <a:r>
              <a:rPr lang="ru-RU" sz="1600" i="1" dirty="0">
                <a:solidFill>
                  <a:sysClr val="windowText" lastClr="000000"/>
                </a:solidFill>
                <a:latin typeface="Segoe UI" panose="020B0502040204020203" pitchFamily="34" charset="0"/>
                <a:cs typeface="Segoe UI" panose="020B0502040204020203" pitchFamily="34" charset="0"/>
              </a:rPr>
              <a:t> з </a:t>
            </a:r>
            <a:r>
              <a:rPr lang="ru-RU" sz="1600" i="1" dirty="0" err="1">
                <a:solidFill>
                  <a:sysClr val="windowText" lastClr="000000"/>
                </a:solidFill>
                <a:latin typeface="Segoe UI" panose="020B0502040204020203" pitchFamily="34" charset="0"/>
                <a:cs typeface="Segoe UI" panose="020B0502040204020203" pitchFamily="34" charset="0"/>
              </a:rPr>
              <a:t>найорганізованіших</a:t>
            </a:r>
            <a:r>
              <a:rPr lang="ru-RU" sz="1600" i="1" dirty="0">
                <a:solidFill>
                  <a:sysClr val="windowText" lastClr="000000"/>
                </a:solidFill>
                <a:latin typeface="Segoe UI" panose="020B0502040204020203" pitchFamily="34" charset="0"/>
                <a:cs typeface="Segoe UI" panose="020B0502040204020203" pitchFamily="34" charset="0"/>
              </a:rPr>
              <a:t> структур у </a:t>
            </a:r>
            <a:r>
              <a:rPr lang="ru-RU" sz="1600" i="1" dirty="0" err="1">
                <a:solidFill>
                  <a:sysClr val="windowText" lastClr="000000"/>
                </a:solidFill>
                <a:latin typeface="Segoe UI" panose="020B0502040204020203" pitchFamily="34" charset="0"/>
                <a:cs typeface="Segoe UI" panose="020B0502040204020203" pitchFamily="34" charset="0"/>
              </a:rPr>
              <a:t>всій</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Сонячній</a:t>
            </a:r>
            <a:r>
              <a:rPr lang="ru-RU" sz="1600" i="1" dirty="0">
                <a:solidFill>
                  <a:sysClr val="windowText" lastClr="000000"/>
                </a:solidFill>
                <a:latin typeface="Segoe UI" panose="020B0502040204020203" pitchFamily="34" charset="0"/>
                <a:cs typeface="Segoe UI" panose="020B0502040204020203" pitchFamily="34" charset="0"/>
              </a:rPr>
              <a:t> </a:t>
            </a:r>
            <a:r>
              <a:rPr lang="ru-RU" sz="1600" i="1" dirty="0" err="1">
                <a:solidFill>
                  <a:sysClr val="windowText" lastClr="000000"/>
                </a:solidFill>
                <a:latin typeface="Segoe UI" panose="020B0502040204020203" pitchFamily="34" charset="0"/>
                <a:cs typeface="Segoe UI" panose="020B0502040204020203" pitchFamily="34" charset="0"/>
              </a:rPr>
              <a:t>системі</a:t>
            </a:r>
            <a:endParaRPr lang="ru-RU" sz="1600" i="1" dirty="0">
              <a:solidFill>
                <a:sysClr val="windowText" lastClr="00000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52121067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fade">
                                      <p:cBhvr>
                                        <p:cTn id="11" dur="500"/>
                                        <p:tgtEl>
                                          <p:spTgt spid="5">
                                            <p:txEl>
                                              <p:pRg st="2" end="2"/>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500"/>
                                        <p:tgtEl>
                                          <p:spTgt spid="5">
                                            <p:txEl>
                                              <p:pRg st="3" end="3"/>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xEl>
                                              <p:pRg st="5" end="5"/>
                                            </p:txEl>
                                          </p:spTgt>
                                        </p:tgtEl>
                                        <p:attrNameLst>
                                          <p:attrName>style.visibility</p:attrName>
                                        </p:attrNameLst>
                                      </p:cBhvr>
                                      <p:to>
                                        <p:strVal val="visible"/>
                                      </p:to>
                                    </p:set>
                                    <p:animEffect transition="in" filter="fade">
                                      <p:cBhvr>
                                        <p:cTn id="20" dur="500"/>
                                        <p:tgtEl>
                                          <p:spTgt spid="5">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Effect transition="in" filter="fade">
                                      <p:cBhvr>
                                        <p:cTn id="23" dur="500"/>
                                        <p:tgtEl>
                                          <p:spTgt spid="5">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292035-DBCF-43FD-8536-8CA90645B2A3}"/>
              </a:ext>
            </a:extLst>
          </p:cNvPr>
          <p:cNvSpPr>
            <a:spLocks noGrp="1"/>
          </p:cNvSpPr>
          <p:nvPr>
            <p:ph type="title"/>
          </p:nvPr>
        </p:nvSpPr>
        <p:spPr/>
        <p:txBody>
          <a:bodyPr/>
          <a:lstStyle/>
          <a:p>
            <a:r>
              <a:rPr lang="uk-UA" dirty="0"/>
              <a:t>Висновки</a:t>
            </a:r>
          </a:p>
        </p:txBody>
      </p:sp>
      <p:sp>
        <p:nvSpPr>
          <p:cNvPr id="3" name="Текст 2">
            <a:extLst>
              <a:ext uri="{FF2B5EF4-FFF2-40B4-BE49-F238E27FC236}">
                <a16:creationId xmlns:a16="http://schemas.microsoft.com/office/drawing/2014/main" id="{1BE8504F-FB13-464B-9985-10FD878EDB24}"/>
              </a:ext>
            </a:extLst>
          </p:cNvPr>
          <p:cNvSpPr>
            <a:spLocks noGrp="1"/>
          </p:cNvSpPr>
          <p:nvPr>
            <p:ph type="body" sz="quarter" idx="10"/>
          </p:nvPr>
        </p:nvSpPr>
        <p:spPr/>
        <p:txBody>
          <a:bodyPr>
            <a:normAutofit fontScale="85000" lnSpcReduction="20000"/>
          </a:bodyPr>
          <a:lstStyle/>
          <a:p>
            <a:r>
              <a:rPr lang="uk-UA" i="1" noProof="1"/>
              <a:t>Таким чином, в роботі:</a:t>
            </a:r>
          </a:p>
          <a:p>
            <a:pPr marL="342900" indent="-342900">
              <a:buAutoNum type="arabicPeriod"/>
            </a:pPr>
            <a:r>
              <a:rPr lang="uk-UA" i="1" noProof="1"/>
              <a:t>Встановлено, що атмосфера Юпітера у високих широтах характеризується відсутністю зонально-смугастої структури та наявністю потужних довготривалих вихрових систем;</a:t>
            </a:r>
          </a:p>
          <a:p>
            <a:pPr marL="342900" indent="-342900">
              <a:buAutoNum type="arabicPeriod"/>
            </a:pPr>
            <a:r>
              <a:rPr lang="uk-UA" i="1" noProof="1"/>
              <a:t>Проаналізовано конфігурацію полярних циклонів і показано, що вони утворюють стійкі циркумполярні системи: вісім циклонів навколо центрального на північному полюсі та шість — на південному;</a:t>
            </a:r>
          </a:p>
          <a:p>
            <a:pPr marL="342900" indent="-342900">
              <a:buAutoNum type="arabicPeriod"/>
            </a:pPr>
            <a:r>
              <a:rPr lang="uk-UA" i="1" noProof="1"/>
              <a:t>Оцінено основні динамічні параметри вихорів (швидкість, масштаб, число Россбі) і встановлено, що великі циклони перебувають у режимі домінування сили Коріоліса, що забезпечує їхню довготривалу стабільність;</a:t>
            </a:r>
          </a:p>
          <a:p>
            <a:pPr marL="342900" indent="-342900">
              <a:buAutoNum type="arabicPeriod"/>
            </a:pPr>
            <a:r>
              <a:rPr lang="uk-UA" i="1" noProof="1"/>
              <a:t>Досліджено енергетичні характеристики атмосфери та показано, що домінують горизонтальні рухи;</a:t>
            </a:r>
          </a:p>
          <a:p>
            <a:pPr marL="342900" indent="-342900">
              <a:buAutoNum type="arabicPeriod"/>
            </a:pPr>
            <a:r>
              <a:rPr lang="uk-UA" i="1" noProof="1"/>
              <a:t>Обґрунтовано зосередження енергії у великих циклонах, що сприяє формуванню впорядкованих циркумполярних конфігурацій;</a:t>
            </a:r>
          </a:p>
          <a:p>
            <a:pPr marL="342900" indent="-342900">
              <a:buAutoNum type="arabicPeriod"/>
            </a:pPr>
            <a:r>
              <a:rPr lang="uk-UA" i="1" noProof="1"/>
              <a:t>Встановлено, що стабільність полярних систем забезпечується поєднанням швидкого обертання Юпітера, значного запасу кінетичної енергії атмосфери та розподілу енергії;</a:t>
            </a:r>
          </a:p>
          <a:p>
            <a:r>
              <a:rPr lang="uk-UA" i="1" noProof="1"/>
              <a:t>Отримані результати становлять інтерес з фундаментальної точки зору, оскільки вони поглиблюють уявлення про фізичні процеси в атмосферах газових гігантів і механізми формування великомасштабних вихрових структур у швидко обертових планетних системах. Практичне значення роботи полягає у можливості використання цих результатів для інтерпретації супутникових спостережень, удосконалення моделей атмосферної динаміки та дослідження подібних явищ на інших планетах і екзопланетах.</a:t>
            </a:r>
          </a:p>
        </p:txBody>
      </p:sp>
    </p:spTree>
    <p:extLst>
      <p:ext uri="{BB962C8B-B14F-4D97-AF65-F5344CB8AC3E}">
        <p14:creationId xmlns:p14="http://schemas.microsoft.com/office/powerpoint/2010/main" val="268440582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BA363F61-3211-4ED1-935C-19071D3E3CF8}"/>
              </a:ext>
            </a:extLst>
          </p:cNvPr>
          <p:cNvSpPr>
            <a:spLocks noGrp="1"/>
          </p:cNvSpPr>
          <p:nvPr>
            <p:ph type="body" sz="quarter" idx="11"/>
          </p:nvPr>
        </p:nvSpPr>
        <p:spPr/>
        <p:txBody>
          <a:bodyPr>
            <a:normAutofit lnSpcReduction="10000"/>
          </a:bodyPr>
          <a:lstStyle/>
          <a:p>
            <a:r>
              <a:rPr lang="uk-UA" dirty="0"/>
              <a:t>Доповідач: Борзій Вікторія</a:t>
            </a:r>
          </a:p>
        </p:txBody>
      </p:sp>
    </p:spTree>
    <p:extLst>
      <p:ext uri="{BB962C8B-B14F-4D97-AF65-F5344CB8AC3E}">
        <p14:creationId xmlns:p14="http://schemas.microsoft.com/office/powerpoint/2010/main" val="116048794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6BA78A-C93B-404A-9E0A-0870E2427A68}"/>
              </a:ext>
            </a:extLst>
          </p:cNvPr>
          <p:cNvSpPr>
            <a:spLocks noGrp="1"/>
          </p:cNvSpPr>
          <p:nvPr>
            <p:ph type="title"/>
          </p:nvPr>
        </p:nvSpPr>
        <p:spPr/>
        <p:txBody>
          <a:bodyPr>
            <a:normAutofit fontScale="90000"/>
          </a:bodyPr>
          <a:lstStyle/>
          <a:p>
            <a:r>
              <a:rPr lang="uk-UA" dirty="0"/>
              <a:t>Список використаних джерел</a:t>
            </a:r>
          </a:p>
        </p:txBody>
      </p:sp>
      <p:sp>
        <p:nvSpPr>
          <p:cNvPr id="4" name="TextBox 3">
            <a:extLst>
              <a:ext uri="{FF2B5EF4-FFF2-40B4-BE49-F238E27FC236}">
                <a16:creationId xmlns:a16="http://schemas.microsoft.com/office/drawing/2014/main" id="{AA23E462-3313-42C3-A9BE-AFFED9B2368E}"/>
              </a:ext>
            </a:extLst>
          </p:cNvPr>
          <p:cNvSpPr txBox="1"/>
          <p:nvPr/>
        </p:nvSpPr>
        <p:spPr>
          <a:xfrm>
            <a:off x="0" y="997791"/>
            <a:ext cx="9144000" cy="5156476"/>
          </a:xfrm>
          <a:prstGeom prst="rect">
            <a:avLst/>
          </a:prstGeom>
          <a:noFill/>
        </p:spPr>
        <p:txBody>
          <a:bodyPr wrap="square">
            <a:spAutoFit/>
          </a:bodyPr>
          <a:lstStyle/>
          <a:p>
            <a:pPr marL="342900" lvl="0" indent="-342900">
              <a:lnSpc>
                <a:spcPct val="150000"/>
              </a:lnSpc>
              <a:buFont typeface="+mj-lt"/>
              <a:buAutoNum type="arabicPeriod"/>
              <a:tabLst>
                <a:tab pos="270510" algn="l"/>
              </a:tabLst>
            </a:pPr>
            <a:r>
              <a:rPr lang="uk-UA" sz="1300" dirty="0" err="1">
                <a:effectLst/>
                <a:latin typeface="Segoe UI" panose="020B0502040204020203" pitchFamily="34" charset="0"/>
                <a:ea typeface="Times New Roman" panose="02020603050405020304" pitchFamily="18" charset="0"/>
                <a:cs typeface="Segoe UI" panose="020B0502040204020203" pitchFamily="34" charset="0"/>
              </a:rPr>
              <a:t>Siegelman</a:t>
            </a:r>
            <a:r>
              <a:rPr lang="uk-UA" sz="1300" dirty="0">
                <a:effectLst/>
                <a:latin typeface="Segoe UI" panose="020B0502040204020203" pitchFamily="34" charset="0"/>
                <a:ea typeface="Times New Roman" panose="02020603050405020304" pitchFamily="18" charset="0"/>
                <a:cs typeface="Segoe UI" panose="020B0502040204020203" pitchFamily="34" charset="0"/>
              </a:rPr>
              <a:t> L.,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Klein</a:t>
            </a:r>
            <a:r>
              <a:rPr lang="uk-UA" sz="1300" dirty="0">
                <a:effectLst/>
                <a:latin typeface="Segoe UI" panose="020B0502040204020203" pitchFamily="34" charset="0"/>
                <a:ea typeface="Times New Roman" panose="02020603050405020304" pitchFamily="18" charset="0"/>
                <a:cs typeface="Segoe UI" panose="020B0502040204020203" pitchFamily="34" charset="0"/>
              </a:rPr>
              <a:t> P.,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Ingersoll</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 P.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et</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al</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Moist</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convection</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drives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an</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upscale</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energy</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transfer</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at</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Jovian</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high</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latitudes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a:t>
            </a:r>
            <a:r>
              <a:rPr lang="uk-UA" sz="1300" dirty="0">
                <a:effectLst/>
                <a:latin typeface="Segoe UI" panose="020B0502040204020203" pitchFamily="34" charset="0"/>
                <a:ea typeface="Times New Roman" panose="02020603050405020304" pitchFamily="18" charset="0"/>
                <a:cs typeface="Segoe UI" panose="020B0502040204020203" pitchFamily="34" charset="0"/>
              </a:rPr>
              <a:t> —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Nature</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Physics</a:t>
            </a:r>
            <a:r>
              <a:rPr lang="uk-UA" sz="1300" dirty="0">
                <a:effectLst/>
                <a:latin typeface="Segoe UI" panose="020B0502040204020203" pitchFamily="34" charset="0"/>
                <a:ea typeface="Times New Roman" panose="02020603050405020304" pitchFamily="18" charset="0"/>
                <a:cs typeface="Segoe UI" panose="020B0502040204020203" pitchFamily="34" charset="0"/>
              </a:rPr>
              <a:t>, 2021.</a:t>
            </a:r>
            <a:endParaRPr lang="ru-RU" sz="1300" dirty="0">
              <a:effectLst/>
              <a:latin typeface="Segoe UI" panose="020B0502040204020203" pitchFamily="34" charset="0"/>
              <a:ea typeface="Times New Roman" panose="02020603050405020304" pitchFamily="18" charset="0"/>
              <a:cs typeface="Segoe UI" panose="020B0502040204020203" pitchFamily="34" charset="0"/>
            </a:endParaRPr>
          </a:p>
          <a:p>
            <a:pPr marL="342900" lvl="0" indent="-342900">
              <a:lnSpc>
                <a:spcPct val="150000"/>
              </a:lnSpc>
              <a:buFont typeface="+mj-lt"/>
              <a:buAutoNum type="arabicPeriod"/>
              <a:tabLst>
                <a:tab pos="270510" algn="l"/>
              </a:tabLst>
            </a:pPr>
            <a:r>
              <a:rPr lang="uk-UA" sz="1300" dirty="0" err="1">
                <a:effectLst/>
                <a:latin typeface="Segoe UI" panose="020B0502040204020203" pitchFamily="34" charset="0"/>
                <a:ea typeface="Times New Roman" panose="02020603050405020304" pitchFamily="18" charset="0"/>
                <a:cs typeface="Segoe UI" panose="020B0502040204020203" pitchFamily="34" charset="0"/>
              </a:rPr>
              <a:t>Adriani</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et</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al</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Clusters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of</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cyclones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encircling</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Jupiter’s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poles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a:t>
            </a:r>
            <a:r>
              <a:rPr lang="uk-UA" sz="1300" dirty="0">
                <a:effectLst/>
                <a:latin typeface="Segoe UI" panose="020B0502040204020203" pitchFamily="34" charset="0"/>
                <a:ea typeface="Times New Roman" panose="02020603050405020304" pitchFamily="18" charset="0"/>
                <a:cs typeface="Segoe UI" panose="020B0502040204020203" pitchFamily="34" charset="0"/>
              </a:rPr>
              <a:t> —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Nature</a:t>
            </a:r>
            <a:r>
              <a:rPr lang="uk-UA" sz="1300" dirty="0">
                <a:effectLst/>
                <a:latin typeface="Segoe UI" panose="020B0502040204020203" pitchFamily="34" charset="0"/>
                <a:ea typeface="Times New Roman" panose="02020603050405020304" pitchFamily="18" charset="0"/>
                <a:cs typeface="Segoe UI" panose="020B0502040204020203" pitchFamily="34" charset="0"/>
              </a:rPr>
              <a:t>, 2018.</a:t>
            </a:r>
            <a:endParaRPr lang="ru-RU" sz="1300" dirty="0">
              <a:effectLst/>
              <a:latin typeface="Segoe UI" panose="020B0502040204020203" pitchFamily="34" charset="0"/>
              <a:ea typeface="Times New Roman" panose="02020603050405020304" pitchFamily="18" charset="0"/>
              <a:cs typeface="Segoe UI" panose="020B0502040204020203" pitchFamily="34" charset="0"/>
            </a:endParaRPr>
          </a:p>
          <a:p>
            <a:pPr marL="342900" lvl="0" indent="-342900">
              <a:lnSpc>
                <a:spcPct val="150000"/>
              </a:lnSpc>
              <a:buFont typeface="+mj-lt"/>
              <a:buAutoNum type="arabicPeriod"/>
              <a:tabLst>
                <a:tab pos="270510" algn="l"/>
              </a:tabLst>
            </a:pPr>
            <a:r>
              <a:rPr lang="uk-UA" sz="1300" dirty="0" err="1">
                <a:effectLst/>
                <a:latin typeface="Segoe UI" panose="020B0502040204020203" pitchFamily="34" charset="0"/>
                <a:ea typeface="Times New Roman" panose="02020603050405020304" pitchFamily="18" charset="0"/>
                <a:cs typeface="Segoe UI" panose="020B0502040204020203" pitchFamily="34" charset="0"/>
              </a:rPr>
              <a:t>Heimpel</a:t>
            </a:r>
            <a:r>
              <a:rPr lang="uk-UA" sz="1300" dirty="0">
                <a:effectLst/>
                <a:latin typeface="Segoe UI" panose="020B0502040204020203" pitchFamily="34" charset="0"/>
                <a:ea typeface="Times New Roman" panose="02020603050405020304" pitchFamily="18" charset="0"/>
                <a:cs typeface="Segoe UI" panose="020B0502040204020203" pitchFamily="34" charset="0"/>
              </a:rPr>
              <a:t> M. H.,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Yadav</a:t>
            </a:r>
            <a:r>
              <a:rPr lang="uk-UA" sz="1300" dirty="0">
                <a:effectLst/>
                <a:latin typeface="Segoe UI" panose="020B0502040204020203" pitchFamily="34" charset="0"/>
                <a:ea typeface="Times New Roman" panose="02020603050405020304" pitchFamily="18" charset="0"/>
                <a:cs typeface="Segoe UI" panose="020B0502040204020203" pitchFamily="34" charset="0"/>
              </a:rPr>
              <a:t> R. K.,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Featherstone</a:t>
            </a:r>
            <a:r>
              <a:rPr lang="uk-UA" sz="1300" dirty="0">
                <a:effectLst/>
                <a:latin typeface="Segoe UI" panose="020B0502040204020203" pitchFamily="34" charset="0"/>
                <a:ea typeface="Times New Roman" panose="02020603050405020304" pitchFamily="18" charset="0"/>
                <a:cs typeface="Segoe UI" panose="020B0502040204020203" pitchFamily="34" charset="0"/>
              </a:rPr>
              <a:t> N. A.,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Aurnou</a:t>
            </a:r>
            <a:r>
              <a:rPr lang="uk-UA" sz="1300" dirty="0">
                <a:effectLst/>
                <a:latin typeface="Segoe UI" panose="020B0502040204020203" pitchFamily="34" charset="0"/>
                <a:ea typeface="Times New Roman" panose="02020603050405020304" pitchFamily="18" charset="0"/>
                <a:cs typeface="Segoe UI" panose="020B0502040204020203" pitchFamily="34" charset="0"/>
              </a:rPr>
              <a:t> J. M.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Polar</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and</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mid-latitude</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vortices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and</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zonal</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flows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on</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Jupiter</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and</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Saturn</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a:t>
            </a:r>
            <a:r>
              <a:rPr lang="uk-UA" sz="1300" dirty="0">
                <a:effectLst/>
                <a:latin typeface="Segoe UI" panose="020B0502040204020203" pitchFamily="34" charset="0"/>
                <a:ea typeface="Times New Roman" panose="02020603050405020304" pitchFamily="18" charset="0"/>
                <a:cs typeface="Segoe UI" panose="020B0502040204020203" pitchFamily="34" charset="0"/>
              </a:rPr>
              <a:t> —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Icarus</a:t>
            </a:r>
            <a:r>
              <a:rPr lang="uk-UA" sz="1300" dirty="0">
                <a:effectLst/>
                <a:latin typeface="Segoe UI" panose="020B0502040204020203" pitchFamily="34" charset="0"/>
                <a:ea typeface="Times New Roman" panose="02020603050405020304" pitchFamily="18" charset="0"/>
                <a:cs typeface="Segoe UI" panose="020B0502040204020203" pitchFamily="34" charset="0"/>
              </a:rPr>
              <a:t>, 2022.</a:t>
            </a:r>
            <a:endParaRPr lang="ru-RU" sz="1300" dirty="0">
              <a:effectLst/>
              <a:latin typeface="Segoe UI" panose="020B0502040204020203" pitchFamily="34" charset="0"/>
              <a:ea typeface="Times New Roman" panose="02020603050405020304" pitchFamily="18" charset="0"/>
              <a:cs typeface="Segoe UI" panose="020B0502040204020203" pitchFamily="34" charset="0"/>
            </a:endParaRPr>
          </a:p>
          <a:p>
            <a:pPr marL="342900" lvl="0" indent="-342900">
              <a:lnSpc>
                <a:spcPct val="150000"/>
              </a:lnSpc>
              <a:buFont typeface="+mj-lt"/>
              <a:buAutoNum type="arabicPeriod"/>
              <a:tabLst>
                <a:tab pos="270510" algn="l"/>
              </a:tabLst>
            </a:pPr>
            <a:r>
              <a:rPr lang="uk-UA" sz="1300" dirty="0" err="1">
                <a:effectLst/>
                <a:latin typeface="Segoe UI" panose="020B0502040204020203" pitchFamily="34" charset="0"/>
                <a:ea typeface="Times New Roman" panose="02020603050405020304" pitchFamily="18" charset="0"/>
                <a:cs typeface="Segoe UI" panose="020B0502040204020203" pitchFamily="34" charset="0"/>
              </a:rPr>
              <a:t>Gavriel</a:t>
            </a:r>
            <a:r>
              <a:rPr lang="uk-UA" sz="1300" dirty="0">
                <a:effectLst/>
                <a:latin typeface="Segoe UI" panose="020B0502040204020203" pitchFamily="34" charset="0"/>
                <a:ea typeface="Times New Roman" panose="02020603050405020304" pitchFamily="18" charset="0"/>
                <a:cs typeface="Segoe UI" panose="020B0502040204020203" pitchFamily="34" charset="0"/>
              </a:rPr>
              <a:t> N.,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Kaspi</a:t>
            </a:r>
            <a:r>
              <a:rPr lang="uk-UA" sz="1300" dirty="0">
                <a:effectLst/>
                <a:latin typeface="Segoe UI" panose="020B0502040204020203" pitchFamily="34" charset="0"/>
                <a:ea typeface="Times New Roman" panose="02020603050405020304" pitchFamily="18" charset="0"/>
                <a:cs typeface="Segoe UI" panose="020B0502040204020203" pitchFamily="34" charset="0"/>
              </a:rPr>
              <a:t> Y.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The</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number</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and</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location</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of</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Jupiter’s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circumpolar</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cyclones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explained</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by</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vorticity</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dynamics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a:t>
            </a:r>
            <a:r>
              <a:rPr lang="uk-UA" sz="1300" dirty="0">
                <a:effectLst/>
                <a:latin typeface="Segoe UI" panose="020B0502040204020203" pitchFamily="34" charset="0"/>
                <a:ea typeface="Times New Roman" panose="02020603050405020304" pitchFamily="18" charset="0"/>
                <a:cs typeface="Segoe UI" panose="020B0502040204020203" pitchFamily="34" charset="0"/>
              </a:rPr>
              <a:t> —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arXiv</a:t>
            </a:r>
            <a:r>
              <a:rPr lang="uk-UA" sz="1300" dirty="0">
                <a:effectLst/>
                <a:latin typeface="Segoe UI" panose="020B0502040204020203" pitchFamily="34" charset="0"/>
                <a:ea typeface="Times New Roman" panose="02020603050405020304" pitchFamily="18" charset="0"/>
                <a:cs typeface="Segoe UI" panose="020B0502040204020203" pitchFamily="34" charset="0"/>
              </a:rPr>
              <a:t>, 2021.</a:t>
            </a:r>
            <a:endParaRPr lang="ru-RU" sz="1300" dirty="0">
              <a:effectLst/>
              <a:latin typeface="Segoe UI" panose="020B0502040204020203" pitchFamily="34" charset="0"/>
              <a:ea typeface="Times New Roman" panose="02020603050405020304" pitchFamily="18" charset="0"/>
              <a:cs typeface="Segoe UI" panose="020B0502040204020203" pitchFamily="34" charset="0"/>
            </a:endParaRPr>
          </a:p>
          <a:p>
            <a:pPr marL="342900" lvl="0" indent="-342900">
              <a:lnSpc>
                <a:spcPct val="150000"/>
              </a:lnSpc>
              <a:buFont typeface="+mj-lt"/>
              <a:buAutoNum type="arabicPeriod"/>
              <a:tabLst>
                <a:tab pos="270510" algn="l"/>
              </a:tabLst>
            </a:pPr>
            <a:r>
              <a:rPr lang="uk-UA" sz="1300" dirty="0" err="1">
                <a:effectLst/>
                <a:latin typeface="Segoe UI" panose="020B0502040204020203" pitchFamily="34" charset="0"/>
                <a:ea typeface="Times New Roman" panose="02020603050405020304" pitchFamily="18" charset="0"/>
                <a:cs typeface="Segoe UI" panose="020B0502040204020203" pitchFamily="34" charset="0"/>
              </a:rPr>
              <a:t>Gavriel</a:t>
            </a:r>
            <a:r>
              <a:rPr lang="uk-UA" sz="1300" dirty="0">
                <a:effectLst/>
                <a:latin typeface="Segoe UI" panose="020B0502040204020203" pitchFamily="34" charset="0"/>
                <a:ea typeface="Times New Roman" panose="02020603050405020304" pitchFamily="18" charset="0"/>
                <a:cs typeface="Segoe UI" panose="020B0502040204020203" pitchFamily="34" charset="0"/>
              </a:rPr>
              <a:t> N.,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Kaspi</a:t>
            </a:r>
            <a:r>
              <a:rPr lang="uk-UA" sz="1300" dirty="0">
                <a:effectLst/>
                <a:latin typeface="Segoe UI" panose="020B0502040204020203" pitchFamily="34" charset="0"/>
                <a:ea typeface="Times New Roman" panose="02020603050405020304" pitchFamily="18" charset="0"/>
                <a:cs typeface="Segoe UI" panose="020B0502040204020203" pitchFamily="34" charset="0"/>
              </a:rPr>
              <a:t> Y.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Dynamical</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constraints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on</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the</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vertical</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structure</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of</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Jupiter’s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polar</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cyclones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a:t>
            </a:r>
            <a:r>
              <a:rPr lang="uk-UA" sz="1300" dirty="0">
                <a:effectLst/>
                <a:latin typeface="Segoe UI" panose="020B0502040204020203" pitchFamily="34" charset="0"/>
                <a:ea typeface="Times New Roman" panose="02020603050405020304" pitchFamily="18" charset="0"/>
                <a:cs typeface="Segoe UI" panose="020B0502040204020203" pitchFamily="34" charset="0"/>
              </a:rPr>
              <a:t> —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arXiv</a:t>
            </a:r>
            <a:r>
              <a:rPr lang="uk-UA" sz="1300" dirty="0">
                <a:effectLst/>
                <a:latin typeface="Segoe UI" panose="020B0502040204020203" pitchFamily="34" charset="0"/>
                <a:ea typeface="Times New Roman" panose="02020603050405020304" pitchFamily="18" charset="0"/>
                <a:cs typeface="Segoe UI" panose="020B0502040204020203" pitchFamily="34" charset="0"/>
              </a:rPr>
              <a:t>, 2025.</a:t>
            </a:r>
            <a:endParaRPr lang="ru-RU" sz="1300" dirty="0">
              <a:effectLst/>
              <a:latin typeface="Segoe UI" panose="020B0502040204020203" pitchFamily="34" charset="0"/>
              <a:ea typeface="Times New Roman" panose="02020603050405020304" pitchFamily="18" charset="0"/>
              <a:cs typeface="Segoe UI" panose="020B0502040204020203" pitchFamily="34" charset="0"/>
            </a:endParaRPr>
          </a:p>
          <a:p>
            <a:pPr marL="342900" lvl="0" indent="-342900">
              <a:lnSpc>
                <a:spcPct val="150000"/>
              </a:lnSpc>
              <a:buFont typeface="+mj-lt"/>
              <a:buAutoNum type="arabicPeriod"/>
              <a:tabLst>
                <a:tab pos="270510" algn="l"/>
              </a:tabLst>
            </a:pPr>
            <a:r>
              <a:rPr lang="uk-UA" sz="1300" dirty="0" err="1">
                <a:effectLst/>
                <a:latin typeface="Segoe UI" panose="020B0502040204020203" pitchFamily="34" charset="0"/>
                <a:ea typeface="Times New Roman" panose="02020603050405020304" pitchFamily="18" charset="0"/>
                <a:cs typeface="Segoe UI" panose="020B0502040204020203" pitchFamily="34" charset="0"/>
              </a:rPr>
              <a:t>Cai</a:t>
            </a:r>
            <a:r>
              <a:rPr lang="uk-UA" sz="1300" dirty="0">
                <a:effectLst/>
                <a:latin typeface="Segoe UI" panose="020B0502040204020203" pitchFamily="34" charset="0"/>
                <a:ea typeface="Times New Roman" panose="02020603050405020304" pitchFamily="18" charset="0"/>
                <a:cs typeface="Segoe UI" panose="020B0502040204020203" pitchFamily="34" charset="0"/>
              </a:rPr>
              <a:t> T.,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Chan</a:t>
            </a:r>
            <a:r>
              <a:rPr lang="uk-UA" sz="1300" dirty="0">
                <a:effectLst/>
                <a:latin typeface="Segoe UI" panose="020B0502040204020203" pitchFamily="34" charset="0"/>
                <a:ea typeface="Times New Roman" panose="02020603050405020304" pitchFamily="18" charset="0"/>
                <a:cs typeface="Segoe UI" panose="020B0502040204020203" pitchFamily="34" charset="0"/>
              </a:rPr>
              <a:t> K. L.,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Mayr</a:t>
            </a:r>
            <a:r>
              <a:rPr lang="uk-UA" sz="1300" dirty="0">
                <a:effectLst/>
                <a:latin typeface="Segoe UI" panose="020B0502040204020203" pitchFamily="34" charset="0"/>
                <a:ea typeface="Times New Roman" panose="02020603050405020304" pitchFamily="18" charset="0"/>
                <a:cs typeface="Segoe UI" panose="020B0502040204020203" pitchFamily="34" charset="0"/>
              </a:rPr>
              <a:t> H. G.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Deep</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closely-packed</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long-lived</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cyclones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on</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Jupiter’s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poles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a:t>
            </a:r>
            <a:r>
              <a:rPr lang="uk-UA" sz="1300" dirty="0">
                <a:effectLst/>
                <a:latin typeface="Segoe UI" panose="020B0502040204020203" pitchFamily="34" charset="0"/>
                <a:ea typeface="Times New Roman" panose="02020603050405020304" pitchFamily="18" charset="0"/>
                <a:cs typeface="Segoe UI" panose="020B0502040204020203" pitchFamily="34" charset="0"/>
              </a:rPr>
              <a:t> —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arXiv</a:t>
            </a:r>
            <a:r>
              <a:rPr lang="uk-UA" sz="1300" dirty="0">
                <a:effectLst/>
                <a:latin typeface="Segoe UI" panose="020B0502040204020203" pitchFamily="34" charset="0"/>
                <a:ea typeface="Times New Roman" panose="02020603050405020304" pitchFamily="18" charset="0"/>
                <a:cs typeface="Segoe UI" panose="020B0502040204020203" pitchFamily="34" charset="0"/>
              </a:rPr>
              <a:t>, 2021.</a:t>
            </a:r>
            <a:endParaRPr lang="ru-RU" sz="1300" dirty="0">
              <a:effectLst/>
              <a:latin typeface="Segoe UI" panose="020B0502040204020203" pitchFamily="34" charset="0"/>
              <a:ea typeface="Times New Roman" panose="02020603050405020304" pitchFamily="18" charset="0"/>
              <a:cs typeface="Segoe UI" panose="020B0502040204020203" pitchFamily="34" charset="0"/>
            </a:endParaRPr>
          </a:p>
          <a:p>
            <a:pPr marL="342900" lvl="0" indent="-342900">
              <a:lnSpc>
                <a:spcPct val="150000"/>
              </a:lnSpc>
              <a:buFont typeface="+mj-lt"/>
              <a:buAutoNum type="arabicPeriod"/>
              <a:tabLst>
                <a:tab pos="270510" algn="l"/>
              </a:tabLst>
            </a:pPr>
            <a:r>
              <a:rPr lang="uk-UA" sz="1300" dirty="0" err="1">
                <a:effectLst/>
                <a:latin typeface="Segoe UI" panose="020B0502040204020203" pitchFamily="34" charset="0"/>
                <a:ea typeface="Times New Roman" panose="02020603050405020304" pitchFamily="18" charset="0"/>
                <a:cs typeface="Segoe UI" panose="020B0502040204020203" pitchFamily="34" charset="0"/>
              </a:rPr>
              <a:t>Scarica</a:t>
            </a:r>
            <a:r>
              <a:rPr lang="uk-UA" sz="1300" dirty="0">
                <a:effectLst/>
                <a:latin typeface="Segoe UI" panose="020B0502040204020203" pitchFamily="34" charset="0"/>
                <a:ea typeface="Times New Roman" panose="02020603050405020304" pitchFamily="18" charset="0"/>
                <a:cs typeface="Segoe UI" panose="020B0502040204020203" pitchFamily="34" charset="0"/>
              </a:rPr>
              <a:t> P.,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Grassi</a:t>
            </a:r>
            <a:r>
              <a:rPr lang="uk-UA" sz="1300" dirty="0">
                <a:effectLst/>
                <a:latin typeface="Segoe UI" panose="020B0502040204020203" pitchFamily="34" charset="0"/>
                <a:ea typeface="Times New Roman" panose="02020603050405020304" pitchFamily="18" charset="0"/>
                <a:cs typeface="Segoe UI" panose="020B0502040204020203" pitchFamily="34" charset="0"/>
              </a:rPr>
              <a:t> D.,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Mura</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Adriani</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et</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al</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Stability</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of</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the</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Jupiter</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southern</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polar</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vortices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inspected</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through</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vorticity</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using</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Juno</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/JIRAM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data</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a:t>
            </a:r>
            <a:r>
              <a:rPr lang="uk-UA" sz="1300" dirty="0">
                <a:effectLst/>
                <a:latin typeface="Segoe UI" panose="020B0502040204020203" pitchFamily="34" charset="0"/>
                <a:ea typeface="Times New Roman" panose="02020603050405020304" pitchFamily="18" charset="0"/>
                <a:cs typeface="Segoe UI" panose="020B0502040204020203" pitchFamily="34" charset="0"/>
              </a:rPr>
              <a:t> —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Journal</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of</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Geophysical</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Research</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Planets</a:t>
            </a:r>
            <a:r>
              <a:rPr lang="uk-UA" sz="1300" dirty="0">
                <a:effectLst/>
                <a:latin typeface="Segoe UI" panose="020B0502040204020203" pitchFamily="34" charset="0"/>
                <a:ea typeface="Times New Roman" panose="02020603050405020304" pitchFamily="18" charset="0"/>
                <a:cs typeface="Segoe UI" panose="020B0502040204020203" pitchFamily="34" charset="0"/>
              </a:rPr>
              <a:t>, 2022.</a:t>
            </a:r>
            <a:endParaRPr lang="ru-RU" sz="1300" dirty="0">
              <a:effectLst/>
              <a:latin typeface="Segoe UI" panose="020B0502040204020203" pitchFamily="34" charset="0"/>
              <a:ea typeface="Times New Roman" panose="02020603050405020304" pitchFamily="18" charset="0"/>
              <a:cs typeface="Segoe UI" panose="020B0502040204020203" pitchFamily="34" charset="0"/>
            </a:endParaRPr>
          </a:p>
          <a:p>
            <a:pPr marL="342900" lvl="0" indent="-342900">
              <a:lnSpc>
                <a:spcPct val="150000"/>
              </a:lnSpc>
              <a:buFont typeface="+mj-lt"/>
              <a:buAutoNum type="arabicPeriod"/>
              <a:tabLst>
                <a:tab pos="270510" algn="l"/>
              </a:tabLst>
            </a:pPr>
            <a:r>
              <a:rPr lang="uk-UA" sz="1300" dirty="0" err="1">
                <a:effectLst/>
                <a:latin typeface="Segoe UI" panose="020B0502040204020203" pitchFamily="34" charset="0"/>
                <a:ea typeface="Times New Roman" panose="02020603050405020304" pitchFamily="18" charset="0"/>
                <a:cs typeface="Segoe UI" panose="020B0502040204020203" pitchFamily="34" charset="0"/>
              </a:rPr>
              <a:t>Rogers</a:t>
            </a:r>
            <a:r>
              <a:rPr lang="uk-UA" sz="1300" dirty="0">
                <a:effectLst/>
                <a:latin typeface="Segoe UI" panose="020B0502040204020203" pitchFamily="34" charset="0"/>
                <a:ea typeface="Times New Roman" panose="02020603050405020304" pitchFamily="18" charset="0"/>
                <a:cs typeface="Segoe UI" panose="020B0502040204020203" pitchFamily="34" charset="0"/>
              </a:rPr>
              <a:t> J. H.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Patterns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of</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polygons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in</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Jupiter’s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polar</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storms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a:t>
            </a:r>
            <a:r>
              <a:rPr lang="uk-UA" sz="1300" dirty="0">
                <a:effectLst/>
                <a:latin typeface="Segoe UI" panose="020B0502040204020203" pitchFamily="34" charset="0"/>
                <a:ea typeface="Times New Roman" panose="02020603050405020304" pitchFamily="18" charset="0"/>
                <a:cs typeface="Segoe UI" panose="020B0502040204020203" pitchFamily="34" charset="0"/>
              </a:rPr>
              <a:t> —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British</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Astronomical</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Association</a:t>
            </a:r>
            <a:r>
              <a:rPr lang="uk-UA" sz="1300" dirty="0">
                <a:effectLst/>
                <a:latin typeface="Segoe UI" panose="020B0502040204020203" pitchFamily="34" charset="0"/>
                <a:ea typeface="Times New Roman" panose="02020603050405020304" pitchFamily="18" charset="0"/>
                <a:cs typeface="Segoe UI" panose="020B0502040204020203" pitchFamily="34" charset="0"/>
              </a:rPr>
              <a:t>, 2018.</a:t>
            </a:r>
            <a:endParaRPr lang="ru-RU" sz="1300" dirty="0">
              <a:effectLst/>
              <a:latin typeface="Segoe UI" panose="020B0502040204020203" pitchFamily="34" charset="0"/>
              <a:ea typeface="Times New Roman" panose="02020603050405020304" pitchFamily="18" charset="0"/>
              <a:cs typeface="Segoe UI" panose="020B0502040204020203" pitchFamily="34" charset="0"/>
            </a:endParaRPr>
          </a:p>
          <a:p>
            <a:pPr marL="342900" lvl="0" indent="-342900">
              <a:lnSpc>
                <a:spcPct val="150000"/>
              </a:lnSpc>
              <a:buFont typeface="+mj-lt"/>
              <a:buAutoNum type="arabicPeriod"/>
              <a:tabLst>
                <a:tab pos="270510" algn="l"/>
              </a:tabLst>
            </a:pPr>
            <a:r>
              <a:rPr lang="uk-UA" sz="1300" dirty="0">
                <a:effectLst/>
                <a:latin typeface="Segoe UI" panose="020B0502040204020203" pitchFamily="34" charset="0"/>
                <a:ea typeface="Times New Roman" panose="02020603050405020304" pitchFamily="18" charset="0"/>
                <a:cs typeface="Segoe UI" panose="020B0502040204020203" pitchFamily="34" charset="0"/>
              </a:rPr>
              <a:t>NASA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Jet</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Propulsion</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Laboratory</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Juno</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Mission</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to</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Jupiter</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a:t>
            </a:r>
            <a:endParaRPr lang="ru-RU" sz="1300" dirty="0">
              <a:effectLst/>
              <a:latin typeface="Segoe UI" panose="020B0502040204020203" pitchFamily="34" charset="0"/>
              <a:ea typeface="Times New Roman" panose="02020603050405020304" pitchFamily="18" charset="0"/>
              <a:cs typeface="Segoe UI" panose="020B0502040204020203" pitchFamily="34" charset="0"/>
            </a:endParaRPr>
          </a:p>
          <a:p>
            <a:pPr marL="342900" lvl="0" indent="-342900">
              <a:lnSpc>
                <a:spcPct val="150000"/>
              </a:lnSpc>
              <a:buFont typeface="+mj-lt"/>
              <a:buAutoNum type="arabicPeriod"/>
              <a:tabLst>
                <a:tab pos="270510" algn="l"/>
              </a:tabLst>
            </a:pPr>
            <a:r>
              <a:rPr lang="uk-UA" sz="1300" dirty="0">
                <a:effectLst/>
                <a:latin typeface="Segoe UI" panose="020B0502040204020203" pitchFamily="34" charset="0"/>
                <a:ea typeface="Times New Roman" panose="02020603050405020304" pitchFamily="18" charset="0"/>
                <a:cs typeface="Segoe UI" panose="020B0502040204020203" pitchFamily="34" charset="0"/>
              </a:rPr>
              <a:t>NASA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Science</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Jupiter</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Overview</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a:t>
            </a:r>
            <a:endParaRPr lang="ru-RU" sz="1300" dirty="0">
              <a:effectLst/>
              <a:latin typeface="Segoe UI" panose="020B0502040204020203" pitchFamily="34" charset="0"/>
              <a:ea typeface="Times New Roman" panose="02020603050405020304" pitchFamily="18" charset="0"/>
              <a:cs typeface="Segoe UI" panose="020B0502040204020203" pitchFamily="34" charset="0"/>
            </a:endParaRPr>
          </a:p>
          <a:p>
            <a:pPr marL="342900" lvl="0" indent="-342900">
              <a:lnSpc>
                <a:spcPct val="150000"/>
              </a:lnSpc>
              <a:buFont typeface="+mj-lt"/>
              <a:buAutoNum type="arabicPeriod"/>
              <a:tabLst>
                <a:tab pos="270510" algn="l"/>
              </a:tabLst>
            </a:pPr>
            <a:r>
              <a:rPr lang="uk-UA" sz="1300" dirty="0" err="1">
                <a:effectLst/>
                <a:latin typeface="Segoe UI" panose="020B0502040204020203" pitchFamily="34" charset="0"/>
                <a:ea typeface="Times New Roman" panose="02020603050405020304" pitchFamily="18" charset="0"/>
                <a:cs typeface="Segoe UI" panose="020B0502040204020203" pitchFamily="34" charset="0"/>
              </a:rPr>
              <a:t>Showman</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 P.,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Menou</a:t>
            </a:r>
            <a:r>
              <a:rPr lang="uk-UA" sz="1300" dirty="0">
                <a:effectLst/>
                <a:latin typeface="Segoe UI" panose="020B0502040204020203" pitchFamily="34" charset="0"/>
                <a:ea typeface="Times New Roman" panose="02020603050405020304" pitchFamily="18" charset="0"/>
                <a:cs typeface="Segoe UI" panose="020B0502040204020203" pitchFamily="34" charset="0"/>
              </a:rPr>
              <a:t> K.,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Cho</a:t>
            </a:r>
            <a:r>
              <a:rPr lang="uk-UA" sz="1300" dirty="0">
                <a:effectLst/>
                <a:latin typeface="Segoe UI" panose="020B0502040204020203" pitchFamily="34" charset="0"/>
                <a:ea typeface="Times New Roman" panose="02020603050405020304" pitchFamily="18" charset="0"/>
                <a:cs typeface="Segoe UI" panose="020B0502040204020203" pitchFamily="34" charset="0"/>
              </a:rPr>
              <a:t> J. Y.-K.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Atmospheric</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circulation</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of</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hot</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Jupiters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review</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of</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current</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understanding</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a:t>
            </a:r>
            <a:endParaRPr lang="ru-RU" sz="1300" dirty="0">
              <a:effectLst/>
              <a:latin typeface="Segoe UI" panose="020B0502040204020203" pitchFamily="34" charset="0"/>
              <a:ea typeface="Times New Roman" panose="02020603050405020304" pitchFamily="18" charset="0"/>
              <a:cs typeface="Segoe UI" panose="020B0502040204020203" pitchFamily="34" charset="0"/>
            </a:endParaRPr>
          </a:p>
          <a:p>
            <a:pPr marL="342900" lvl="0" indent="-342900">
              <a:lnSpc>
                <a:spcPct val="150000"/>
              </a:lnSpc>
              <a:buFont typeface="+mj-lt"/>
              <a:buAutoNum type="arabicPeriod"/>
              <a:tabLst>
                <a:tab pos="270510" algn="l"/>
              </a:tabLst>
            </a:pPr>
            <a:r>
              <a:rPr lang="uk-UA" sz="1300" dirty="0" err="1">
                <a:effectLst/>
                <a:latin typeface="Segoe UI" panose="020B0502040204020203" pitchFamily="34" charset="0"/>
                <a:ea typeface="Times New Roman" panose="02020603050405020304" pitchFamily="18" charset="0"/>
                <a:cs typeface="Segoe UI" panose="020B0502040204020203" pitchFamily="34" charset="0"/>
              </a:rPr>
              <a:t>Wilson</a:t>
            </a:r>
            <a:r>
              <a:rPr lang="uk-UA" sz="1300" dirty="0">
                <a:effectLst/>
                <a:latin typeface="Segoe UI" panose="020B0502040204020203" pitchFamily="34" charset="0"/>
                <a:ea typeface="Times New Roman" panose="02020603050405020304" pitchFamily="18" charset="0"/>
                <a:cs typeface="Segoe UI" panose="020B0502040204020203" pitchFamily="34" charset="0"/>
              </a:rPr>
              <a:t> D.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et</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al</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Jupiter’s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Atmosphere</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a:t>
            </a:r>
            <a:r>
              <a:rPr lang="uk-UA" sz="1300" dirty="0">
                <a:effectLst/>
                <a:latin typeface="Segoe UI" panose="020B0502040204020203" pitchFamily="34" charset="0"/>
                <a:ea typeface="Times New Roman" panose="02020603050405020304" pitchFamily="18" charset="0"/>
                <a:cs typeface="Segoe UI" panose="020B0502040204020203" pitchFamily="34" charset="0"/>
              </a:rPr>
              <a:t> —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LibreTexts</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Astronomy</a:t>
            </a:r>
            <a:r>
              <a:rPr lang="uk-UA" sz="1300" dirty="0">
                <a:effectLst/>
                <a:latin typeface="Segoe UI" panose="020B0502040204020203" pitchFamily="34" charset="0"/>
                <a:ea typeface="Times New Roman" panose="02020603050405020304" pitchFamily="18" charset="0"/>
                <a:cs typeface="Segoe UI" panose="020B0502040204020203" pitchFamily="34" charset="0"/>
              </a:rPr>
              <a:t>.</a:t>
            </a:r>
            <a:endParaRPr lang="ru-RU" sz="1300" dirty="0">
              <a:effectLst/>
              <a:latin typeface="Segoe UI" panose="020B0502040204020203" pitchFamily="34" charset="0"/>
              <a:ea typeface="Times New Roman" panose="02020603050405020304" pitchFamily="18" charset="0"/>
              <a:cs typeface="Segoe UI" panose="020B0502040204020203" pitchFamily="34" charset="0"/>
            </a:endParaRPr>
          </a:p>
          <a:p>
            <a:pPr marL="342900" lvl="0" indent="-342900">
              <a:lnSpc>
                <a:spcPct val="150000"/>
              </a:lnSpc>
              <a:buFont typeface="+mj-lt"/>
              <a:buAutoNum type="arabicPeriod"/>
              <a:tabLst>
                <a:tab pos="270510" algn="l"/>
              </a:tabLst>
            </a:pPr>
            <a:r>
              <a:rPr lang="uk-UA" sz="1300" dirty="0">
                <a:effectLst/>
                <a:latin typeface="Segoe UI" panose="020B0502040204020203" pitchFamily="34" charset="0"/>
                <a:ea typeface="Times New Roman" panose="02020603050405020304" pitchFamily="18" charset="0"/>
                <a:cs typeface="Segoe UI" panose="020B0502040204020203" pitchFamily="34" charset="0"/>
              </a:rPr>
              <a:t>EBSCO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Research</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dirty="0" err="1">
                <a:effectLst/>
                <a:latin typeface="Segoe UI" panose="020B0502040204020203" pitchFamily="34" charset="0"/>
                <a:ea typeface="Times New Roman" panose="02020603050405020304" pitchFamily="18" charset="0"/>
                <a:cs typeface="Segoe UI" panose="020B0502040204020203" pitchFamily="34" charset="0"/>
              </a:rPr>
              <a:t>Starters</a:t>
            </a:r>
            <a:r>
              <a:rPr lang="uk-UA" sz="1300"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Jupiter’s</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 </a:t>
            </a:r>
            <a:r>
              <a:rPr lang="uk-UA" sz="1300" b="1" dirty="0" err="1">
                <a:effectLst/>
                <a:latin typeface="Segoe UI" panose="020B0502040204020203" pitchFamily="34" charset="0"/>
                <a:ea typeface="Times New Roman" panose="02020603050405020304" pitchFamily="18" charset="0"/>
                <a:cs typeface="Segoe UI" panose="020B0502040204020203" pitchFamily="34" charset="0"/>
              </a:rPr>
              <a:t>Atmosphere</a:t>
            </a:r>
            <a:r>
              <a:rPr lang="uk-UA" sz="1300" b="1" dirty="0">
                <a:effectLst/>
                <a:latin typeface="Segoe UI" panose="020B0502040204020203" pitchFamily="34" charset="0"/>
                <a:ea typeface="Times New Roman" panose="02020603050405020304" pitchFamily="18" charset="0"/>
                <a:cs typeface="Segoe UI" panose="020B0502040204020203" pitchFamily="34" charset="0"/>
              </a:rPr>
              <a:t>.</a:t>
            </a:r>
            <a:endParaRPr lang="ru-RU" sz="1300" dirty="0">
              <a:effectLst/>
              <a:latin typeface="Segoe UI" panose="020B0502040204020203"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41942212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621FCE5A-824A-44BB-95E9-F4C3BBF08ADE}"/>
              </a:ext>
            </a:extLst>
          </p:cNvPr>
          <p:cNvSpPr>
            <a:spLocks noGrp="1"/>
          </p:cNvSpPr>
          <p:nvPr>
            <p:ph type="title"/>
          </p:nvPr>
        </p:nvSpPr>
        <p:spPr/>
        <p:txBody>
          <a:bodyPr/>
          <a:lstStyle/>
          <a:p>
            <a:r>
              <a:rPr lang="uk-UA" dirty="0"/>
              <a:t>Новизна роботи</a:t>
            </a:r>
          </a:p>
        </p:txBody>
      </p:sp>
      <p:sp>
        <p:nvSpPr>
          <p:cNvPr id="5" name="TextBox 4">
            <a:extLst>
              <a:ext uri="{FF2B5EF4-FFF2-40B4-BE49-F238E27FC236}">
                <a16:creationId xmlns:a16="http://schemas.microsoft.com/office/drawing/2014/main" id="{49E3D151-44F0-48D8-AF70-AFCECE8C2596}"/>
              </a:ext>
            </a:extLst>
          </p:cNvPr>
          <p:cNvSpPr txBox="1"/>
          <p:nvPr/>
        </p:nvSpPr>
        <p:spPr>
          <a:xfrm>
            <a:off x="0" y="1018166"/>
            <a:ext cx="9031834" cy="5016758"/>
          </a:xfrm>
          <a:prstGeom prst="rect">
            <a:avLst/>
          </a:prstGeom>
          <a:noFill/>
        </p:spPr>
        <p:txBody>
          <a:bodyPr wrap="square">
            <a:spAutoFit/>
          </a:bodyPr>
          <a:lstStyle/>
          <a:p>
            <a:r>
              <a:rPr lang="uk-UA" sz="1600" i="1" dirty="0">
                <a:latin typeface="Segoe UI" panose="020B0502040204020203" pitchFamily="34" charset="0"/>
                <a:cs typeface="Segoe UI" panose="020B0502040204020203" pitchFamily="34" charset="0"/>
              </a:rPr>
              <a:t>Наукова новизна роботи полягає у комплексному фізичному аналізі динаміки полярних циклонів Юпітера на основі сучасних спостережних даних та базових рівнянь геофізичної гідродинаміки</a:t>
            </a:r>
          </a:p>
          <a:p>
            <a:endParaRPr lang="uk-UA" sz="1600" i="1" dirty="0">
              <a:latin typeface="Segoe UI" panose="020B0502040204020203" pitchFamily="34" charset="0"/>
              <a:cs typeface="Segoe UI" panose="020B0502040204020203" pitchFamily="34" charset="0"/>
            </a:endParaRPr>
          </a:p>
          <a:p>
            <a:r>
              <a:rPr lang="uk-UA" sz="1600" i="1" dirty="0">
                <a:latin typeface="Segoe UI" panose="020B0502040204020203" pitchFamily="34" charset="0"/>
                <a:cs typeface="Segoe UI" panose="020B0502040204020203" pitchFamily="34" charset="0"/>
              </a:rPr>
              <a:t>У роботі показано, що складні циркумполярні конфігурації вихорів можуть бути якісно пояснені за допомогою відносно простих оцінок динамічних параметрів атмосфери — швидкостей потоків, характерних масштабів руху, числа </a:t>
            </a:r>
            <a:r>
              <a:rPr lang="uk-UA" sz="1600" i="1" dirty="0" err="1">
                <a:latin typeface="Segoe UI" panose="020B0502040204020203" pitchFamily="34" charset="0"/>
                <a:cs typeface="Segoe UI" panose="020B0502040204020203" pitchFamily="34" charset="0"/>
              </a:rPr>
              <a:t>Россбі</a:t>
            </a:r>
            <a:r>
              <a:rPr lang="uk-UA" sz="1600" i="1" dirty="0">
                <a:latin typeface="Segoe UI" panose="020B0502040204020203" pitchFamily="34" charset="0"/>
                <a:cs typeface="Segoe UI" panose="020B0502040204020203" pitchFamily="34" charset="0"/>
              </a:rPr>
              <a:t> та енергетичних характеристик. Це дозволило встановити провідну роль обертання планети у формуванні впорядкованих довготривалих вихрових систем у високих широтах.</a:t>
            </a:r>
          </a:p>
          <a:p>
            <a:r>
              <a:rPr lang="uk-UA" sz="1600" i="1" dirty="0">
                <a:latin typeface="Segoe UI" panose="020B0502040204020203" pitchFamily="34" charset="0"/>
                <a:cs typeface="Segoe UI" panose="020B0502040204020203" pitchFamily="34" charset="0"/>
              </a:rPr>
              <a:t>На відміну від детальних чисельних моделей, у роботі використано аналітичний підхід, що дає змогу системно інтерпретувати причини стабільності полярних циклонів, механізми їх взаємодії та передачу енергії між масштабами без залучення складних обчислювальних методів.</a:t>
            </a:r>
          </a:p>
          <a:p>
            <a:r>
              <a:rPr lang="uk-UA" sz="1600" i="1" dirty="0">
                <a:latin typeface="Segoe UI" panose="020B0502040204020203" pitchFamily="34" charset="0"/>
                <a:cs typeface="Segoe UI" panose="020B0502040204020203" pitchFamily="34" charset="0"/>
              </a:rPr>
              <a:t>Показано, що поєднання сильного впливу сили </a:t>
            </a:r>
            <a:r>
              <a:rPr lang="uk-UA" sz="1600" i="1" dirty="0" err="1">
                <a:latin typeface="Segoe UI" panose="020B0502040204020203" pitchFamily="34" charset="0"/>
                <a:cs typeface="Segoe UI" panose="020B0502040204020203" pitchFamily="34" charset="0"/>
              </a:rPr>
              <a:t>Коріоліса</a:t>
            </a:r>
            <a:r>
              <a:rPr lang="uk-UA" sz="1600" i="1" dirty="0">
                <a:latin typeface="Segoe UI" panose="020B0502040204020203" pitchFamily="34" charset="0"/>
                <a:cs typeface="Segoe UI" panose="020B0502040204020203" pitchFamily="34" charset="0"/>
              </a:rPr>
              <a:t>, великої енергії атмосферних рухів і нелінійної взаємодії вихорів приводить до формування стійких циркумполярних систем, здатних існувати протягом тривалого часу</a:t>
            </a:r>
          </a:p>
          <a:p>
            <a:endParaRPr lang="uk-UA" sz="1600" i="1" dirty="0">
              <a:latin typeface="Segoe UI" panose="020B0502040204020203" pitchFamily="34" charset="0"/>
              <a:cs typeface="Segoe UI" panose="020B0502040204020203" pitchFamily="34" charset="0"/>
            </a:endParaRPr>
          </a:p>
          <a:p>
            <a:r>
              <a:rPr lang="uk-UA" sz="1600" i="1" dirty="0">
                <a:latin typeface="Segoe UI" panose="020B0502040204020203" pitchFamily="34" charset="0"/>
                <a:cs typeface="Segoe UI" panose="020B0502040204020203" pitchFamily="34" charset="0"/>
              </a:rPr>
              <a:t>Таким чином, робота демонструє, що фундаментальні фізичні закономірності дозволяють пояснити складну динаміку атмосфери газових гігантів і можуть бути використані для інтерпретації спостережень </a:t>
            </a:r>
            <a:r>
              <a:rPr lang="uk-UA" sz="1600" i="1" dirty="0" err="1">
                <a:latin typeface="Segoe UI" panose="020B0502040204020203" pitchFamily="34" charset="0"/>
                <a:cs typeface="Segoe UI" panose="020B0502040204020203" pitchFamily="34" charset="0"/>
              </a:rPr>
              <a:t>екзопланет</a:t>
            </a:r>
            <a:r>
              <a:rPr lang="uk-UA" sz="1600" i="1" dirty="0">
                <a:latin typeface="Segoe UI" panose="020B0502040204020203" pitchFamily="34" charset="0"/>
                <a:cs typeface="Segoe UI" panose="020B0502040204020203" pitchFamily="34" charset="0"/>
              </a:rPr>
              <a:t> подібного типу</a:t>
            </a:r>
          </a:p>
        </p:txBody>
      </p:sp>
    </p:spTree>
    <p:extLst>
      <p:ext uri="{BB962C8B-B14F-4D97-AF65-F5344CB8AC3E}">
        <p14:creationId xmlns:p14="http://schemas.microsoft.com/office/powerpoint/2010/main" val="268223341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OUTPUTDPI" val="1200"/>
  <p:tag name="ORIGINALHEIGHT" val="285,7143"/>
  <p:tag name="ORIGINALWIDTH" val="2677,165"/>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dfrac{\partial \mathbf{U}}{\partial t}&#10;+ (\mathbf{U}\cdot\nabla)\mathbf{U}&#10;=&#10;-\dfrac{1}{\rho}\nabla p&#10;+ \nu \nabla^2 \mathbf{U}&#10;+ \mathbf{g}&#10;- 2\boldsymbol{\Omega}\times \mathbf{U}      $}&#10;\end{document}"/>
  <p:tag name="IGUANATEXSIZE" val="20"/>
  <p:tag name="IGUANATEXCURSOR" val="482"/>
  <p:tag name="TRANSPARENCY" val="True"/>
  <p:tag name="FILENAME" val=""/>
  <p:tag name="LATEXENGINEID" val="0"/>
  <p:tag name="TEMPFOLDER" val="\"/>
  <p:tag name="LATEXFORMHEIGHT" val="312"/>
  <p:tag name="LATEXFORMWIDTH" val="384"/>
  <p:tag name="LATEXFORMWRAP" val="True"/>
  <p:tag name="BITMAPVECTOR" val="0"/>
</p:tagLst>
</file>

<file path=ppt/tags/tag2.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420,6974"/>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nu=\eta/\rho      $}&#10;\end{document}"/>
  <p:tag name="IGUANATEXSIZE" val="18"/>
  <p:tag name="IGUANATEXCURSOR" val="315"/>
  <p:tag name="TRANSPARENCY" val="True"/>
  <p:tag name="FILENAME" val=""/>
  <p:tag name="LATEXENGINEID" val="0"/>
  <p:tag name="TEMPFOLDER" val="\"/>
  <p:tag name="LATEXFORMHEIGHT" val="312"/>
  <p:tag name="LATEXFORMWIDTH" val="384"/>
  <p:tag name="LATEXFORMWRAP" val="True"/>
  <p:tag name="BITMAPVECTOR" val="0"/>
</p:tagLst>
</file>

<file path=ppt/tags/tag3.xml><?xml version="1.0" encoding="utf-8"?>
<p:tagLst xmlns:a="http://schemas.openxmlformats.org/drawingml/2006/main" xmlns:r="http://schemas.openxmlformats.org/officeDocument/2006/relationships" xmlns:p="http://schemas.openxmlformats.org/presentationml/2006/main">
  <p:tag name="OUTPUTDPI" val="1200"/>
  <p:tag name="ORIGINALHEIGHT" val="87,73905"/>
  <p:tag name="ORIGINALWIDTH" val="79,49008"/>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Omega      $}&#10;\end{document}"/>
  <p:tag name="IGUANATEXSIZE" val="18"/>
  <p:tag name="IGUANATEXCURSOR" val="308"/>
  <p:tag name="TRANSPARENCY" val="True"/>
  <p:tag name="FILENAME" val=""/>
  <p:tag name="LATEXENGINEID" val="0"/>
  <p:tag name="TEMPFOLDER" val="\"/>
  <p:tag name="LATEXFORMHEIGHT" val="312"/>
  <p:tag name="LATEXFORMWIDTH" val="384"/>
  <p:tag name="LATEXFORMWRAP" val="True"/>
  <p:tag name="BITMAPVECTOR" val="0"/>
</p:tagLst>
</file>

<file path=ppt/tags/tag4.xml><?xml version="1.0" encoding="utf-8"?>
<p:tagLst xmlns:a="http://schemas.openxmlformats.org/drawingml/2006/main" xmlns:r="http://schemas.openxmlformats.org/officeDocument/2006/relationships" xmlns:p="http://schemas.openxmlformats.org/presentationml/2006/main">
  <p:tag name="OUTPUTDPI" val="1200"/>
  <p:tag name="ORIGINALHEIGHT" val="279,715"/>
  <p:tag name="ORIGINALWIDTH" val="491,9385"/>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Ro=\dfrac{U}{f L}      $}&#10;\end{document}"/>
  <p:tag name="IGUANATEXSIZE" val="20"/>
  <p:tag name="IGUANATEXCURSOR" val="318"/>
  <p:tag name="TRANSPARENCY" val="True"/>
  <p:tag name="FILENAME" val=""/>
  <p:tag name="LATEXENGINEID" val="0"/>
  <p:tag name="TEMPFOLDER" val="\"/>
  <p:tag name="LATEXFORMHEIGHT" val="312"/>
  <p:tag name="LATEXFORMWIDTH" val="384"/>
  <p:tag name="LATEXFORMWRAP" val="True"/>
  <p:tag name="BITMAPVECTOR" val="0"/>
</p:tagLst>
</file>

<file path=ppt/tags/tag5.xml><?xml version="1.0" encoding="utf-8"?>
<p:tagLst xmlns:a="http://schemas.openxmlformats.org/drawingml/2006/main" xmlns:r="http://schemas.openxmlformats.org/officeDocument/2006/relationships" xmlns:p="http://schemas.openxmlformats.org/presentationml/2006/main">
  <p:tag name="OUTPUTDPI" val="1200"/>
  <p:tag name="ORIGINALHEIGHT" val="115,4856"/>
  <p:tag name="ORIGINALWIDTH" val="658,4177"/>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f=2 \Omega \sin \varphi      $}&#10;\end{document}"/>
  <p:tag name="IGUANATEXSIZE" val="20"/>
  <p:tag name="IGUANATEXCURSOR" val="325"/>
  <p:tag name="TRANSPARENCY" val="True"/>
  <p:tag name="FILENAME" val=""/>
  <p:tag name="LATEXENGINEID" val="0"/>
  <p:tag name="TEMPFOLDER" val="\"/>
  <p:tag name="LATEXFORMHEIGHT" val="312"/>
  <p:tag name="LATEXFORMWIDTH" val="384"/>
  <p:tag name="LATEXFORMWRAP" val="True"/>
  <p:tag name="BITMAPVECTOR" val="0"/>
</p:tagLst>
</file>

<file path=ppt/tags/tag6.xml><?xml version="1.0" encoding="utf-8"?>
<p:tagLst xmlns:a="http://schemas.openxmlformats.org/drawingml/2006/main" xmlns:r="http://schemas.openxmlformats.org/officeDocument/2006/relationships" xmlns:p="http://schemas.openxmlformats.org/presentationml/2006/main">
  <p:tag name="OUTPUTDPI" val="1200"/>
  <p:tag name="ORIGINALHEIGHT" val="87,73905"/>
  <p:tag name="ORIGINALWIDTH" val="79,49008"/>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Omega      $}&#10;\end{document}"/>
  <p:tag name="IGUANATEXSIZE" val="18"/>
  <p:tag name="IGUANATEXCURSOR" val="308"/>
  <p:tag name="TRANSPARENCY" val="True"/>
  <p:tag name="FILENAME" val=""/>
  <p:tag name="LATEXENGINEID" val="0"/>
  <p:tag name="TEMPFOLDER" val="\"/>
  <p:tag name="LATEXFORMHEIGHT" val="312"/>
  <p:tag name="LATEXFORMWIDTH" val="384"/>
  <p:tag name="LATEXFORMWRAP" val="True"/>
  <p:tag name="BITMAPVECTOR" val="0"/>
</p:tagLst>
</file>

<file path=ppt/tags/tag7.xml><?xml version="1.0" encoding="utf-8"?>
<p:tagLst xmlns:a="http://schemas.openxmlformats.org/drawingml/2006/main" xmlns:r="http://schemas.openxmlformats.org/officeDocument/2006/relationships" xmlns:p="http://schemas.openxmlformats.org/presentationml/2006/main">
  <p:tag name="OUTPUTDPI" val="1200"/>
  <p:tag name="ORIGINALHEIGHT" val="92,98835"/>
  <p:tag name="ORIGINALWIDTH" val="397,4503"/>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Ro \ll 1       $}&#10;\end{document}"/>
  <p:tag name="IGUANATEXSIZE" val="16"/>
  <p:tag name="IGUANATEXCURSOR" val="307"/>
  <p:tag name="TRANSPARENCY" val="True"/>
  <p:tag name="FILENAME" val=""/>
  <p:tag name="LATEXENGINEID" val="0"/>
  <p:tag name="TEMPFOLDER" val="\"/>
  <p:tag name="LATEXFORMHEIGHT" val="312"/>
  <p:tag name="LATEXFORMWIDTH" val="384"/>
  <p:tag name="LATEXFORMWRAP" val="True"/>
  <p:tag name="BITMAPVECTOR" val="0"/>
</p:tagLst>
</file>

<file path=ppt/tags/tag8.xml><?xml version="1.0" encoding="utf-8"?>
<p:tagLst xmlns:a="http://schemas.openxmlformats.org/drawingml/2006/main" xmlns:r="http://schemas.openxmlformats.org/officeDocument/2006/relationships" xmlns:p="http://schemas.openxmlformats.org/presentationml/2006/main">
  <p:tag name="OUTPUTDPI" val="1200"/>
  <p:tag name="ORIGINALHEIGHT" val="87,73905"/>
  <p:tag name="ORIGINALWIDTH" val="369,7038"/>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Ro \sim 1       $}&#10;\end{document}"/>
  <p:tag name="IGUANATEXSIZE" val="16"/>
  <p:tag name="IGUANATEXCURSOR" val="308"/>
  <p:tag name="TRANSPARENCY" val="True"/>
  <p:tag name="FILENAME" val=""/>
  <p:tag name="LATEXENGINEID" val="0"/>
  <p:tag name="TEMPFOLDER" val="\"/>
  <p:tag name="LATEXFORMHEIGHT" val="312"/>
  <p:tag name="LATEXFORMWIDTH" val="384"/>
  <p:tag name="LATEXFORMWRAP" val="True"/>
  <p:tag name="BITMAPVECTOR" val="0"/>
</p:tagLst>
</file>

<file path=ppt/tags/tag9.xml><?xml version="1.0" encoding="utf-8"?>
<p:tagLst xmlns:a="http://schemas.openxmlformats.org/drawingml/2006/main" xmlns:r="http://schemas.openxmlformats.org/officeDocument/2006/relationships" xmlns:p="http://schemas.openxmlformats.org/presentationml/2006/main">
  <p:tag name="OUTPUTDPI" val="1200"/>
  <p:tag name="ORIGINALHEIGHT" val="89,98874"/>
  <p:tag name="ORIGINALWIDTH" val="369,7038"/>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Ro &gt; 1       $}&#10;\end{document}"/>
  <p:tag name="IGUANATEXSIZE" val="16"/>
  <p:tag name="IGUANATEXCURSOR" val="305"/>
  <p:tag name="TRANSPARENCY" val="True"/>
  <p:tag name="FILENAME" val=""/>
  <p:tag name="LATEXENGINEID" val="0"/>
  <p:tag name="TEMPFOLDER" val="\"/>
  <p:tag name="LATEXFORMHEIGHT" val="312"/>
  <p:tag name="LATEXFORMWIDTH" val="384"/>
  <p:tag name="LATEXFORMWRAP" val="True"/>
  <p:tag name="BITMAPVECTOR" val="0"/>
</p:tagLst>
</file>

<file path=ppt/tags/tag10.xml><?xml version="1.0" encoding="utf-8"?>
<p:tagLst xmlns:a="http://schemas.openxmlformats.org/drawingml/2006/main" xmlns:r="http://schemas.openxmlformats.org/officeDocument/2006/relationships" xmlns:p="http://schemas.openxmlformats.org/presentationml/2006/main">
  <p:tag name="OUTPUTDPI" val="1200"/>
  <p:tag name="ORIGINALHEIGHT" val="279,715"/>
  <p:tag name="ORIGINALWIDTH" val="491,9385"/>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Ro=\dfrac{U}{f L}      $}&#10;\end{document}"/>
  <p:tag name="IGUANATEXSIZE" val="20"/>
  <p:tag name="IGUANATEXCURSOR" val="318"/>
  <p:tag name="TRANSPARENCY" val="True"/>
  <p:tag name="FILENAME" val=""/>
  <p:tag name="LATEXENGINEID" val="0"/>
  <p:tag name="TEMPFOLDER" val="\"/>
  <p:tag name="LATEXFORMHEIGHT" val="312"/>
  <p:tag name="LATEXFORMWIDTH" val="384"/>
  <p:tag name="LATEXFORMWRAP" val="True"/>
  <p:tag name="BITMAPVECTOR" val="0"/>
</p:tagLst>
</file>

<file path=ppt/tags/tag11.xml><?xml version="1.0" encoding="utf-8"?>
<p:tagLst xmlns:a="http://schemas.openxmlformats.org/drawingml/2006/main" xmlns:r="http://schemas.openxmlformats.org/officeDocument/2006/relationships" xmlns:p="http://schemas.openxmlformats.org/presentationml/2006/main">
  <p:tag name="OUTPUTDPI" val="1200"/>
  <p:tag name="ORIGINALHEIGHT" val="115,4856"/>
  <p:tag name="ORIGINALWIDTH" val="658,4177"/>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f=2 \Omega \sin \varphi      $}&#10;\end{document}"/>
  <p:tag name="IGUANATEXSIZE" val="20"/>
  <p:tag name="IGUANATEXCURSOR" val="325"/>
  <p:tag name="TRANSPARENCY" val="True"/>
  <p:tag name="FILENAME" val=""/>
  <p:tag name="LATEXENGINEID" val="0"/>
  <p:tag name="TEMPFOLDER" val="\"/>
  <p:tag name="LATEXFORMHEIGHT" val="312"/>
  <p:tag name="LATEXFORMWIDTH" val="384"/>
  <p:tag name="LATEXFORMWRAP" val="True"/>
  <p:tag name="BITMAPVECTOR" val="0"/>
</p:tagLst>
</file>

<file path=ppt/tags/tag12.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979,3776"/>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U\approx 100-200 м/с      $}&#10;\end{document}"/>
  <p:tag name="IGUANATEXSIZE" val="20"/>
  <p:tag name="IGUANATEXCURSOR" val="322"/>
  <p:tag name="TRANSPARENCY" val="True"/>
  <p:tag name="FILENAME" val=""/>
  <p:tag name="LATEXENGINEID" val="0"/>
  <p:tag name="TEMPFOLDER" val="\"/>
  <p:tag name="LATEXFORMHEIGHT" val="312"/>
  <p:tag name="LATEXFORMWIDTH" val="384"/>
  <p:tag name="LATEXFORMWRAP" val="True"/>
  <p:tag name="BITMAPVECTOR" val="0"/>
</p:tagLst>
</file>

<file path=ppt/tags/tag13.xml><?xml version="1.0" encoding="utf-8"?>
<p:tagLst xmlns:a="http://schemas.openxmlformats.org/drawingml/2006/main" xmlns:r="http://schemas.openxmlformats.org/officeDocument/2006/relationships" xmlns:p="http://schemas.openxmlformats.org/presentationml/2006/main">
  <p:tag name="OUTPUTDPI" val="1200"/>
  <p:tag name="ORIGINALHEIGHT" val="134,2332"/>
  <p:tag name="ORIGINALWIDTH" val="969,6288"/>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L\approx (4-6)\cdot 10^6 м      $}&#10;\end{document}"/>
  <p:tag name="IGUANATEXSIZE" val="20"/>
  <p:tag name="IGUANATEXCURSOR" val="316"/>
  <p:tag name="TRANSPARENCY" val="True"/>
  <p:tag name="FILENAME" val=""/>
  <p:tag name="LATEXENGINEID" val="0"/>
  <p:tag name="TEMPFOLDER" val="\"/>
  <p:tag name="LATEXFORMHEIGHT" val="312"/>
  <p:tag name="LATEXFORMWIDTH" val="384"/>
  <p:tag name="LATEXFORMWRAP" val="True"/>
  <p:tag name="BITMAPVECTOR" val="0"/>
</p:tagLst>
</file>

<file path=ppt/tags/tag14.xml><?xml version="1.0" encoding="utf-8"?>
<p:tagLst xmlns:a="http://schemas.openxmlformats.org/drawingml/2006/main" xmlns:r="http://schemas.openxmlformats.org/officeDocument/2006/relationships" xmlns:p="http://schemas.openxmlformats.org/presentationml/2006/main">
  <p:tag name="OUTPUTDPI" val="1200"/>
  <p:tag name="ORIGINALHEIGHT" val="110,9861"/>
  <p:tag name="ORIGINALWIDTH" val="470,1913"/>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sin \varphi\approx 1      $}&#10;\end{document}"/>
  <p:tag name="IGUANATEXSIZE" val="20"/>
  <p:tag name="IGUANATEXCURSOR" val="314"/>
  <p:tag name="TRANSPARENCY" val="True"/>
  <p:tag name="FILENAME" val=""/>
  <p:tag name="LATEXENGINEID" val="0"/>
  <p:tag name="TEMPFOLDER" val="\"/>
  <p:tag name="LATEXFORMHEIGHT" val="312"/>
  <p:tag name="LATEXFORMWIDTH" val="384"/>
  <p:tag name="LATEXFORMWRAP" val="True"/>
  <p:tag name="BITMAPVECTOR" val="0"/>
</p:tagLst>
</file>

<file path=ppt/tags/tag15.xml><?xml version="1.0" encoding="utf-8"?>
<p:tagLst xmlns:a="http://schemas.openxmlformats.org/drawingml/2006/main" xmlns:r="http://schemas.openxmlformats.org/officeDocument/2006/relationships" xmlns:p="http://schemas.openxmlformats.org/presentationml/2006/main">
  <p:tag name="OUTPUTDPI" val="1200"/>
  <p:tag name="ORIGINALHEIGHT" val="108,7364"/>
  <p:tag name="ORIGINALWIDTH" val="487,4391"/>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Ro\sim 0,1      $}&#10;\end{document}"/>
  <p:tag name="IGUANATEXSIZE" val="20"/>
  <p:tag name="IGUANATEXCURSOR" val="312"/>
  <p:tag name="TRANSPARENCY" val="True"/>
  <p:tag name="FILENAME" val=""/>
  <p:tag name="LATEXENGINEID" val="0"/>
  <p:tag name="TEMPFOLDER" val="\"/>
  <p:tag name="LATEXFORMHEIGHT" val="312"/>
  <p:tag name="LATEXFORMWIDTH" val="384"/>
  <p:tag name="LATEXFORMWRAP" val="True"/>
  <p:tag name="BITMAPVECTOR" val="0"/>
</p:tagLst>
</file>

<file path=ppt/tags/tag16.xml><?xml version="1.0" encoding="utf-8"?>
<p:tagLst xmlns:a="http://schemas.openxmlformats.org/drawingml/2006/main" xmlns:r="http://schemas.openxmlformats.org/officeDocument/2006/relationships" xmlns:p="http://schemas.openxmlformats.org/presentationml/2006/main">
  <p:tag name="OUTPUTDPI" val="1200"/>
  <p:tag name="ORIGINALHEIGHT" val="87,73905"/>
  <p:tag name="ORIGINALWIDTH" val="369,7038"/>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Ro \sim 1      $}&#10;\end{document}"/>
  <p:tag name="IGUANATEXSIZE" val="18"/>
  <p:tag name="IGUANATEXCURSOR" val="311"/>
  <p:tag name="TRANSPARENCY" val="True"/>
  <p:tag name="FILENAME" val=""/>
  <p:tag name="LATEXENGINEID" val="0"/>
  <p:tag name="TEMPFOLDER" val="\"/>
  <p:tag name="LATEXFORMHEIGHT" val="312"/>
  <p:tag name="LATEXFORMWIDTH" val="384"/>
  <p:tag name="LATEXFORMWRAP" val="True"/>
  <p:tag name="BITMAPVECTOR" val="0"/>
</p:tagLst>
</file>

<file path=ppt/tags/tag17.xml><?xml version="1.0" encoding="utf-8"?>
<p:tagLst xmlns:a="http://schemas.openxmlformats.org/drawingml/2006/main" xmlns:r="http://schemas.openxmlformats.org/officeDocument/2006/relationships" xmlns:p="http://schemas.openxmlformats.org/presentationml/2006/main">
  <p:tag name="OUTPUTDPI" val="1200"/>
  <p:tag name="ORIGINALHEIGHT" val="279,715"/>
  <p:tag name="ORIGINALWIDTH" val="491,9385"/>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Ro=\dfrac{U}{f L}      $}&#10;\end{document}"/>
  <p:tag name="IGUANATEXSIZE" val="18"/>
  <p:tag name="IGUANATEXCURSOR" val="318"/>
  <p:tag name="TRANSPARENCY" val="True"/>
  <p:tag name="FILENAME" val=""/>
  <p:tag name="LATEXENGINEID" val="0"/>
  <p:tag name="TEMPFOLDER" val="\"/>
  <p:tag name="LATEXFORMHEIGHT" val="312"/>
  <p:tag name="LATEXFORMWIDTH" val="384"/>
  <p:tag name="LATEXFORMWRAP" val="True"/>
  <p:tag name="BITMAPVECTOR" val="0"/>
</p:tagLst>
</file>

<file path=ppt/tags/tag18.xml><?xml version="1.0" encoding="utf-8"?>
<p:tagLst xmlns:a="http://schemas.openxmlformats.org/drawingml/2006/main" xmlns:r="http://schemas.openxmlformats.org/officeDocument/2006/relationships" xmlns:p="http://schemas.openxmlformats.org/presentationml/2006/main">
  <p:tag name="OUTPUTDPI" val="1200"/>
  <p:tag name="ORIGINALHEIGHT" val="115,4856"/>
  <p:tag name="ORIGINALWIDTH" val="658,4177"/>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f=2 \Omega \sin \varphi      $}&#10;\end{document}"/>
  <p:tag name="IGUANATEXSIZE" val="18"/>
  <p:tag name="IGUANATEXCURSOR" val="325"/>
  <p:tag name="TRANSPARENCY" val="True"/>
  <p:tag name="FILENAME" val=""/>
  <p:tag name="LATEXENGINEID" val="0"/>
  <p:tag name="TEMPFOLDER" val="\"/>
  <p:tag name="LATEXFORMHEIGHT" val="312"/>
  <p:tag name="LATEXFORMWIDTH" val="384"/>
  <p:tag name="LATEXFORMWRAP" val="True"/>
  <p:tag name="BITMAPVECTOR" val="0"/>
</p:tagLst>
</file>

<file path=ppt/tags/tag19.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979,3776"/>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U\approx 100-200 м/с      $}&#10;\end{document}"/>
  <p:tag name="IGUANATEXSIZE" val="18"/>
  <p:tag name="IGUANATEXCURSOR" val="322"/>
  <p:tag name="TRANSPARENCY" val="True"/>
  <p:tag name="FILENAME" val=""/>
  <p:tag name="LATEXENGINEID" val="0"/>
  <p:tag name="TEMPFOLDER" val="\"/>
  <p:tag name="LATEXFORMHEIGHT" val="312"/>
  <p:tag name="LATEXFORMWIDTH" val="384"/>
  <p:tag name="LATEXFORMWRAP" val="True"/>
  <p:tag name="BITMAPVECTOR" val="0"/>
</p:tagLst>
</file>

<file path=ppt/tags/tag20.xml><?xml version="1.0" encoding="utf-8"?>
<p:tagLst xmlns:a="http://schemas.openxmlformats.org/drawingml/2006/main" xmlns:r="http://schemas.openxmlformats.org/officeDocument/2006/relationships" xmlns:p="http://schemas.openxmlformats.org/presentationml/2006/main">
  <p:tag name="OUTPUTDPI" val="1200"/>
  <p:tag name="ORIGINALHEIGHT" val="134,2332"/>
  <p:tag name="ORIGINALWIDTH" val="969,6288"/>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L\approx (4-6)\cdot 10^6 м      $}&#10;\end{document}"/>
  <p:tag name="IGUANATEXSIZE" val="16"/>
  <p:tag name="IGUANATEXCURSOR" val="316"/>
  <p:tag name="TRANSPARENCY" val="True"/>
  <p:tag name="FILENAME" val=""/>
  <p:tag name="LATEXENGINEID" val="0"/>
  <p:tag name="TEMPFOLDER" val="\"/>
  <p:tag name="LATEXFORMHEIGHT" val="312"/>
  <p:tag name="LATEXFORMWIDTH" val="384"/>
  <p:tag name="LATEXFORMWRAP" val="True"/>
  <p:tag name="BITMAPVECTOR" val="0"/>
</p:tagLst>
</file>

<file path=ppt/tags/tag21.xml><?xml version="1.0" encoding="utf-8"?>
<p:tagLst xmlns:a="http://schemas.openxmlformats.org/drawingml/2006/main" xmlns:r="http://schemas.openxmlformats.org/officeDocument/2006/relationships" xmlns:p="http://schemas.openxmlformats.org/presentationml/2006/main">
  <p:tag name="OUTPUTDPI" val="1200"/>
  <p:tag name="ORIGINALHEIGHT" val="110,9861"/>
  <p:tag name="ORIGINALWIDTH" val="470,1913"/>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sin \varphi\approx 1      $}&#10;\end{document}"/>
  <p:tag name="IGUANATEXSIZE" val="16"/>
  <p:tag name="IGUANATEXCURSOR" val="314"/>
  <p:tag name="TRANSPARENCY" val="True"/>
  <p:tag name="FILENAME" val=""/>
  <p:tag name="LATEXENGINEID" val="0"/>
  <p:tag name="TEMPFOLDER" val="\"/>
  <p:tag name="LATEXFORMHEIGHT" val="312"/>
  <p:tag name="LATEXFORMWIDTH" val="384"/>
  <p:tag name="LATEXFORMWRAP" val="True"/>
  <p:tag name="BITMAPVECTOR" val="0"/>
</p:tagLst>
</file>

<file path=ppt/tags/tag22.xml><?xml version="1.0" encoding="utf-8"?>
<p:tagLst xmlns:a="http://schemas.openxmlformats.org/drawingml/2006/main" xmlns:r="http://schemas.openxmlformats.org/officeDocument/2006/relationships" xmlns:p="http://schemas.openxmlformats.org/presentationml/2006/main">
  <p:tag name="OUTPUTDPI" val="1200"/>
  <p:tag name="ORIGINALHEIGHT" val="108,7364"/>
  <p:tag name="ORIGINALWIDTH" val="487,4391"/>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Ro\sim 0,1      $}&#10;\end{document}"/>
  <p:tag name="IGUANATEXSIZE" val="18"/>
  <p:tag name="IGUANATEXCURSOR" val="312"/>
  <p:tag name="TRANSPARENCY" val="True"/>
  <p:tag name="FILENAME" val=""/>
  <p:tag name="LATEXENGINEID" val="0"/>
  <p:tag name="TEMPFOLDER" val="\"/>
  <p:tag name="LATEXFORMHEIGHT" val="312"/>
  <p:tag name="LATEXFORMWIDTH" val="384"/>
  <p:tag name="LATEXFORMWRAP" val="True"/>
  <p:tag name="BITMAPVECTOR" val="0"/>
</p:tagLst>
</file>

<file path=ppt/tags/tag23.xml><?xml version="1.0" encoding="utf-8"?>
<p:tagLst xmlns:a="http://schemas.openxmlformats.org/drawingml/2006/main" xmlns:r="http://schemas.openxmlformats.org/officeDocument/2006/relationships" xmlns:p="http://schemas.openxmlformats.org/presentationml/2006/main">
  <p:tag name="OUTPUTDPI" val="1200"/>
  <p:tag name="ORIGINALHEIGHT" val="130,4837"/>
  <p:tag name="ORIGINALWIDTH" val="984,627"/>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hat{u}(k_x, k_y), \hat{v}(k_x, k_y)      $}&#10;\end{document}"/>
  <p:tag name="IGUANATEXSIZE" val="16"/>
  <p:tag name="IGUANATEXCURSOR" val="320"/>
  <p:tag name="TRANSPARENCY" val="True"/>
  <p:tag name="FILENAME" val=""/>
  <p:tag name="LATEXENGINEID" val="0"/>
  <p:tag name="TEMPFOLDER" val="\"/>
  <p:tag name="LATEXFORMHEIGHT" val="312"/>
  <p:tag name="LATEXFORMWIDTH" val="384"/>
  <p:tag name="LATEXFORMWRAP" val="True"/>
  <p:tag name="BITMAPVECTOR" val="0"/>
</p:tagLst>
</file>

<file path=ppt/tags/tag24.xml><?xml version="1.0" encoding="utf-8"?>
<p:tagLst xmlns:a="http://schemas.openxmlformats.org/drawingml/2006/main" xmlns:r="http://schemas.openxmlformats.org/officeDocument/2006/relationships" xmlns:p="http://schemas.openxmlformats.org/presentationml/2006/main">
  <p:tag name="OUTPUTDPI" val="1200"/>
  <p:tag name="ORIGINALHEIGHT" val="251,9685"/>
  <p:tag name="ORIGINALWIDTH" val="2135,733"/>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E_к(k_x, k_y) = \dfrac{1}{2}\left(\hat{u}^2(k_x, k_y) + \hat{v}^2(k_x, k_y)\right)      $}&#10;\end{document}"/>
  <p:tag name="IGUANATEXSIZE" val="20"/>
  <p:tag name="IGUANATEXCURSOR" val="305"/>
  <p:tag name="TRANSPARENCY" val="True"/>
  <p:tag name="FILENAME" val=""/>
  <p:tag name="LATEXENGINEID" val="0"/>
  <p:tag name="TEMPFOLDER" val="\"/>
  <p:tag name="LATEXFORMHEIGHT" val="312"/>
  <p:tag name="LATEXFORMWIDTH" val="384"/>
  <p:tag name="LATEXFORMWRAP" val="True"/>
  <p:tag name="BITMAPVECTOR" val="0"/>
</p:tagLst>
</file>

<file path=ppt/tags/tag25.xml><?xml version="1.0" encoding="utf-8"?>
<p:tagLst xmlns:a="http://schemas.openxmlformats.org/drawingml/2006/main" xmlns:r="http://schemas.openxmlformats.org/officeDocument/2006/relationships" xmlns:p="http://schemas.openxmlformats.org/presentationml/2006/main">
  <p:tag name="OUTPUTDPI" val="1200"/>
  <p:tag name="ORIGINALHEIGHT" val="224,222"/>
  <p:tag name="ORIGINALWIDTH" val="757,4053"/>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k = \sqrt{k_x^2 + k_y^2}      $}&#10;\end{document}"/>
  <p:tag name="IGUANATEXSIZE" val="20"/>
  <p:tag name="IGUANATEXCURSOR" val="326"/>
  <p:tag name="TRANSPARENCY" val="True"/>
  <p:tag name="FILENAME" val=""/>
  <p:tag name="LATEXENGINEID" val="0"/>
  <p:tag name="TEMPFOLDER" val="\"/>
  <p:tag name="LATEXFORMHEIGHT" val="312"/>
  <p:tag name="LATEXFORMWIDTH" val="384"/>
  <p:tag name="LATEXFORMWRAP" val="True"/>
  <p:tag name="BITMAPVECTOR" val="0"/>
</p:tagLst>
</file>

<file path=ppt/tags/tag26.xml><?xml version="1.0" encoding="utf-8"?>
<p:tagLst xmlns:a="http://schemas.openxmlformats.org/drawingml/2006/main" xmlns:r="http://schemas.openxmlformats.org/officeDocument/2006/relationships" xmlns:p="http://schemas.openxmlformats.org/presentationml/2006/main">
  <p:tag name="OUTPUTDPI" val="1200"/>
  <p:tag name="ORIGINALHEIGHT" val="122,9846"/>
  <p:tag name="ORIGINALWIDTH" val="290,2137"/>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k_x, k_y      $}&#10;\end{document}"/>
  <p:tag name="IGUANATEXSIZE" val="16"/>
  <p:tag name="IGUANATEXCURSOR" val="306"/>
  <p:tag name="TRANSPARENCY" val="True"/>
  <p:tag name="FILENAME" val=""/>
  <p:tag name="LATEXENGINEID" val="0"/>
  <p:tag name="TEMPFOLDER" val="\"/>
  <p:tag name="LATEXFORMHEIGHT" val="312"/>
  <p:tag name="LATEXFORMWIDTH" val="384"/>
  <p:tag name="LATEXFORMWRAP" val="True"/>
  <p:tag name="BITMAPVECTOR" val="0"/>
</p:tagLst>
</file>

<file path=ppt/tags/tag27.xml><?xml version="1.0" encoding="utf-8"?>
<p:tagLst xmlns:a="http://schemas.openxmlformats.org/drawingml/2006/main" xmlns:r="http://schemas.openxmlformats.org/officeDocument/2006/relationships" xmlns:p="http://schemas.openxmlformats.org/presentationml/2006/main">
  <p:tag name="OUTPUTDPI" val="1200"/>
  <p:tag name="ORIGINALHEIGHT" val="251,9685"/>
  <p:tag name="ORIGINALWIDTH" val="683,1646"/>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E_p = \dfrac{1}{2}N^2 \eta^2      $}&#10;\end{document}"/>
  <p:tag name="IGUANATEXSIZE" val="20"/>
  <p:tag name="IGUANATEXCURSOR" val="330"/>
  <p:tag name="TRANSPARENCY" val="True"/>
  <p:tag name="FILENAME" val=""/>
  <p:tag name="LATEXENGINEID" val="0"/>
  <p:tag name="TEMPFOLDER" val="\"/>
  <p:tag name="LATEXFORMHEIGHT" val="312"/>
  <p:tag name="LATEXFORMWIDTH" val="384"/>
  <p:tag name="LATEXFORMWRAP" val="True"/>
  <p:tag name="BITMAPVECTOR" val="0"/>
</p:tagLst>
</file>

<file path=ppt/tags/tag28.xml><?xml version="1.0" encoding="utf-8"?>
<p:tagLst xmlns:a="http://schemas.openxmlformats.org/drawingml/2006/main" xmlns:r="http://schemas.openxmlformats.org/officeDocument/2006/relationships" xmlns:p="http://schemas.openxmlformats.org/presentationml/2006/main">
  <p:tag name="OUTPUTDPI" val="1200"/>
  <p:tag name="ORIGINALHEIGHT" val="258,7177"/>
  <p:tag name="ORIGINALWIDTH" val="567,6791"/>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N^2=\dfrac{g}{\theta}\dfrac{d\theta}{d z}      $}&#10;\end{document}"/>
  <p:tag name="IGUANATEXSIZE" val="20"/>
  <p:tag name="IGUANATEXCURSOR" val="342"/>
  <p:tag name="TRANSPARENCY" val="True"/>
  <p:tag name="FILENAME" val=""/>
  <p:tag name="LATEXENGINEID" val="0"/>
  <p:tag name="TEMPFOLDER" val="\"/>
  <p:tag name="LATEXFORMHEIGHT" val="312"/>
  <p:tag name="LATEXFORMWIDTH" val="384"/>
  <p:tag name="LATEXFORMWRAP" val="True"/>
  <p:tag name="BITMAPVECTOR" val="0"/>
</p:tagLst>
</file>

<file path=ppt/tags/tag29.xml><?xml version="1.0" encoding="utf-8"?>
<p:tagLst xmlns:a="http://schemas.openxmlformats.org/drawingml/2006/main" xmlns:r="http://schemas.openxmlformats.org/officeDocument/2006/relationships" xmlns:p="http://schemas.openxmlformats.org/presentationml/2006/main">
  <p:tag name="OUTPUTDPI" val="1200"/>
  <p:tag name="ORIGINALHEIGHT" val="258,7177"/>
  <p:tag name="ORIGINALWIDTH" val="825,6468"/>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theta = T \left(\frac{p_0}{p}\right)^{R/c_p}      $}&#10;\end{document}"/>
  <p:tag name="IGUANATEXSIZE" val="20"/>
  <p:tag name="IGUANATEXCURSOR" val="347"/>
  <p:tag name="TRANSPARENCY" val="True"/>
  <p:tag name="FILENAME" val=""/>
  <p:tag name="LATEXENGINEID" val="0"/>
  <p:tag name="TEMPFOLDER" val="\"/>
  <p:tag name="LATEXFORMHEIGHT" val="312"/>
  <p:tag name="LATEXFORMWIDTH" val="384"/>
  <p:tag name="LATEXFORMWRAP" val="True"/>
  <p:tag name="BITMAPVECTOR" val="0"/>
</p:tagLst>
</file>

<file path=ppt/tags/tag30.xml><?xml version="1.0" encoding="utf-8"?>
<p:tagLst xmlns:a="http://schemas.openxmlformats.org/drawingml/2006/main" xmlns:r="http://schemas.openxmlformats.org/officeDocument/2006/relationships" xmlns:p="http://schemas.openxmlformats.org/presentationml/2006/main">
  <p:tag name="OUTPUTDPI" val="1200"/>
  <p:tag name="ORIGINALHEIGHT" val="89,23882"/>
  <p:tag name="ORIGINALWIDTH" val="52,49347"/>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theta      $}&#10;\end{document}"/>
  <p:tag name="IGUANATEXSIZE" val="20"/>
  <p:tag name="IGUANATEXCURSOR" val="308"/>
  <p:tag name="TRANSPARENCY" val="True"/>
  <p:tag name="FILENAME" val=""/>
  <p:tag name="LATEXENGINEID" val="0"/>
  <p:tag name="TEMPFOLDER" val="\"/>
  <p:tag name="LATEXFORMHEIGHT" val="312"/>
  <p:tag name="LATEXFORMWIDTH" val="384"/>
  <p:tag name="LATEXFORMWRAP" val="True"/>
  <p:tag name="BITMAPVECTOR" val="0"/>
</p:tagLst>
</file>

<file path=ppt/tags/tag31.xml><?xml version="1.0" encoding="utf-8"?>
<p:tagLst xmlns:a="http://schemas.openxmlformats.org/drawingml/2006/main" xmlns:r="http://schemas.openxmlformats.org/officeDocument/2006/relationships" xmlns:p="http://schemas.openxmlformats.org/presentationml/2006/main">
  <p:tag name="OUTPUTDPI" val="1200"/>
  <p:tag name="ORIGINALHEIGHT" val="130,4837"/>
  <p:tag name="ORIGINALWIDTH" val="1601,8"/>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N \sim 10^{-2}с^{-1},   \eta \sim 10^{3}-10^4 м     $}&#10;\end{document}"/>
  <p:tag name="IGUANATEXSIZE" val="20"/>
  <p:tag name="IGUANATEXCURSOR" val="349"/>
  <p:tag name="TRANSPARENCY" val="True"/>
  <p:tag name="FILENAME" val=""/>
  <p:tag name="LATEXENGINEID" val="0"/>
  <p:tag name="TEMPFOLDER" val="\"/>
  <p:tag name="LATEXFORMHEIGHT" val="312"/>
  <p:tag name="LATEXFORMWIDTH" val="384"/>
  <p:tag name="LATEXFORMWRAP" val="True"/>
  <p:tag name="BITMAPVECTOR" val="0"/>
</p:tagLst>
</file>

<file path=ppt/tags/tag32.xml><?xml version="1.0" encoding="utf-8"?>
<p:tagLst xmlns:a="http://schemas.openxmlformats.org/drawingml/2006/main" xmlns:r="http://schemas.openxmlformats.org/officeDocument/2006/relationships" xmlns:p="http://schemas.openxmlformats.org/presentationml/2006/main">
  <p:tag name="OUTPUTDPI" val="1200"/>
  <p:tag name="ORIGINALHEIGHT" val="138,7327"/>
  <p:tag name="ORIGINALWIDTH" val="875,1406"/>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E_p\sim 10^3 Дж/кг      $}&#10;\end{document}"/>
  <p:tag name="IGUANATEXSIZE" val="20"/>
  <p:tag name="IGUANATEXCURSOR" val="320"/>
  <p:tag name="TRANSPARENCY" val="True"/>
  <p:tag name="FILENAME" val=""/>
  <p:tag name="LATEXENGINEID" val="0"/>
  <p:tag name="TEMPFOLDER" val="\"/>
  <p:tag name="LATEXFORMHEIGHT" val="312"/>
  <p:tag name="LATEXFORMWIDTH" val="384"/>
  <p:tag name="LATEXFORMWRAP" val="True"/>
  <p:tag name="BITMAPVECTOR" val="0"/>
</p:tagLst>
</file>

<file path=ppt/tags/tag33.xml><?xml version="1.0" encoding="utf-8"?>
<p:tagLst xmlns:a="http://schemas.openxmlformats.org/drawingml/2006/main" xmlns:r="http://schemas.openxmlformats.org/officeDocument/2006/relationships" xmlns:p="http://schemas.openxmlformats.org/presentationml/2006/main">
  <p:tag name="OUTPUTDPI" val="1200"/>
  <p:tag name="ORIGINALHEIGHT" val="134,9832"/>
  <p:tag name="ORIGINALWIDTH" val="878,8901"/>
  <p:tag name="LATEXADDIN" val="\documentclass{article}&#10;\usepackage{amsmath,amssymb}&#10;\pagestyle{empty}&#10;\usepackage{mathtext}&#10;\usepackage{xcolor}&#10;\usepackage[T1,T2A]{fontenc}&#10;\usepackage[utf8]{inputenc}&#10;\usepackage[english,russian]{babel}&#10;\newcommand{\sgn}{\operatorname{sgn}}&#10;\linespread{1.0}&#10;\begin{document}&#10;\textcolor{black}&#10;{$    E_к\sim 10^4 Дж/кг      $}&#10;\end{document}"/>
  <p:tag name="IGUANATEXSIZE" val="20"/>
  <p:tag name="IGUANATEXCURSOR" val="314"/>
  <p:tag name="TRANSPARENCY" val="True"/>
  <p:tag name="FILENAME" val=""/>
  <p:tag name="LATEXENGINEID" val="0"/>
  <p:tag name="TEMPFOLDER" val="\"/>
  <p:tag name="LATEXFORMHEIGHT" val="312"/>
  <p:tag name="LATEXFORMWIDTH" val="384"/>
  <p:tag name="LATEXFORMWRAP" val="True"/>
  <p:tag name="BITMAPVECTOR" val="0"/>
</p:tagLst>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ctr">
        <a:normAutofit/>
      </a:bodyPr>
      <a:lstStyle>
        <a:defPPr algn="l">
          <a:defRPr dirty="0" smtClean="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14054</TotalTime>
  <Words>2396</Words>
  <Application>Microsoft Office PowerPoint</Application>
  <PresentationFormat>Экран (4:3)</PresentationFormat>
  <Paragraphs>180</Paragraphs>
  <Slides>17</Slides>
  <Notes>13</Notes>
  <HiddenSlides>0</HiddenSlides>
  <MMClips>1</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Calibri</vt:lpstr>
      <vt:lpstr>Segoe UI</vt:lpstr>
      <vt:lpstr>Segoe UI Light</vt:lpstr>
      <vt:lpstr>Тема Office</vt:lpstr>
      <vt:lpstr>Презентация PowerPoint</vt:lpstr>
      <vt:lpstr>Актуальність дослідження</vt:lpstr>
      <vt:lpstr>Мета і задачі дослідження</vt:lpstr>
      <vt:lpstr>Атмосфера Юпітера</vt:lpstr>
      <vt:lpstr>Конфігурації циклонів</vt:lpstr>
      <vt:lpstr>Методи дослідження</vt:lpstr>
      <vt:lpstr>Рівняння гідродинаміки</vt:lpstr>
      <vt:lpstr>Число Россбі та сила Каріоліса</vt:lpstr>
      <vt:lpstr>Число Россбі в полярних зонах</vt:lpstr>
      <vt:lpstr>Кінетична енергія</vt:lpstr>
      <vt:lpstr>Потенціальна енергія</vt:lpstr>
      <vt:lpstr>Розподіл енергії</vt:lpstr>
      <vt:lpstr>Стабільність циклонів</vt:lpstr>
      <vt:lpstr>Висновки</vt:lpstr>
      <vt:lpstr>Презентация PowerPoint</vt:lpstr>
      <vt:lpstr>Список використаних джерел</vt:lpstr>
      <vt:lpstr>Новизна роботи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Illia Khoroshko</dc:creator>
  <cp:lastModifiedBy>User</cp:lastModifiedBy>
  <cp:revision>272</cp:revision>
  <dcterms:created xsi:type="dcterms:W3CDTF">2023-10-30T21:02:19Z</dcterms:created>
  <dcterms:modified xsi:type="dcterms:W3CDTF">2026-04-22T10:36:40Z</dcterms:modified>
</cp:coreProperties>
</file>