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6" r:id="rId1"/>
  </p:sldMasterIdLst>
  <p:sldIdLst>
    <p:sldId id="256" r:id="rId2"/>
    <p:sldId id="257" r:id="rId3"/>
    <p:sldId id="258" r:id="rId4"/>
    <p:sldId id="259" r:id="rId5"/>
    <p:sldId id="269" r:id="rId6"/>
    <p:sldId id="267" r:id="rId7"/>
    <p:sldId id="260" r:id="rId8"/>
    <p:sldId id="270" r:id="rId9"/>
    <p:sldId id="271" r:id="rId10"/>
    <p:sldId id="268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327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44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082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7492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7738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042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2032000"/>
            <a:ext cx="3806190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492" y="2736150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310" y="2029968"/>
            <a:ext cx="3806190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310" y="2734056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904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238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354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3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5909735"/>
            <a:ext cx="6922008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2286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884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099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2919" y="499533"/>
            <a:ext cx="8079581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6" y="1993393"/>
            <a:ext cx="8065294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412447"/>
            <a:ext cx="30861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6554697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41193" y="5829748"/>
            <a:ext cx="219456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0" b="0">
                <a:ln>
                  <a:noFill/>
                </a:ln>
                <a:solidFill>
                  <a:schemeClr val="accent1">
                    <a:alpha val="20000"/>
                  </a:schemeClr>
                </a:solidFill>
                <a:latin typeface="+mj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129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74320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892" y="1348509"/>
            <a:ext cx="8266544" cy="1016001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Вирощування </a:t>
            </a: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змодельованих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Місяця</a:t>
            </a: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супутника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5564" y="267855"/>
            <a:ext cx="8645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інтерактивний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конкурс «МАН-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Юніор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Номінація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Технік-Юніор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»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3964" y="4729018"/>
            <a:ext cx="881149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uk-UA" dirty="0" smtClean="0"/>
          </a:p>
          <a:p>
            <a:pPr algn="just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Бомок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Олександр Сергійович, учень 5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класу ОЗО «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Софіївсько-Борщагівський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ліцей»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Борщагівської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сільської ради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Бучанського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району Київської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області.</a:t>
            </a:r>
          </a:p>
          <a:p>
            <a:pPr algn="just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Наставник: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Бомок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Світлана Костянтинівна, учитель природничих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наук та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STEM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ОЗО «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Софіївсько-Борщагівський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ліцей»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Борщагівської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сільської ради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Бучанського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району Київської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820" y="2605593"/>
            <a:ext cx="2667000" cy="18823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29" y="2443448"/>
            <a:ext cx="1522761" cy="22855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Горизонтальный свиток 13"/>
          <p:cNvSpPr/>
          <p:nvPr/>
        </p:nvSpPr>
        <p:spPr>
          <a:xfrm>
            <a:off x="415636" y="166254"/>
            <a:ext cx="8386618" cy="2309091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Актуальність. </a:t>
            </a:r>
            <a:r>
              <a:rPr lang="uk-UA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Освоєння </a:t>
            </a:r>
            <a:r>
              <a:rPr lang="uk-UA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uk-UA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ісяця </a:t>
            </a:r>
            <a:r>
              <a:rPr lang="uk-UA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одним із головних напрямів сучасної космічної науки. Для тривалого </a:t>
            </a:r>
            <a:r>
              <a:rPr lang="uk-UA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пербування</a:t>
            </a:r>
            <a:r>
              <a:rPr lang="uk-UA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людини на </a:t>
            </a:r>
            <a:r>
              <a:rPr lang="uk-UA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Місяці </a:t>
            </a:r>
            <a:r>
              <a:rPr lang="uk-UA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 забезпечити її їжею, киснем та водою Рослини можуть стати важливим джерелом цих ресурсів, тому дослідження можливості вирощування рослин у місячних умовах є надзвичайно актуальним</a:t>
            </a:r>
            <a:endParaRPr lang="uk-UA" sz="1600" dirty="0"/>
          </a:p>
        </p:txBody>
      </p:sp>
      <p:sp>
        <p:nvSpPr>
          <p:cNvPr id="19" name="Овальная выноска 18"/>
          <p:cNvSpPr/>
          <p:nvPr/>
        </p:nvSpPr>
        <p:spPr>
          <a:xfrm>
            <a:off x="1237673" y="2373746"/>
            <a:ext cx="7564581" cy="1431636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Мета.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ослідити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вирощування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наближених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місячних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екстримальних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запропонувати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міні-теплиці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348509" y="4350330"/>
            <a:ext cx="5172364" cy="20042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uk-UA" sz="16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Завдання:</a:t>
            </a:r>
            <a:endParaRPr lang="uk-UA" sz="16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uk-UA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Проаналізувати умови на Місяці </a:t>
            </a:r>
            <a:endParaRPr lang="uk-UA" sz="16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uk-UA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Визначити, які фактори впливають на ріст рослин </a:t>
            </a:r>
            <a:endParaRPr lang="uk-UA" sz="16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uk-UA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Провести експеримент з вирощування рослин </a:t>
            </a:r>
            <a:endParaRPr lang="uk-UA" sz="16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uk-UA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Розробити модель пристрою </a:t>
            </a:r>
            <a:r>
              <a:rPr lang="uk-UA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(міні-теплицю) </a:t>
            </a:r>
            <a:endParaRPr lang="uk-UA" sz="16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uk-UA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Зробити висновки </a:t>
            </a:r>
            <a:endParaRPr lang="uk-UA" sz="16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ертикальный свиток 3"/>
          <p:cNvSpPr/>
          <p:nvPr/>
        </p:nvSpPr>
        <p:spPr>
          <a:xfrm>
            <a:off x="286328" y="249382"/>
            <a:ext cx="3066471" cy="1838036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</a:pP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Об’єкт </a:t>
            </a: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дослідження.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Рослини 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 квасоля )</a:t>
            </a:r>
            <a:endParaRPr lang="uk-UA" sz="20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5186217" y="618837"/>
            <a:ext cx="3260436" cy="2540000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</a:pP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Предмет </a:t>
            </a:r>
            <a: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дослідження.</a:t>
            </a:r>
            <a:endParaRPr lang="uk-UA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Умови росту рослин у штучно змодельованому середовищі</a:t>
            </a:r>
            <a:endParaRPr lang="uk-UA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397162" y="3269673"/>
            <a:ext cx="6419273" cy="2115127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</a:pPr>
            <a:r>
              <a:rPr lang="uk-UA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Гіпотеза.</a:t>
            </a:r>
            <a:endParaRPr lang="uk-UA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Якщо створити штучні умови (світло, тепло, вода, захист), то рослини зможуть рости навіть у середовищі, подібному до </a:t>
            </a:r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місячного.</a:t>
            </a:r>
            <a:endParaRPr lang="uk-UA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Горизонтальный свиток 7"/>
          <p:cNvSpPr/>
          <p:nvPr/>
        </p:nvSpPr>
        <p:spPr>
          <a:xfrm>
            <a:off x="6068292" y="5066146"/>
            <a:ext cx="2595418" cy="159327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16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 </a:t>
            </a:r>
            <a:r>
              <a:rPr lang="uk-UA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дослідження.</a:t>
            </a:r>
            <a:endParaRPr lang="uk-UA" sz="1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Спостереження </a:t>
            </a:r>
            <a:endParaRPr lang="uk-UA" sz="1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Експеримент </a:t>
            </a:r>
            <a:endParaRPr lang="uk-UA" sz="1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Порівняння </a:t>
            </a:r>
            <a:endParaRPr lang="uk-UA" sz="1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Аналіз результатів </a:t>
            </a:r>
            <a:endParaRPr lang="uk-UA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ертикальный свиток 4"/>
          <p:cNvSpPr/>
          <p:nvPr/>
        </p:nvSpPr>
        <p:spPr>
          <a:xfrm>
            <a:off x="1293090" y="517236"/>
            <a:ext cx="6012873" cy="2355273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16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Умови на Місяці (теоретична частина)</a:t>
            </a:r>
            <a:endParaRPr lang="uk-UA" sz="16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Відсутність атмосфери 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16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Різкі перепади температур (від -170°C до +120°C) </a:t>
            </a:r>
            <a:endParaRPr lang="uk-UA" sz="16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Відсутність 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води </a:t>
            </a:r>
            <a:endParaRPr lang="uk-UA" sz="16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810" y="3199447"/>
            <a:ext cx="6982230" cy="34756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нутый угол 3"/>
          <p:cNvSpPr/>
          <p:nvPr/>
        </p:nvSpPr>
        <p:spPr>
          <a:xfrm>
            <a:off x="120073" y="92363"/>
            <a:ext cx="8940800" cy="6645564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Міні-теплиця для Місяця</a:t>
            </a:r>
            <a:endParaRPr lang="uk-UA" sz="1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Складові:</a:t>
            </a:r>
            <a:endParaRPr lang="uk-UA" sz="1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Захисний  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купол </a:t>
            </a:r>
            <a:endParaRPr lang="uk-UA" sz="1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штучне освітлення (LED) </a:t>
            </a:r>
            <a:endParaRPr lang="uk-UA" sz="1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 поливу </a:t>
            </a:r>
            <a:endParaRPr lang="uk-UA" sz="1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теплоізоляція </a:t>
            </a:r>
            <a:endParaRPr lang="uk-UA" sz="1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контейнер із ґрунтом або спеціальним субстратом </a:t>
            </a:r>
            <a:endParaRPr lang="uk-UA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87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2437" y="1930401"/>
            <a:ext cx="3602182" cy="18380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Зразок 1 (контрольний):</a:t>
            </a:r>
            <a:endParaRPr lang="uk-UA" sz="1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нормальне освітлення </a:t>
            </a:r>
            <a:endParaRPr lang="uk-UA" sz="1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регулярний полив </a:t>
            </a:r>
            <a:endParaRPr lang="uk-UA" sz="1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01588" y="1778001"/>
            <a:ext cx="4516582" cy="21428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Зразок 2 (імітація місячних умов):</a:t>
            </a:r>
            <a:endParaRPr lang="uk-UA" sz="1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обмежене освітлення </a:t>
            </a:r>
            <a:endParaRPr lang="uk-UA" sz="1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менший полив </a:t>
            </a:r>
            <a:endParaRPr lang="uk-UA" sz="1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накрити 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захисним 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куполом (імітація теплиці) </a:t>
            </a:r>
            <a:endParaRPr lang="uk-UA" sz="1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570181" y="78509"/>
            <a:ext cx="6040583" cy="10806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uk-UA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uk-UA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 №1</a:t>
            </a:r>
          </a:p>
          <a:p>
            <a:pPr lvl="0"/>
            <a:r>
              <a:rPr lang="uk-UA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Імітація місячних умов</a:t>
            </a:r>
            <a:endParaRPr lang="uk-UA" dirty="0">
              <a:solidFill>
                <a:prstClr val="black"/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5772727" y="1316182"/>
            <a:ext cx="249382" cy="4618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Стрелка вниз 7"/>
          <p:cNvSpPr/>
          <p:nvPr/>
        </p:nvSpPr>
        <p:spPr>
          <a:xfrm>
            <a:off x="2336800" y="1159164"/>
            <a:ext cx="277091" cy="6188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37" y="3920837"/>
            <a:ext cx="5821680" cy="283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38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5872031"/>
              </p:ext>
            </p:extLst>
          </p:nvPr>
        </p:nvGraphicFramePr>
        <p:xfrm>
          <a:off x="785090" y="1625602"/>
          <a:ext cx="6086763" cy="2336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4075">
                  <a:extLst>
                    <a:ext uri="{9D8B030D-6E8A-4147-A177-3AD203B41FA5}">
                      <a16:colId xmlns:a16="http://schemas.microsoft.com/office/drawing/2014/main" val="3267274556"/>
                    </a:ext>
                  </a:extLst>
                </a:gridCol>
                <a:gridCol w="1480630">
                  <a:extLst>
                    <a:ext uri="{9D8B030D-6E8A-4147-A177-3AD203B41FA5}">
                      <a16:colId xmlns:a16="http://schemas.microsoft.com/office/drawing/2014/main" val="2534862818"/>
                    </a:ext>
                  </a:extLst>
                </a:gridCol>
                <a:gridCol w="1755984">
                  <a:extLst>
                    <a:ext uri="{9D8B030D-6E8A-4147-A177-3AD203B41FA5}">
                      <a16:colId xmlns:a16="http://schemas.microsoft.com/office/drawing/2014/main" val="1984052148"/>
                    </a:ext>
                  </a:extLst>
                </a:gridCol>
                <a:gridCol w="1896074">
                  <a:extLst>
                    <a:ext uri="{9D8B030D-6E8A-4147-A177-3AD203B41FA5}">
                      <a16:colId xmlns:a16="http://schemas.microsoft.com/office/drawing/2014/main" val="3063329636"/>
                    </a:ext>
                  </a:extLst>
                </a:gridCol>
              </a:tblGrid>
              <a:tr h="6998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День</a:t>
                      </a:r>
                      <a:endParaRPr lang="uk-UA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Висота рослини </a:t>
                      </a:r>
                      <a:r>
                        <a:rPr lang="uk-UA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(контроль)</a:t>
                      </a:r>
                      <a:endParaRPr lang="uk-UA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Висота рослини </a:t>
                      </a:r>
                      <a:r>
                        <a:rPr lang="uk-UA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(імітація</a:t>
                      </a:r>
                      <a:r>
                        <a:rPr lang="uk-UA" sz="14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місяця)</a:t>
                      </a:r>
                      <a:endParaRPr lang="uk-UA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Примітки</a:t>
                      </a:r>
                      <a:endParaRPr lang="uk-UA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34342059"/>
                  </a:ext>
                </a:extLst>
              </a:tr>
              <a:tr h="5456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 см</a:t>
                      </a:r>
                      <a:endParaRPr lang="uk-UA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 см</a:t>
                      </a:r>
                      <a:endParaRPr lang="uk-UA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посів</a:t>
                      </a:r>
                      <a:endParaRPr lang="uk-UA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76432777"/>
                  </a:ext>
                </a:extLst>
              </a:tr>
              <a:tr h="5456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см</a:t>
                      </a:r>
                      <a:endParaRPr lang="uk-UA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см</a:t>
                      </a:r>
                      <a:endParaRPr lang="uk-UA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проростання</a:t>
                      </a:r>
                      <a:endParaRPr lang="uk-UA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809415281"/>
                  </a:ext>
                </a:extLst>
              </a:tr>
              <a:tr h="5456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см</a:t>
                      </a:r>
                      <a:endParaRPr lang="uk-UA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uk-UA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см</a:t>
                      </a:r>
                      <a:endParaRPr lang="uk-UA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різниця росту</a:t>
                      </a:r>
                      <a:endParaRPr lang="uk-UA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799905269"/>
                  </a:ext>
                </a:extLst>
              </a:tr>
            </a:tbl>
          </a:graphicData>
        </a:graphic>
      </p:graphicFrame>
      <p:sp>
        <p:nvSpPr>
          <p:cNvPr id="6" name="Овальная выноска 5"/>
          <p:cNvSpPr/>
          <p:nvPr/>
        </p:nvSpPr>
        <p:spPr>
          <a:xfrm>
            <a:off x="3759200" y="323272"/>
            <a:ext cx="3666837" cy="979055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Спостереження за рослинами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7" name="Загнутый угол 6"/>
          <p:cNvSpPr/>
          <p:nvPr/>
        </p:nvSpPr>
        <p:spPr>
          <a:xfrm>
            <a:off x="221673" y="4562764"/>
            <a:ext cx="8774545" cy="2059708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uk-UA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Результати </a:t>
            </a:r>
            <a:r>
              <a:rPr lang="uk-UA" sz="28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дослідження.</a:t>
            </a:r>
            <a:endParaRPr lang="uk-UA" sz="16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Рослини можуть проростати навіть при обмежених умовах, але їх ріст уповільнюється. Для повноцінного розвитку необхідно забезпечити стабільне середовище.</a:t>
            </a:r>
            <a:endParaRPr lang="uk-UA" sz="16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267855" y="443345"/>
            <a:ext cx="8571345" cy="11545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uk-UA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 №2. Вирощування рослин в екстремальних умовах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612" y="1904999"/>
            <a:ext cx="2431073" cy="32414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338" y="1904999"/>
            <a:ext cx="1969476" cy="349347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87002" y="5591054"/>
            <a:ext cx="3269673" cy="5818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Вирощування у холодильній камері (низька </a:t>
            </a:r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температура)</a:t>
            </a:r>
            <a:endParaRPr lang="uk-UA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631873" y="5460927"/>
            <a:ext cx="2826327" cy="5818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Вирощування у </a:t>
            </a:r>
            <a:r>
              <a:rPr lang="ru-RU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духовій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печі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температура):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115" y="3580604"/>
            <a:ext cx="1164412" cy="172950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329" y="3580604"/>
            <a:ext cx="1285671" cy="188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78691" y="1293091"/>
            <a:ext cx="4729018" cy="29186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🌱 Вирощування у 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холодильній камері 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(низька температура):</a:t>
            </a:r>
          </a:p>
          <a:p>
            <a:pPr algn="just"/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холодильнику рослини перебувають в умовах 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низької температури. 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це їх ріст значно 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уповільнюється. 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Листки можуть втрачати колір, ставати блідими. Якщо рослини накриті 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захисним контейнером, 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 допомагає зберегти вологу і трохи захищає від 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низької температури.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227781" y="1052945"/>
            <a:ext cx="3777672" cy="29741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🔥 Вирощування у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духовій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печі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температура):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духовій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печі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створюються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екстремально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несприятливими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Покриття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затримувати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вологу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водночас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посилюволо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перегрів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створюючи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парниковий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419927" y="314036"/>
            <a:ext cx="3731491" cy="7389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 дослідження. Екстремальні умови</a:t>
            </a:r>
            <a:endParaRPr lang="uk-UA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977" y="5082540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81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нутый угол 4"/>
          <p:cNvSpPr/>
          <p:nvPr/>
        </p:nvSpPr>
        <p:spPr>
          <a:xfrm>
            <a:off x="314038" y="175491"/>
            <a:ext cx="7038108" cy="4239491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endParaRPr lang="uk-UA" sz="1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Рослини можуть рости в умовах, наближених до місячних </a:t>
            </a:r>
            <a:endParaRPr lang="uk-UA" sz="1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Основні фактори: 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штучне світло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вода, температура </a:t>
            </a:r>
            <a:endParaRPr lang="uk-UA" sz="1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спеціальних 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захисних контейнерів 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вирощування неможливе </a:t>
            </a:r>
            <a:endParaRPr lang="uk-UA" sz="1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Міні-теплиця з спеціальними створеними умовами 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є ефективним рішенням </a:t>
            </a:r>
            <a:endParaRPr lang="uk-UA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4221018" y="4747491"/>
            <a:ext cx="4442691" cy="19026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 на Місяці можливо, потрібні технології. Людству під силу поступово освоїти космос.</a:t>
            </a:r>
            <a:endPara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50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лако 3"/>
          <p:cNvSpPr/>
          <p:nvPr/>
        </p:nvSpPr>
        <p:spPr>
          <a:xfrm>
            <a:off x="2050473" y="2161309"/>
            <a:ext cx="5569527" cy="309418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endPara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Метрополия">
  <a:themeElements>
    <a:clrScheme name="Метрополия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Метрополи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поли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TM03457491[[fn=Метрополия]]</Template>
  <TotalTime>3141</TotalTime>
  <Words>475</Words>
  <Application>Microsoft Office PowerPoint</Application>
  <PresentationFormat>Экран (4:3)</PresentationFormat>
  <Paragraphs>79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Symbol</vt:lpstr>
      <vt:lpstr>Times New Roman</vt:lpstr>
      <vt:lpstr>Метрополия</vt:lpstr>
      <vt:lpstr>Вирощування рослин у змодельованих   умовах  Місяця –супутника Землі.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🌙 Досліди та технічні пристрої на Місяці</dc:title>
  <dc:subject/>
  <dc:creator>User</dc:creator>
  <cp:keywords/>
  <dc:description>generated using python-pptx</dc:description>
  <cp:lastModifiedBy>User</cp:lastModifiedBy>
  <cp:revision>37</cp:revision>
  <dcterms:created xsi:type="dcterms:W3CDTF">2013-01-27T09:14:16Z</dcterms:created>
  <dcterms:modified xsi:type="dcterms:W3CDTF">2026-04-02T06:23:13Z</dcterms:modified>
  <cp:category/>
</cp:coreProperties>
</file>