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PT Sans Bold" charset="-52"/>
      <p:bold r:id="rId16"/>
    </p:embeddedFont>
    <p:embeddedFont>
      <p:font typeface="PT Sans" charset="-52"/>
      <p:regular r:id="rId17"/>
    </p:embeddedFont>
    <p:embeddedFont>
      <p:font typeface="Times New Roman Bold" pitchFamily="18" charset="0"/>
      <p:bold r:id="rId18"/>
    </p:embeddedFont>
    <p:embeddedFont>
      <p:font typeface="Calibri"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9" d="100"/>
          <a:sy n="59" d="100"/>
        </p:scale>
        <p:origin x="-418" y="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4/22/2026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4/22/2026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svg"/><Relationship Id="rId14"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sv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sv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11.svg"/><Relationship Id="rId12" Type="http://schemas.openxmlformats.org/officeDocument/2006/relationships/image" Target="../media/image27.sv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23.png"/><Relationship Id="rId5" Type="http://schemas.openxmlformats.org/officeDocument/2006/relationships/image" Target="../media/image11.png"/><Relationship Id="rId10" Type="http://schemas.openxmlformats.org/officeDocument/2006/relationships/image" Target="../media/image4.svg"/><Relationship Id="rId4" Type="http://schemas.openxmlformats.org/officeDocument/2006/relationships/image" Target="../media/image25.svg"/><Relationship Id="rId9" Type="http://schemas.openxmlformats.org/officeDocument/2006/relationships/image" Target="../media/image3.png"/><Relationship Id="rId14" Type="http://schemas.openxmlformats.org/officeDocument/2006/relationships/image" Target="../media/image29.sv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4.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svg"/><Relationship Id="rId7" Type="http://schemas.openxmlformats.org/officeDocument/2006/relationships/image" Target="../media/image4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571" r="-3571"/>
            </a:stretch>
          </a:blipFill>
        </p:spPr>
      </p:sp>
      <p:sp>
        <p:nvSpPr>
          <p:cNvPr id="3" name="Freeform 3"/>
          <p:cNvSpPr/>
          <p:nvPr/>
        </p:nvSpPr>
        <p:spPr>
          <a:xfrm>
            <a:off x="-185148" y="1354473"/>
            <a:ext cx="18473148" cy="6578369"/>
          </a:xfrm>
          <a:custGeom>
            <a:avLst/>
            <a:gdLst/>
            <a:ahLst/>
            <a:cxnLst/>
            <a:rect l="l" t="t" r="r" b="b"/>
            <a:pathLst>
              <a:path w="18473148" h="6578369">
                <a:moveTo>
                  <a:pt x="0" y="0"/>
                </a:moveTo>
                <a:lnTo>
                  <a:pt x="18473148" y="0"/>
                </a:lnTo>
                <a:lnTo>
                  <a:pt x="18473148" y="6578369"/>
                </a:lnTo>
                <a:lnTo>
                  <a:pt x="0" y="6578369"/>
                </a:lnTo>
                <a:lnTo>
                  <a:pt x="0" y="0"/>
                </a:lnTo>
                <a:close/>
              </a:path>
            </a:pathLst>
          </a:custGeom>
          <a:blipFill>
            <a:blip r:embed="rId3">
              <a:alphaModFix amt="47000"/>
            </a:blip>
            <a:stretch>
              <a:fillRect t="-60160" b="-95031"/>
            </a:stretch>
          </a:blipFill>
        </p:spPr>
      </p:sp>
      <p:sp>
        <p:nvSpPr>
          <p:cNvPr id="4" name="Freeform 4"/>
          <p:cNvSpPr/>
          <p:nvPr/>
        </p:nvSpPr>
        <p:spPr>
          <a:xfrm>
            <a:off x="317199" y="598266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5490092" y="1028700"/>
            <a:ext cx="7307816" cy="4518957"/>
          </a:xfrm>
          <a:custGeom>
            <a:avLst/>
            <a:gdLst/>
            <a:ahLst/>
            <a:cxnLst/>
            <a:rect l="l" t="t" r="r" b="b"/>
            <a:pathLst>
              <a:path w="7307816" h="4518957">
                <a:moveTo>
                  <a:pt x="0" y="0"/>
                </a:moveTo>
                <a:lnTo>
                  <a:pt x="7307816" y="0"/>
                </a:lnTo>
                <a:lnTo>
                  <a:pt x="7307816" y="4518957"/>
                </a:lnTo>
                <a:lnTo>
                  <a:pt x="0" y="4518957"/>
                </a:lnTo>
                <a:lnTo>
                  <a:pt x="0" y="0"/>
                </a:lnTo>
                <a:close/>
              </a:path>
            </a:pathLst>
          </a:custGeom>
          <a:blipFill>
            <a:blip r:embed="rId3"/>
            <a:stretch>
              <a:fillRect l="-4238" t="-53219" r="-35524" b="-52172"/>
            </a:stretch>
          </a:blipFill>
        </p:spPr>
      </p:sp>
      <p:sp>
        <p:nvSpPr>
          <p:cNvPr id="6" name="Freeform 6"/>
          <p:cNvSpPr/>
          <p:nvPr/>
        </p:nvSpPr>
        <p:spPr>
          <a:xfrm>
            <a:off x="63322" y="926175"/>
            <a:ext cx="5576956" cy="9171286"/>
          </a:xfrm>
          <a:custGeom>
            <a:avLst/>
            <a:gdLst/>
            <a:ahLst/>
            <a:cxnLst/>
            <a:rect l="l" t="t" r="r" b="b"/>
            <a:pathLst>
              <a:path w="5576956" h="9171286">
                <a:moveTo>
                  <a:pt x="0" y="0"/>
                </a:moveTo>
                <a:lnTo>
                  <a:pt x="5576956" y="0"/>
                </a:lnTo>
                <a:lnTo>
                  <a:pt x="5576956" y="9171286"/>
                </a:lnTo>
                <a:lnTo>
                  <a:pt x="0" y="9171286"/>
                </a:lnTo>
                <a:lnTo>
                  <a:pt x="0" y="0"/>
                </a:lnTo>
                <a:close/>
              </a:path>
            </a:pathLst>
          </a:custGeom>
          <a:blipFill>
            <a:blip r:embed="rId6"/>
            <a:stretch>
              <a:fillRect r="-1136"/>
            </a:stretch>
          </a:blipFill>
        </p:spPr>
      </p:sp>
      <p:sp>
        <p:nvSpPr>
          <p:cNvPr id="7" name="TextBox 7"/>
          <p:cNvSpPr txBox="1"/>
          <p:nvPr/>
        </p:nvSpPr>
        <p:spPr>
          <a:xfrm>
            <a:off x="5640278" y="1354473"/>
            <a:ext cx="7307816" cy="4484764"/>
          </a:xfrm>
          <a:prstGeom prst="rect">
            <a:avLst/>
          </a:prstGeom>
        </p:spPr>
        <p:txBody>
          <a:bodyPr lIns="0" tIns="0" rIns="0" bIns="0" rtlCol="0" anchor="t">
            <a:spAutoFit/>
          </a:bodyPr>
          <a:lstStyle/>
          <a:p>
            <a:pPr algn="ctr">
              <a:lnSpc>
                <a:spcPts val="5935"/>
              </a:lnSpc>
            </a:pPr>
            <a:r>
              <a:rPr lang="en-US" sz="4240">
                <a:solidFill>
                  <a:srgbClr val="FFFFFF"/>
                </a:solidFill>
                <a:latin typeface="PT Sans" panose="020B0503020203020204"/>
                <a:ea typeface="PT Sans" panose="020B0503020203020204"/>
                <a:cs typeface="PT Sans" panose="020B0503020203020204"/>
                <a:sym typeface="PT Sans" panose="020B0503020203020204"/>
              </a:rPr>
              <a:t>НАУКОВІ ФАКТИ ПРО КОСМОС, ЯКІ МОЖНА ПОЯСНИТИ УЧНЯМ ЧЕРЕЗ СЦЕНИ З ФІЛЬМУ «ТИ - КОСМОС»</a:t>
            </a:r>
          </a:p>
          <a:p>
            <a:pPr algn="ctr">
              <a:lnSpc>
                <a:spcPts val="5935"/>
              </a:lnSpc>
              <a:spcBef>
                <a:spcPct val="0"/>
              </a:spcBef>
            </a:pPr>
            <a:endParaRPr lang="en-US" sz="4240">
              <a:solidFill>
                <a:srgbClr val="FFFFFF"/>
              </a:solidFill>
              <a:latin typeface="PT Sans" panose="020B0503020203020204"/>
              <a:ea typeface="PT Sans" panose="020B0503020203020204"/>
              <a:cs typeface="PT Sans" panose="020B0503020203020204"/>
              <a:sym typeface="PT Sans" panose="020B0503020203020204"/>
            </a:endParaRPr>
          </a:p>
        </p:txBody>
      </p:sp>
      <p:sp>
        <p:nvSpPr>
          <p:cNvPr id="8" name="TextBox 8"/>
          <p:cNvSpPr txBox="1"/>
          <p:nvPr/>
        </p:nvSpPr>
        <p:spPr>
          <a:xfrm>
            <a:off x="13593366" y="5372100"/>
            <a:ext cx="5033329" cy="4231928"/>
          </a:xfrm>
          <a:prstGeom prst="rect">
            <a:avLst/>
          </a:prstGeom>
        </p:spPr>
        <p:txBody>
          <a:bodyPr lIns="0" tIns="0" rIns="0" bIns="0" rtlCol="0" anchor="t">
            <a:spAutoFit/>
          </a:bodyPr>
          <a:lstStyle/>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Автор</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проєкту</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учениця</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7Б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класу</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Переяславської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гімназії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№3 </a:t>
            </a: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Переяславської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міської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ради</a:t>
            </a:r>
            <a:endPar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endParaRP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Бован</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smtClean="0">
                <a:solidFill>
                  <a:srgbClr val="FFFFFF"/>
                </a:solidFill>
                <a:latin typeface="PT Sans Bold" panose="020B0703020203020204"/>
                <a:ea typeface="PT Sans Bold" panose="020B0703020203020204"/>
                <a:cs typeface="PT Sans Bold" panose="020B0703020203020204"/>
                <a:sym typeface="PT Sans Bold" panose="020B0703020203020204"/>
              </a:rPr>
              <a:t>Наталія</a:t>
            </a:r>
            <a:endParaRPr lang="uk-UA" sz="2355" b="1" dirty="0" smtClean="0">
              <a:solidFill>
                <a:srgbClr val="FFFFFF"/>
              </a:solidFill>
              <a:latin typeface="PT Sans Bold" panose="020B0703020203020204"/>
              <a:ea typeface="PT Sans Bold" panose="020B0703020203020204"/>
              <a:cs typeface="PT Sans Bold" panose="020B0703020203020204"/>
              <a:sym typeface="PT Sans Bold" panose="020B0703020203020204"/>
            </a:endParaRPr>
          </a:p>
          <a:p>
            <a:pPr algn="l">
              <a:lnSpc>
                <a:spcPts val="3295"/>
              </a:lnSpc>
            </a:pPr>
            <a:endPar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endParaRP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Керівник</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проєкту</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вчитель</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фізики</a:t>
            </a:r>
            <a:endPar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endParaRP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Переяславської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гімназії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№3 </a:t>
            </a: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Переяславської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міської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ради</a:t>
            </a:r>
            <a:endPar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endParaRP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Бован</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Ніна</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Петрівная</a:t>
            </a:r>
            <a:endPar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endParaRPr>
          </a:p>
          <a:p>
            <a:pPr algn="l">
              <a:lnSpc>
                <a:spcPts val="3295"/>
              </a:lnSpc>
            </a:pP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Переяславської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a:t>
            </a:r>
            <a:r>
              <a:rPr lang="en-US" sz="2355" b="1" dirty="0" err="1">
                <a:solidFill>
                  <a:srgbClr val="FFFFFF"/>
                </a:solidFill>
                <a:latin typeface="PT Sans Bold" panose="020B0703020203020204"/>
                <a:ea typeface="PT Sans Bold" panose="020B0703020203020204"/>
                <a:cs typeface="PT Sans Bold" panose="020B0703020203020204"/>
                <a:sym typeface="PT Sans Bold" panose="020B0703020203020204"/>
              </a:rPr>
              <a:t>гімназії</a:t>
            </a:r>
            <a:r>
              <a:rPr lang="en-US" sz="2355" b="1" dirty="0">
                <a:solidFill>
                  <a:srgbClr val="FFFFFF"/>
                </a:solidFill>
                <a:latin typeface="PT Sans Bold" panose="020B0703020203020204"/>
                <a:ea typeface="PT Sans Bold" panose="020B0703020203020204"/>
                <a:cs typeface="PT Sans Bold" panose="020B0703020203020204"/>
                <a:sym typeface="PT Sans Bold" panose="020B0703020203020204"/>
              </a:rPr>
              <a:t> №3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 b="-1666"/>
            </a:stretch>
          </a:blipFill>
        </p:spPr>
      </p:sp>
      <p:sp>
        <p:nvSpPr>
          <p:cNvPr id="3" name="Freeform 3"/>
          <p:cNvSpPr/>
          <p:nvPr/>
        </p:nvSpPr>
        <p:spPr>
          <a:xfrm>
            <a:off x="13204596" y="5284954"/>
            <a:ext cx="5146493" cy="5146493"/>
          </a:xfrm>
          <a:custGeom>
            <a:avLst/>
            <a:gdLst/>
            <a:ahLst/>
            <a:cxnLst/>
            <a:rect l="l" t="t" r="r" b="b"/>
            <a:pathLst>
              <a:path w="5146493" h="5146493">
                <a:moveTo>
                  <a:pt x="0" y="0"/>
                </a:moveTo>
                <a:lnTo>
                  <a:pt x="5146493" y="0"/>
                </a:lnTo>
                <a:lnTo>
                  <a:pt x="5146493" y="5146492"/>
                </a:lnTo>
                <a:lnTo>
                  <a:pt x="0" y="514649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9182042">
            <a:off x="7304877" y="-3178479"/>
            <a:ext cx="5919917" cy="6356958"/>
          </a:xfrm>
          <a:custGeom>
            <a:avLst/>
            <a:gdLst/>
            <a:ahLst/>
            <a:cxnLst/>
            <a:rect l="l" t="t" r="r" b="b"/>
            <a:pathLst>
              <a:path w="5919917" h="6356958">
                <a:moveTo>
                  <a:pt x="0" y="0"/>
                </a:moveTo>
                <a:lnTo>
                  <a:pt x="5919917" y="0"/>
                </a:lnTo>
                <a:lnTo>
                  <a:pt x="5919917" y="6356958"/>
                </a:lnTo>
                <a:lnTo>
                  <a:pt x="0" y="6356958"/>
                </a:lnTo>
                <a:lnTo>
                  <a:pt x="0" y="0"/>
                </a:lnTo>
                <a:close/>
              </a:path>
            </a:pathLst>
          </a:custGeom>
          <a:blipFill>
            <a:blip r:embed="rId5"/>
            <a:stretch>
              <a:fillRect/>
            </a:stretch>
          </a:blipFill>
        </p:spPr>
      </p:sp>
      <p:grpSp>
        <p:nvGrpSpPr>
          <p:cNvPr id="5" name="Group 5"/>
          <p:cNvGrpSpPr/>
          <p:nvPr/>
        </p:nvGrpSpPr>
        <p:grpSpPr>
          <a:xfrm>
            <a:off x="11261096" y="612715"/>
            <a:ext cx="6663572" cy="9061570"/>
            <a:chOff x="0" y="0"/>
            <a:chExt cx="4828540" cy="6566171"/>
          </a:xfrm>
        </p:grpSpPr>
        <p:sp>
          <p:nvSpPr>
            <p:cNvPr id="6" name="Freeform 6"/>
            <p:cNvSpPr/>
            <p:nvPr/>
          </p:nvSpPr>
          <p:spPr>
            <a:xfrm>
              <a:off x="1103" y="3149"/>
              <a:ext cx="4830645" cy="6563787"/>
            </a:xfrm>
            <a:custGeom>
              <a:avLst/>
              <a:gdLst/>
              <a:ahLst/>
              <a:cxnLst/>
              <a:rect l="l" t="t" r="r" b="b"/>
              <a:pathLst>
                <a:path w="4830645" h="6563787">
                  <a:moveTo>
                    <a:pt x="3415197" y="6476392"/>
                  </a:moveTo>
                  <a:cubicBezTo>
                    <a:pt x="3387257" y="6487000"/>
                    <a:pt x="3365667" y="6501144"/>
                    <a:pt x="3344077" y="6504679"/>
                  </a:cubicBezTo>
                  <a:cubicBezTo>
                    <a:pt x="3222157" y="6518823"/>
                    <a:pt x="3101507" y="6532967"/>
                    <a:pt x="2979587" y="6545343"/>
                  </a:cubicBezTo>
                  <a:cubicBezTo>
                    <a:pt x="2917357" y="6550646"/>
                    <a:pt x="2855127" y="6555950"/>
                    <a:pt x="2792897" y="6557718"/>
                  </a:cubicBezTo>
                  <a:cubicBezTo>
                    <a:pt x="2725587" y="6561254"/>
                    <a:pt x="2658277" y="6565562"/>
                    <a:pt x="2592237" y="6563022"/>
                  </a:cubicBezTo>
                  <a:cubicBezTo>
                    <a:pt x="2528737" y="6561254"/>
                    <a:pt x="2465237" y="6555950"/>
                    <a:pt x="2404277" y="6540038"/>
                  </a:cubicBezTo>
                  <a:cubicBezTo>
                    <a:pt x="2325537" y="6520592"/>
                    <a:pt x="2245527" y="6520592"/>
                    <a:pt x="2168057" y="6502912"/>
                  </a:cubicBezTo>
                  <a:cubicBezTo>
                    <a:pt x="1966127" y="6456945"/>
                    <a:pt x="1760387" y="6469321"/>
                    <a:pt x="1557187" y="6449873"/>
                  </a:cubicBezTo>
                  <a:cubicBezTo>
                    <a:pt x="1442887" y="6439265"/>
                    <a:pt x="1328587" y="6414514"/>
                    <a:pt x="1214287" y="6393299"/>
                  </a:cubicBezTo>
                  <a:cubicBezTo>
                    <a:pt x="1084747" y="6370315"/>
                    <a:pt x="955207" y="6343796"/>
                    <a:pt x="824397" y="6319045"/>
                  </a:cubicBezTo>
                  <a:cubicBezTo>
                    <a:pt x="729147" y="6301365"/>
                    <a:pt x="632627" y="6283686"/>
                    <a:pt x="537377" y="6266006"/>
                  </a:cubicBezTo>
                  <a:cubicBezTo>
                    <a:pt x="534837" y="6266006"/>
                    <a:pt x="532297" y="6264238"/>
                    <a:pt x="529757" y="6264238"/>
                  </a:cubicBezTo>
                  <a:cubicBezTo>
                    <a:pt x="449747" y="6216504"/>
                    <a:pt x="364657" y="6179377"/>
                    <a:pt x="290997" y="6117498"/>
                  </a:cubicBezTo>
                  <a:cubicBezTo>
                    <a:pt x="166537" y="6011421"/>
                    <a:pt x="113197" y="5841698"/>
                    <a:pt x="108117" y="5641919"/>
                  </a:cubicBezTo>
                  <a:cubicBezTo>
                    <a:pt x="106847" y="5572969"/>
                    <a:pt x="100497" y="5505787"/>
                    <a:pt x="100497" y="5436837"/>
                  </a:cubicBezTo>
                  <a:cubicBezTo>
                    <a:pt x="101767" y="5341367"/>
                    <a:pt x="106847" y="5247666"/>
                    <a:pt x="110657" y="5153965"/>
                  </a:cubicBezTo>
                  <a:cubicBezTo>
                    <a:pt x="120817" y="4874628"/>
                    <a:pt x="125897" y="4595292"/>
                    <a:pt x="110657" y="4315956"/>
                  </a:cubicBezTo>
                  <a:cubicBezTo>
                    <a:pt x="96687" y="4064907"/>
                    <a:pt x="83987" y="3815626"/>
                    <a:pt x="70017" y="3564577"/>
                  </a:cubicBezTo>
                  <a:cubicBezTo>
                    <a:pt x="61127" y="3403693"/>
                    <a:pt x="49697" y="3244577"/>
                    <a:pt x="42077" y="3083694"/>
                  </a:cubicBezTo>
                  <a:cubicBezTo>
                    <a:pt x="36997" y="2977617"/>
                    <a:pt x="38267" y="2869772"/>
                    <a:pt x="33187" y="2763695"/>
                  </a:cubicBezTo>
                  <a:cubicBezTo>
                    <a:pt x="30647" y="2703584"/>
                    <a:pt x="16677" y="2645242"/>
                    <a:pt x="15407" y="2585132"/>
                  </a:cubicBezTo>
                  <a:cubicBezTo>
                    <a:pt x="10327" y="2440160"/>
                    <a:pt x="9057" y="2293420"/>
                    <a:pt x="6517" y="2146680"/>
                  </a:cubicBezTo>
                  <a:cubicBezTo>
                    <a:pt x="5247" y="2090105"/>
                    <a:pt x="-1103" y="2033531"/>
                    <a:pt x="167" y="1976956"/>
                  </a:cubicBezTo>
                  <a:cubicBezTo>
                    <a:pt x="1437" y="1888559"/>
                    <a:pt x="9057" y="1800161"/>
                    <a:pt x="10327" y="1711764"/>
                  </a:cubicBezTo>
                  <a:cubicBezTo>
                    <a:pt x="11597" y="1609223"/>
                    <a:pt x="3977" y="1506681"/>
                    <a:pt x="6517" y="1405908"/>
                  </a:cubicBezTo>
                  <a:cubicBezTo>
                    <a:pt x="6517" y="1308671"/>
                    <a:pt x="15407" y="1213201"/>
                    <a:pt x="24297" y="1115964"/>
                  </a:cubicBezTo>
                  <a:cubicBezTo>
                    <a:pt x="26837" y="1082373"/>
                    <a:pt x="44617" y="1052318"/>
                    <a:pt x="49697" y="1018727"/>
                  </a:cubicBezTo>
                  <a:cubicBezTo>
                    <a:pt x="71287" y="852539"/>
                    <a:pt x="94147" y="686352"/>
                    <a:pt x="150027" y="532540"/>
                  </a:cubicBezTo>
                  <a:cubicBezTo>
                    <a:pt x="162727" y="498949"/>
                    <a:pt x="183047" y="468894"/>
                    <a:pt x="202097" y="442375"/>
                  </a:cubicBezTo>
                  <a:cubicBezTo>
                    <a:pt x="208447" y="433535"/>
                    <a:pt x="223687" y="438839"/>
                    <a:pt x="227497" y="438839"/>
                  </a:cubicBezTo>
                  <a:cubicBezTo>
                    <a:pt x="236387" y="415855"/>
                    <a:pt x="241467" y="392872"/>
                    <a:pt x="251627" y="382264"/>
                  </a:cubicBezTo>
                  <a:cubicBezTo>
                    <a:pt x="306237" y="323922"/>
                    <a:pt x="363387" y="281491"/>
                    <a:pt x="434507" y="270883"/>
                  </a:cubicBezTo>
                  <a:cubicBezTo>
                    <a:pt x="487847" y="262044"/>
                    <a:pt x="539917" y="230221"/>
                    <a:pt x="593257" y="212541"/>
                  </a:cubicBezTo>
                  <a:cubicBezTo>
                    <a:pt x="658027" y="191326"/>
                    <a:pt x="722797" y="166574"/>
                    <a:pt x="790107" y="154199"/>
                  </a:cubicBezTo>
                  <a:cubicBezTo>
                    <a:pt x="851067" y="143591"/>
                    <a:pt x="909487" y="120608"/>
                    <a:pt x="971717" y="113536"/>
                  </a:cubicBezTo>
                  <a:cubicBezTo>
                    <a:pt x="1035217" y="106464"/>
                    <a:pt x="1098717" y="85249"/>
                    <a:pt x="1163487" y="78177"/>
                  </a:cubicBezTo>
                  <a:cubicBezTo>
                    <a:pt x="1338747" y="60497"/>
                    <a:pt x="1515277" y="48122"/>
                    <a:pt x="1690537" y="33978"/>
                  </a:cubicBezTo>
                  <a:cubicBezTo>
                    <a:pt x="1733717" y="30442"/>
                    <a:pt x="1776897" y="33978"/>
                    <a:pt x="1820077" y="35746"/>
                  </a:cubicBezTo>
                  <a:cubicBezTo>
                    <a:pt x="1841667" y="37514"/>
                    <a:pt x="1863257" y="44586"/>
                    <a:pt x="1886117" y="48122"/>
                  </a:cubicBezTo>
                  <a:cubicBezTo>
                    <a:pt x="1896277" y="49890"/>
                    <a:pt x="1906437" y="44586"/>
                    <a:pt x="1916597" y="44586"/>
                  </a:cubicBezTo>
                  <a:cubicBezTo>
                    <a:pt x="1947077" y="44586"/>
                    <a:pt x="1978827" y="44586"/>
                    <a:pt x="2009307" y="42818"/>
                  </a:cubicBezTo>
                  <a:cubicBezTo>
                    <a:pt x="2067727" y="39282"/>
                    <a:pt x="2127417" y="30442"/>
                    <a:pt x="2185837" y="30442"/>
                  </a:cubicBezTo>
                  <a:cubicBezTo>
                    <a:pt x="2242987" y="30442"/>
                    <a:pt x="2300137" y="35746"/>
                    <a:pt x="2357287" y="39282"/>
                  </a:cubicBezTo>
                  <a:lnTo>
                    <a:pt x="2403007" y="39282"/>
                  </a:lnTo>
                  <a:cubicBezTo>
                    <a:pt x="2472857" y="35746"/>
                    <a:pt x="2541437" y="35746"/>
                    <a:pt x="2611287" y="30442"/>
                  </a:cubicBezTo>
                  <a:cubicBezTo>
                    <a:pt x="2678597" y="25138"/>
                    <a:pt x="2744637" y="12763"/>
                    <a:pt x="2811947" y="7459"/>
                  </a:cubicBezTo>
                  <a:cubicBezTo>
                    <a:pt x="2843697" y="3923"/>
                    <a:pt x="2876717" y="3923"/>
                    <a:pt x="2908467" y="12763"/>
                  </a:cubicBezTo>
                  <a:cubicBezTo>
                    <a:pt x="2956727" y="25138"/>
                    <a:pt x="3002447" y="32210"/>
                    <a:pt x="3050707" y="12763"/>
                  </a:cubicBezTo>
                  <a:cubicBezTo>
                    <a:pt x="3068487" y="5691"/>
                    <a:pt x="3091347" y="18066"/>
                    <a:pt x="3111667" y="21602"/>
                  </a:cubicBezTo>
                  <a:cubicBezTo>
                    <a:pt x="3120557" y="23370"/>
                    <a:pt x="3130717" y="26906"/>
                    <a:pt x="3135797" y="21602"/>
                  </a:cubicBezTo>
                  <a:cubicBezTo>
                    <a:pt x="3170087" y="-10769"/>
                    <a:pt x="3201837" y="-4419"/>
                    <a:pt x="3234857" y="25138"/>
                  </a:cubicBezTo>
                  <a:cubicBezTo>
                    <a:pt x="3238667" y="28674"/>
                    <a:pt x="3248827" y="19834"/>
                    <a:pt x="3256447" y="19834"/>
                  </a:cubicBezTo>
                  <a:cubicBezTo>
                    <a:pt x="3286927" y="19834"/>
                    <a:pt x="3317407" y="19834"/>
                    <a:pt x="3349157" y="21602"/>
                  </a:cubicBezTo>
                  <a:cubicBezTo>
                    <a:pt x="3372017" y="23370"/>
                    <a:pt x="3393607" y="33978"/>
                    <a:pt x="3416467" y="37514"/>
                  </a:cubicBezTo>
                  <a:cubicBezTo>
                    <a:pt x="3465997" y="46354"/>
                    <a:pt x="3516797" y="60497"/>
                    <a:pt x="3567597" y="60497"/>
                  </a:cubicBezTo>
                  <a:cubicBezTo>
                    <a:pt x="3662847" y="62265"/>
                    <a:pt x="3758097" y="67569"/>
                    <a:pt x="3852077" y="95856"/>
                  </a:cubicBezTo>
                  <a:cubicBezTo>
                    <a:pt x="3939707" y="122376"/>
                    <a:pt x="4029877" y="122376"/>
                    <a:pt x="4118777" y="143591"/>
                  </a:cubicBezTo>
                  <a:cubicBezTo>
                    <a:pt x="4172117" y="155967"/>
                    <a:pt x="4226727" y="178950"/>
                    <a:pt x="4272447" y="216077"/>
                  </a:cubicBezTo>
                  <a:cubicBezTo>
                    <a:pt x="4321977" y="254972"/>
                    <a:pt x="4360077" y="318618"/>
                    <a:pt x="4404527" y="371657"/>
                  </a:cubicBezTo>
                  <a:cubicBezTo>
                    <a:pt x="4421037" y="391104"/>
                    <a:pt x="4445167" y="405248"/>
                    <a:pt x="4456597" y="429999"/>
                  </a:cubicBezTo>
                  <a:cubicBezTo>
                    <a:pt x="4489617" y="497181"/>
                    <a:pt x="4518827" y="567899"/>
                    <a:pt x="4548037" y="638617"/>
                  </a:cubicBezTo>
                  <a:cubicBezTo>
                    <a:pt x="4569627" y="689888"/>
                    <a:pt x="4591217" y="742926"/>
                    <a:pt x="4607727" y="795965"/>
                  </a:cubicBezTo>
                  <a:cubicBezTo>
                    <a:pt x="4625507" y="857843"/>
                    <a:pt x="4639477" y="921490"/>
                    <a:pt x="4653447" y="986904"/>
                  </a:cubicBezTo>
                  <a:cubicBezTo>
                    <a:pt x="4675037" y="1089445"/>
                    <a:pt x="4700437" y="1191986"/>
                    <a:pt x="4714407" y="1298063"/>
                  </a:cubicBezTo>
                  <a:cubicBezTo>
                    <a:pt x="4734727" y="1446571"/>
                    <a:pt x="4744887" y="1598615"/>
                    <a:pt x="4760127" y="1748891"/>
                  </a:cubicBezTo>
                  <a:cubicBezTo>
                    <a:pt x="4765207" y="1798393"/>
                    <a:pt x="4771557" y="1847896"/>
                    <a:pt x="4774097" y="1897399"/>
                  </a:cubicBezTo>
                  <a:cubicBezTo>
                    <a:pt x="4781717" y="2038835"/>
                    <a:pt x="4786797" y="2178503"/>
                    <a:pt x="4793147" y="2319939"/>
                  </a:cubicBezTo>
                  <a:cubicBezTo>
                    <a:pt x="4802037" y="2494966"/>
                    <a:pt x="4814737" y="2668226"/>
                    <a:pt x="4821087" y="2843252"/>
                  </a:cubicBezTo>
                  <a:cubicBezTo>
                    <a:pt x="4827437" y="3011208"/>
                    <a:pt x="4832517" y="3180931"/>
                    <a:pt x="4829977" y="3350654"/>
                  </a:cubicBezTo>
                  <a:cubicBezTo>
                    <a:pt x="4826167" y="3633527"/>
                    <a:pt x="4816007" y="3914631"/>
                    <a:pt x="4805847" y="4197504"/>
                  </a:cubicBezTo>
                  <a:cubicBezTo>
                    <a:pt x="4799497" y="4372530"/>
                    <a:pt x="4790607" y="4545789"/>
                    <a:pt x="4777907" y="4719049"/>
                  </a:cubicBezTo>
                  <a:cubicBezTo>
                    <a:pt x="4765207" y="4892308"/>
                    <a:pt x="4746157" y="5063799"/>
                    <a:pt x="4732187" y="5237058"/>
                  </a:cubicBezTo>
                  <a:cubicBezTo>
                    <a:pt x="4722027" y="5357280"/>
                    <a:pt x="4719487" y="5477500"/>
                    <a:pt x="4708057" y="5595953"/>
                  </a:cubicBezTo>
                  <a:cubicBezTo>
                    <a:pt x="4697897" y="5703798"/>
                    <a:pt x="4659797" y="5799267"/>
                    <a:pt x="4608997" y="5878825"/>
                  </a:cubicBezTo>
                  <a:cubicBezTo>
                    <a:pt x="4567087" y="5946007"/>
                    <a:pt x="4534067" y="6022029"/>
                    <a:pt x="4490887" y="6087443"/>
                  </a:cubicBezTo>
                  <a:cubicBezTo>
                    <a:pt x="4452787" y="6145785"/>
                    <a:pt x="4410877" y="6204128"/>
                    <a:pt x="4344837" y="6205896"/>
                  </a:cubicBezTo>
                  <a:cubicBezTo>
                    <a:pt x="4329597" y="6205896"/>
                    <a:pt x="4315627" y="6227111"/>
                    <a:pt x="4300387" y="6237719"/>
                  </a:cubicBezTo>
                  <a:cubicBezTo>
                    <a:pt x="4235617" y="6276614"/>
                    <a:pt x="4168307" y="6310205"/>
                    <a:pt x="4104807" y="6352636"/>
                  </a:cubicBezTo>
                  <a:cubicBezTo>
                    <a:pt x="3987967" y="6430426"/>
                    <a:pt x="3862237" y="6442801"/>
                    <a:pt x="3736507" y="6449873"/>
                  </a:cubicBezTo>
                  <a:cubicBezTo>
                    <a:pt x="3688247" y="6453409"/>
                    <a:pt x="3638717" y="6448105"/>
                    <a:pt x="3590457" y="6453409"/>
                  </a:cubicBezTo>
                  <a:cubicBezTo>
                    <a:pt x="3566327" y="6455177"/>
                    <a:pt x="3543467" y="6471089"/>
                    <a:pt x="3520607" y="6478160"/>
                  </a:cubicBezTo>
                  <a:cubicBezTo>
                    <a:pt x="3510447" y="6481696"/>
                    <a:pt x="3500287" y="6479929"/>
                    <a:pt x="3488857" y="6481696"/>
                  </a:cubicBezTo>
                  <a:cubicBezTo>
                    <a:pt x="3473617" y="6483464"/>
                    <a:pt x="3458377" y="6488768"/>
                    <a:pt x="3443137" y="6487000"/>
                  </a:cubicBezTo>
                  <a:cubicBezTo>
                    <a:pt x="3427897" y="6483464"/>
                    <a:pt x="3417737" y="6476392"/>
                    <a:pt x="3415197" y="6476392"/>
                  </a:cubicBezTo>
                  <a:close/>
                </a:path>
              </a:pathLst>
            </a:custGeom>
            <a:blipFill>
              <a:blip r:embed="rId6"/>
              <a:stretch>
                <a:fillRect l="-22" t="-2041" r="-22" b="-2035"/>
              </a:stretch>
            </a:blipFill>
          </p:spPr>
        </p:sp>
      </p:grpSp>
      <p:grpSp>
        <p:nvGrpSpPr>
          <p:cNvPr id="7" name="Group 7"/>
          <p:cNvGrpSpPr/>
          <p:nvPr/>
        </p:nvGrpSpPr>
        <p:grpSpPr>
          <a:xfrm>
            <a:off x="8894495" y="3430096"/>
            <a:ext cx="3499528" cy="4428104"/>
            <a:chOff x="0" y="0"/>
            <a:chExt cx="4828540" cy="6109761"/>
          </a:xfrm>
        </p:grpSpPr>
        <p:sp>
          <p:nvSpPr>
            <p:cNvPr id="8" name="Freeform 8"/>
            <p:cNvSpPr/>
            <p:nvPr/>
          </p:nvSpPr>
          <p:spPr>
            <a:xfrm>
              <a:off x="1103" y="2687"/>
              <a:ext cx="4830645" cy="6107856"/>
            </a:xfrm>
            <a:custGeom>
              <a:avLst/>
              <a:gdLst/>
              <a:ahLst/>
              <a:cxnLst/>
              <a:rect l="l" t="t" r="r" b="b"/>
              <a:pathLst>
                <a:path w="4830645" h="6107856">
                  <a:moveTo>
                    <a:pt x="3415197" y="6026466"/>
                  </a:moveTo>
                  <a:cubicBezTo>
                    <a:pt x="3387257" y="6036336"/>
                    <a:pt x="3365667" y="6049497"/>
                    <a:pt x="3344077" y="6052787"/>
                  </a:cubicBezTo>
                  <a:cubicBezTo>
                    <a:pt x="3222157" y="6065947"/>
                    <a:pt x="3101507" y="6079108"/>
                    <a:pt x="2979587" y="6090623"/>
                  </a:cubicBezTo>
                  <a:cubicBezTo>
                    <a:pt x="2917357" y="6095559"/>
                    <a:pt x="2855127" y="6100494"/>
                    <a:pt x="2792897" y="6102139"/>
                  </a:cubicBezTo>
                  <a:cubicBezTo>
                    <a:pt x="2725587" y="6105429"/>
                    <a:pt x="2658277" y="6109614"/>
                    <a:pt x="2592237" y="6107074"/>
                  </a:cubicBezTo>
                  <a:cubicBezTo>
                    <a:pt x="2528737" y="6105429"/>
                    <a:pt x="2465237" y="6100494"/>
                    <a:pt x="2404277" y="6085688"/>
                  </a:cubicBezTo>
                  <a:cubicBezTo>
                    <a:pt x="2325537" y="6067592"/>
                    <a:pt x="2245527" y="6067592"/>
                    <a:pt x="2168057" y="6051142"/>
                  </a:cubicBezTo>
                  <a:cubicBezTo>
                    <a:pt x="1966127" y="6008370"/>
                    <a:pt x="1760387" y="6019886"/>
                    <a:pt x="1557187" y="6001790"/>
                  </a:cubicBezTo>
                  <a:cubicBezTo>
                    <a:pt x="1442887" y="5991919"/>
                    <a:pt x="1328587" y="5968888"/>
                    <a:pt x="1214287" y="5949148"/>
                  </a:cubicBezTo>
                  <a:cubicBezTo>
                    <a:pt x="1084747" y="5927762"/>
                    <a:pt x="955207" y="5903086"/>
                    <a:pt x="824397" y="5880055"/>
                  </a:cubicBezTo>
                  <a:cubicBezTo>
                    <a:pt x="729147" y="5863605"/>
                    <a:pt x="632627" y="5847154"/>
                    <a:pt x="537377" y="5830703"/>
                  </a:cubicBezTo>
                  <a:cubicBezTo>
                    <a:pt x="534837" y="5830703"/>
                    <a:pt x="532297" y="5829058"/>
                    <a:pt x="529757" y="5829058"/>
                  </a:cubicBezTo>
                  <a:cubicBezTo>
                    <a:pt x="449747" y="5784642"/>
                    <a:pt x="364657" y="5750096"/>
                    <a:pt x="290997" y="5692518"/>
                  </a:cubicBezTo>
                  <a:cubicBezTo>
                    <a:pt x="166537" y="5593815"/>
                    <a:pt x="113197" y="5435888"/>
                    <a:pt x="108117" y="5249996"/>
                  </a:cubicBezTo>
                  <a:cubicBezTo>
                    <a:pt x="106847" y="5185839"/>
                    <a:pt x="100497" y="5123327"/>
                    <a:pt x="100497" y="5059170"/>
                  </a:cubicBezTo>
                  <a:cubicBezTo>
                    <a:pt x="101767" y="4970336"/>
                    <a:pt x="106847" y="4883148"/>
                    <a:pt x="110657" y="4795960"/>
                  </a:cubicBezTo>
                  <a:cubicBezTo>
                    <a:pt x="120817" y="4536039"/>
                    <a:pt x="125897" y="4276120"/>
                    <a:pt x="110657" y="4016200"/>
                  </a:cubicBezTo>
                  <a:cubicBezTo>
                    <a:pt x="96687" y="3782601"/>
                    <a:pt x="83987" y="3550647"/>
                    <a:pt x="70017" y="3317048"/>
                  </a:cubicBezTo>
                  <a:cubicBezTo>
                    <a:pt x="61127" y="3167348"/>
                    <a:pt x="49697" y="3019292"/>
                    <a:pt x="42077" y="2869591"/>
                  </a:cubicBezTo>
                  <a:cubicBezTo>
                    <a:pt x="36997" y="2770888"/>
                    <a:pt x="38267" y="2670539"/>
                    <a:pt x="33187" y="2571835"/>
                  </a:cubicBezTo>
                  <a:cubicBezTo>
                    <a:pt x="30647" y="2515903"/>
                    <a:pt x="16677" y="2461616"/>
                    <a:pt x="15407" y="2405684"/>
                  </a:cubicBezTo>
                  <a:cubicBezTo>
                    <a:pt x="10327" y="2270789"/>
                    <a:pt x="9057" y="2134249"/>
                    <a:pt x="6517" y="1997709"/>
                  </a:cubicBezTo>
                  <a:cubicBezTo>
                    <a:pt x="5247" y="1945067"/>
                    <a:pt x="-1103" y="1892424"/>
                    <a:pt x="167" y="1839783"/>
                  </a:cubicBezTo>
                  <a:cubicBezTo>
                    <a:pt x="1437" y="1757530"/>
                    <a:pt x="9057" y="1675276"/>
                    <a:pt x="10327" y="1593023"/>
                  </a:cubicBezTo>
                  <a:cubicBezTo>
                    <a:pt x="11597" y="1497610"/>
                    <a:pt x="3977" y="1402196"/>
                    <a:pt x="6517" y="1308427"/>
                  </a:cubicBezTo>
                  <a:cubicBezTo>
                    <a:pt x="6517" y="1217949"/>
                    <a:pt x="15407" y="1129116"/>
                    <a:pt x="24297" y="1038637"/>
                  </a:cubicBezTo>
                  <a:cubicBezTo>
                    <a:pt x="26837" y="1007381"/>
                    <a:pt x="44617" y="979415"/>
                    <a:pt x="49697" y="948159"/>
                  </a:cubicBezTo>
                  <a:cubicBezTo>
                    <a:pt x="71287" y="793523"/>
                    <a:pt x="94147" y="638887"/>
                    <a:pt x="150027" y="495767"/>
                  </a:cubicBezTo>
                  <a:cubicBezTo>
                    <a:pt x="162727" y="464511"/>
                    <a:pt x="183047" y="436545"/>
                    <a:pt x="202097" y="411869"/>
                  </a:cubicBezTo>
                  <a:cubicBezTo>
                    <a:pt x="208447" y="403643"/>
                    <a:pt x="223687" y="408578"/>
                    <a:pt x="227497" y="408578"/>
                  </a:cubicBezTo>
                  <a:cubicBezTo>
                    <a:pt x="236387" y="387193"/>
                    <a:pt x="241467" y="365807"/>
                    <a:pt x="251627" y="355937"/>
                  </a:cubicBezTo>
                  <a:cubicBezTo>
                    <a:pt x="306237" y="301649"/>
                    <a:pt x="363387" y="262168"/>
                    <a:pt x="434507" y="252298"/>
                  </a:cubicBezTo>
                  <a:cubicBezTo>
                    <a:pt x="487847" y="244072"/>
                    <a:pt x="539917" y="214461"/>
                    <a:pt x="593257" y="198011"/>
                  </a:cubicBezTo>
                  <a:cubicBezTo>
                    <a:pt x="658027" y="178270"/>
                    <a:pt x="722797" y="155239"/>
                    <a:pt x="790107" y="143724"/>
                  </a:cubicBezTo>
                  <a:cubicBezTo>
                    <a:pt x="851067" y="133853"/>
                    <a:pt x="909487" y="112467"/>
                    <a:pt x="971717" y="105887"/>
                  </a:cubicBezTo>
                  <a:cubicBezTo>
                    <a:pt x="1035217" y="99307"/>
                    <a:pt x="1098717" y="79566"/>
                    <a:pt x="1163487" y="72986"/>
                  </a:cubicBezTo>
                  <a:cubicBezTo>
                    <a:pt x="1338747" y="56535"/>
                    <a:pt x="1515277" y="45020"/>
                    <a:pt x="1690537" y="31859"/>
                  </a:cubicBezTo>
                  <a:cubicBezTo>
                    <a:pt x="1733717" y="28569"/>
                    <a:pt x="1776897" y="31859"/>
                    <a:pt x="1820077" y="33504"/>
                  </a:cubicBezTo>
                  <a:cubicBezTo>
                    <a:pt x="1841667" y="35149"/>
                    <a:pt x="1863257" y="41730"/>
                    <a:pt x="1886117" y="45020"/>
                  </a:cubicBezTo>
                  <a:cubicBezTo>
                    <a:pt x="1896277" y="46665"/>
                    <a:pt x="1906437" y="41730"/>
                    <a:pt x="1916597" y="41730"/>
                  </a:cubicBezTo>
                  <a:cubicBezTo>
                    <a:pt x="1947077" y="41730"/>
                    <a:pt x="1978827" y="41730"/>
                    <a:pt x="2009307" y="40085"/>
                  </a:cubicBezTo>
                  <a:cubicBezTo>
                    <a:pt x="2067727" y="36794"/>
                    <a:pt x="2127417" y="28569"/>
                    <a:pt x="2185837" y="28569"/>
                  </a:cubicBezTo>
                  <a:cubicBezTo>
                    <a:pt x="2242987" y="28569"/>
                    <a:pt x="2300137" y="33504"/>
                    <a:pt x="2357287" y="36794"/>
                  </a:cubicBezTo>
                  <a:lnTo>
                    <a:pt x="2403007" y="36794"/>
                  </a:lnTo>
                  <a:cubicBezTo>
                    <a:pt x="2472857" y="33504"/>
                    <a:pt x="2541437" y="33504"/>
                    <a:pt x="2611287" y="28569"/>
                  </a:cubicBezTo>
                  <a:cubicBezTo>
                    <a:pt x="2678597" y="23634"/>
                    <a:pt x="2744637" y="12119"/>
                    <a:pt x="2811947" y="7183"/>
                  </a:cubicBezTo>
                  <a:cubicBezTo>
                    <a:pt x="2843697" y="3893"/>
                    <a:pt x="2876717" y="3893"/>
                    <a:pt x="2908467" y="12119"/>
                  </a:cubicBezTo>
                  <a:cubicBezTo>
                    <a:pt x="2956727" y="23634"/>
                    <a:pt x="3002447" y="30214"/>
                    <a:pt x="3050707" y="12119"/>
                  </a:cubicBezTo>
                  <a:cubicBezTo>
                    <a:pt x="3068487" y="5538"/>
                    <a:pt x="3091347" y="17054"/>
                    <a:pt x="3111667" y="20344"/>
                  </a:cubicBezTo>
                  <a:cubicBezTo>
                    <a:pt x="3120557" y="21989"/>
                    <a:pt x="3130717" y="25279"/>
                    <a:pt x="3135797" y="20344"/>
                  </a:cubicBezTo>
                  <a:cubicBezTo>
                    <a:pt x="3170087" y="-10307"/>
                    <a:pt x="3201837" y="-3957"/>
                    <a:pt x="3234857" y="23634"/>
                  </a:cubicBezTo>
                  <a:cubicBezTo>
                    <a:pt x="3238667" y="26924"/>
                    <a:pt x="3248827" y="18699"/>
                    <a:pt x="3256447" y="18699"/>
                  </a:cubicBezTo>
                  <a:cubicBezTo>
                    <a:pt x="3286927" y="18699"/>
                    <a:pt x="3317407" y="18699"/>
                    <a:pt x="3349157" y="20344"/>
                  </a:cubicBezTo>
                  <a:cubicBezTo>
                    <a:pt x="3372017" y="21989"/>
                    <a:pt x="3393607" y="31859"/>
                    <a:pt x="3416467" y="35149"/>
                  </a:cubicBezTo>
                  <a:cubicBezTo>
                    <a:pt x="3465997" y="43375"/>
                    <a:pt x="3516797" y="56535"/>
                    <a:pt x="3567597" y="56535"/>
                  </a:cubicBezTo>
                  <a:cubicBezTo>
                    <a:pt x="3662847" y="58180"/>
                    <a:pt x="3758097" y="63115"/>
                    <a:pt x="3852077" y="89436"/>
                  </a:cubicBezTo>
                  <a:cubicBezTo>
                    <a:pt x="3939707" y="114112"/>
                    <a:pt x="4029877" y="114112"/>
                    <a:pt x="4118777" y="133853"/>
                  </a:cubicBezTo>
                  <a:cubicBezTo>
                    <a:pt x="4172117" y="145369"/>
                    <a:pt x="4226727" y="166754"/>
                    <a:pt x="4272447" y="201301"/>
                  </a:cubicBezTo>
                  <a:cubicBezTo>
                    <a:pt x="4321977" y="237492"/>
                    <a:pt x="4360077" y="296714"/>
                    <a:pt x="4404527" y="346066"/>
                  </a:cubicBezTo>
                  <a:cubicBezTo>
                    <a:pt x="4421037" y="364162"/>
                    <a:pt x="4445167" y="377322"/>
                    <a:pt x="4456597" y="400353"/>
                  </a:cubicBezTo>
                  <a:cubicBezTo>
                    <a:pt x="4489617" y="462866"/>
                    <a:pt x="4518827" y="528668"/>
                    <a:pt x="4548037" y="594471"/>
                  </a:cubicBezTo>
                  <a:cubicBezTo>
                    <a:pt x="4569627" y="642177"/>
                    <a:pt x="4591217" y="691529"/>
                    <a:pt x="4607727" y="740881"/>
                  </a:cubicBezTo>
                  <a:cubicBezTo>
                    <a:pt x="4625507" y="798458"/>
                    <a:pt x="4639477" y="857680"/>
                    <a:pt x="4653447" y="918548"/>
                  </a:cubicBezTo>
                  <a:cubicBezTo>
                    <a:pt x="4675037" y="1013961"/>
                    <a:pt x="4700437" y="1109375"/>
                    <a:pt x="4714407" y="1208079"/>
                  </a:cubicBezTo>
                  <a:cubicBezTo>
                    <a:pt x="4734727" y="1346264"/>
                    <a:pt x="4744887" y="1487739"/>
                    <a:pt x="4760127" y="1627569"/>
                  </a:cubicBezTo>
                  <a:cubicBezTo>
                    <a:pt x="4765207" y="1673631"/>
                    <a:pt x="4771557" y="1719693"/>
                    <a:pt x="4774097" y="1765755"/>
                  </a:cubicBezTo>
                  <a:cubicBezTo>
                    <a:pt x="4781717" y="1897360"/>
                    <a:pt x="4786797" y="2027320"/>
                    <a:pt x="4793147" y="2158924"/>
                  </a:cubicBezTo>
                  <a:cubicBezTo>
                    <a:pt x="4802037" y="2321786"/>
                    <a:pt x="4814737" y="2483002"/>
                    <a:pt x="4821087" y="2645863"/>
                  </a:cubicBezTo>
                  <a:cubicBezTo>
                    <a:pt x="4827437" y="2802144"/>
                    <a:pt x="4832517" y="2960070"/>
                    <a:pt x="4829977" y="3117996"/>
                  </a:cubicBezTo>
                  <a:cubicBezTo>
                    <a:pt x="4826167" y="3381206"/>
                    <a:pt x="4816007" y="3642771"/>
                    <a:pt x="4805847" y="3905981"/>
                  </a:cubicBezTo>
                  <a:cubicBezTo>
                    <a:pt x="4799497" y="4068842"/>
                    <a:pt x="4790607" y="4230058"/>
                    <a:pt x="4777907" y="4391274"/>
                  </a:cubicBezTo>
                  <a:cubicBezTo>
                    <a:pt x="4765207" y="4552490"/>
                    <a:pt x="4746157" y="4712061"/>
                    <a:pt x="4732187" y="4873277"/>
                  </a:cubicBezTo>
                  <a:cubicBezTo>
                    <a:pt x="4722027" y="4985141"/>
                    <a:pt x="4719487" y="5097006"/>
                    <a:pt x="4708057" y="5207225"/>
                  </a:cubicBezTo>
                  <a:cubicBezTo>
                    <a:pt x="4697897" y="5307573"/>
                    <a:pt x="4659797" y="5396407"/>
                    <a:pt x="4608997" y="5470435"/>
                  </a:cubicBezTo>
                  <a:cubicBezTo>
                    <a:pt x="4567087" y="5532947"/>
                    <a:pt x="4534067" y="5603685"/>
                    <a:pt x="4490887" y="5664552"/>
                  </a:cubicBezTo>
                  <a:cubicBezTo>
                    <a:pt x="4452787" y="5718839"/>
                    <a:pt x="4410877" y="5773126"/>
                    <a:pt x="4344837" y="5774772"/>
                  </a:cubicBezTo>
                  <a:cubicBezTo>
                    <a:pt x="4329597" y="5774772"/>
                    <a:pt x="4315627" y="5794512"/>
                    <a:pt x="4300387" y="5804383"/>
                  </a:cubicBezTo>
                  <a:cubicBezTo>
                    <a:pt x="4235617" y="5840574"/>
                    <a:pt x="4168307" y="5871830"/>
                    <a:pt x="4104807" y="5911311"/>
                  </a:cubicBezTo>
                  <a:cubicBezTo>
                    <a:pt x="3987967" y="5983694"/>
                    <a:pt x="3862237" y="5995210"/>
                    <a:pt x="3736507" y="6001790"/>
                  </a:cubicBezTo>
                  <a:cubicBezTo>
                    <a:pt x="3688247" y="6005080"/>
                    <a:pt x="3638717" y="6000145"/>
                    <a:pt x="3590457" y="6005080"/>
                  </a:cubicBezTo>
                  <a:cubicBezTo>
                    <a:pt x="3566327" y="6006725"/>
                    <a:pt x="3543467" y="6021531"/>
                    <a:pt x="3520607" y="6028111"/>
                  </a:cubicBezTo>
                  <a:cubicBezTo>
                    <a:pt x="3510447" y="6031401"/>
                    <a:pt x="3500287" y="6029756"/>
                    <a:pt x="3488857" y="6031401"/>
                  </a:cubicBezTo>
                  <a:cubicBezTo>
                    <a:pt x="3473617" y="6033046"/>
                    <a:pt x="3458377" y="6037981"/>
                    <a:pt x="3443137" y="6036336"/>
                  </a:cubicBezTo>
                  <a:cubicBezTo>
                    <a:pt x="3427897" y="6033046"/>
                    <a:pt x="3417737" y="6026466"/>
                    <a:pt x="3415197" y="6026466"/>
                  </a:cubicBezTo>
                  <a:close/>
                </a:path>
              </a:pathLst>
            </a:custGeom>
            <a:blipFill>
              <a:blip r:embed="rId7"/>
              <a:stretch>
                <a:fillRect l="-22" t="-9395" r="-22" b="-9366"/>
              </a:stretch>
            </a:blipFill>
          </p:spPr>
        </p:sp>
      </p:grpSp>
      <p:sp>
        <p:nvSpPr>
          <p:cNvPr id="9" name="Freeform 9"/>
          <p:cNvSpPr/>
          <p:nvPr/>
        </p:nvSpPr>
        <p:spPr>
          <a:xfrm>
            <a:off x="-585502" y="8875844"/>
            <a:ext cx="5919917" cy="6356958"/>
          </a:xfrm>
          <a:custGeom>
            <a:avLst/>
            <a:gdLst/>
            <a:ahLst/>
            <a:cxnLst/>
            <a:rect l="l" t="t" r="r" b="b"/>
            <a:pathLst>
              <a:path w="5919917" h="6356958">
                <a:moveTo>
                  <a:pt x="0" y="0"/>
                </a:moveTo>
                <a:lnTo>
                  <a:pt x="5919917" y="0"/>
                </a:lnTo>
                <a:lnTo>
                  <a:pt x="5919917" y="6356958"/>
                </a:lnTo>
                <a:lnTo>
                  <a:pt x="0" y="6356958"/>
                </a:lnTo>
                <a:lnTo>
                  <a:pt x="0" y="0"/>
                </a:lnTo>
                <a:close/>
              </a:path>
            </a:pathLst>
          </a:custGeom>
          <a:blipFill>
            <a:blip r:embed="rId5"/>
            <a:stretch>
              <a:fillRect/>
            </a:stretch>
          </a:blipFill>
        </p:spPr>
      </p:sp>
      <p:sp>
        <p:nvSpPr>
          <p:cNvPr id="10" name="TextBox 10"/>
          <p:cNvSpPr txBox="1"/>
          <p:nvPr/>
        </p:nvSpPr>
        <p:spPr>
          <a:xfrm>
            <a:off x="503929" y="952500"/>
            <a:ext cx="7431307" cy="4206280"/>
          </a:xfrm>
          <a:prstGeom prst="rect">
            <a:avLst/>
          </a:prstGeom>
        </p:spPr>
        <p:txBody>
          <a:bodyPr lIns="0" tIns="0" rIns="0" bIns="0" rtlCol="0" anchor="t">
            <a:spAutoFit/>
          </a:bodyPr>
          <a:lstStyle/>
          <a:p>
            <a:pPr algn="just">
              <a:lnSpc>
                <a:spcPts val="4060"/>
              </a:lnSpc>
            </a:pP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Ти</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космос</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це</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uk-UA"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романтична науково-фантастична драма </a:t>
            </a:r>
            <a:r>
              <a:rPr lang="en-US" sz="2900" dirty="0" err="1"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та</a:t>
            </a:r>
            <a:r>
              <a:rPr lang="en-US"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дебютний</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повнометражний</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фільм</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uk-UA"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Павла </a:t>
            </a:r>
            <a:r>
              <a:rPr lang="uk-UA" sz="2900" dirty="0" err="1"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Остікова</a:t>
            </a:r>
            <a:r>
              <a:rPr lang="uk-UA"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з </a:t>
            </a:r>
            <a:r>
              <a:rPr lang="uk-UA" sz="2900" dirty="0" err="1"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Володимером</a:t>
            </a:r>
            <a:r>
              <a:rPr lang="uk-UA"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 Кравчуком</a:t>
            </a:r>
            <a:r>
              <a:rPr lang="en-US"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у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головній</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ролі</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Світова</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прем'єра</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відбулася</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7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вересня</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2024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року</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у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рамках</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офіційного</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конкурсу</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uk-UA"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міжнародного кінофестивалю в Торонто</a:t>
            </a:r>
            <a:r>
              <a:rPr lang="uk-UA" altLang="en-US" sz="2900" dirty="0" smtClean="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endPar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endParaRPr>
          </a:p>
          <a:p>
            <a:pPr algn="just">
              <a:lnSpc>
                <a:spcPts val="4060"/>
              </a:lnSpc>
            </a:pPr>
            <a:endPar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11" name="TextBox 11"/>
          <p:cNvSpPr txBox="1"/>
          <p:nvPr/>
        </p:nvSpPr>
        <p:spPr>
          <a:xfrm>
            <a:off x="652614" y="5067300"/>
            <a:ext cx="7431307" cy="3602991"/>
          </a:xfrm>
          <a:prstGeom prst="rect">
            <a:avLst/>
          </a:prstGeom>
        </p:spPr>
        <p:txBody>
          <a:bodyPr lIns="0" tIns="0" rIns="0" bIns="0" rtlCol="0" anchor="t">
            <a:spAutoFit/>
          </a:bodyPr>
          <a:lstStyle/>
          <a:p>
            <a:pPr algn="just">
              <a:lnSpc>
                <a:spcPts val="4060"/>
              </a:lnSpc>
              <a:spcBef>
                <a:spcPct val="0"/>
              </a:spcBef>
            </a:pP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У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фільмі</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йдеться</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про</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космічного</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далекобійника</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Андрія</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який</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після</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вибуху</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Землі</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вважає</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себе</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останньою</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людиною</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Отримавши</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сигнал</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від</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француженки</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Катрін</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він</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спрямовує</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до</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неї</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свій</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корабель</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стикаючись</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у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польоті</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з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різними</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труднощами</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та</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переосмисленням</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цілей</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свого</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2900"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життя</a:t>
            </a:r>
            <a:r>
              <a:rPr lang="en-US" sz="290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12" name="Freeform 12"/>
          <p:cNvSpPr/>
          <p:nvPr/>
        </p:nvSpPr>
        <p:spPr>
          <a:xfrm flipH="1">
            <a:off x="3848100" y="7604390"/>
            <a:ext cx="9190954" cy="5365220"/>
          </a:xfrm>
          <a:custGeom>
            <a:avLst/>
            <a:gdLst/>
            <a:ahLst/>
            <a:cxnLst/>
            <a:rect l="l" t="t" r="r" b="b"/>
            <a:pathLst>
              <a:path w="9190954" h="5365220">
                <a:moveTo>
                  <a:pt x="9190954" y="0"/>
                </a:moveTo>
                <a:lnTo>
                  <a:pt x="0" y="0"/>
                </a:lnTo>
                <a:lnTo>
                  <a:pt x="0" y="5365220"/>
                </a:lnTo>
                <a:lnTo>
                  <a:pt x="9190954" y="5365220"/>
                </a:lnTo>
                <a:lnTo>
                  <a:pt x="9190954" y="0"/>
                </a:lnTo>
                <a:close/>
              </a:path>
            </a:pathLst>
          </a:custGeom>
          <a:blipFill>
            <a:blip r:embed="rId8">
              <a:extLst>
                <a:ext uri="{96DAC541-7B7A-43D3-8B79-37D633B846F1}">
                  <asvg:svgBlip xmlns:asvg="http://schemas.microsoft.com/office/drawing/2016/SVG/main" xmlns="" r:embed="rId14"/>
                </a:ext>
              </a:extLst>
            </a:blip>
            <a:stretch>
              <a:fillRect/>
            </a:stretch>
          </a:blipFill>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496236" y="3648187"/>
            <a:ext cx="8440109" cy="4926914"/>
          </a:xfrm>
          <a:custGeom>
            <a:avLst/>
            <a:gdLst/>
            <a:ahLst/>
            <a:cxnLst/>
            <a:rect l="l" t="t" r="r" b="b"/>
            <a:pathLst>
              <a:path w="8440109" h="4926914">
                <a:moveTo>
                  <a:pt x="0" y="0"/>
                </a:moveTo>
                <a:lnTo>
                  <a:pt x="8440109" y="0"/>
                </a:lnTo>
                <a:lnTo>
                  <a:pt x="8440109" y="4926914"/>
                </a:lnTo>
                <a:lnTo>
                  <a:pt x="0" y="49269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496236" y="-1062078"/>
            <a:ext cx="9140832" cy="5555082"/>
          </a:xfrm>
          <a:custGeom>
            <a:avLst/>
            <a:gdLst/>
            <a:ahLst/>
            <a:cxnLst/>
            <a:rect l="l" t="t" r="r" b="b"/>
            <a:pathLst>
              <a:path w="9140832" h="5555082">
                <a:moveTo>
                  <a:pt x="0" y="0"/>
                </a:moveTo>
                <a:lnTo>
                  <a:pt x="9140832" y="0"/>
                </a:lnTo>
                <a:lnTo>
                  <a:pt x="9140832" y="5555082"/>
                </a:lnTo>
                <a:lnTo>
                  <a:pt x="0" y="5555082"/>
                </a:lnTo>
                <a:lnTo>
                  <a:pt x="0" y="0"/>
                </a:lnTo>
                <a:close/>
              </a:path>
            </a:pathLst>
          </a:custGeom>
          <a:blipFill>
            <a:blip r:embed="rId4">
              <a:alphaModFix amt="9999"/>
            </a:blip>
            <a:stretch>
              <a:fillRect t="-12528" b="-12528"/>
            </a:stretch>
          </a:blipFill>
        </p:spPr>
      </p:sp>
      <p:sp>
        <p:nvSpPr>
          <p:cNvPr id="4" name="Freeform 4"/>
          <p:cNvSpPr/>
          <p:nvPr/>
        </p:nvSpPr>
        <p:spPr>
          <a:xfrm>
            <a:off x="-2591951" y="5676633"/>
            <a:ext cx="8198739" cy="8229600"/>
          </a:xfrm>
          <a:custGeom>
            <a:avLst/>
            <a:gdLst/>
            <a:ahLst/>
            <a:cxnLst/>
            <a:rect l="l" t="t" r="r" b="b"/>
            <a:pathLst>
              <a:path w="8198739" h="8229600">
                <a:moveTo>
                  <a:pt x="0" y="0"/>
                </a:moveTo>
                <a:lnTo>
                  <a:pt x="8198739" y="0"/>
                </a:lnTo>
                <a:lnTo>
                  <a:pt x="8198739" y="8229600"/>
                </a:lnTo>
                <a:lnTo>
                  <a:pt x="0" y="8229600"/>
                </a:lnTo>
                <a:lnTo>
                  <a:pt x="0" y="0"/>
                </a:lnTo>
                <a:close/>
              </a:path>
            </a:pathLst>
          </a:custGeom>
          <a:blipFill>
            <a:blip r:embed="rId5"/>
            <a:stretch>
              <a:fillRect/>
            </a:stretch>
          </a:blipFill>
        </p:spPr>
      </p:sp>
      <p:sp>
        <p:nvSpPr>
          <p:cNvPr id="5" name="Freeform 5"/>
          <p:cNvSpPr/>
          <p:nvPr/>
        </p:nvSpPr>
        <p:spPr>
          <a:xfrm rot="1482379">
            <a:off x="14035223" y="115982"/>
            <a:ext cx="3700216" cy="8229600"/>
          </a:xfrm>
          <a:custGeom>
            <a:avLst/>
            <a:gdLst/>
            <a:ahLst/>
            <a:cxnLst/>
            <a:rect l="l" t="t" r="r" b="b"/>
            <a:pathLst>
              <a:path w="3700216" h="8229600">
                <a:moveTo>
                  <a:pt x="0" y="0"/>
                </a:moveTo>
                <a:lnTo>
                  <a:pt x="3700216" y="0"/>
                </a:lnTo>
                <a:lnTo>
                  <a:pt x="3700216" y="8229600"/>
                </a:lnTo>
                <a:lnTo>
                  <a:pt x="0" y="8229600"/>
                </a:lnTo>
                <a:lnTo>
                  <a:pt x="0" y="0"/>
                </a:lnTo>
                <a:close/>
              </a:path>
            </a:pathLst>
          </a:custGeom>
          <a:blipFill>
            <a:blip r:embed="rId6"/>
            <a:stretch>
              <a:fillRect l="-65583" r="-56824"/>
            </a:stretch>
          </a:blipFill>
        </p:spPr>
      </p:sp>
      <p:sp>
        <p:nvSpPr>
          <p:cNvPr id="6" name="Freeform 6"/>
          <p:cNvSpPr/>
          <p:nvPr/>
        </p:nvSpPr>
        <p:spPr>
          <a:xfrm rot="8496309">
            <a:off x="12265936" y="206106"/>
            <a:ext cx="2094356" cy="3130152"/>
          </a:xfrm>
          <a:custGeom>
            <a:avLst/>
            <a:gdLst/>
            <a:ahLst/>
            <a:cxnLst/>
            <a:rect l="l" t="t" r="r" b="b"/>
            <a:pathLst>
              <a:path w="2094356" h="3130152">
                <a:moveTo>
                  <a:pt x="0" y="0"/>
                </a:moveTo>
                <a:lnTo>
                  <a:pt x="2094357" y="0"/>
                </a:lnTo>
                <a:lnTo>
                  <a:pt x="2094357" y="3130152"/>
                </a:lnTo>
                <a:lnTo>
                  <a:pt x="0" y="3130152"/>
                </a:lnTo>
                <a:lnTo>
                  <a:pt x="0" y="0"/>
                </a:lnTo>
                <a:close/>
              </a:path>
            </a:pathLst>
          </a:custGeom>
          <a:blipFill>
            <a:blip r:embed="rId7">
              <a:alphaModFix amt="58000"/>
            </a:blip>
            <a:stretch>
              <a:fillRect/>
            </a:stretch>
          </a:blipFill>
        </p:spPr>
      </p:sp>
      <p:sp>
        <p:nvSpPr>
          <p:cNvPr id="7" name="Freeform 7"/>
          <p:cNvSpPr/>
          <p:nvPr/>
        </p:nvSpPr>
        <p:spPr>
          <a:xfrm rot="865809">
            <a:off x="1635943" y="1218534"/>
            <a:ext cx="1983699" cy="2964767"/>
          </a:xfrm>
          <a:custGeom>
            <a:avLst/>
            <a:gdLst/>
            <a:ahLst/>
            <a:cxnLst/>
            <a:rect l="l" t="t" r="r" b="b"/>
            <a:pathLst>
              <a:path w="1983699" h="2964767">
                <a:moveTo>
                  <a:pt x="0" y="0"/>
                </a:moveTo>
                <a:lnTo>
                  <a:pt x="1983699" y="0"/>
                </a:lnTo>
                <a:lnTo>
                  <a:pt x="1983699" y="2964768"/>
                </a:lnTo>
                <a:lnTo>
                  <a:pt x="0" y="2964768"/>
                </a:lnTo>
                <a:lnTo>
                  <a:pt x="0" y="0"/>
                </a:lnTo>
                <a:close/>
              </a:path>
            </a:pathLst>
          </a:custGeom>
          <a:blipFill>
            <a:blip r:embed="rId7"/>
            <a:stretch>
              <a:fillRect/>
            </a:stretch>
          </a:blipFill>
        </p:spPr>
      </p:sp>
      <p:sp>
        <p:nvSpPr>
          <p:cNvPr id="8" name="Freeform 8"/>
          <p:cNvSpPr/>
          <p:nvPr/>
        </p:nvSpPr>
        <p:spPr>
          <a:xfrm>
            <a:off x="7584546" y="8266314"/>
            <a:ext cx="6882003" cy="8229600"/>
          </a:xfrm>
          <a:custGeom>
            <a:avLst/>
            <a:gdLst/>
            <a:ahLst/>
            <a:cxnLst/>
            <a:rect l="l" t="t" r="r" b="b"/>
            <a:pathLst>
              <a:path w="6882003" h="8229600">
                <a:moveTo>
                  <a:pt x="0" y="0"/>
                </a:moveTo>
                <a:lnTo>
                  <a:pt x="6882003" y="0"/>
                </a:lnTo>
                <a:lnTo>
                  <a:pt x="6882003" y="8229600"/>
                </a:lnTo>
                <a:lnTo>
                  <a:pt x="0" y="8229600"/>
                </a:lnTo>
                <a:lnTo>
                  <a:pt x="0" y="0"/>
                </a:lnTo>
                <a:close/>
              </a:path>
            </a:pathLst>
          </a:custGeom>
          <a:blipFill>
            <a:blip r:embed="rId8"/>
            <a:stretch>
              <a:fillRect/>
            </a:stretch>
          </a:blipFill>
        </p:spPr>
      </p:sp>
      <p:sp>
        <p:nvSpPr>
          <p:cNvPr id="9" name="Freeform 9"/>
          <p:cNvSpPr/>
          <p:nvPr/>
        </p:nvSpPr>
        <p:spPr>
          <a:xfrm>
            <a:off x="14800044" y="7479278"/>
            <a:ext cx="2170573" cy="2191646"/>
          </a:xfrm>
          <a:custGeom>
            <a:avLst/>
            <a:gdLst/>
            <a:ahLst/>
            <a:cxnLst/>
            <a:rect l="l" t="t" r="r" b="b"/>
            <a:pathLst>
              <a:path w="2170573" h="2191646">
                <a:moveTo>
                  <a:pt x="0" y="0"/>
                </a:moveTo>
                <a:lnTo>
                  <a:pt x="2170573" y="0"/>
                </a:lnTo>
                <a:lnTo>
                  <a:pt x="2170573" y="2191646"/>
                </a:lnTo>
                <a:lnTo>
                  <a:pt x="0" y="2191646"/>
                </a:lnTo>
                <a:lnTo>
                  <a:pt x="0" y="0"/>
                </a:lnTo>
                <a:close/>
              </a:path>
            </a:pathLst>
          </a:custGeom>
          <a:blipFill>
            <a:blip r:embed="rId9"/>
            <a:stretch>
              <a:fillRect/>
            </a:stretch>
          </a:blipFill>
        </p:spPr>
      </p:sp>
      <p:sp>
        <p:nvSpPr>
          <p:cNvPr id="10" name="Freeform 10"/>
          <p:cNvSpPr/>
          <p:nvPr/>
        </p:nvSpPr>
        <p:spPr>
          <a:xfrm flipH="1">
            <a:off x="8551782" y="8095354"/>
            <a:ext cx="2170573" cy="2191646"/>
          </a:xfrm>
          <a:custGeom>
            <a:avLst/>
            <a:gdLst/>
            <a:ahLst/>
            <a:cxnLst/>
            <a:rect l="l" t="t" r="r" b="b"/>
            <a:pathLst>
              <a:path w="2170573" h="2191646">
                <a:moveTo>
                  <a:pt x="2170573" y="0"/>
                </a:moveTo>
                <a:lnTo>
                  <a:pt x="0" y="0"/>
                </a:lnTo>
                <a:lnTo>
                  <a:pt x="0" y="2191646"/>
                </a:lnTo>
                <a:lnTo>
                  <a:pt x="2170573" y="2191646"/>
                </a:lnTo>
                <a:lnTo>
                  <a:pt x="2170573" y="0"/>
                </a:lnTo>
                <a:close/>
              </a:path>
            </a:pathLst>
          </a:custGeom>
          <a:blipFill>
            <a:blip r:embed="rId9"/>
            <a:stretch>
              <a:fillRect/>
            </a:stretch>
          </a:blipFill>
        </p:spPr>
      </p:sp>
      <p:sp>
        <p:nvSpPr>
          <p:cNvPr id="11" name="TextBox 11"/>
          <p:cNvSpPr txBox="1"/>
          <p:nvPr/>
        </p:nvSpPr>
        <p:spPr>
          <a:xfrm>
            <a:off x="5066652" y="766099"/>
            <a:ext cx="7589751" cy="7130436"/>
          </a:xfrm>
          <a:prstGeom prst="rect">
            <a:avLst/>
          </a:prstGeom>
        </p:spPr>
        <p:txBody>
          <a:bodyPr lIns="0" tIns="0" rIns="0" bIns="0" rtlCol="0" anchor="t">
            <a:spAutoFit/>
          </a:bodyPr>
          <a:lstStyle/>
          <a:p>
            <a:pPr algn="l">
              <a:lnSpc>
                <a:spcPts val="5300"/>
              </a:lnSpc>
            </a:pPr>
            <a:r>
              <a:rPr lang="en-US" sz="3785" b="1" dirty="0" err="1">
                <a:solidFill>
                  <a:srgbClr val="FFFFFF"/>
                </a:solidFill>
                <a:latin typeface="Times New Roman Bold" panose="02020803070505020304"/>
                <a:ea typeface="Times New Roman Bold" panose="02020803070505020304"/>
                <a:cs typeface="Times New Roman Bold" panose="02020803070505020304"/>
                <a:sym typeface="Times New Roman Bold" panose="02020803070505020304"/>
              </a:rPr>
              <a:t>Мета</a:t>
            </a:r>
            <a:r>
              <a:rPr lang="en-US" sz="3785" b="1" dirty="0">
                <a:solidFill>
                  <a:srgbClr val="FFFFFF"/>
                </a:solidFill>
                <a:latin typeface="Times New Roman Bold" panose="02020803070505020304"/>
                <a:ea typeface="Times New Roman Bold" panose="02020803070505020304"/>
                <a:cs typeface="Times New Roman Bold" panose="02020803070505020304"/>
                <a:sym typeface="Times New Roman Bold" panose="02020803070505020304"/>
              </a:rPr>
              <a:t> </a:t>
            </a:r>
            <a:r>
              <a:rPr lang="en-US" sz="3785" b="1" dirty="0" err="1">
                <a:solidFill>
                  <a:srgbClr val="FFFFFF"/>
                </a:solidFill>
                <a:latin typeface="Times New Roman Bold" panose="02020803070505020304"/>
                <a:ea typeface="Times New Roman Bold" panose="02020803070505020304"/>
                <a:cs typeface="Times New Roman Bold" panose="02020803070505020304"/>
                <a:sym typeface="Times New Roman Bold" panose="02020803070505020304"/>
              </a:rPr>
              <a:t>дослідження</a:t>
            </a:r>
            <a:r>
              <a:rPr lang="en-US" sz="3785" b="1" dirty="0">
                <a:solidFill>
                  <a:srgbClr val="FFFFFF"/>
                </a:solidFill>
                <a:latin typeface="Times New Roman Bold" panose="02020803070505020304"/>
                <a:ea typeface="Times New Roman Bold" panose="02020803070505020304"/>
                <a:cs typeface="Times New Roman Bold" panose="02020803070505020304"/>
                <a:sym typeface="Times New Roman Bold" panose="02020803070505020304"/>
              </a:rPr>
              <a:t>:</a:t>
            </a:r>
          </a:p>
          <a:p>
            <a:pPr algn="l">
              <a:lnSpc>
                <a:spcPts val="5300"/>
              </a:lnSpc>
              <a:spcBef>
                <a:spcPct val="0"/>
              </a:spcBef>
            </a:pP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на</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основі</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фізичних</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формул</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та</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астрономічних</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даних</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проаналізувати</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наукову</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вірогідність</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космічної</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подорожі</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до</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системи</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Юпітера</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описаної</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у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фільмі</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Ти</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космос</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та</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обґрунтувати</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можливість</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використання</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цього</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кіноконтенту</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як</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наочного</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посібника</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для</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вивчення</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законів</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 </a:t>
            </a:r>
            <a:r>
              <a:rPr lang="en-US" sz="3785" dirty="0" err="1">
                <a:solidFill>
                  <a:srgbClr val="FFFFFF"/>
                </a:solidFill>
                <a:latin typeface="Times New Roman" panose="02020603050405020304"/>
                <a:ea typeface="Times New Roman" panose="02020603050405020304"/>
                <a:cs typeface="Times New Roman" panose="02020603050405020304"/>
                <a:sym typeface="Times New Roman" panose="02020603050405020304"/>
              </a:rPr>
              <a:t>фізики</a:t>
            </a:r>
            <a:r>
              <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p>
          <a:p>
            <a:pPr algn="l">
              <a:lnSpc>
                <a:spcPts val="3515"/>
              </a:lnSpc>
              <a:spcBef>
                <a:spcPct val="0"/>
              </a:spcBef>
            </a:pPr>
            <a:endParaRPr lang="en-US" sz="3785" dirty="0">
              <a:solidFill>
                <a:srgbClr val="FFFFFF"/>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5729516" y="-937858"/>
            <a:ext cx="3059568" cy="3059568"/>
          </a:xfrm>
          <a:custGeom>
            <a:avLst/>
            <a:gdLst/>
            <a:ahLst/>
            <a:cxnLst/>
            <a:rect l="l" t="t" r="r" b="b"/>
            <a:pathLst>
              <a:path w="3059568" h="3059568">
                <a:moveTo>
                  <a:pt x="0" y="0"/>
                </a:moveTo>
                <a:lnTo>
                  <a:pt x="3059568" y="0"/>
                </a:lnTo>
                <a:lnTo>
                  <a:pt x="3059568" y="3059568"/>
                </a:lnTo>
                <a:lnTo>
                  <a:pt x="0" y="3059568"/>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grpSp>
        <p:nvGrpSpPr>
          <p:cNvPr id="3" name="Group 3"/>
          <p:cNvGrpSpPr/>
          <p:nvPr/>
        </p:nvGrpSpPr>
        <p:grpSpPr>
          <a:xfrm>
            <a:off x="6816480" y="3634245"/>
            <a:ext cx="4655040" cy="3018510"/>
            <a:chOff x="0" y="0"/>
            <a:chExt cx="1349666" cy="875176"/>
          </a:xfrm>
        </p:grpSpPr>
        <p:sp>
          <p:nvSpPr>
            <p:cNvPr id="4" name="Freeform 4"/>
            <p:cNvSpPr/>
            <p:nvPr/>
          </p:nvSpPr>
          <p:spPr>
            <a:xfrm>
              <a:off x="0" y="0"/>
              <a:ext cx="1349666" cy="875176"/>
            </a:xfrm>
            <a:custGeom>
              <a:avLst/>
              <a:gdLst/>
              <a:ahLst/>
              <a:cxnLst/>
              <a:rect l="l" t="t" r="r" b="b"/>
              <a:pathLst>
                <a:path w="1349666" h="875176">
                  <a:moveTo>
                    <a:pt x="0" y="0"/>
                  </a:moveTo>
                  <a:lnTo>
                    <a:pt x="1349666" y="0"/>
                  </a:lnTo>
                  <a:lnTo>
                    <a:pt x="1349666" y="875176"/>
                  </a:lnTo>
                  <a:lnTo>
                    <a:pt x="0" y="875176"/>
                  </a:lnTo>
                  <a:close/>
                </a:path>
              </a:pathLst>
            </a:custGeom>
            <a:blipFill>
              <a:blip r:embed="rId4"/>
              <a:stretch>
                <a:fillRect t="-46385" b="-46385"/>
              </a:stretch>
            </a:blipFill>
          </p:spPr>
        </p:sp>
      </p:grpSp>
      <p:grpSp>
        <p:nvGrpSpPr>
          <p:cNvPr id="5" name="Group 5"/>
          <p:cNvGrpSpPr/>
          <p:nvPr/>
        </p:nvGrpSpPr>
        <p:grpSpPr>
          <a:xfrm>
            <a:off x="6816480" y="591926"/>
            <a:ext cx="4655040" cy="2466251"/>
            <a:chOff x="0" y="0"/>
            <a:chExt cx="1349666" cy="715056"/>
          </a:xfrm>
        </p:grpSpPr>
        <p:sp>
          <p:nvSpPr>
            <p:cNvPr id="6" name="Freeform 6"/>
            <p:cNvSpPr/>
            <p:nvPr/>
          </p:nvSpPr>
          <p:spPr>
            <a:xfrm>
              <a:off x="0" y="0"/>
              <a:ext cx="1349666" cy="715056"/>
            </a:xfrm>
            <a:custGeom>
              <a:avLst/>
              <a:gdLst/>
              <a:ahLst/>
              <a:cxnLst/>
              <a:rect l="l" t="t" r="r" b="b"/>
              <a:pathLst>
                <a:path w="1349666" h="715056">
                  <a:moveTo>
                    <a:pt x="0" y="0"/>
                  </a:moveTo>
                  <a:lnTo>
                    <a:pt x="1349666" y="0"/>
                  </a:lnTo>
                  <a:lnTo>
                    <a:pt x="1349666" y="715056"/>
                  </a:lnTo>
                  <a:lnTo>
                    <a:pt x="0" y="715056"/>
                  </a:lnTo>
                  <a:close/>
                </a:path>
              </a:pathLst>
            </a:custGeom>
            <a:blipFill>
              <a:blip r:embed="rId5"/>
              <a:stretch>
                <a:fillRect t="-25499" b="-25499"/>
              </a:stretch>
            </a:blipFill>
          </p:spPr>
        </p:sp>
      </p:grpSp>
      <p:grpSp>
        <p:nvGrpSpPr>
          <p:cNvPr id="7" name="Group 7"/>
          <p:cNvGrpSpPr/>
          <p:nvPr/>
        </p:nvGrpSpPr>
        <p:grpSpPr>
          <a:xfrm>
            <a:off x="6816480" y="7138180"/>
            <a:ext cx="4655040" cy="2466251"/>
            <a:chOff x="0" y="0"/>
            <a:chExt cx="1349666" cy="715056"/>
          </a:xfrm>
        </p:grpSpPr>
        <p:sp>
          <p:nvSpPr>
            <p:cNvPr id="8" name="Freeform 8"/>
            <p:cNvSpPr/>
            <p:nvPr/>
          </p:nvSpPr>
          <p:spPr>
            <a:xfrm>
              <a:off x="0" y="0"/>
              <a:ext cx="1349666" cy="715056"/>
            </a:xfrm>
            <a:custGeom>
              <a:avLst/>
              <a:gdLst/>
              <a:ahLst/>
              <a:cxnLst/>
              <a:rect l="l" t="t" r="r" b="b"/>
              <a:pathLst>
                <a:path w="1349666" h="715056">
                  <a:moveTo>
                    <a:pt x="0" y="0"/>
                  </a:moveTo>
                  <a:lnTo>
                    <a:pt x="1349666" y="0"/>
                  </a:lnTo>
                  <a:lnTo>
                    <a:pt x="1349666" y="715056"/>
                  </a:lnTo>
                  <a:lnTo>
                    <a:pt x="0" y="715056"/>
                  </a:lnTo>
                  <a:close/>
                </a:path>
              </a:pathLst>
            </a:custGeom>
            <a:blipFill>
              <a:blip r:embed="rId6"/>
              <a:stretch>
                <a:fillRect b="-25518"/>
              </a:stretch>
            </a:blipFill>
          </p:spPr>
        </p:sp>
      </p:grpSp>
      <p:sp>
        <p:nvSpPr>
          <p:cNvPr id="9" name="TextBox 9"/>
          <p:cNvSpPr txBox="1"/>
          <p:nvPr/>
        </p:nvSpPr>
        <p:spPr>
          <a:xfrm>
            <a:off x="12610489" y="2431101"/>
            <a:ext cx="5507585" cy="5766854"/>
          </a:xfrm>
          <a:prstGeom prst="rect">
            <a:avLst/>
          </a:prstGeom>
        </p:spPr>
        <p:txBody>
          <a:bodyPr lIns="0" tIns="0" rIns="0" bIns="0" rtlCol="0" anchor="t">
            <a:spAutoFit/>
          </a:bodyPr>
          <a:lstStyle/>
          <a:p>
            <a:pPr algn="l">
              <a:lnSpc>
                <a:spcPts val="4630"/>
              </a:lnSpc>
              <a:spcBef>
                <a:spcPct val="0"/>
              </a:spcBef>
            </a:pPr>
            <a:r>
              <a:rPr lang="en-US" sz="3310" b="1" dirty="0" err="1">
                <a:solidFill>
                  <a:srgbClr val="FFFFFF"/>
                </a:solidFill>
                <a:latin typeface="Glacial Indifference Bold" panose="00000800000000000000"/>
                <a:ea typeface="Glacial Indifference Bold" panose="00000800000000000000"/>
                <a:cs typeface="Glacial Indifference Bold" panose="00000800000000000000"/>
                <a:sym typeface="Glacial Indifference Bold" panose="00000800000000000000"/>
              </a:rPr>
              <a:t>Предмет</a:t>
            </a:r>
            <a:r>
              <a:rPr lang="en-US" sz="3310" b="1" dirty="0">
                <a:solidFill>
                  <a:srgbClr val="FFFFFF"/>
                </a:solidFill>
                <a:latin typeface="Glacial Indifference Bold" panose="00000800000000000000"/>
                <a:ea typeface="Glacial Indifference Bold" panose="00000800000000000000"/>
                <a:cs typeface="Glacial Indifference Bold" panose="00000800000000000000"/>
                <a:sym typeface="Glacial Indifference Bold" panose="00000800000000000000"/>
              </a:rPr>
              <a:t> </a:t>
            </a:r>
            <a:r>
              <a:rPr lang="en-US" sz="3310" b="1" dirty="0" err="1">
                <a:solidFill>
                  <a:srgbClr val="FFFFFF"/>
                </a:solidFill>
                <a:latin typeface="Glacial Indifference Bold" panose="00000800000000000000"/>
                <a:ea typeface="Glacial Indifference Bold" panose="00000800000000000000"/>
                <a:cs typeface="Glacial Indifference Bold" panose="00000800000000000000"/>
                <a:sym typeface="Glacial Indifference Bold" panose="00000800000000000000"/>
              </a:rPr>
              <a:t>дослідження</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відповідність</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параметрів</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руху</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способів</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зв’язку</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систем</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життєзабезпечення</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та</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методів</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утилізації</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відходів</a:t>
            </a:r>
            <a:r>
              <a:rPr lang="en-US" sz="3310" dirty="0">
                <a:solidFill>
                  <a:srgbClr val="FFFFFF"/>
                </a:solidFill>
                <a:latin typeface="Glacial Indifference"/>
                <a:ea typeface="Glacial Indifference"/>
                <a:cs typeface="Glacial Indifference"/>
                <a:sym typeface="Glacial Indifference"/>
              </a:rPr>
              <a:t> у </a:t>
            </a:r>
            <a:r>
              <a:rPr lang="en-US" sz="3310" dirty="0" err="1">
                <a:solidFill>
                  <a:srgbClr val="FFFFFF"/>
                </a:solidFill>
                <a:latin typeface="Glacial Indifference"/>
                <a:ea typeface="Glacial Indifference"/>
                <a:cs typeface="Glacial Indifference"/>
                <a:sym typeface="Glacial Indifference"/>
              </a:rPr>
              <a:t>фільмі</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реальним</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законам</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фізики</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та</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астрономічним</a:t>
            </a:r>
            <a:r>
              <a:rPr lang="en-US" sz="3310" dirty="0">
                <a:solidFill>
                  <a:srgbClr val="FFFFFF"/>
                </a:solidFill>
                <a:latin typeface="Glacial Indifference"/>
                <a:ea typeface="Glacial Indifference"/>
                <a:cs typeface="Glacial Indifference"/>
                <a:sym typeface="Glacial Indifference"/>
              </a:rPr>
              <a:t> </a:t>
            </a:r>
            <a:r>
              <a:rPr lang="en-US" sz="3310" dirty="0" err="1">
                <a:solidFill>
                  <a:srgbClr val="FFFFFF"/>
                </a:solidFill>
                <a:latin typeface="Glacial Indifference"/>
                <a:ea typeface="Glacial Indifference"/>
                <a:cs typeface="Glacial Indifference"/>
                <a:sym typeface="Glacial Indifference"/>
              </a:rPr>
              <a:t>даним</a:t>
            </a:r>
            <a:r>
              <a:rPr lang="en-US" sz="3310" dirty="0">
                <a:solidFill>
                  <a:srgbClr val="FFFFFF"/>
                </a:solidFill>
                <a:latin typeface="Glacial Indifference"/>
                <a:ea typeface="Glacial Indifference"/>
                <a:cs typeface="Glacial Indifference"/>
                <a:sym typeface="Glacial Indifference"/>
              </a:rPr>
              <a:t>.</a:t>
            </a:r>
          </a:p>
          <a:p>
            <a:pPr algn="l">
              <a:lnSpc>
                <a:spcPts val="4350"/>
              </a:lnSpc>
              <a:spcBef>
                <a:spcPct val="0"/>
              </a:spcBef>
            </a:pPr>
            <a:endParaRPr lang="en-US" sz="3310" dirty="0">
              <a:solidFill>
                <a:srgbClr val="FFFFFF"/>
              </a:solidFill>
              <a:latin typeface="Glacial Indifference"/>
              <a:ea typeface="Glacial Indifference"/>
              <a:cs typeface="Glacial Indifference"/>
              <a:sym typeface="Glacial Indifference"/>
            </a:endParaRPr>
          </a:p>
        </p:txBody>
      </p:sp>
      <p:sp>
        <p:nvSpPr>
          <p:cNvPr id="10" name="Freeform 10"/>
          <p:cNvSpPr/>
          <p:nvPr/>
        </p:nvSpPr>
        <p:spPr>
          <a:xfrm>
            <a:off x="-719206" y="8197956"/>
            <a:ext cx="5146493" cy="5146493"/>
          </a:xfrm>
          <a:custGeom>
            <a:avLst/>
            <a:gdLst/>
            <a:ahLst/>
            <a:cxnLst/>
            <a:rect l="l" t="t" r="r" b="b"/>
            <a:pathLst>
              <a:path w="5146493" h="5146493">
                <a:moveTo>
                  <a:pt x="0" y="0"/>
                </a:moveTo>
                <a:lnTo>
                  <a:pt x="5146493" y="0"/>
                </a:lnTo>
                <a:lnTo>
                  <a:pt x="5146493" y="5146492"/>
                </a:lnTo>
                <a:lnTo>
                  <a:pt x="0" y="5146492"/>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sp>
        <p:nvSpPr>
          <p:cNvPr id="11" name="TextBox 11"/>
          <p:cNvSpPr txBox="1"/>
          <p:nvPr/>
        </p:nvSpPr>
        <p:spPr>
          <a:xfrm>
            <a:off x="720772" y="2248227"/>
            <a:ext cx="5484499" cy="6123078"/>
          </a:xfrm>
          <a:prstGeom prst="rect">
            <a:avLst/>
          </a:prstGeom>
        </p:spPr>
        <p:txBody>
          <a:bodyPr lIns="0" tIns="0" rIns="0" bIns="0" rtlCol="0" anchor="t">
            <a:spAutoFit/>
          </a:bodyPr>
          <a:lstStyle/>
          <a:p>
            <a:pPr algn="ctr">
              <a:lnSpc>
                <a:spcPts val="5470"/>
              </a:lnSpc>
            </a:pPr>
            <a:r>
              <a:rPr lang="en-US" sz="3910" b="1">
                <a:solidFill>
                  <a:srgbClr val="FCFCFD"/>
                </a:solidFill>
                <a:latin typeface="PT Sans Bold" panose="020B0703020203020204"/>
                <a:ea typeface="PT Sans Bold" panose="020B0703020203020204"/>
                <a:cs typeface="PT Sans Bold" panose="020B0703020203020204"/>
                <a:sym typeface="PT Sans Bold" panose="020B0703020203020204"/>
              </a:rPr>
              <a:t>Об’єкт дослідження</a:t>
            </a:r>
            <a:r>
              <a:rPr lang="en-US" sz="3910">
                <a:solidFill>
                  <a:srgbClr val="FCFCFD"/>
                </a:solidFill>
                <a:latin typeface="PT Sans" panose="020B0503020203020204"/>
                <a:ea typeface="PT Sans" panose="020B0503020203020204"/>
                <a:cs typeface="PT Sans" panose="020B0503020203020204"/>
                <a:sym typeface="PT Sans" panose="020B0503020203020204"/>
              </a:rPr>
              <a:t>:</a:t>
            </a:r>
          </a:p>
          <a:p>
            <a:pPr algn="ctr">
              <a:lnSpc>
                <a:spcPts val="5470"/>
              </a:lnSpc>
            </a:pPr>
            <a:r>
              <a:rPr lang="en-US" sz="3910">
                <a:solidFill>
                  <a:srgbClr val="FCFCFD"/>
                </a:solidFill>
                <a:latin typeface="PT Sans" panose="020B0503020203020204"/>
                <a:ea typeface="PT Sans" panose="020B0503020203020204"/>
                <a:cs typeface="PT Sans" panose="020B0503020203020204"/>
                <a:sym typeface="PT Sans" panose="020B0503020203020204"/>
              </a:rPr>
              <a:t> процес міжпланетного перельоту вантажного корабля та фізичні умови перебування людини в космосі, зображені у фільмі «Ти - космос».</a:t>
            </a:r>
          </a:p>
          <a:p>
            <a:pPr algn="ctr">
              <a:lnSpc>
                <a:spcPts val="5190"/>
              </a:lnSpc>
            </a:pPr>
            <a:r>
              <a:rPr lang="en-US" sz="3710">
                <a:solidFill>
                  <a:srgbClr val="000000"/>
                </a:solidFill>
                <a:latin typeface="PT Sans" panose="020B0503020203020204"/>
                <a:ea typeface="PT Sans" panose="020B0503020203020204"/>
                <a:cs typeface="PT Sans" panose="020B0503020203020204"/>
                <a:sym typeface="PT Sans" panose="020B0503020203020204"/>
              </a:rPr>
              <a:t>:</a:t>
            </a:r>
          </a:p>
        </p:txBody>
      </p:sp>
      <p:sp>
        <p:nvSpPr>
          <p:cNvPr id="12" name="Freeform 12"/>
          <p:cNvSpPr/>
          <p:nvPr/>
        </p:nvSpPr>
        <p:spPr>
          <a:xfrm rot="3499418">
            <a:off x="-1545788" y="-3967200"/>
            <a:ext cx="5919917" cy="6356958"/>
          </a:xfrm>
          <a:custGeom>
            <a:avLst/>
            <a:gdLst/>
            <a:ahLst/>
            <a:cxnLst/>
            <a:rect l="l" t="t" r="r" b="b"/>
            <a:pathLst>
              <a:path w="5919917" h="6356958">
                <a:moveTo>
                  <a:pt x="0" y="0"/>
                </a:moveTo>
                <a:lnTo>
                  <a:pt x="5919917" y="0"/>
                </a:lnTo>
                <a:lnTo>
                  <a:pt x="5919917" y="6356958"/>
                </a:lnTo>
                <a:lnTo>
                  <a:pt x="0" y="6356958"/>
                </a:lnTo>
                <a:lnTo>
                  <a:pt x="0" y="0"/>
                </a:lnTo>
                <a:close/>
              </a:path>
            </a:pathLst>
          </a:custGeom>
          <a:blipFill>
            <a:blip r:embed="rId7"/>
            <a:stretch>
              <a:fillRect/>
            </a:stretch>
          </a:blipFill>
        </p:spPr>
      </p:sp>
      <p:sp>
        <p:nvSpPr>
          <p:cNvPr id="13" name="Freeform 13"/>
          <p:cNvSpPr/>
          <p:nvPr/>
        </p:nvSpPr>
        <p:spPr>
          <a:xfrm rot="-9469410">
            <a:off x="13055366" y="7592723"/>
            <a:ext cx="5919917" cy="6356958"/>
          </a:xfrm>
          <a:custGeom>
            <a:avLst/>
            <a:gdLst/>
            <a:ahLst/>
            <a:cxnLst/>
            <a:rect l="l" t="t" r="r" b="b"/>
            <a:pathLst>
              <a:path w="5919917" h="6356958">
                <a:moveTo>
                  <a:pt x="0" y="0"/>
                </a:moveTo>
                <a:lnTo>
                  <a:pt x="5919917" y="0"/>
                </a:lnTo>
                <a:lnTo>
                  <a:pt x="5919917" y="6356958"/>
                </a:lnTo>
                <a:lnTo>
                  <a:pt x="0" y="6356958"/>
                </a:lnTo>
                <a:lnTo>
                  <a:pt x="0" y="0"/>
                </a:lnTo>
                <a:close/>
              </a:path>
            </a:pathLst>
          </a:custGeom>
          <a:blipFill>
            <a:blip r:embed="rId7"/>
            <a:stretch>
              <a:fillRect/>
            </a:stretch>
          </a:blipFill>
        </p:spPr>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4193357" y="5470010"/>
            <a:ext cx="5146493" cy="5146493"/>
          </a:xfrm>
          <a:custGeom>
            <a:avLst/>
            <a:gdLst/>
            <a:ahLst/>
            <a:cxnLst/>
            <a:rect l="l" t="t" r="r" b="b"/>
            <a:pathLst>
              <a:path w="5146493" h="5146493">
                <a:moveTo>
                  <a:pt x="0" y="0"/>
                </a:moveTo>
                <a:lnTo>
                  <a:pt x="5146492" y="0"/>
                </a:lnTo>
                <a:lnTo>
                  <a:pt x="5146492" y="5146493"/>
                </a:lnTo>
                <a:lnTo>
                  <a:pt x="0" y="5146493"/>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grpSp>
        <p:nvGrpSpPr>
          <p:cNvPr id="3" name="Group 3"/>
          <p:cNvGrpSpPr/>
          <p:nvPr/>
        </p:nvGrpSpPr>
        <p:grpSpPr>
          <a:xfrm>
            <a:off x="12845117" y="-54521"/>
            <a:ext cx="4414183" cy="6932897"/>
            <a:chOff x="0" y="0"/>
            <a:chExt cx="979352" cy="1538166"/>
          </a:xfrm>
        </p:grpSpPr>
        <p:sp>
          <p:nvSpPr>
            <p:cNvPr id="4" name="Freeform 4"/>
            <p:cNvSpPr/>
            <p:nvPr/>
          </p:nvSpPr>
          <p:spPr>
            <a:xfrm>
              <a:off x="0" y="0"/>
              <a:ext cx="979352" cy="1538166"/>
            </a:xfrm>
            <a:custGeom>
              <a:avLst/>
              <a:gdLst/>
              <a:ahLst/>
              <a:cxnLst/>
              <a:rect l="l" t="t" r="r" b="b"/>
              <a:pathLst>
                <a:path w="979352" h="1538166">
                  <a:moveTo>
                    <a:pt x="0" y="0"/>
                  </a:moveTo>
                  <a:lnTo>
                    <a:pt x="979352" y="0"/>
                  </a:lnTo>
                  <a:lnTo>
                    <a:pt x="979352" y="1538166"/>
                  </a:lnTo>
                  <a:lnTo>
                    <a:pt x="0" y="1538166"/>
                  </a:lnTo>
                  <a:close/>
                </a:path>
              </a:pathLst>
            </a:custGeom>
            <a:blipFill>
              <a:blip r:embed="rId4"/>
              <a:stretch>
                <a:fillRect l="-67868" r="-67868"/>
              </a:stretch>
            </a:blipFill>
          </p:spPr>
        </p:sp>
      </p:grpSp>
      <p:grpSp>
        <p:nvGrpSpPr>
          <p:cNvPr id="5" name="Group 5"/>
          <p:cNvGrpSpPr/>
          <p:nvPr/>
        </p:nvGrpSpPr>
        <p:grpSpPr>
          <a:xfrm>
            <a:off x="11315785" y="5230713"/>
            <a:ext cx="4414183" cy="6932897"/>
            <a:chOff x="0" y="0"/>
            <a:chExt cx="979352" cy="1538166"/>
          </a:xfrm>
        </p:grpSpPr>
        <p:sp>
          <p:nvSpPr>
            <p:cNvPr id="6" name="Freeform 6"/>
            <p:cNvSpPr/>
            <p:nvPr/>
          </p:nvSpPr>
          <p:spPr>
            <a:xfrm>
              <a:off x="0" y="0"/>
              <a:ext cx="979352" cy="1538166"/>
            </a:xfrm>
            <a:custGeom>
              <a:avLst/>
              <a:gdLst/>
              <a:ahLst/>
              <a:cxnLst/>
              <a:rect l="l" t="t" r="r" b="b"/>
              <a:pathLst>
                <a:path w="979352" h="1538166">
                  <a:moveTo>
                    <a:pt x="0" y="0"/>
                  </a:moveTo>
                  <a:lnTo>
                    <a:pt x="979352" y="0"/>
                  </a:lnTo>
                  <a:lnTo>
                    <a:pt x="979352" y="1538166"/>
                  </a:lnTo>
                  <a:lnTo>
                    <a:pt x="0" y="1538166"/>
                  </a:lnTo>
                  <a:close/>
                </a:path>
              </a:pathLst>
            </a:custGeom>
            <a:blipFill>
              <a:blip r:embed="rId5"/>
              <a:stretch>
                <a:fillRect l="-67868" r="-67868"/>
              </a:stretch>
            </a:blipFill>
          </p:spPr>
        </p:sp>
      </p:grpSp>
      <p:grpSp>
        <p:nvGrpSpPr>
          <p:cNvPr id="7" name="Group 7"/>
          <p:cNvGrpSpPr/>
          <p:nvPr/>
        </p:nvGrpSpPr>
        <p:grpSpPr>
          <a:xfrm>
            <a:off x="9831235" y="878435"/>
            <a:ext cx="3377816" cy="5305184"/>
            <a:chOff x="0" y="0"/>
            <a:chExt cx="979352" cy="1538166"/>
          </a:xfrm>
        </p:grpSpPr>
        <p:sp>
          <p:nvSpPr>
            <p:cNvPr id="8" name="Freeform 8"/>
            <p:cNvSpPr/>
            <p:nvPr/>
          </p:nvSpPr>
          <p:spPr>
            <a:xfrm>
              <a:off x="0" y="0"/>
              <a:ext cx="979352" cy="1538166"/>
            </a:xfrm>
            <a:custGeom>
              <a:avLst/>
              <a:gdLst/>
              <a:ahLst/>
              <a:cxnLst/>
              <a:rect l="l" t="t" r="r" b="b"/>
              <a:pathLst>
                <a:path w="979352" h="1538166">
                  <a:moveTo>
                    <a:pt x="0" y="0"/>
                  </a:moveTo>
                  <a:lnTo>
                    <a:pt x="979352" y="0"/>
                  </a:lnTo>
                  <a:lnTo>
                    <a:pt x="979352" y="1538166"/>
                  </a:lnTo>
                  <a:lnTo>
                    <a:pt x="0" y="1538166"/>
                  </a:lnTo>
                  <a:close/>
                </a:path>
              </a:pathLst>
            </a:custGeom>
            <a:blipFill>
              <a:blip r:embed="rId6"/>
              <a:stretch>
                <a:fillRect l="-67647" r="-67647"/>
              </a:stretch>
            </a:blipFill>
          </p:spPr>
        </p:sp>
      </p:grpSp>
      <p:sp>
        <p:nvSpPr>
          <p:cNvPr id="9" name="TextBox 9"/>
          <p:cNvSpPr txBox="1"/>
          <p:nvPr/>
        </p:nvSpPr>
        <p:spPr>
          <a:xfrm>
            <a:off x="1793322" y="517690"/>
            <a:ext cx="6414850" cy="898196"/>
          </a:xfrm>
          <a:prstGeom prst="rect">
            <a:avLst/>
          </a:prstGeom>
        </p:spPr>
        <p:txBody>
          <a:bodyPr lIns="0" tIns="0" rIns="0" bIns="0" rtlCol="0" anchor="t">
            <a:spAutoFit/>
          </a:bodyPr>
          <a:lstStyle/>
          <a:p>
            <a:pPr algn="l">
              <a:lnSpc>
                <a:spcPts val="7195"/>
              </a:lnSpc>
              <a:spcBef>
                <a:spcPct val="0"/>
              </a:spcBef>
            </a:pPr>
            <a:r>
              <a:rPr lang="en-US" sz="5135" dirty="0" err="1">
                <a:solidFill>
                  <a:srgbClr val="FF914D"/>
                </a:solidFill>
                <a:latin typeface="Times New Roman" panose="02020603050405020304"/>
                <a:ea typeface="Times New Roman" panose="02020603050405020304"/>
                <a:cs typeface="Times New Roman" panose="02020603050405020304"/>
                <a:sym typeface="Times New Roman" panose="02020603050405020304"/>
              </a:rPr>
              <a:t>Завдання</a:t>
            </a:r>
            <a:r>
              <a:rPr lang="en-US" sz="5135" dirty="0">
                <a:solidFill>
                  <a:srgbClr val="FF914D"/>
                </a:solidFill>
                <a:latin typeface="Times New Roman" panose="02020603050405020304"/>
                <a:ea typeface="Times New Roman" panose="02020603050405020304"/>
                <a:cs typeface="Times New Roman" panose="02020603050405020304"/>
                <a:sym typeface="Times New Roman" panose="02020603050405020304"/>
              </a:rPr>
              <a:t> </a:t>
            </a:r>
            <a:r>
              <a:rPr lang="en-US" sz="5135" dirty="0" err="1">
                <a:solidFill>
                  <a:srgbClr val="FF914D"/>
                </a:solidFill>
                <a:latin typeface="Times New Roman" panose="02020603050405020304"/>
                <a:ea typeface="Times New Roman" panose="02020603050405020304"/>
                <a:cs typeface="Times New Roman" panose="02020603050405020304"/>
                <a:sym typeface="Times New Roman" panose="02020603050405020304"/>
              </a:rPr>
              <a:t>дослідження</a:t>
            </a:r>
            <a:r>
              <a:rPr lang="en-US" sz="5135" dirty="0">
                <a:solidFill>
                  <a:srgbClr val="FF914D"/>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10" name="TextBox 10"/>
          <p:cNvSpPr txBox="1"/>
          <p:nvPr/>
        </p:nvSpPr>
        <p:spPr>
          <a:xfrm>
            <a:off x="857493" y="1637011"/>
            <a:ext cx="8286507" cy="7024536"/>
          </a:xfrm>
          <a:prstGeom prst="rect">
            <a:avLst/>
          </a:prstGeom>
        </p:spPr>
        <p:txBody>
          <a:bodyPr lIns="0" tIns="0" rIns="0" bIns="0" rtlCol="0" anchor="t">
            <a:spAutoFit/>
          </a:bodyPr>
          <a:lstStyle/>
          <a:p>
            <a:pPr algn="l">
              <a:lnSpc>
                <a:spcPts val="4105"/>
              </a:lnSpc>
            </a:pPr>
            <a:r>
              <a:rPr lang="en-US" sz="2930">
                <a:solidFill>
                  <a:srgbClr val="FFFFFF"/>
                </a:solidFill>
                <a:latin typeface="PT Sans" panose="020B0503020203020204"/>
                <a:ea typeface="PT Sans" panose="020B0503020203020204"/>
                <a:cs typeface="PT Sans" panose="020B0503020203020204"/>
                <a:sym typeface="PT Sans" panose="020B0503020203020204"/>
              </a:rPr>
              <a:t>1. Обчислити реалістичність траєкторії та тривалості польоту до Юпітера.</a:t>
            </a:r>
          </a:p>
          <a:p>
            <a:pPr algn="l">
              <a:lnSpc>
                <a:spcPts val="4105"/>
              </a:lnSpc>
            </a:pPr>
            <a:r>
              <a:rPr lang="en-US" sz="2930">
                <a:solidFill>
                  <a:srgbClr val="FFFFFF"/>
                </a:solidFill>
                <a:latin typeface="PT Sans" panose="020B0503020203020204"/>
                <a:ea typeface="PT Sans" panose="020B0503020203020204"/>
                <a:cs typeface="PT Sans" panose="020B0503020203020204"/>
                <a:sym typeface="PT Sans" panose="020B0503020203020204"/>
              </a:rPr>
              <a:t>2. Проаналізувати механізм створення штучної гравітації через центробіжну силу.</a:t>
            </a:r>
          </a:p>
          <a:p>
            <a:pPr algn="l">
              <a:lnSpc>
                <a:spcPts val="4105"/>
              </a:lnSpc>
            </a:pPr>
            <a:r>
              <a:rPr lang="en-US" sz="2930">
                <a:solidFill>
                  <a:srgbClr val="FFFFFF"/>
                </a:solidFill>
                <a:latin typeface="PT Sans" panose="020B0503020203020204"/>
                <a:ea typeface="PT Sans" panose="020B0503020203020204"/>
                <a:cs typeface="PT Sans" panose="020B0503020203020204"/>
                <a:sym typeface="PT Sans" panose="020B0503020203020204"/>
              </a:rPr>
              <a:t>3. Дослідити фізику передачі сигналів на великих відстанях.</a:t>
            </a:r>
          </a:p>
          <a:p>
            <a:pPr algn="l">
              <a:lnSpc>
                <a:spcPts val="4105"/>
              </a:lnSpc>
            </a:pPr>
            <a:r>
              <a:rPr lang="en-US" sz="2930">
                <a:solidFill>
                  <a:srgbClr val="FFFFFF"/>
                </a:solidFill>
                <a:latin typeface="PT Sans" panose="020B0503020203020204"/>
                <a:ea typeface="PT Sans" panose="020B0503020203020204"/>
                <a:cs typeface="PT Sans" panose="020B0503020203020204"/>
                <a:sym typeface="PT Sans" panose="020B0503020203020204"/>
              </a:rPr>
              <a:t>4. Оцінити систему терморегуляції корабля у вакуумі.</a:t>
            </a:r>
          </a:p>
          <a:p>
            <a:pPr algn="l">
              <a:lnSpc>
                <a:spcPts val="4105"/>
              </a:lnSpc>
            </a:pPr>
            <a:r>
              <a:rPr lang="en-US" sz="2930">
                <a:solidFill>
                  <a:srgbClr val="FFFFFF"/>
                </a:solidFill>
                <a:latin typeface="PT Sans" panose="020B0503020203020204"/>
                <a:ea typeface="PT Sans" panose="020B0503020203020204"/>
                <a:cs typeface="PT Sans" panose="020B0503020203020204"/>
                <a:sym typeface="PT Sans" panose="020B0503020203020204"/>
              </a:rPr>
              <a:t>5. Розглянути фізичні ризики порушення траєкторії скидання ядерних відходів.</a:t>
            </a:r>
          </a:p>
          <a:p>
            <a:pPr algn="l">
              <a:lnSpc>
                <a:spcPts val="4105"/>
              </a:lnSpc>
            </a:pPr>
            <a:r>
              <a:rPr lang="en-US" sz="2930">
                <a:solidFill>
                  <a:srgbClr val="FFFFFF"/>
                </a:solidFill>
                <a:latin typeface="PT Sans" panose="020B0503020203020204"/>
                <a:ea typeface="PT Sans" panose="020B0503020203020204"/>
                <a:cs typeface="PT Sans" panose="020B0503020203020204"/>
                <a:sym typeface="PT Sans" panose="020B0503020203020204"/>
              </a:rPr>
              <a:t>6. Визначити практичну значущість використання кадрів фільму як дидактичного матеріалу на уроках фізики.</a:t>
            </a:r>
          </a:p>
          <a:p>
            <a:pPr algn="l">
              <a:lnSpc>
                <a:spcPts val="2735"/>
              </a:lnSpc>
            </a:pPr>
            <a:endParaRPr lang="en-US" sz="2930">
              <a:solidFill>
                <a:srgbClr val="FFFFFF"/>
              </a:solidFill>
              <a:latin typeface="PT Sans" panose="020B0503020203020204"/>
              <a:ea typeface="PT Sans" panose="020B0503020203020204"/>
              <a:cs typeface="PT Sans" panose="020B0503020203020204"/>
              <a:sym typeface="PT Sans" panose="020B0503020203020204"/>
            </a:endParaRPr>
          </a:p>
        </p:txBody>
      </p:sp>
      <p:sp>
        <p:nvSpPr>
          <p:cNvPr id="11" name="Freeform 11"/>
          <p:cNvSpPr/>
          <p:nvPr/>
        </p:nvSpPr>
        <p:spPr>
          <a:xfrm>
            <a:off x="496236" y="3648187"/>
            <a:ext cx="8440109" cy="4926914"/>
          </a:xfrm>
          <a:custGeom>
            <a:avLst/>
            <a:gdLst/>
            <a:ahLst/>
            <a:cxnLst/>
            <a:rect l="l" t="t" r="r" b="b"/>
            <a:pathLst>
              <a:path w="8440109" h="4926914">
                <a:moveTo>
                  <a:pt x="0" y="0"/>
                </a:moveTo>
                <a:lnTo>
                  <a:pt x="8440109" y="0"/>
                </a:lnTo>
                <a:lnTo>
                  <a:pt x="8440109" y="4926914"/>
                </a:lnTo>
                <a:lnTo>
                  <a:pt x="0" y="492691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 b="-1666"/>
            </a:stretch>
          </a:blipFill>
        </p:spPr>
      </p:sp>
      <p:sp>
        <p:nvSpPr>
          <p:cNvPr id="3" name="Freeform 3"/>
          <p:cNvSpPr/>
          <p:nvPr/>
        </p:nvSpPr>
        <p:spPr>
          <a:xfrm>
            <a:off x="14453496" y="5121171"/>
            <a:ext cx="3112604" cy="3118273"/>
          </a:xfrm>
          <a:custGeom>
            <a:avLst/>
            <a:gdLst/>
            <a:ahLst/>
            <a:cxnLst/>
            <a:rect l="l" t="t" r="r" b="b"/>
            <a:pathLst>
              <a:path w="3112604" h="3118273">
                <a:moveTo>
                  <a:pt x="0" y="0"/>
                </a:moveTo>
                <a:lnTo>
                  <a:pt x="3112603" y="0"/>
                </a:lnTo>
                <a:lnTo>
                  <a:pt x="3112603" y="3118273"/>
                </a:lnTo>
                <a:lnTo>
                  <a:pt x="0" y="311827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9144000" y="1640824"/>
            <a:ext cx="2833789" cy="2844456"/>
          </a:xfrm>
          <a:custGeom>
            <a:avLst/>
            <a:gdLst/>
            <a:ahLst/>
            <a:cxnLst/>
            <a:rect l="l" t="t" r="r" b="b"/>
            <a:pathLst>
              <a:path w="2833789" h="2844456">
                <a:moveTo>
                  <a:pt x="0" y="0"/>
                </a:moveTo>
                <a:lnTo>
                  <a:pt x="2833789" y="0"/>
                </a:lnTo>
                <a:lnTo>
                  <a:pt x="2833789" y="2844456"/>
                </a:lnTo>
                <a:lnTo>
                  <a:pt x="0" y="2844456"/>
                </a:lnTo>
                <a:lnTo>
                  <a:pt x="0" y="0"/>
                </a:lnTo>
                <a:close/>
              </a:path>
            </a:pathLst>
          </a:custGeom>
          <a:blipFill>
            <a:blip r:embed="rId5"/>
            <a:stretch>
              <a:fillRect/>
            </a:stretch>
          </a:blipFill>
        </p:spPr>
      </p:sp>
      <p:sp>
        <p:nvSpPr>
          <p:cNvPr id="5" name="TextBox 5"/>
          <p:cNvSpPr txBox="1"/>
          <p:nvPr/>
        </p:nvSpPr>
        <p:spPr>
          <a:xfrm>
            <a:off x="1028700" y="2448058"/>
            <a:ext cx="6472948" cy="6286425"/>
          </a:xfrm>
          <a:prstGeom prst="rect">
            <a:avLst/>
          </a:prstGeom>
        </p:spPr>
        <p:txBody>
          <a:bodyPr lIns="0" tIns="0" rIns="0" bIns="0" rtlCol="0" anchor="t">
            <a:spAutoFit/>
          </a:bodyPr>
          <a:lstStyle/>
          <a:p>
            <a:pPr algn="just">
              <a:lnSpc>
                <a:spcPts val="4165"/>
              </a:lnSpc>
              <a:spcBef>
                <a:spcPct val="0"/>
              </a:spcBef>
            </a:pPr>
            <a:r>
              <a:rPr lang="en-US" sz="2975">
                <a:solidFill>
                  <a:srgbClr val="FFFFFF"/>
                </a:solidFill>
                <a:latin typeface="Times New Roman" panose="02020603050405020304"/>
                <a:ea typeface="Times New Roman" panose="02020603050405020304"/>
                <a:cs typeface="Times New Roman" panose="02020603050405020304"/>
                <a:sym typeface="Times New Roman" panose="02020603050405020304"/>
              </a:rPr>
              <a:t>Згідно з Третім законом Кеплера, час обертання тіла навколо Сонця залежить від його відстані. Стандартний переліт до Юпітера (еліпс Гомана) триває близько 2,7 року. Тривалість місії у фільмі (2 роки) свідчить про використання швидшої гіперболічної траєкторії. Це можливо лише за умови використання двигунів із високою питомою тягою, які дозволяють підтримувати прискорення, «зрізаючи» стандартну орбіту.</a:t>
            </a:r>
          </a:p>
        </p:txBody>
      </p:sp>
      <p:sp>
        <p:nvSpPr>
          <p:cNvPr id="6" name="AutoShape 6"/>
          <p:cNvSpPr/>
          <p:nvPr/>
        </p:nvSpPr>
        <p:spPr>
          <a:xfrm>
            <a:off x="11543878" y="4485280"/>
            <a:ext cx="2909618" cy="921905"/>
          </a:xfrm>
          <a:prstGeom prst="line">
            <a:avLst/>
          </a:prstGeom>
          <a:ln w="38100" cap="flat">
            <a:solidFill>
              <a:srgbClr val="FFFFFF"/>
            </a:solidFill>
            <a:prstDash val="solid"/>
            <a:headEnd type="none" w="sm" len="sm"/>
            <a:tailEnd type="triangle" w="lg" len="med"/>
          </a:ln>
        </p:spPr>
      </p:sp>
      <p:sp>
        <p:nvSpPr>
          <p:cNvPr id="7" name="Freeform 7"/>
          <p:cNvSpPr/>
          <p:nvPr/>
        </p:nvSpPr>
        <p:spPr>
          <a:xfrm>
            <a:off x="9144000" y="7438485"/>
            <a:ext cx="9190954" cy="5365220"/>
          </a:xfrm>
          <a:custGeom>
            <a:avLst/>
            <a:gdLst/>
            <a:ahLst/>
            <a:cxnLst/>
            <a:rect l="l" t="t" r="r" b="b"/>
            <a:pathLst>
              <a:path w="9190954" h="5365220">
                <a:moveTo>
                  <a:pt x="0" y="0"/>
                </a:moveTo>
                <a:lnTo>
                  <a:pt x="9190954" y="0"/>
                </a:lnTo>
                <a:lnTo>
                  <a:pt x="9190954" y="5365220"/>
                </a:lnTo>
                <a:lnTo>
                  <a:pt x="0" y="536522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10560895" y="-1223621"/>
            <a:ext cx="8916524" cy="9135449"/>
          </a:xfrm>
          <a:custGeom>
            <a:avLst/>
            <a:gdLst/>
            <a:ahLst/>
            <a:cxnLst/>
            <a:rect l="l" t="t" r="r" b="b"/>
            <a:pathLst>
              <a:path w="8916524" h="9135449">
                <a:moveTo>
                  <a:pt x="0" y="0"/>
                </a:moveTo>
                <a:lnTo>
                  <a:pt x="8916523" y="0"/>
                </a:lnTo>
                <a:lnTo>
                  <a:pt x="8916523" y="9135449"/>
                </a:lnTo>
                <a:lnTo>
                  <a:pt x="0" y="9135449"/>
                </a:lnTo>
                <a:lnTo>
                  <a:pt x="0" y="0"/>
                </a:lnTo>
                <a:close/>
              </a:path>
            </a:pathLst>
          </a:custGeom>
          <a:blipFill>
            <a:blip r:embed="rId8"/>
            <a:stretch>
              <a:fillRect t="-8357" b="-8357"/>
            </a:stretch>
          </a:blipFill>
        </p:spPr>
      </p:sp>
      <p:sp>
        <p:nvSpPr>
          <p:cNvPr id="9" name="Freeform 9"/>
          <p:cNvSpPr/>
          <p:nvPr/>
        </p:nvSpPr>
        <p:spPr>
          <a:xfrm>
            <a:off x="-881319" y="-2805625"/>
            <a:ext cx="5146493" cy="5146493"/>
          </a:xfrm>
          <a:custGeom>
            <a:avLst/>
            <a:gdLst/>
            <a:ahLst/>
            <a:cxnLst/>
            <a:rect l="l" t="t" r="r" b="b"/>
            <a:pathLst>
              <a:path w="5146493" h="5146493">
                <a:moveTo>
                  <a:pt x="0" y="0"/>
                </a:moveTo>
                <a:lnTo>
                  <a:pt x="5146493" y="0"/>
                </a:lnTo>
                <a:lnTo>
                  <a:pt x="5146493" y="5146492"/>
                </a:lnTo>
                <a:lnTo>
                  <a:pt x="0" y="5146492"/>
                </a:lnTo>
                <a:lnTo>
                  <a:pt x="0" y="0"/>
                </a:lnTo>
                <a:close/>
              </a:path>
            </a:pathLst>
          </a:custGeom>
          <a:blipFill>
            <a:blip r:embed="rId9">
              <a:alphaModFix amt="7999"/>
              <a:extLst>
                <a:ext uri="{96DAC541-7B7A-43D3-8B79-37D633B846F1}">
                  <asvg:svgBlip xmlns:asvg="http://schemas.microsoft.com/office/drawing/2016/SVG/main" xmlns="" r:embed="rId10"/>
                </a:ext>
              </a:extLst>
            </a:blip>
            <a:stretch>
              <a:fillRect/>
            </a:stretch>
          </a:blipFill>
          <a:ln cap="sq">
            <a:noFill/>
            <a:prstDash val="solid"/>
            <a:miter/>
          </a:ln>
        </p:spPr>
      </p:sp>
      <p:sp>
        <p:nvSpPr>
          <p:cNvPr id="10" name="Freeform 10"/>
          <p:cNvSpPr/>
          <p:nvPr/>
        </p:nvSpPr>
        <p:spPr>
          <a:xfrm>
            <a:off x="14143175" y="0"/>
            <a:ext cx="3733246" cy="4114800"/>
          </a:xfrm>
          <a:custGeom>
            <a:avLst/>
            <a:gdLst/>
            <a:ahLst/>
            <a:cxnLst/>
            <a:rect l="l" t="t" r="r" b="b"/>
            <a:pathLst>
              <a:path w="3733246" h="4114800">
                <a:moveTo>
                  <a:pt x="0" y="0"/>
                </a:moveTo>
                <a:lnTo>
                  <a:pt x="3733245" y="0"/>
                </a:lnTo>
                <a:lnTo>
                  <a:pt x="3733245" y="4114800"/>
                </a:lnTo>
                <a:lnTo>
                  <a:pt x="0" y="4114800"/>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a:off x="7199842" y="5854428"/>
            <a:ext cx="7253654" cy="4114800"/>
          </a:xfrm>
          <a:custGeom>
            <a:avLst/>
            <a:gdLst/>
            <a:ahLst/>
            <a:cxnLst/>
            <a:rect l="l" t="t" r="r" b="b"/>
            <a:pathLst>
              <a:path w="7253654" h="4114800">
                <a:moveTo>
                  <a:pt x="0" y="0"/>
                </a:moveTo>
                <a:lnTo>
                  <a:pt x="7253654" y="0"/>
                </a:lnTo>
                <a:lnTo>
                  <a:pt x="7253654" y="4114800"/>
                </a:lnTo>
                <a:lnTo>
                  <a:pt x="0" y="41148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2" name="TextBox 12"/>
          <p:cNvSpPr txBox="1"/>
          <p:nvPr/>
        </p:nvSpPr>
        <p:spPr>
          <a:xfrm>
            <a:off x="1028700" y="581788"/>
            <a:ext cx="7782531" cy="1617852"/>
          </a:xfrm>
          <a:prstGeom prst="rect">
            <a:avLst/>
          </a:prstGeom>
        </p:spPr>
        <p:txBody>
          <a:bodyPr lIns="0" tIns="0" rIns="0" bIns="0" rtlCol="0" anchor="t">
            <a:spAutoFit/>
          </a:bodyPr>
          <a:lstStyle/>
          <a:p>
            <a:pPr algn="l">
              <a:lnSpc>
                <a:spcPts val="6375"/>
              </a:lnSpc>
              <a:spcBef>
                <a:spcPct val="0"/>
              </a:spcBef>
            </a:pPr>
            <a:r>
              <a:rPr lang="en-US" sz="4555">
                <a:solidFill>
                  <a:srgbClr val="FF914D"/>
                </a:solidFill>
                <a:latin typeface="Times New Roman" panose="02020603050405020304"/>
                <a:ea typeface="Times New Roman" panose="02020603050405020304"/>
                <a:cs typeface="Times New Roman" panose="02020603050405020304"/>
                <a:sym typeface="Times New Roman" panose="02020603050405020304"/>
              </a:rPr>
              <a:t>«Аналіз космічних траєкторій: фізика польоту до Юпітера»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0617996" y="1842514"/>
            <a:ext cx="5146493" cy="5146493"/>
          </a:xfrm>
          <a:custGeom>
            <a:avLst/>
            <a:gdLst/>
            <a:ahLst/>
            <a:cxnLst/>
            <a:rect l="l" t="t" r="r" b="b"/>
            <a:pathLst>
              <a:path w="5146493" h="5146493">
                <a:moveTo>
                  <a:pt x="0" y="0"/>
                </a:moveTo>
                <a:lnTo>
                  <a:pt x="5146493" y="0"/>
                </a:lnTo>
                <a:lnTo>
                  <a:pt x="5146493" y="5146493"/>
                </a:lnTo>
                <a:lnTo>
                  <a:pt x="0" y="5146493"/>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grpSp>
        <p:nvGrpSpPr>
          <p:cNvPr id="3" name="Group 3"/>
          <p:cNvGrpSpPr/>
          <p:nvPr/>
        </p:nvGrpSpPr>
        <p:grpSpPr>
          <a:xfrm>
            <a:off x="14554845" y="-54521"/>
            <a:ext cx="3377285" cy="4196640"/>
            <a:chOff x="0" y="0"/>
            <a:chExt cx="979352" cy="1216950"/>
          </a:xfrm>
        </p:grpSpPr>
        <p:sp>
          <p:nvSpPr>
            <p:cNvPr id="4" name="Freeform 4"/>
            <p:cNvSpPr/>
            <p:nvPr/>
          </p:nvSpPr>
          <p:spPr>
            <a:xfrm>
              <a:off x="0" y="0"/>
              <a:ext cx="979352" cy="1216950"/>
            </a:xfrm>
            <a:custGeom>
              <a:avLst/>
              <a:gdLst/>
              <a:ahLst/>
              <a:cxnLst/>
              <a:rect l="l" t="t" r="r" b="b"/>
              <a:pathLst>
                <a:path w="979352" h="1216950">
                  <a:moveTo>
                    <a:pt x="0" y="0"/>
                  </a:moveTo>
                  <a:lnTo>
                    <a:pt x="979352" y="0"/>
                  </a:lnTo>
                  <a:lnTo>
                    <a:pt x="979352" y="1216950"/>
                  </a:lnTo>
                  <a:lnTo>
                    <a:pt x="0" y="1216950"/>
                  </a:lnTo>
                  <a:close/>
                </a:path>
              </a:pathLst>
            </a:custGeom>
            <a:blipFill>
              <a:blip r:embed="rId4"/>
              <a:stretch>
                <a:fillRect l="-53550" r="-53550"/>
              </a:stretch>
            </a:blipFill>
          </p:spPr>
        </p:sp>
      </p:grpSp>
      <p:grpSp>
        <p:nvGrpSpPr>
          <p:cNvPr id="5" name="Group 5"/>
          <p:cNvGrpSpPr/>
          <p:nvPr/>
        </p:nvGrpSpPr>
        <p:grpSpPr>
          <a:xfrm>
            <a:off x="8450355" y="-54521"/>
            <a:ext cx="3377285" cy="4196640"/>
            <a:chOff x="0" y="0"/>
            <a:chExt cx="979352" cy="1216950"/>
          </a:xfrm>
        </p:grpSpPr>
        <p:sp>
          <p:nvSpPr>
            <p:cNvPr id="6" name="Freeform 6"/>
            <p:cNvSpPr/>
            <p:nvPr/>
          </p:nvSpPr>
          <p:spPr>
            <a:xfrm>
              <a:off x="0" y="0"/>
              <a:ext cx="979352" cy="1216950"/>
            </a:xfrm>
            <a:custGeom>
              <a:avLst/>
              <a:gdLst/>
              <a:ahLst/>
              <a:cxnLst/>
              <a:rect l="l" t="t" r="r" b="b"/>
              <a:pathLst>
                <a:path w="979352" h="1216950">
                  <a:moveTo>
                    <a:pt x="0" y="0"/>
                  </a:moveTo>
                  <a:lnTo>
                    <a:pt x="979352" y="0"/>
                  </a:lnTo>
                  <a:lnTo>
                    <a:pt x="979352" y="1216950"/>
                  </a:lnTo>
                  <a:lnTo>
                    <a:pt x="0" y="1216950"/>
                  </a:lnTo>
                  <a:close/>
                </a:path>
              </a:pathLst>
            </a:custGeom>
            <a:blipFill>
              <a:blip r:embed="rId5"/>
              <a:stretch>
                <a:fillRect l="-43253" r="-43253"/>
              </a:stretch>
            </a:blipFill>
          </p:spPr>
        </p:sp>
      </p:grpSp>
      <p:grpSp>
        <p:nvGrpSpPr>
          <p:cNvPr id="7" name="Group 7"/>
          <p:cNvGrpSpPr/>
          <p:nvPr/>
        </p:nvGrpSpPr>
        <p:grpSpPr>
          <a:xfrm>
            <a:off x="11827640" y="4142119"/>
            <a:ext cx="2727205" cy="4196640"/>
            <a:chOff x="0" y="0"/>
            <a:chExt cx="790840" cy="1216950"/>
          </a:xfrm>
        </p:grpSpPr>
        <p:sp>
          <p:nvSpPr>
            <p:cNvPr id="8" name="Freeform 8"/>
            <p:cNvSpPr/>
            <p:nvPr/>
          </p:nvSpPr>
          <p:spPr>
            <a:xfrm>
              <a:off x="0" y="0"/>
              <a:ext cx="790840" cy="1216950"/>
            </a:xfrm>
            <a:custGeom>
              <a:avLst/>
              <a:gdLst/>
              <a:ahLst/>
              <a:cxnLst/>
              <a:rect l="l" t="t" r="r" b="b"/>
              <a:pathLst>
                <a:path w="790840" h="1216950">
                  <a:moveTo>
                    <a:pt x="0" y="0"/>
                  </a:moveTo>
                  <a:lnTo>
                    <a:pt x="790840" y="0"/>
                  </a:lnTo>
                  <a:lnTo>
                    <a:pt x="790840" y="1216950"/>
                  </a:lnTo>
                  <a:lnTo>
                    <a:pt x="0" y="1216950"/>
                  </a:lnTo>
                  <a:close/>
                </a:path>
              </a:pathLst>
            </a:custGeom>
            <a:blipFill>
              <a:blip r:embed="rId6"/>
              <a:stretch>
                <a:fillRect l="-65482" r="-65482"/>
              </a:stretch>
            </a:blipFill>
          </p:spPr>
        </p:sp>
      </p:grpSp>
      <p:grpSp>
        <p:nvGrpSpPr>
          <p:cNvPr id="9" name="Group 9"/>
          <p:cNvGrpSpPr/>
          <p:nvPr/>
        </p:nvGrpSpPr>
        <p:grpSpPr>
          <a:xfrm>
            <a:off x="12054547" y="349166"/>
            <a:ext cx="2273391" cy="3498308"/>
            <a:chOff x="0" y="0"/>
            <a:chExt cx="790840" cy="1216950"/>
          </a:xfrm>
        </p:grpSpPr>
        <p:sp>
          <p:nvSpPr>
            <p:cNvPr id="10" name="Freeform 10"/>
            <p:cNvSpPr/>
            <p:nvPr/>
          </p:nvSpPr>
          <p:spPr>
            <a:xfrm>
              <a:off x="0" y="0"/>
              <a:ext cx="790840" cy="1216950"/>
            </a:xfrm>
            <a:custGeom>
              <a:avLst/>
              <a:gdLst/>
              <a:ahLst/>
              <a:cxnLst/>
              <a:rect l="l" t="t" r="r" b="b"/>
              <a:pathLst>
                <a:path w="790840" h="1216950">
                  <a:moveTo>
                    <a:pt x="0" y="0"/>
                  </a:moveTo>
                  <a:lnTo>
                    <a:pt x="790840" y="0"/>
                  </a:lnTo>
                  <a:lnTo>
                    <a:pt x="790840" y="1216950"/>
                  </a:lnTo>
                  <a:lnTo>
                    <a:pt x="0" y="1216950"/>
                  </a:lnTo>
                  <a:close/>
                </a:path>
              </a:pathLst>
            </a:custGeom>
            <a:blipFill>
              <a:blip r:embed="rId7"/>
              <a:stretch>
                <a:fillRect l="-95858" r="-95858"/>
              </a:stretch>
            </a:blipFill>
          </p:spPr>
        </p:sp>
      </p:grpSp>
      <p:sp>
        <p:nvSpPr>
          <p:cNvPr id="11" name="TextBox 11"/>
          <p:cNvSpPr txBox="1"/>
          <p:nvPr/>
        </p:nvSpPr>
        <p:spPr>
          <a:xfrm>
            <a:off x="673161" y="1071226"/>
            <a:ext cx="7224936" cy="1821321"/>
          </a:xfrm>
          <a:prstGeom prst="rect">
            <a:avLst/>
          </a:prstGeom>
        </p:spPr>
        <p:txBody>
          <a:bodyPr lIns="0" tIns="0" rIns="0" bIns="0" rtlCol="0" anchor="t">
            <a:spAutoFit/>
          </a:bodyPr>
          <a:lstStyle/>
          <a:p>
            <a:pPr algn="l">
              <a:lnSpc>
                <a:spcPts val="7235"/>
              </a:lnSpc>
              <a:spcBef>
                <a:spcPct val="0"/>
              </a:spcBef>
            </a:pPr>
            <a:r>
              <a:rPr lang="en-US" sz="5170">
                <a:solidFill>
                  <a:srgbClr val="FF914D"/>
                </a:solidFill>
                <a:latin typeface="Times New Roman" panose="02020603050405020304"/>
                <a:ea typeface="Times New Roman" panose="02020603050405020304"/>
                <a:cs typeface="Times New Roman" panose="02020603050405020304"/>
                <a:sym typeface="Times New Roman" panose="02020603050405020304"/>
              </a:rPr>
              <a:t>Гравітація з обертання: як працює центрифуга</a:t>
            </a:r>
          </a:p>
        </p:txBody>
      </p:sp>
      <p:sp>
        <p:nvSpPr>
          <p:cNvPr id="12" name="TextBox 12"/>
          <p:cNvSpPr txBox="1"/>
          <p:nvPr/>
        </p:nvSpPr>
        <p:spPr>
          <a:xfrm>
            <a:off x="800605" y="3693173"/>
            <a:ext cx="6307031" cy="5039481"/>
          </a:xfrm>
          <a:prstGeom prst="rect">
            <a:avLst/>
          </a:prstGeom>
        </p:spPr>
        <p:txBody>
          <a:bodyPr lIns="0" tIns="0" rIns="0" bIns="0" rtlCol="0" anchor="t">
            <a:spAutoFit/>
          </a:bodyPr>
          <a:lstStyle/>
          <a:p>
            <a:pPr algn="l">
              <a:lnSpc>
                <a:spcPts val="3680"/>
              </a:lnSpc>
            </a:pPr>
            <a:r>
              <a:rPr lang="en-US" sz="2630">
                <a:solidFill>
                  <a:srgbClr val="FFFFFF"/>
                </a:solidFill>
                <a:latin typeface="Glacial Indifference"/>
                <a:ea typeface="Glacial Indifference"/>
                <a:cs typeface="Glacial Indifference"/>
                <a:sym typeface="Glacial Indifference"/>
              </a:rPr>
              <a:t>Робота центрифуги на кораблі - це ідеальна демонстрація центробіжної сили. Оскільки в космосі неможливо створити гравітацію через масу корабля, її імітують через обертання. За формулою створюється інерція, яка притискає пілота до стінок, імітуючи земну вагу. Це дозволяє наочно пояснити учням різницю між масою та вагою тіла.</a:t>
            </a:r>
          </a:p>
          <a:p>
            <a:pPr algn="l">
              <a:lnSpc>
                <a:spcPts val="3680"/>
              </a:lnSpc>
              <a:spcBef>
                <a:spcPct val="0"/>
              </a:spcBef>
            </a:pPr>
            <a:endParaRPr lang="en-US" sz="2630">
              <a:solidFill>
                <a:srgbClr val="FFFFFF"/>
              </a:solidFill>
              <a:latin typeface="Glacial Indifference"/>
              <a:ea typeface="Glacial Indifference"/>
              <a:cs typeface="Glacial Indifference"/>
              <a:sym typeface="Glacial Indifference"/>
            </a:endParaRPr>
          </a:p>
        </p:txBody>
      </p:sp>
      <p:sp>
        <p:nvSpPr>
          <p:cNvPr id="13" name="Freeform 13"/>
          <p:cNvSpPr/>
          <p:nvPr/>
        </p:nvSpPr>
        <p:spPr>
          <a:xfrm>
            <a:off x="6372268" y="5457596"/>
            <a:ext cx="9871219" cy="5762324"/>
          </a:xfrm>
          <a:custGeom>
            <a:avLst/>
            <a:gdLst/>
            <a:ahLst/>
            <a:cxnLst/>
            <a:rect l="l" t="t" r="r" b="b"/>
            <a:pathLst>
              <a:path w="9871219" h="5762324">
                <a:moveTo>
                  <a:pt x="0" y="0"/>
                </a:moveTo>
                <a:lnTo>
                  <a:pt x="9871219" y="0"/>
                </a:lnTo>
                <a:lnTo>
                  <a:pt x="9871219" y="5762324"/>
                </a:lnTo>
                <a:lnTo>
                  <a:pt x="0" y="576232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0" y="5826687"/>
            <a:ext cx="5146493" cy="5146493"/>
          </a:xfrm>
          <a:custGeom>
            <a:avLst/>
            <a:gdLst/>
            <a:ahLst/>
            <a:cxnLst/>
            <a:rect l="l" t="t" r="r" b="b"/>
            <a:pathLst>
              <a:path w="5146493" h="5146493">
                <a:moveTo>
                  <a:pt x="0" y="0"/>
                </a:moveTo>
                <a:lnTo>
                  <a:pt x="5146493" y="0"/>
                </a:lnTo>
                <a:lnTo>
                  <a:pt x="5146493" y="5146493"/>
                </a:lnTo>
                <a:lnTo>
                  <a:pt x="0" y="5146493"/>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grpSp>
        <p:nvGrpSpPr>
          <p:cNvPr id="3" name="Group 3"/>
          <p:cNvGrpSpPr/>
          <p:nvPr/>
        </p:nvGrpSpPr>
        <p:grpSpPr>
          <a:xfrm>
            <a:off x="773811" y="678155"/>
            <a:ext cx="3967133" cy="5882488"/>
            <a:chOff x="0" y="0"/>
            <a:chExt cx="1433098" cy="2125006"/>
          </a:xfrm>
        </p:grpSpPr>
        <p:sp>
          <p:nvSpPr>
            <p:cNvPr id="4" name="Freeform 4"/>
            <p:cNvSpPr/>
            <p:nvPr/>
          </p:nvSpPr>
          <p:spPr>
            <a:xfrm>
              <a:off x="0" y="0"/>
              <a:ext cx="1433098" cy="2125006"/>
            </a:xfrm>
            <a:custGeom>
              <a:avLst/>
              <a:gdLst/>
              <a:ahLst/>
              <a:cxnLst/>
              <a:rect l="l" t="t" r="r" b="b"/>
              <a:pathLst>
                <a:path w="1433098" h="2125006">
                  <a:moveTo>
                    <a:pt x="0" y="0"/>
                  </a:moveTo>
                  <a:lnTo>
                    <a:pt x="1433098" y="0"/>
                  </a:lnTo>
                  <a:lnTo>
                    <a:pt x="1433098" y="2125006"/>
                  </a:lnTo>
                  <a:lnTo>
                    <a:pt x="0" y="2125006"/>
                  </a:lnTo>
                  <a:close/>
                </a:path>
              </a:pathLst>
            </a:custGeom>
            <a:blipFill>
              <a:blip r:embed="rId4"/>
              <a:stretch>
                <a:fillRect t="-135" r="-13431" b="-135"/>
              </a:stretch>
            </a:blipFill>
          </p:spPr>
        </p:sp>
      </p:grpSp>
      <p:grpSp>
        <p:nvGrpSpPr>
          <p:cNvPr id="5" name="Group 5"/>
          <p:cNvGrpSpPr/>
          <p:nvPr/>
        </p:nvGrpSpPr>
        <p:grpSpPr>
          <a:xfrm>
            <a:off x="1028700" y="6891482"/>
            <a:ext cx="3461174" cy="1979433"/>
            <a:chOff x="0" y="0"/>
            <a:chExt cx="1250324" cy="715056"/>
          </a:xfrm>
        </p:grpSpPr>
        <p:sp>
          <p:nvSpPr>
            <p:cNvPr id="6" name="Freeform 6"/>
            <p:cNvSpPr/>
            <p:nvPr/>
          </p:nvSpPr>
          <p:spPr>
            <a:xfrm>
              <a:off x="0" y="0"/>
              <a:ext cx="1250324" cy="715056"/>
            </a:xfrm>
            <a:custGeom>
              <a:avLst/>
              <a:gdLst/>
              <a:ahLst/>
              <a:cxnLst/>
              <a:rect l="l" t="t" r="r" b="b"/>
              <a:pathLst>
                <a:path w="1250324" h="715056">
                  <a:moveTo>
                    <a:pt x="0" y="0"/>
                  </a:moveTo>
                  <a:lnTo>
                    <a:pt x="1250324" y="0"/>
                  </a:lnTo>
                  <a:lnTo>
                    <a:pt x="1250324" y="715056"/>
                  </a:lnTo>
                  <a:lnTo>
                    <a:pt x="0" y="715056"/>
                  </a:lnTo>
                  <a:close/>
                </a:path>
              </a:pathLst>
            </a:custGeom>
            <a:blipFill>
              <a:blip r:embed="rId5"/>
              <a:stretch>
                <a:fillRect t="-8249" b="-8249"/>
              </a:stretch>
            </a:blipFill>
          </p:spPr>
        </p:sp>
      </p:grpSp>
      <p:grpSp>
        <p:nvGrpSpPr>
          <p:cNvPr id="7" name="Group 7"/>
          <p:cNvGrpSpPr/>
          <p:nvPr/>
        </p:nvGrpSpPr>
        <p:grpSpPr>
          <a:xfrm>
            <a:off x="4953352" y="3619399"/>
            <a:ext cx="2361166" cy="4824080"/>
            <a:chOff x="0" y="0"/>
            <a:chExt cx="1349666" cy="2757491"/>
          </a:xfrm>
        </p:grpSpPr>
        <p:sp>
          <p:nvSpPr>
            <p:cNvPr id="8" name="Freeform 8"/>
            <p:cNvSpPr/>
            <p:nvPr/>
          </p:nvSpPr>
          <p:spPr>
            <a:xfrm>
              <a:off x="0" y="0"/>
              <a:ext cx="1349666" cy="2757491"/>
            </a:xfrm>
            <a:custGeom>
              <a:avLst/>
              <a:gdLst/>
              <a:ahLst/>
              <a:cxnLst/>
              <a:rect l="l" t="t" r="r" b="b"/>
              <a:pathLst>
                <a:path w="1349666" h="2757491">
                  <a:moveTo>
                    <a:pt x="0" y="0"/>
                  </a:moveTo>
                  <a:lnTo>
                    <a:pt x="1349666" y="0"/>
                  </a:lnTo>
                  <a:lnTo>
                    <a:pt x="1349666" y="2757491"/>
                  </a:lnTo>
                  <a:lnTo>
                    <a:pt x="0" y="2757491"/>
                  </a:lnTo>
                  <a:close/>
                </a:path>
              </a:pathLst>
            </a:custGeom>
            <a:blipFill>
              <a:blip r:embed="rId6"/>
              <a:stretch>
                <a:fillRect l="-71251" r="-71251"/>
              </a:stretch>
            </a:blipFill>
          </p:spPr>
        </p:sp>
      </p:grpSp>
      <p:sp>
        <p:nvSpPr>
          <p:cNvPr id="9" name="TextBox 9"/>
          <p:cNvSpPr txBox="1"/>
          <p:nvPr/>
        </p:nvSpPr>
        <p:spPr>
          <a:xfrm>
            <a:off x="8457996" y="770927"/>
            <a:ext cx="8801304" cy="1839584"/>
          </a:xfrm>
          <a:prstGeom prst="rect">
            <a:avLst/>
          </a:prstGeom>
        </p:spPr>
        <p:txBody>
          <a:bodyPr lIns="0" tIns="0" rIns="0" bIns="0" rtlCol="0" anchor="t">
            <a:spAutoFit/>
          </a:bodyPr>
          <a:lstStyle/>
          <a:p>
            <a:pPr algn="l">
              <a:lnSpc>
                <a:spcPts val="7280"/>
              </a:lnSpc>
              <a:spcBef>
                <a:spcPct val="0"/>
              </a:spcBef>
            </a:pPr>
            <a:r>
              <a:rPr lang="en-US" sz="5200">
                <a:solidFill>
                  <a:srgbClr val="FF914D"/>
                </a:solidFill>
                <a:latin typeface="Times New Roman" panose="02020603050405020304"/>
                <a:ea typeface="Times New Roman" panose="02020603050405020304"/>
                <a:cs typeface="Times New Roman" panose="02020603050405020304"/>
                <a:sym typeface="Times New Roman" panose="02020603050405020304"/>
              </a:rPr>
              <a:t>Космічне сміття: гравітаційна пастка системи Юпітер</a:t>
            </a:r>
          </a:p>
        </p:txBody>
      </p:sp>
      <p:sp>
        <p:nvSpPr>
          <p:cNvPr id="10" name="TextBox 10"/>
          <p:cNvSpPr txBox="1"/>
          <p:nvPr/>
        </p:nvSpPr>
        <p:spPr>
          <a:xfrm>
            <a:off x="8340724" y="3494490"/>
            <a:ext cx="8918576" cy="6367088"/>
          </a:xfrm>
          <a:prstGeom prst="rect">
            <a:avLst/>
          </a:prstGeom>
        </p:spPr>
        <p:txBody>
          <a:bodyPr lIns="0" tIns="0" rIns="0" bIns="0" rtlCol="0" anchor="t">
            <a:spAutoFit/>
          </a:bodyPr>
          <a:lstStyle/>
          <a:p>
            <a:pPr algn="just">
              <a:lnSpc>
                <a:spcPts val="3410"/>
              </a:lnSpc>
              <a:spcBef>
                <a:spcPct val="0"/>
              </a:spcBef>
            </a:pPr>
            <a:r>
              <a:rPr lang="en-US" sz="2435">
                <a:solidFill>
                  <a:srgbClr val="FFFFFF"/>
                </a:solidFill>
                <a:latin typeface="Glacial Indifference"/>
                <a:ea typeface="Glacial Indifference"/>
                <a:cs typeface="Glacial Indifference"/>
                <a:sym typeface="Glacial Indifference"/>
              </a:rPr>
              <a:t>Скидання ядерного сміття «не в тому місці» становить колосальну загрозу через складну динаміку системи Юпітера. Якщо вантаж буде випущений за межами розрахованої точки біля Каллісто, виникають серйозні ризики. Зокрема, вантаж може бути захоплений іншим супутником або потрапити в резонансну орбіту, що зрештою призведе до зіткнення з Європою чи Ганімедом. Крім того, сміття може стати частиною радіаційних кілець Юпітера, створюючи непереборний бар'єр для майбутніх дослідницьких місій. У гіршому випадку, через невірно розрахований гравітаційний маневр, небезпечний вантаж може бути викинутий на траєкторію, що веде назад до внутрішньої частини Сонячної системи, створюючи загрозу для Землі через сотні років.</a:t>
            </a:r>
          </a:p>
          <a:p>
            <a:pPr algn="just">
              <a:lnSpc>
                <a:spcPts val="3410"/>
              </a:lnSpc>
              <a:spcBef>
                <a:spcPct val="0"/>
              </a:spcBef>
            </a:pPr>
            <a:endParaRPr lang="en-US" sz="2435">
              <a:solidFill>
                <a:srgbClr val="FFFFFF"/>
              </a:solidFill>
              <a:latin typeface="Glacial Indifference"/>
              <a:ea typeface="Glacial Indifference"/>
              <a:cs typeface="Glacial Indifference"/>
              <a:sym typeface="Glacial Indifferenc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3924271" y="-2993"/>
            <a:ext cx="5146493" cy="5146493"/>
          </a:xfrm>
          <a:custGeom>
            <a:avLst/>
            <a:gdLst/>
            <a:ahLst/>
            <a:cxnLst/>
            <a:rect l="l" t="t" r="r" b="b"/>
            <a:pathLst>
              <a:path w="5146493" h="5146493">
                <a:moveTo>
                  <a:pt x="0" y="0"/>
                </a:moveTo>
                <a:lnTo>
                  <a:pt x="5146493" y="0"/>
                </a:lnTo>
                <a:lnTo>
                  <a:pt x="5146493" y="5146493"/>
                </a:lnTo>
                <a:lnTo>
                  <a:pt x="0" y="5146493"/>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16107542" y="7895477"/>
            <a:ext cx="2725646" cy="2725646"/>
          </a:xfrm>
          <a:custGeom>
            <a:avLst/>
            <a:gdLst/>
            <a:ahLst/>
            <a:cxnLst/>
            <a:rect l="l" t="t" r="r" b="b"/>
            <a:pathLst>
              <a:path w="2725646" h="2725646">
                <a:moveTo>
                  <a:pt x="0" y="0"/>
                </a:moveTo>
                <a:lnTo>
                  <a:pt x="2725646" y="0"/>
                </a:lnTo>
                <a:lnTo>
                  <a:pt x="2725646" y="2725646"/>
                </a:lnTo>
                <a:lnTo>
                  <a:pt x="0" y="2725646"/>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0513768" y="464465"/>
            <a:ext cx="8760477" cy="11036822"/>
          </a:xfrm>
          <a:custGeom>
            <a:avLst/>
            <a:gdLst/>
            <a:ahLst/>
            <a:cxnLst/>
            <a:rect l="l" t="t" r="r" b="b"/>
            <a:pathLst>
              <a:path w="8760477" h="11036822">
                <a:moveTo>
                  <a:pt x="0" y="0"/>
                </a:moveTo>
                <a:lnTo>
                  <a:pt x="8760478" y="0"/>
                </a:lnTo>
                <a:lnTo>
                  <a:pt x="8760478" y="11036822"/>
                </a:lnTo>
                <a:lnTo>
                  <a:pt x="0" y="11036822"/>
                </a:lnTo>
                <a:lnTo>
                  <a:pt x="0" y="0"/>
                </a:lnTo>
                <a:close/>
              </a:path>
            </a:pathLst>
          </a:custGeom>
          <a:blipFill>
            <a:blip r:embed="rId4"/>
            <a:stretch>
              <a:fillRect/>
            </a:stretch>
          </a:blipFill>
        </p:spPr>
      </p:sp>
      <p:sp>
        <p:nvSpPr>
          <p:cNvPr id="5" name="Freeform 5"/>
          <p:cNvSpPr/>
          <p:nvPr/>
        </p:nvSpPr>
        <p:spPr>
          <a:xfrm>
            <a:off x="8950880" y="2933535"/>
            <a:ext cx="3125777" cy="3290291"/>
          </a:xfrm>
          <a:custGeom>
            <a:avLst/>
            <a:gdLst/>
            <a:ahLst/>
            <a:cxnLst/>
            <a:rect l="l" t="t" r="r" b="b"/>
            <a:pathLst>
              <a:path w="3125777" h="3290291">
                <a:moveTo>
                  <a:pt x="0" y="0"/>
                </a:moveTo>
                <a:lnTo>
                  <a:pt x="3125777" y="0"/>
                </a:lnTo>
                <a:lnTo>
                  <a:pt x="3125777" y="3290292"/>
                </a:lnTo>
                <a:lnTo>
                  <a:pt x="0" y="329029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TextBox 6"/>
          <p:cNvSpPr txBox="1"/>
          <p:nvPr/>
        </p:nvSpPr>
        <p:spPr>
          <a:xfrm>
            <a:off x="1427577" y="662336"/>
            <a:ext cx="9819255" cy="1837194"/>
          </a:xfrm>
          <a:prstGeom prst="rect">
            <a:avLst/>
          </a:prstGeom>
        </p:spPr>
        <p:txBody>
          <a:bodyPr lIns="0" tIns="0" rIns="0" bIns="0" rtlCol="0" anchor="t">
            <a:spAutoFit/>
          </a:bodyPr>
          <a:lstStyle/>
          <a:p>
            <a:pPr algn="l">
              <a:lnSpc>
                <a:spcPts val="7290"/>
              </a:lnSpc>
              <a:spcBef>
                <a:spcPct val="0"/>
              </a:spcBef>
            </a:pPr>
            <a:r>
              <a:rPr lang="en-US" sz="5205">
                <a:solidFill>
                  <a:srgbClr val="FF914D"/>
                </a:solidFill>
                <a:latin typeface="Times New Roman" panose="02020603050405020304"/>
                <a:ea typeface="Times New Roman" panose="02020603050405020304"/>
                <a:cs typeface="Times New Roman" panose="02020603050405020304"/>
                <a:sym typeface="Times New Roman" panose="02020603050405020304"/>
              </a:rPr>
              <a:t>Чому в космосі важко охолонути? Секрети тепловипромінювання</a:t>
            </a:r>
          </a:p>
        </p:txBody>
      </p:sp>
      <p:sp>
        <p:nvSpPr>
          <p:cNvPr id="7" name="TextBox 7"/>
          <p:cNvSpPr txBox="1"/>
          <p:nvPr/>
        </p:nvSpPr>
        <p:spPr>
          <a:xfrm>
            <a:off x="1427577" y="2866860"/>
            <a:ext cx="6986070" cy="6675134"/>
          </a:xfrm>
          <a:prstGeom prst="rect">
            <a:avLst/>
          </a:prstGeom>
        </p:spPr>
        <p:txBody>
          <a:bodyPr lIns="0" tIns="0" rIns="0" bIns="0" rtlCol="0" anchor="t">
            <a:spAutoFit/>
          </a:bodyPr>
          <a:lstStyle/>
          <a:p>
            <a:pPr algn="just">
              <a:lnSpc>
                <a:spcPts val="4120"/>
              </a:lnSpc>
              <a:spcBef>
                <a:spcPct val="0"/>
              </a:spcBef>
            </a:pPr>
            <a:r>
              <a:rPr lang="en-US" sz="2945">
                <a:solidFill>
                  <a:srgbClr val="FFFFFF"/>
                </a:solidFill>
                <a:latin typeface="Glacial Indifference"/>
                <a:ea typeface="Glacial Indifference"/>
                <a:cs typeface="Glacial Indifference"/>
                <a:sym typeface="Glacial Indifference"/>
              </a:rPr>
              <a:t>Критична загроза перегріву реактора у фільмі пояснює складність теплообміну в космосі. У вакуумі відсутня конвекція, тому єдиним способом охолодження є випромінювання тепла через радіаційні панелі. Кадри з фільму допомагають зрозуміти, чому будь-яка несправність системи тепловідводу призводить до плавлення конструкцій, адже тепло не може «вивітритися» без повітря.</a:t>
            </a:r>
          </a:p>
          <a:p>
            <a:pPr algn="just">
              <a:lnSpc>
                <a:spcPts val="4120"/>
              </a:lnSpc>
              <a:spcBef>
                <a:spcPct val="0"/>
              </a:spcBef>
            </a:pPr>
            <a:endParaRPr lang="en-US" sz="2945">
              <a:solidFill>
                <a:srgbClr val="FFFFFF"/>
              </a:solidFill>
              <a:latin typeface="Glacial Indifference"/>
              <a:ea typeface="Glacial Indifference"/>
              <a:cs typeface="Glacial Indifference"/>
              <a:sym typeface="Glacial Indifferenc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548006" y="-1266103"/>
            <a:ext cx="8895283" cy="9135449"/>
          </a:xfrm>
          <a:custGeom>
            <a:avLst/>
            <a:gdLst/>
            <a:ahLst/>
            <a:cxnLst/>
            <a:rect l="l" t="t" r="r" b="b"/>
            <a:pathLst>
              <a:path w="8895283" h="9135449">
                <a:moveTo>
                  <a:pt x="0" y="0"/>
                </a:moveTo>
                <a:lnTo>
                  <a:pt x="8895284" y="0"/>
                </a:lnTo>
                <a:lnTo>
                  <a:pt x="8895284" y="9135449"/>
                </a:lnTo>
                <a:lnTo>
                  <a:pt x="0" y="9135449"/>
                </a:lnTo>
                <a:lnTo>
                  <a:pt x="0" y="0"/>
                </a:lnTo>
                <a:close/>
              </a:path>
            </a:pathLst>
          </a:custGeom>
          <a:blipFill>
            <a:blip r:embed="rId2"/>
            <a:stretch>
              <a:fillRect t="-8357" r="-238" b="-8357"/>
            </a:stretch>
          </a:blipFill>
        </p:spPr>
      </p:sp>
      <p:sp>
        <p:nvSpPr>
          <p:cNvPr id="3" name="Freeform 3"/>
          <p:cNvSpPr/>
          <p:nvPr/>
        </p:nvSpPr>
        <p:spPr>
          <a:xfrm>
            <a:off x="5316006" y="6172200"/>
            <a:ext cx="8126730" cy="8229600"/>
          </a:xfrm>
          <a:custGeom>
            <a:avLst/>
            <a:gdLst/>
            <a:ahLst/>
            <a:cxnLst/>
            <a:rect l="l" t="t" r="r" b="b"/>
            <a:pathLst>
              <a:path w="8126730" h="8229600">
                <a:moveTo>
                  <a:pt x="0" y="0"/>
                </a:moveTo>
                <a:lnTo>
                  <a:pt x="8126730" y="0"/>
                </a:lnTo>
                <a:lnTo>
                  <a:pt x="8126730" y="8229600"/>
                </a:lnTo>
                <a:lnTo>
                  <a:pt x="0" y="8229600"/>
                </a:lnTo>
                <a:lnTo>
                  <a:pt x="0" y="0"/>
                </a:lnTo>
                <a:close/>
              </a:path>
            </a:pathLst>
          </a:custGeom>
          <a:blipFill>
            <a:blip r:embed="rId3"/>
            <a:stretch>
              <a:fillRect/>
            </a:stretch>
          </a:blipFill>
        </p:spPr>
      </p:sp>
      <p:sp>
        <p:nvSpPr>
          <p:cNvPr id="4" name="Freeform 4"/>
          <p:cNvSpPr/>
          <p:nvPr/>
        </p:nvSpPr>
        <p:spPr>
          <a:xfrm flipH="1">
            <a:off x="1028700" y="5522686"/>
            <a:ext cx="3637478" cy="4217365"/>
          </a:xfrm>
          <a:custGeom>
            <a:avLst/>
            <a:gdLst/>
            <a:ahLst/>
            <a:cxnLst/>
            <a:rect l="l" t="t" r="r" b="b"/>
            <a:pathLst>
              <a:path w="3637478" h="4217365">
                <a:moveTo>
                  <a:pt x="3637478" y="0"/>
                </a:moveTo>
                <a:lnTo>
                  <a:pt x="0" y="0"/>
                </a:lnTo>
                <a:lnTo>
                  <a:pt x="0" y="4217366"/>
                </a:lnTo>
                <a:lnTo>
                  <a:pt x="3637478" y="4217366"/>
                </a:lnTo>
                <a:lnTo>
                  <a:pt x="3637478" y="0"/>
                </a:lnTo>
                <a:close/>
              </a:path>
            </a:pathLst>
          </a:custGeom>
          <a:blipFill>
            <a:blip r:embed="rId4"/>
            <a:stretch>
              <a:fillRect/>
            </a:stretch>
          </a:blipFill>
        </p:spPr>
      </p:sp>
      <p:sp>
        <p:nvSpPr>
          <p:cNvPr id="5" name="Freeform 5"/>
          <p:cNvSpPr/>
          <p:nvPr/>
        </p:nvSpPr>
        <p:spPr>
          <a:xfrm>
            <a:off x="14962866" y="614759"/>
            <a:ext cx="2296434" cy="2273470"/>
          </a:xfrm>
          <a:custGeom>
            <a:avLst/>
            <a:gdLst/>
            <a:ahLst/>
            <a:cxnLst/>
            <a:rect l="l" t="t" r="r" b="b"/>
            <a:pathLst>
              <a:path w="2296434" h="2273470">
                <a:moveTo>
                  <a:pt x="0" y="0"/>
                </a:moveTo>
                <a:lnTo>
                  <a:pt x="2296434" y="0"/>
                </a:lnTo>
                <a:lnTo>
                  <a:pt x="2296434" y="2273470"/>
                </a:lnTo>
                <a:lnTo>
                  <a:pt x="0" y="2273470"/>
                </a:lnTo>
                <a:lnTo>
                  <a:pt x="0" y="0"/>
                </a:lnTo>
                <a:close/>
              </a:path>
            </a:pathLst>
          </a:custGeom>
          <a:blipFill>
            <a:blip r:embed="rId5"/>
            <a:stretch>
              <a:fillRect/>
            </a:stretch>
          </a:blipFill>
        </p:spPr>
      </p:sp>
      <p:sp>
        <p:nvSpPr>
          <p:cNvPr id="6" name="Freeform 6"/>
          <p:cNvSpPr/>
          <p:nvPr/>
        </p:nvSpPr>
        <p:spPr>
          <a:xfrm>
            <a:off x="14960547" y="6418287"/>
            <a:ext cx="2091385" cy="2057400"/>
          </a:xfrm>
          <a:custGeom>
            <a:avLst/>
            <a:gdLst/>
            <a:ahLst/>
            <a:cxnLst/>
            <a:rect l="l" t="t" r="r" b="b"/>
            <a:pathLst>
              <a:path w="2091385" h="2057400">
                <a:moveTo>
                  <a:pt x="0" y="0"/>
                </a:moveTo>
                <a:lnTo>
                  <a:pt x="2091385" y="0"/>
                </a:lnTo>
                <a:lnTo>
                  <a:pt x="2091385" y="2057400"/>
                </a:lnTo>
                <a:lnTo>
                  <a:pt x="0" y="20574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TextBox 7"/>
          <p:cNvSpPr txBox="1"/>
          <p:nvPr/>
        </p:nvSpPr>
        <p:spPr>
          <a:xfrm>
            <a:off x="4626437" y="1656244"/>
            <a:ext cx="9505869" cy="1491516"/>
          </a:xfrm>
          <a:prstGeom prst="rect">
            <a:avLst/>
          </a:prstGeom>
        </p:spPr>
        <p:txBody>
          <a:bodyPr lIns="0" tIns="0" rIns="0" bIns="0" rtlCol="0" anchor="t">
            <a:spAutoFit/>
          </a:bodyPr>
          <a:lstStyle/>
          <a:p>
            <a:pPr algn="l">
              <a:lnSpc>
                <a:spcPts val="5990"/>
              </a:lnSpc>
              <a:spcBef>
                <a:spcPct val="0"/>
              </a:spcBef>
            </a:pPr>
            <a:r>
              <a:rPr lang="en-US" sz="4280">
                <a:solidFill>
                  <a:srgbClr val="FF914D"/>
                </a:solidFill>
                <a:latin typeface="Times New Roman" panose="02020603050405020304"/>
                <a:ea typeface="Times New Roman" panose="02020603050405020304"/>
                <a:cs typeface="Times New Roman" panose="02020603050405020304"/>
                <a:sym typeface="Times New Roman" panose="02020603050405020304"/>
              </a:rPr>
              <a:t>Швидкість світла та затримка зв'язку: чому космос мовчить?</a:t>
            </a:r>
          </a:p>
        </p:txBody>
      </p:sp>
      <p:sp>
        <p:nvSpPr>
          <p:cNvPr id="8" name="TextBox 8"/>
          <p:cNvSpPr txBox="1"/>
          <p:nvPr/>
        </p:nvSpPr>
        <p:spPr>
          <a:xfrm>
            <a:off x="2414101" y="3519234"/>
            <a:ext cx="13459797" cy="2003452"/>
          </a:xfrm>
          <a:prstGeom prst="rect">
            <a:avLst/>
          </a:prstGeom>
        </p:spPr>
        <p:txBody>
          <a:bodyPr lIns="0" tIns="0" rIns="0" bIns="0" rtlCol="0" anchor="t">
            <a:spAutoFit/>
          </a:bodyPr>
          <a:lstStyle/>
          <a:p>
            <a:pPr algn="ctr">
              <a:lnSpc>
                <a:spcPts val="3215"/>
              </a:lnSpc>
              <a:spcBef>
                <a:spcPct val="0"/>
              </a:spcBef>
            </a:pPr>
            <a:r>
              <a:rPr lang="en-US" sz="2295">
                <a:solidFill>
                  <a:srgbClr val="FFFFFF"/>
                </a:solidFill>
                <a:latin typeface="Glacial Indifference"/>
                <a:ea typeface="Glacial Indifference"/>
                <a:cs typeface="Glacial Indifference"/>
                <a:sym typeface="Glacial Indifference"/>
              </a:rPr>
              <a:t>Через відстань до Юпітера (778 млн км) радіосигнали, що рухаються зі швидкістю світла (c = 300,000 км/с), мають затримку до 45–50 хвилин в один бік. Фільм бездоганно передає ефект «інформаційного вакууму» - неможливість діалогу в реальному часі. Це демонструє учням складність фізичних констант Всесвіту.</a:t>
            </a:r>
          </a:p>
          <a:p>
            <a:pPr algn="ctr">
              <a:lnSpc>
                <a:spcPts val="3215"/>
              </a:lnSpc>
              <a:spcBef>
                <a:spcPct val="0"/>
              </a:spcBef>
            </a:pPr>
            <a:endParaRPr lang="en-US" sz="2295">
              <a:solidFill>
                <a:srgbClr val="FFFFFF"/>
              </a:solidFill>
              <a:latin typeface="Glacial Indifference"/>
              <a:ea typeface="Glacial Indifference"/>
              <a:cs typeface="Glacial Indifference"/>
              <a:sym typeface="Glacial Indifference"/>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9593746" y="-163456"/>
            <a:ext cx="4254979" cy="4254979"/>
          </a:xfrm>
          <a:custGeom>
            <a:avLst/>
            <a:gdLst/>
            <a:ahLst/>
            <a:cxnLst/>
            <a:rect l="l" t="t" r="r" b="b"/>
            <a:pathLst>
              <a:path w="4254979" h="4254979">
                <a:moveTo>
                  <a:pt x="0" y="0"/>
                </a:moveTo>
                <a:lnTo>
                  <a:pt x="4254978" y="0"/>
                </a:lnTo>
                <a:lnTo>
                  <a:pt x="4254978" y="4254979"/>
                </a:lnTo>
                <a:lnTo>
                  <a:pt x="0" y="4254979"/>
                </a:lnTo>
                <a:lnTo>
                  <a:pt x="0" y="0"/>
                </a:lnTo>
                <a:close/>
              </a:path>
            </a:pathLst>
          </a:custGeom>
          <a:blipFill>
            <a:blip r:embed="rId2">
              <a:alphaModFix amt="26000"/>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13059027" y="254321"/>
            <a:ext cx="5582624" cy="5596616"/>
          </a:xfrm>
          <a:custGeom>
            <a:avLst/>
            <a:gdLst/>
            <a:ahLst/>
            <a:cxnLst/>
            <a:rect l="l" t="t" r="r" b="b"/>
            <a:pathLst>
              <a:path w="5582624" h="5596616">
                <a:moveTo>
                  <a:pt x="0" y="0"/>
                </a:moveTo>
                <a:lnTo>
                  <a:pt x="5582625" y="0"/>
                </a:lnTo>
                <a:lnTo>
                  <a:pt x="5582625" y="5596616"/>
                </a:lnTo>
                <a:lnTo>
                  <a:pt x="0" y="5596616"/>
                </a:lnTo>
                <a:lnTo>
                  <a:pt x="0" y="0"/>
                </a:lnTo>
                <a:close/>
              </a:path>
            </a:pathLst>
          </a:custGeom>
          <a:blipFill>
            <a:blip r:embed="rId4"/>
            <a:stretch>
              <a:fillRect/>
            </a:stretch>
          </a:blipFill>
        </p:spPr>
      </p:sp>
      <p:sp>
        <p:nvSpPr>
          <p:cNvPr id="4" name="Freeform 4"/>
          <p:cNvSpPr/>
          <p:nvPr/>
        </p:nvSpPr>
        <p:spPr>
          <a:xfrm>
            <a:off x="15417858" y="4641325"/>
            <a:ext cx="2419223" cy="2419223"/>
          </a:xfrm>
          <a:custGeom>
            <a:avLst/>
            <a:gdLst/>
            <a:ahLst/>
            <a:cxnLst/>
            <a:rect l="l" t="t" r="r" b="b"/>
            <a:pathLst>
              <a:path w="2419223" h="2419223">
                <a:moveTo>
                  <a:pt x="0" y="0"/>
                </a:moveTo>
                <a:lnTo>
                  <a:pt x="2419223" y="0"/>
                </a:lnTo>
                <a:lnTo>
                  <a:pt x="2419223" y="2419223"/>
                </a:lnTo>
                <a:lnTo>
                  <a:pt x="0" y="2419223"/>
                </a:lnTo>
                <a:lnTo>
                  <a:pt x="0" y="0"/>
                </a:lnTo>
                <a:close/>
              </a:path>
            </a:pathLst>
          </a:custGeom>
          <a:blipFill>
            <a:blip r:embed="rId5"/>
            <a:stretch>
              <a:fillRect/>
            </a:stretch>
          </a:blipFill>
        </p:spPr>
      </p:sp>
      <p:sp>
        <p:nvSpPr>
          <p:cNvPr id="5" name="Freeform 5"/>
          <p:cNvSpPr/>
          <p:nvPr/>
        </p:nvSpPr>
        <p:spPr>
          <a:xfrm rot="3840937">
            <a:off x="9932720" y="3935331"/>
            <a:ext cx="3996944" cy="3252513"/>
          </a:xfrm>
          <a:custGeom>
            <a:avLst/>
            <a:gdLst/>
            <a:ahLst/>
            <a:cxnLst/>
            <a:rect l="l" t="t" r="r" b="b"/>
            <a:pathLst>
              <a:path w="3996944" h="3252513">
                <a:moveTo>
                  <a:pt x="0" y="0"/>
                </a:moveTo>
                <a:lnTo>
                  <a:pt x="3996944" y="0"/>
                </a:lnTo>
                <a:lnTo>
                  <a:pt x="3996944" y="3252513"/>
                </a:lnTo>
                <a:lnTo>
                  <a:pt x="0" y="325251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428867">
            <a:off x="12488853" y="6964925"/>
            <a:ext cx="5424975" cy="2997299"/>
          </a:xfrm>
          <a:custGeom>
            <a:avLst/>
            <a:gdLst/>
            <a:ahLst/>
            <a:cxnLst/>
            <a:rect l="l" t="t" r="r" b="b"/>
            <a:pathLst>
              <a:path w="5424975" h="2997299">
                <a:moveTo>
                  <a:pt x="0" y="0"/>
                </a:moveTo>
                <a:lnTo>
                  <a:pt x="5424975" y="0"/>
                </a:lnTo>
                <a:lnTo>
                  <a:pt x="5424975" y="2997299"/>
                </a:lnTo>
                <a:lnTo>
                  <a:pt x="0" y="2997299"/>
                </a:lnTo>
                <a:lnTo>
                  <a:pt x="0" y="0"/>
                </a:lnTo>
                <a:close/>
              </a:path>
            </a:pathLst>
          </a:custGeom>
          <a:blipFill>
            <a:blip r:embed="rId8"/>
            <a:stretch>
              <a:fillRect/>
            </a:stretch>
          </a:blipFill>
        </p:spPr>
      </p:sp>
      <p:sp>
        <p:nvSpPr>
          <p:cNvPr id="7" name="TextBox 7"/>
          <p:cNvSpPr txBox="1"/>
          <p:nvPr/>
        </p:nvSpPr>
        <p:spPr>
          <a:xfrm>
            <a:off x="1357612" y="1141059"/>
            <a:ext cx="8630471" cy="1911570"/>
          </a:xfrm>
          <a:prstGeom prst="rect">
            <a:avLst/>
          </a:prstGeom>
        </p:spPr>
        <p:txBody>
          <a:bodyPr lIns="0" tIns="0" rIns="0" bIns="0" rtlCol="0" anchor="t">
            <a:spAutoFit/>
          </a:bodyPr>
          <a:lstStyle/>
          <a:p>
            <a:pPr algn="l">
              <a:lnSpc>
                <a:spcPts val="7510"/>
              </a:lnSpc>
              <a:spcBef>
                <a:spcPct val="0"/>
              </a:spcBef>
            </a:pPr>
            <a:r>
              <a:rPr lang="en-US" sz="5365">
                <a:solidFill>
                  <a:srgbClr val="FF914D"/>
                </a:solidFill>
                <a:latin typeface="Times New Roman" panose="02020603050405020304"/>
                <a:ea typeface="Times New Roman" panose="02020603050405020304"/>
                <a:cs typeface="Times New Roman" panose="02020603050405020304"/>
                <a:sym typeface="Times New Roman" panose="02020603050405020304"/>
              </a:rPr>
              <a:t>Ефект Кесслера:                 небезпека космічного сміття</a:t>
            </a:r>
          </a:p>
        </p:txBody>
      </p:sp>
      <p:sp>
        <p:nvSpPr>
          <p:cNvPr id="8" name="TextBox 8"/>
          <p:cNvSpPr txBox="1"/>
          <p:nvPr/>
        </p:nvSpPr>
        <p:spPr>
          <a:xfrm>
            <a:off x="1357612" y="3705142"/>
            <a:ext cx="7424915" cy="5046826"/>
          </a:xfrm>
          <a:prstGeom prst="rect">
            <a:avLst/>
          </a:prstGeom>
        </p:spPr>
        <p:txBody>
          <a:bodyPr lIns="0" tIns="0" rIns="0" bIns="0" rtlCol="0" anchor="t">
            <a:spAutoFit/>
          </a:bodyPr>
          <a:lstStyle/>
          <a:p>
            <a:pPr algn="just">
              <a:lnSpc>
                <a:spcPts val="4060"/>
              </a:lnSpc>
            </a:pPr>
            <a:r>
              <a:rPr lang="en-US" sz="2900">
                <a:solidFill>
                  <a:srgbClr val="FFFFFF"/>
                </a:solidFill>
                <a:latin typeface="Glacial Indifference"/>
                <a:ea typeface="Glacial Indifference"/>
                <a:cs typeface="Glacial Indifference"/>
                <a:sym typeface="Glacial Indifference"/>
              </a:rPr>
              <a:t>Пошкодження обшивки ілюструє Ефект Кесслера - загрозу від космічного сміття. На міжпланетних швидкостях навіть дрібні тіла мають колосальну кінетичну енергію. Для захисту в реальності використовують щити Віппла (багатошарова броня), які розбивають мікрометеорити на пил, що є критично важливим для безпеки пілота.</a:t>
            </a:r>
          </a:p>
          <a:p>
            <a:pPr algn="just">
              <a:lnSpc>
                <a:spcPts val="4060"/>
              </a:lnSpc>
              <a:spcBef>
                <a:spcPct val="0"/>
              </a:spcBef>
            </a:pPr>
            <a:endParaRPr lang="en-US" sz="2900">
              <a:solidFill>
                <a:srgbClr val="FFFFFF"/>
              </a:solidFill>
              <a:latin typeface="Glacial Indifference"/>
              <a:ea typeface="Glacial Indifference"/>
              <a:cs typeface="Glacial Indifference"/>
              <a:sym typeface="Glacial Indifference"/>
            </a:endParaRPr>
          </a:p>
        </p:txBody>
      </p:sp>
      <p:sp>
        <p:nvSpPr>
          <p:cNvPr id="9" name="Freeform 9"/>
          <p:cNvSpPr/>
          <p:nvPr/>
        </p:nvSpPr>
        <p:spPr>
          <a:xfrm>
            <a:off x="8782527" y="409660"/>
            <a:ext cx="3674999" cy="2439280"/>
          </a:xfrm>
          <a:custGeom>
            <a:avLst/>
            <a:gdLst/>
            <a:ahLst/>
            <a:cxnLst/>
            <a:rect l="l" t="t" r="r" b="b"/>
            <a:pathLst>
              <a:path w="3674999" h="2439280">
                <a:moveTo>
                  <a:pt x="0" y="0"/>
                </a:moveTo>
                <a:lnTo>
                  <a:pt x="3674999" y="0"/>
                </a:lnTo>
                <a:lnTo>
                  <a:pt x="3674999" y="2439281"/>
                </a:lnTo>
                <a:lnTo>
                  <a:pt x="0" y="2439281"/>
                </a:lnTo>
                <a:lnTo>
                  <a:pt x="0" y="0"/>
                </a:lnTo>
                <a:close/>
              </a:path>
            </a:pathLst>
          </a:custGeom>
          <a:blipFill>
            <a:blip r:embed="rId9"/>
            <a:stretch>
              <a:fillRect/>
            </a:stretch>
          </a:blipFill>
        </p:spPr>
      </p:sp>
      <p:sp>
        <p:nvSpPr>
          <p:cNvPr id="10" name="Freeform 10"/>
          <p:cNvSpPr/>
          <p:nvPr/>
        </p:nvSpPr>
        <p:spPr>
          <a:xfrm>
            <a:off x="8884114" y="6962815"/>
            <a:ext cx="3276042" cy="2901637"/>
          </a:xfrm>
          <a:custGeom>
            <a:avLst/>
            <a:gdLst/>
            <a:ahLst/>
            <a:cxnLst/>
            <a:rect l="l" t="t" r="r" b="b"/>
            <a:pathLst>
              <a:path w="3276042" h="2901637">
                <a:moveTo>
                  <a:pt x="0" y="0"/>
                </a:moveTo>
                <a:lnTo>
                  <a:pt x="3276042" y="0"/>
                </a:lnTo>
                <a:lnTo>
                  <a:pt x="3276042" y="2901638"/>
                </a:lnTo>
                <a:lnTo>
                  <a:pt x="0" y="2901638"/>
                </a:lnTo>
                <a:lnTo>
                  <a:pt x="0" y="0"/>
                </a:lnTo>
                <a:close/>
              </a:path>
            </a:pathLst>
          </a:custGeom>
          <a:blipFill>
            <a:blip r:embed="rId10"/>
            <a:stretch>
              <a:fillRect/>
            </a:stretch>
          </a:blipFill>
        </p:spPr>
      </p:sp>
      <p:sp>
        <p:nvSpPr>
          <p:cNvPr id="11" name="Freeform 11"/>
          <p:cNvSpPr/>
          <p:nvPr/>
        </p:nvSpPr>
        <p:spPr>
          <a:xfrm>
            <a:off x="11418871" y="2449158"/>
            <a:ext cx="1482571" cy="1313134"/>
          </a:xfrm>
          <a:custGeom>
            <a:avLst/>
            <a:gdLst/>
            <a:ahLst/>
            <a:cxnLst/>
            <a:rect l="l" t="t" r="r" b="b"/>
            <a:pathLst>
              <a:path w="1482571" h="1313134">
                <a:moveTo>
                  <a:pt x="0" y="0"/>
                </a:moveTo>
                <a:lnTo>
                  <a:pt x="1482570" y="0"/>
                </a:lnTo>
                <a:lnTo>
                  <a:pt x="1482570" y="1313134"/>
                </a:lnTo>
                <a:lnTo>
                  <a:pt x="0" y="1313134"/>
                </a:lnTo>
                <a:lnTo>
                  <a:pt x="0" y="0"/>
                </a:lnTo>
                <a:close/>
              </a:path>
            </a:pathLst>
          </a:custGeom>
          <a:blipFill>
            <a:blip r:embed="rId10"/>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3504143" y="6414430"/>
            <a:ext cx="2424373" cy="2421343"/>
          </a:xfrm>
          <a:custGeom>
            <a:avLst/>
            <a:gdLst/>
            <a:ahLst/>
            <a:cxnLst/>
            <a:rect l="l" t="t" r="r" b="b"/>
            <a:pathLst>
              <a:path w="2424373" h="2421343">
                <a:moveTo>
                  <a:pt x="0" y="0"/>
                </a:moveTo>
                <a:lnTo>
                  <a:pt x="2424374" y="0"/>
                </a:lnTo>
                <a:lnTo>
                  <a:pt x="2424374" y="2421343"/>
                </a:lnTo>
                <a:lnTo>
                  <a:pt x="0" y="2421343"/>
                </a:lnTo>
                <a:lnTo>
                  <a:pt x="0" y="0"/>
                </a:lnTo>
                <a:close/>
              </a:path>
            </a:pathLst>
          </a:custGeom>
          <a:blipFill>
            <a:blip r:embed="rId2"/>
            <a:stretch>
              <a:fillRect/>
            </a:stretch>
          </a:blipFill>
        </p:spPr>
      </p:sp>
      <p:sp>
        <p:nvSpPr>
          <p:cNvPr id="3" name="Freeform 3"/>
          <p:cNvSpPr/>
          <p:nvPr/>
        </p:nvSpPr>
        <p:spPr>
          <a:xfrm>
            <a:off x="7448423" y="6379433"/>
            <a:ext cx="3179733" cy="3189035"/>
          </a:xfrm>
          <a:custGeom>
            <a:avLst/>
            <a:gdLst/>
            <a:ahLst/>
            <a:cxnLst/>
            <a:rect l="l" t="t" r="r" b="b"/>
            <a:pathLst>
              <a:path w="3179733" h="3189035">
                <a:moveTo>
                  <a:pt x="0" y="0"/>
                </a:moveTo>
                <a:lnTo>
                  <a:pt x="3179733" y="0"/>
                </a:lnTo>
                <a:lnTo>
                  <a:pt x="3179733" y="3189035"/>
                </a:lnTo>
                <a:lnTo>
                  <a:pt x="0" y="3189035"/>
                </a:lnTo>
                <a:lnTo>
                  <a:pt x="0" y="0"/>
                </a:lnTo>
                <a:close/>
              </a:path>
            </a:pathLst>
          </a:custGeom>
          <a:blipFill>
            <a:blip r:embed="rId3"/>
            <a:stretch>
              <a:fillRect/>
            </a:stretch>
          </a:blipFill>
        </p:spPr>
      </p:sp>
      <p:sp>
        <p:nvSpPr>
          <p:cNvPr id="4" name="Freeform 4"/>
          <p:cNvSpPr/>
          <p:nvPr/>
        </p:nvSpPr>
        <p:spPr>
          <a:xfrm>
            <a:off x="11187872" y="6379433"/>
            <a:ext cx="2788434" cy="2743122"/>
          </a:xfrm>
          <a:custGeom>
            <a:avLst/>
            <a:gdLst/>
            <a:ahLst/>
            <a:cxnLst/>
            <a:rect l="l" t="t" r="r" b="b"/>
            <a:pathLst>
              <a:path w="2788434" h="2743122">
                <a:moveTo>
                  <a:pt x="0" y="0"/>
                </a:moveTo>
                <a:lnTo>
                  <a:pt x="2788434" y="0"/>
                </a:lnTo>
                <a:lnTo>
                  <a:pt x="2788434" y="2743122"/>
                </a:lnTo>
                <a:lnTo>
                  <a:pt x="0" y="2743122"/>
                </a:lnTo>
                <a:lnTo>
                  <a:pt x="0" y="0"/>
                </a:lnTo>
                <a:close/>
              </a:path>
            </a:pathLst>
          </a:custGeom>
          <a:blipFill>
            <a:blip r:embed="rId4"/>
            <a:stretch>
              <a:fillRect/>
            </a:stretch>
          </a:blipFill>
        </p:spPr>
      </p:sp>
      <p:sp>
        <p:nvSpPr>
          <p:cNvPr id="5" name="Freeform 5"/>
          <p:cNvSpPr/>
          <p:nvPr/>
        </p:nvSpPr>
        <p:spPr>
          <a:xfrm>
            <a:off x="-6250076" y="1009707"/>
            <a:ext cx="8517050" cy="8229600"/>
          </a:xfrm>
          <a:custGeom>
            <a:avLst/>
            <a:gdLst/>
            <a:ahLst/>
            <a:cxnLst/>
            <a:rect l="l" t="t" r="r" b="b"/>
            <a:pathLst>
              <a:path w="8517050" h="8229600">
                <a:moveTo>
                  <a:pt x="0" y="0"/>
                </a:moveTo>
                <a:lnTo>
                  <a:pt x="8517051" y="0"/>
                </a:lnTo>
                <a:lnTo>
                  <a:pt x="8517051" y="8229600"/>
                </a:lnTo>
                <a:lnTo>
                  <a:pt x="0" y="8229600"/>
                </a:lnTo>
                <a:lnTo>
                  <a:pt x="0" y="0"/>
                </a:lnTo>
                <a:close/>
              </a:path>
            </a:pathLst>
          </a:custGeom>
          <a:blipFill>
            <a:blip r:embed="rId5"/>
            <a:stretch>
              <a:fillRect/>
            </a:stretch>
          </a:blipFill>
        </p:spPr>
      </p:sp>
      <p:sp>
        <p:nvSpPr>
          <p:cNvPr id="6" name="TextBox 6"/>
          <p:cNvSpPr txBox="1"/>
          <p:nvPr/>
        </p:nvSpPr>
        <p:spPr>
          <a:xfrm>
            <a:off x="4776008" y="338561"/>
            <a:ext cx="8735985" cy="1981824"/>
          </a:xfrm>
          <a:prstGeom prst="rect">
            <a:avLst/>
          </a:prstGeom>
        </p:spPr>
        <p:txBody>
          <a:bodyPr lIns="0" tIns="0" rIns="0" bIns="0" rtlCol="0" anchor="t">
            <a:spAutoFit/>
          </a:bodyPr>
          <a:lstStyle/>
          <a:p>
            <a:pPr algn="ctr">
              <a:lnSpc>
                <a:spcPts val="7840"/>
              </a:lnSpc>
              <a:spcBef>
                <a:spcPct val="0"/>
              </a:spcBef>
            </a:pPr>
            <a:r>
              <a:rPr lang="en-US" sz="5600">
                <a:solidFill>
                  <a:srgbClr val="FF914D"/>
                </a:solidFill>
                <a:latin typeface="Times New Roman" panose="02020603050405020304"/>
                <a:ea typeface="Times New Roman" panose="02020603050405020304"/>
                <a:cs typeface="Times New Roman" panose="02020603050405020304"/>
                <a:sym typeface="Times New Roman" panose="02020603050405020304"/>
              </a:rPr>
              <a:t>Закон збереження імпульсу в космічних подорожах</a:t>
            </a:r>
          </a:p>
        </p:txBody>
      </p:sp>
      <p:sp>
        <p:nvSpPr>
          <p:cNvPr id="7" name="TextBox 7"/>
          <p:cNvSpPr txBox="1"/>
          <p:nvPr/>
        </p:nvSpPr>
        <p:spPr>
          <a:xfrm>
            <a:off x="1734696" y="2514839"/>
            <a:ext cx="14607187" cy="2744299"/>
          </a:xfrm>
          <a:prstGeom prst="rect">
            <a:avLst/>
          </a:prstGeom>
        </p:spPr>
        <p:txBody>
          <a:bodyPr lIns="0" tIns="0" rIns="0" bIns="0" rtlCol="0" anchor="t">
            <a:spAutoFit/>
          </a:bodyPr>
          <a:lstStyle/>
          <a:p>
            <a:pPr algn="ctr">
              <a:lnSpc>
                <a:spcPts val="3690"/>
              </a:lnSpc>
              <a:spcBef>
                <a:spcPct val="0"/>
              </a:spcBef>
            </a:pPr>
            <a:r>
              <a:rPr lang="en-US" sz="2635">
                <a:solidFill>
                  <a:srgbClr val="FFFFFF"/>
                </a:solidFill>
                <a:latin typeface="Glacial Indifference"/>
                <a:ea typeface="Glacial Indifference"/>
                <a:cs typeface="Glacial Indifference"/>
                <a:sym typeface="Glacial Indifference"/>
              </a:rPr>
              <a:t>Використання гравітації планет для прискорення (гравітаційний маневр) пояснює закон збереження імпульсу. Корабель «запозичує» енергію планети, щоб зекономити паливо. Концепція захоронення ядерних відходів на Каллісто є обґрунтованою: потужна гравітація Юпітера (за Законом всесвітнього тяжіння) надійно ізолює небезпечні матеріали від екосистеми Землі.</a:t>
            </a:r>
          </a:p>
          <a:p>
            <a:pPr algn="ctr">
              <a:lnSpc>
                <a:spcPts val="3690"/>
              </a:lnSpc>
              <a:spcBef>
                <a:spcPct val="0"/>
              </a:spcBef>
            </a:pPr>
            <a:endParaRPr lang="en-US" sz="2635">
              <a:solidFill>
                <a:srgbClr val="FFFFFF"/>
              </a:solidFill>
              <a:latin typeface="Glacial Indifference"/>
              <a:ea typeface="Glacial Indifference"/>
              <a:cs typeface="Glacial Indifference"/>
              <a:sym typeface="Glacial Indifference"/>
            </a:endParaRPr>
          </a:p>
        </p:txBody>
      </p:sp>
      <p:sp>
        <p:nvSpPr>
          <p:cNvPr id="8" name="Freeform 8"/>
          <p:cNvSpPr/>
          <p:nvPr/>
        </p:nvSpPr>
        <p:spPr>
          <a:xfrm>
            <a:off x="16170725" y="1144338"/>
            <a:ext cx="8517050" cy="8229600"/>
          </a:xfrm>
          <a:custGeom>
            <a:avLst/>
            <a:gdLst/>
            <a:ahLst/>
            <a:cxnLst/>
            <a:rect l="l" t="t" r="r" b="b"/>
            <a:pathLst>
              <a:path w="8517050" h="8229600">
                <a:moveTo>
                  <a:pt x="0" y="0"/>
                </a:moveTo>
                <a:lnTo>
                  <a:pt x="8517050" y="0"/>
                </a:lnTo>
                <a:lnTo>
                  <a:pt x="8517050" y="8229600"/>
                </a:lnTo>
                <a:lnTo>
                  <a:pt x="0" y="8229600"/>
                </a:lnTo>
                <a:lnTo>
                  <a:pt x="0" y="0"/>
                </a:lnTo>
                <a:close/>
              </a:path>
            </a:pathLst>
          </a:custGeom>
          <a:blipFill>
            <a:blip r:embed="rId5"/>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028700" y="773811"/>
            <a:ext cx="5744435" cy="5744435"/>
          </a:xfrm>
          <a:custGeom>
            <a:avLst/>
            <a:gdLst/>
            <a:ahLst/>
            <a:cxnLst/>
            <a:rect l="l" t="t" r="r" b="b"/>
            <a:pathLst>
              <a:path w="5744435" h="5744435">
                <a:moveTo>
                  <a:pt x="0" y="0"/>
                </a:moveTo>
                <a:lnTo>
                  <a:pt x="5744435" y="0"/>
                </a:lnTo>
                <a:lnTo>
                  <a:pt x="5744435" y="5744435"/>
                </a:lnTo>
                <a:lnTo>
                  <a:pt x="0" y="5744435"/>
                </a:lnTo>
                <a:lnTo>
                  <a:pt x="0" y="0"/>
                </a:lnTo>
                <a:close/>
              </a:path>
            </a:pathLst>
          </a:custGeom>
          <a:blipFill>
            <a:blip r:embed="rId2"/>
            <a:stretch>
              <a:fillRect/>
            </a:stretch>
          </a:blipFill>
        </p:spPr>
      </p:sp>
      <p:sp>
        <p:nvSpPr>
          <p:cNvPr id="3" name="Freeform 3"/>
          <p:cNvSpPr/>
          <p:nvPr/>
        </p:nvSpPr>
        <p:spPr>
          <a:xfrm>
            <a:off x="3329229" y="4743669"/>
            <a:ext cx="4177745" cy="3932302"/>
          </a:xfrm>
          <a:custGeom>
            <a:avLst/>
            <a:gdLst/>
            <a:ahLst/>
            <a:cxnLst/>
            <a:rect l="l" t="t" r="r" b="b"/>
            <a:pathLst>
              <a:path w="4177745" h="3932302">
                <a:moveTo>
                  <a:pt x="0" y="0"/>
                </a:moveTo>
                <a:lnTo>
                  <a:pt x="4177744" y="0"/>
                </a:lnTo>
                <a:lnTo>
                  <a:pt x="4177744" y="3932303"/>
                </a:lnTo>
                <a:lnTo>
                  <a:pt x="0" y="3932303"/>
                </a:lnTo>
                <a:lnTo>
                  <a:pt x="0" y="0"/>
                </a:lnTo>
                <a:close/>
              </a:path>
            </a:pathLst>
          </a:custGeom>
          <a:blipFill>
            <a:blip r:embed="rId3"/>
            <a:stretch>
              <a:fillRect/>
            </a:stretch>
          </a:blipFill>
        </p:spPr>
      </p:sp>
      <p:sp>
        <p:nvSpPr>
          <p:cNvPr id="4" name="Freeform 4"/>
          <p:cNvSpPr/>
          <p:nvPr/>
        </p:nvSpPr>
        <p:spPr>
          <a:xfrm rot="234626">
            <a:off x="845170" y="6144010"/>
            <a:ext cx="3246247" cy="3120793"/>
          </a:xfrm>
          <a:custGeom>
            <a:avLst/>
            <a:gdLst/>
            <a:ahLst/>
            <a:cxnLst/>
            <a:rect l="l" t="t" r="r" b="b"/>
            <a:pathLst>
              <a:path w="3246247" h="3120793">
                <a:moveTo>
                  <a:pt x="0" y="0"/>
                </a:moveTo>
                <a:lnTo>
                  <a:pt x="3246247" y="0"/>
                </a:lnTo>
                <a:lnTo>
                  <a:pt x="3246247" y="3120793"/>
                </a:lnTo>
                <a:lnTo>
                  <a:pt x="0" y="3120793"/>
                </a:lnTo>
                <a:lnTo>
                  <a:pt x="0" y="0"/>
                </a:lnTo>
                <a:close/>
              </a:path>
            </a:pathLst>
          </a:custGeom>
          <a:blipFill>
            <a:blip r:embed="rId4"/>
            <a:stretch>
              <a:fillRect t="-384" b="-384"/>
            </a:stretch>
          </a:blipFill>
        </p:spPr>
      </p:sp>
      <p:sp>
        <p:nvSpPr>
          <p:cNvPr id="5" name="TextBox 5"/>
          <p:cNvSpPr txBox="1"/>
          <p:nvPr/>
        </p:nvSpPr>
        <p:spPr>
          <a:xfrm>
            <a:off x="9144000" y="1374676"/>
            <a:ext cx="8115300" cy="871342"/>
          </a:xfrm>
          <a:prstGeom prst="rect">
            <a:avLst/>
          </a:prstGeom>
        </p:spPr>
        <p:txBody>
          <a:bodyPr lIns="0" tIns="0" rIns="0" bIns="0" rtlCol="0" anchor="t">
            <a:spAutoFit/>
          </a:bodyPr>
          <a:lstStyle/>
          <a:p>
            <a:pPr algn="l">
              <a:lnSpc>
                <a:spcPts val="6865"/>
              </a:lnSpc>
              <a:spcBef>
                <a:spcPct val="0"/>
              </a:spcBef>
            </a:pPr>
            <a:r>
              <a:rPr lang="en-US" sz="4905">
                <a:solidFill>
                  <a:srgbClr val="FF914D"/>
                </a:solidFill>
                <a:latin typeface="Times New Roman" panose="02020603050405020304"/>
                <a:ea typeface="Times New Roman" panose="02020603050405020304"/>
                <a:cs typeface="Times New Roman" panose="02020603050405020304"/>
                <a:sym typeface="Times New Roman" panose="02020603050405020304"/>
              </a:rPr>
              <a:t>ВИСНОВКИ</a:t>
            </a:r>
          </a:p>
        </p:txBody>
      </p:sp>
      <p:sp>
        <p:nvSpPr>
          <p:cNvPr id="6" name="TextBox 6"/>
          <p:cNvSpPr txBox="1"/>
          <p:nvPr/>
        </p:nvSpPr>
        <p:spPr>
          <a:xfrm>
            <a:off x="8839200" y="2571885"/>
            <a:ext cx="7654736" cy="5154109"/>
          </a:xfrm>
          <a:prstGeom prst="rect">
            <a:avLst/>
          </a:prstGeom>
        </p:spPr>
        <p:txBody>
          <a:bodyPr lIns="0" tIns="0" rIns="0" bIns="0" rtlCol="0" anchor="t">
            <a:spAutoFit/>
          </a:bodyPr>
          <a:lstStyle/>
          <a:p>
            <a:pPr algn="just">
              <a:lnSpc>
                <a:spcPts val="4145"/>
              </a:lnSpc>
              <a:spcBef>
                <a:spcPct val="0"/>
              </a:spcBef>
            </a:pPr>
            <a:r>
              <a:rPr lang="en-US" sz="2960" dirty="0" err="1">
                <a:solidFill>
                  <a:srgbClr val="FFFFFF"/>
                </a:solidFill>
                <a:latin typeface="Glacial Indifference"/>
                <a:ea typeface="Glacial Indifference"/>
                <a:cs typeface="Glacial Indifference"/>
                <a:sym typeface="Glacial Indifference"/>
              </a:rPr>
              <a:t>Науковий</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розбір</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фільму</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Ти</a:t>
            </a:r>
            <a:r>
              <a:rPr lang="en-US" sz="2960" dirty="0">
                <a:solidFill>
                  <a:srgbClr val="FFFFFF"/>
                </a:solidFill>
                <a:latin typeface="Glacial Indifference"/>
                <a:ea typeface="Glacial Indifference"/>
                <a:cs typeface="Glacial Indifference"/>
                <a:sym typeface="Glacial Indifference"/>
              </a:rPr>
              <a:t> - </a:t>
            </a:r>
            <a:r>
              <a:rPr lang="en-US" sz="2960" dirty="0" err="1">
                <a:solidFill>
                  <a:srgbClr val="FFFFFF"/>
                </a:solidFill>
                <a:latin typeface="Glacial Indifference"/>
                <a:ea typeface="Glacial Indifference"/>
                <a:cs typeface="Glacial Indifference"/>
                <a:sym typeface="Glacial Indifference"/>
              </a:rPr>
              <a:t>космос</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доводить</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що</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сучасний</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кінематограф</a:t>
            </a:r>
            <a:r>
              <a:rPr lang="en-US" sz="2960" dirty="0">
                <a:solidFill>
                  <a:srgbClr val="FFFFFF"/>
                </a:solidFill>
                <a:latin typeface="Glacial Indifference"/>
                <a:ea typeface="Glacial Indifference"/>
                <a:cs typeface="Glacial Indifference"/>
                <a:sym typeface="Glacial Indifference"/>
              </a:rPr>
              <a:t> є </a:t>
            </a:r>
            <a:r>
              <a:rPr lang="en-US" sz="2960" dirty="0" err="1">
                <a:solidFill>
                  <a:srgbClr val="FFFFFF"/>
                </a:solidFill>
                <a:latin typeface="Glacial Indifference"/>
                <a:ea typeface="Glacial Indifference"/>
                <a:cs typeface="Glacial Indifference"/>
                <a:sym typeface="Glacial Indifference"/>
              </a:rPr>
              <a:t>потужним</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дидактичним</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інструментом</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Кадри</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зі</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стрічки</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на</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уроках</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фізики</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допомагають</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візуалізувати</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різні</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теми</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від</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законів</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Ньютона</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до</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ядерної</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енергетики</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Такий</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підхід</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стимулює</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учнів</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до</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критичного</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мислення</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та</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показує</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що</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фізика</a:t>
            </a:r>
            <a:r>
              <a:rPr lang="en-US" sz="2960" dirty="0">
                <a:solidFill>
                  <a:srgbClr val="FFFFFF"/>
                </a:solidFill>
                <a:latin typeface="Glacial Indifference"/>
                <a:ea typeface="Glacial Indifference"/>
                <a:cs typeface="Glacial Indifference"/>
                <a:sym typeface="Glacial Indifference"/>
              </a:rPr>
              <a:t> — </a:t>
            </a:r>
            <a:r>
              <a:rPr lang="en-US" sz="2960" dirty="0" err="1">
                <a:solidFill>
                  <a:srgbClr val="FFFFFF"/>
                </a:solidFill>
                <a:latin typeface="Glacial Indifference"/>
                <a:ea typeface="Glacial Indifference"/>
                <a:cs typeface="Glacial Indifference"/>
                <a:sym typeface="Glacial Indifference"/>
              </a:rPr>
              <a:t>це</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реальна</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основа</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для</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підкорення</a:t>
            </a:r>
            <a:r>
              <a:rPr lang="en-US" sz="2960" dirty="0">
                <a:solidFill>
                  <a:srgbClr val="FFFFFF"/>
                </a:solidFill>
                <a:latin typeface="Glacial Indifference"/>
                <a:ea typeface="Glacial Indifference"/>
                <a:cs typeface="Glacial Indifference"/>
                <a:sym typeface="Glacial Indifference"/>
              </a:rPr>
              <a:t> </a:t>
            </a:r>
            <a:r>
              <a:rPr lang="en-US" sz="2960" dirty="0" err="1">
                <a:solidFill>
                  <a:srgbClr val="FFFFFF"/>
                </a:solidFill>
                <a:latin typeface="Glacial Indifference"/>
                <a:ea typeface="Glacial Indifference"/>
                <a:cs typeface="Glacial Indifference"/>
                <a:sym typeface="Glacial Indifference"/>
              </a:rPr>
              <a:t>Всесвіту</a:t>
            </a:r>
            <a:r>
              <a:rPr lang="en-US" sz="2960" dirty="0">
                <a:solidFill>
                  <a:srgbClr val="FFFFFF"/>
                </a:solidFill>
                <a:latin typeface="Glacial Indifference"/>
                <a:ea typeface="Glacial Indifference"/>
                <a:cs typeface="Glacial Indifference"/>
                <a:sym typeface="Glacial Indifference"/>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47136B">
                <a:alpha val="100000"/>
              </a:srgbClr>
            </a:gs>
            <a:gs pos="100000">
              <a:srgbClr val="000000">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1963400" y="114300"/>
            <a:ext cx="6879382" cy="13827903"/>
          </a:xfrm>
          <a:custGeom>
            <a:avLst/>
            <a:gdLst/>
            <a:ahLst/>
            <a:cxnLst/>
            <a:rect l="l" t="t" r="r" b="b"/>
            <a:pathLst>
              <a:path w="6879382" h="13827903">
                <a:moveTo>
                  <a:pt x="0" y="0"/>
                </a:moveTo>
                <a:lnTo>
                  <a:pt x="6879381" y="0"/>
                </a:lnTo>
                <a:lnTo>
                  <a:pt x="6879381" y="13827903"/>
                </a:lnTo>
                <a:lnTo>
                  <a:pt x="0" y="13827903"/>
                </a:lnTo>
                <a:lnTo>
                  <a:pt x="0" y="0"/>
                </a:lnTo>
                <a:close/>
              </a:path>
            </a:pathLst>
          </a:custGeom>
          <a:blipFill>
            <a:blip r:embed="rId2">
              <a:alphaModFix amt="27000"/>
            </a:blip>
            <a:stretch>
              <a:fillRect/>
            </a:stretch>
          </a:blipFill>
        </p:spPr>
      </p:sp>
      <p:sp>
        <p:nvSpPr>
          <p:cNvPr id="3" name="TextBox 3"/>
          <p:cNvSpPr txBox="1"/>
          <p:nvPr/>
        </p:nvSpPr>
        <p:spPr>
          <a:xfrm>
            <a:off x="2362200" y="1104900"/>
            <a:ext cx="11597279" cy="809290"/>
          </a:xfrm>
          <a:prstGeom prst="rect">
            <a:avLst/>
          </a:prstGeom>
        </p:spPr>
        <p:txBody>
          <a:bodyPr lIns="0" tIns="0" rIns="0" bIns="0" rtlCol="0" anchor="t">
            <a:spAutoFit/>
          </a:bodyPr>
          <a:lstStyle/>
          <a:p>
            <a:pPr algn="l">
              <a:lnSpc>
                <a:spcPts val="6385"/>
              </a:lnSpc>
              <a:spcBef>
                <a:spcPct val="0"/>
              </a:spcBef>
            </a:pPr>
            <a:r>
              <a:rPr lang="en-US" sz="4560" dirty="0">
                <a:solidFill>
                  <a:srgbClr val="FFFFFF"/>
                </a:solidFill>
                <a:latin typeface="Times New Roman" panose="02020603050405020304"/>
                <a:ea typeface="Times New Roman" panose="02020603050405020304"/>
                <a:cs typeface="Times New Roman" panose="02020603050405020304"/>
                <a:sym typeface="Times New Roman" panose="02020603050405020304"/>
              </a:rPr>
              <a:t>СПИСОК ВИКОРИСТАНИХ ДЖЕРЕЛ</a:t>
            </a:r>
          </a:p>
        </p:txBody>
      </p:sp>
      <p:sp>
        <p:nvSpPr>
          <p:cNvPr id="4" name="TextBox 4"/>
          <p:cNvSpPr txBox="1"/>
          <p:nvPr/>
        </p:nvSpPr>
        <p:spPr>
          <a:xfrm>
            <a:off x="533400" y="2781300"/>
            <a:ext cx="11783418" cy="5315060"/>
          </a:xfrm>
          <a:prstGeom prst="rect">
            <a:avLst/>
          </a:prstGeom>
        </p:spPr>
        <p:txBody>
          <a:bodyPr lIns="0" tIns="0" rIns="0" bIns="0" rtlCol="0" anchor="t">
            <a:spAutoFit/>
          </a:bodyPr>
          <a:lstStyle/>
          <a:p>
            <a:pPr algn="l">
              <a:lnSpc>
                <a:spcPts val="3905"/>
              </a:lnSpc>
            </a:pPr>
            <a:r>
              <a:rPr lang="en-US" sz="2790" dirty="0">
                <a:solidFill>
                  <a:srgbClr val="FFFFFF"/>
                </a:solidFill>
                <a:latin typeface="Glacial Indifference"/>
                <a:ea typeface="Glacial Indifference"/>
                <a:cs typeface="Glacial Indifference"/>
                <a:sym typeface="Glacial Indifference"/>
              </a:rPr>
              <a:t> </a:t>
            </a:r>
          </a:p>
          <a:p>
            <a:pPr marL="601980" lvl="1" indent="-300990" algn="l">
              <a:lnSpc>
                <a:spcPts val="3905"/>
              </a:lnSpc>
              <a:buAutoNum type="arabicPeriod"/>
            </a:pPr>
            <a:r>
              <a:rPr lang="en-US" sz="2790" dirty="0" err="1">
                <a:solidFill>
                  <a:srgbClr val="FFFFFF"/>
                </a:solidFill>
                <a:latin typeface="Glacial Indifference"/>
                <a:ea typeface="Glacial Indifference"/>
                <a:cs typeface="Glacial Indifference"/>
                <a:sym typeface="Glacial Indifference"/>
              </a:rPr>
              <a:t>Сиротюк</a:t>
            </a:r>
            <a:r>
              <a:rPr lang="en-US" sz="2790" dirty="0">
                <a:solidFill>
                  <a:srgbClr val="FFFFFF"/>
                </a:solidFill>
                <a:latin typeface="Glacial Indifference"/>
                <a:ea typeface="Glacial Indifference"/>
                <a:cs typeface="Glacial Indifference"/>
                <a:sym typeface="Glacial Indifference"/>
              </a:rPr>
              <a:t> В.Д. </a:t>
            </a:r>
            <a:r>
              <a:rPr lang="en-US" sz="2790" dirty="0" err="1">
                <a:solidFill>
                  <a:srgbClr val="FFFFFF"/>
                </a:solidFill>
                <a:latin typeface="Glacial Indifference"/>
                <a:ea typeface="Glacial Indifference"/>
                <a:cs typeface="Glacial Indifference"/>
                <a:sym typeface="Glacial Indifference"/>
              </a:rPr>
              <a:t>Астрономія</a:t>
            </a:r>
            <a:r>
              <a:rPr lang="en-US" sz="2790" dirty="0">
                <a:solidFill>
                  <a:srgbClr val="FFFFFF"/>
                </a:solidFill>
                <a:latin typeface="Glacial Indifference"/>
                <a:ea typeface="Glacial Indifference"/>
                <a:cs typeface="Glacial Indifference"/>
                <a:sym typeface="Glacial Indifference"/>
              </a:rPr>
              <a:t> : (</a:t>
            </a:r>
            <a:r>
              <a:rPr lang="en-US" sz="2790" dirty="0" err="1">
                <a:solidFill>
                  <a:srgbClr val="FFFFFF"/>
                </a:solidFill>
                <a:latin typeface="Glacial Indifference"/>
                <a:ea typeface="Glacial Indifference"/>
                <a:cs typeface="Glacial Indifference"/>
                <a:sym typeface="Glacial Indifference"/>
              </a:rPr>
              <a:t>рівень</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стандарту</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за</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навч</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програмою</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авт</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кол</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під</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керівництвом</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Яцківа</a:t>
            </a:r>
            <a:r>
              <a:rPr lang="en-US" sz="2790" dirty="0">
                <a:solidFill>
                  <a:srgbClr val="FFFFFF"/>
                </a:solidFill>
                <a:latin typeface="Glacial Indifference"/>
                <a:ea typeface="Glacial Indifference"/>
                <a:cs typeface="Glacial Indifference"/>
                <a:sym typeface="Glacial Indifference"/>
              </a:rPr>
              <a:t> Я. С.) : </a:t>
            </a:r>
            <a:r>
              <a:rPr lang="en-US" sz="2790" dirty="0" err="1">
                <a:solidFill>
                  <a:srgbClr val="FFFFFF"/>
                </a:solidFill>
                <a:latin typeface="Glacial Indifference"/>
                <a:ea typeface="Glacial Indifference"/>
                <a:cs typeface="Glacial Indifference"/>
                <a:sym typeface="Glacial Indifference"/>
              </a:rPr>
              <a:t>підруч</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для</a:t>
            </a:r>
            <a:r>
              <a:rPr lang="en-US" sz="2790" dirty="0">
                <a:solidFill>
                  <a:srgbClr val="FFFFFF"/>
                </a:solidFill>
                <a:latin typeface="Glacial Indifference"/>
                <a:ea typeface="Glacial Indifference"/>
                <a:cs typeface="Glacial Indifference"/>
                <a:sym typeface="Glacial Indifference"/>
              </a:rPr>
              <a:t> 11-го </a:t>
            </a:r>
            <a:r>
              <a:rPr lang="en-US" sz="2790" dirty="0" err="1">
                <a:solidFill>
                  <a:srgbClr val="FFFFFF"/>
                </a:solidFill>
                <a:latin typeface="Glacial Indifference"/>
                <a:ea typeface="Glacial Indifference"/>
                <a:cs typeface="Glacial Indifference"/>
                <a:sym typeface="Glacial Indifference"/>
              </a:rPr>
              <a:t>кл</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закл</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заг</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серед</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освіти</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Володимир</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Сиротюк</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Юрій</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Мирошніченко</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Київ</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Генеза</a:t>
            </a:r>
            <a:r>
              <a:rPr lang="en-US" sz="2790" dirty="0">
                <a:solidFill>
                  <a:srgbClr val="FFFFFF"/>
                </a:solidFill>
                <a:latin typeface="Glacial Indifference"/>
                <a:ea typeface="Glacial Indifference"/>
                <a:cs typeface="Glacial Indifference"/>
                <a:sym typeface="Glacial Indifference"/>
              </a:rPr>
              <a:t>, 2019.— 160 с.</a:t>
            </a:r>
          </a:p>
          <a:p>
            <a:pPr marL="601980" lvl="1" indent="-300990" algn="l">
              <a:lnSpc>
                <a:spcPts val="3905"/>
              </a:lnSpc>
              <a:buAutoNum type="arabicPeriod"/>
            </a:pPr>
            <a:r>
              <a:rPr lang="en-US" sz="2790" dirty="0" err="1">
                <a:solidFill>
                  <a:srgbClr val="FFFFFF"/>
                </a:solidFill>
                <a:latin typeface="Glacial Indifference"/>
                <a:ea typeface="Glacial Indifference"/>
                <a:cs typeface="Glacial Indifference"/>
                <a:sym typeface="Glacial Indifference"/>
              </a:rPr>
              <a:t>Бар’яхтар</a:t>
            </a:r>
            <a:r>
              <a:rPr lang="en-US" sz="2790" dirty="0">
                <a:solidFill>
                  <a:srgbClr val="FFFFFF"/>
                </a:solidFill>
                <a:latin typeface="Glacial Indifference"/>
                <a:ea typeface="Glacial Indifference"/>
                <a:cs typeface="Glacial Indifference"/>
                <a:sym typeface="Glacial Indifference"/>
              </a:rPr>
              <a:t> В. Г., </a:t>
            </a:r>
            <a:r>
              <a:rPr lang="en-US" sz="2790" dirty="0" err="1">
                <a:solidFill>
                  <a:srgbClr val="FFFFFF"/>
                </a:solidFill>
                <a:latin typeface="Glacial Indifference"/>
                <a:ea typeface="Glacial Indifference"/>
                <a:cs typeface="Glacial Indifference"/>
                <a:sym typeface="Glacial Indifference"/>
              </a:rPr>
              <a:t>Довгий</a:t>
            </a:r>
            <a:r>
              <a:rPr lang="en-US" sz="2790" dirty="0">
                <a:solidFill>
                  <a:srgbClr val="FFFFFF"/>
                </a:solidFill>
                <a:latin typeface="Glacial Indifference"/>
                <a:ea typeface="Glacial Indifference"/>
                <a:cs typeface="Glacial Indifference"/>
                <a:sym typeface="Glacial Indifference"/>
              </a:rPr>
              <a:t> С. О., </a:t>
            </a:r>
            <a:r>
              <a:rPr lang="en-US" sz="2790" dirty="0" err="1">
                <a:solidFill>
                  <a:srgbClr val="FFFFFF"/>
                </a:solidFill>
                <a:latin typeface="Glacial Indifference"/>
                <a:ea typeface="Glacial Indifference"/>
                <a:cs typeface="Glacial Indifference"/>
                <a:sym typeface="Glacial Indifference"/>
              </a:rPr>
              <a:t>Божинова</a:t>
            </a:r>
            <a:r>
              <a:rPr lang="en-US" sz="2790" dirty="0">
                <a:solidFill>
                  <a:srgbClr val="FFFFFF"/>
                </a:solidFill>
                <a:latin typeface="Glacial Indifference"/>
                <a:ea typeface="Glacial Indifference"/>
                <a:cs typeface="Glacial Indifference"/>
                <a:sym typeface="Glacial Indifference"/>
              </a:rPr>
              <a:t> Ф. Я. </a:t>
            </a:r>
            <a:r>
              <a:rPr lang="en-US" sz="2790" dirty="0" err="1">
                <a:solidFill>
                  <a:srgbClr val="FFFFFF"/>
                </a:solidFill>
                <a:latin typeface="Glacial Indifference"/>
                <a:ea typeface="Glacial Indifference"/>
                <a:cs typeface="Glacial Indifference"/>
                <a:sym typeface="Glacial Indifference"/>
              </a:rPr>
              <a:t>Фізика</a:t>
            </a:r>
            <a:r>
              <a:rPr lang="en-US" sz="2790" dirty="0">
                <a:solidFill>
                  <a:srgbClr val="FFFFFF"/>
                </a:solidFill>
                <a:latin typeface="Glacial Indifference"/>
                <a:ea typeface="Glacial Indifference"/>
                <a:cs typeface="Glacial Indifference"/>
                <a:sym typeface="Glacial Indifference"/>
              </a:rPr>
              <a:t> : </a:t>
            </a:r>
            <a:r>
              <a:rPr lang="en-US" sz="2790" dirty="0" err="1">
                <a:solidFill>
                  <a:srgbClr val="FFFFFF"/>
                </a:solidFill>
                <a:latin typeface="Glacial Indifference"/>
                <a:ea typeface="Glacial Indifference"/>
                <a:cs typeface="Glacial Indifference"/>
                <a:sym typeface="Glacial Indifference"/>
              </a:rPr>
              <a:t>підруч</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для</a:t>
            </a:r>
            <a:r>
              <a:rPr lang="en-US" sz="2790" dirty="0">
                <a:solidFill>
                  <a:srgbClr val="FFFFFF"/>
                </a:solidFill>
                <a:latin typeface="Glacial Indifference"/>
                <a:ea typeface="Glacial Indifference"/>
                <a:cs typeface="Glacial Indifference"/>
                <a:sym typeface="Glacial Indifference"/>
              </a:rPr>
              <a:t> 7 </a:t>
            </a:r>
            <a:r>
              <a:rPr lang="en-US" sz="2790" dirty="0" err="1">
                <a:solidFill>
                  <a:srgbClr val="FFFFFF"/>
                </a:solidFill>
                <a:latin typeface="Glacial Indifference"/>
                <a:ea typeface="Glacial Indifference"/>
                <a:cs typeface="Glacial Indifference"/>
                <a:sym typeface="Glacial Indifference"/>
              </a:rPr>
              <a:t>кл</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закл</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заг</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серед</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освіти</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Харків</a:t>
            </a:r>
            <a:r>
              <a:rPr lang="en-US" sz="2790" dirty="0">
                <a:solidFill>
                  <a:srgbClr val="FFFFFF"/>
                </a:solidFill>
                <a:latin typeface="Glacial Indifference"/>
                <a:ea typeface="Glacial Indifference"/>
                <a:cs typeface="Glacial Indifference"/>
                <a:sym typeface="Glacial Indifference"/>
              </a:rPr>
              <a:t> : </a:t>
            </a:r>
            <a:r>
              <a:rPr lang="en-US" sz="2790" dirty="0" err="1">
                <a:solidFill>
                  <a:srgbClr val="FFFFFF"/>
                </a:solidFill>
                <a:latin typeface="Glacial Indifference"/>
                <a:ea typeface="Glacial Indifference"/>
                <a:cs typeface="Glacial Indifference"/>
                <a:sym typeface="Glacial Indifference"/>
              </a:rPr>
              <a:t>Ранок</a:t>
            </a:r>
            <a:r>
              <a:rPr lang="en-US" sz="2790" dirty="0">
                <a:solidFill>
                  <a:srgbClr val="FFFFFF"/>
                </a:solidFill>
                <a:latin typeface="Glacial Indifference"/>
                <a:ea typeface="Glacial Indifference"/>
                <a:cs typeface="Glacial Indifference"/>
                <a:sym typeface="Glacial Indifference"/>
              </a:rPr>
              <a:t>, 2020. 256 с.</a:t>
            </a:r>
          </a:p>
          <a:p>
            <a:pPr marL="601980" lvl="1" indent="-300990" algn="l">
              <a:lnSpc>
                <a:spcPts val="3905"/>
              </a:lnSpc>
              <a:buAutoNum type="arabicPeriod"/>
            </a:pPr>
            <a:r>
              <a:rPr lang="en-US" sz="2790" dirty="0" err="1">
                <a:solidFill>
                  <a:srgbClr val="FFFFFF"/>
                </a:solidFill>
                <a:latin typeface="Glacial Indifference"/>
                <a:ea typeface="Glacial Indifference"/>
                <a:cs typeface="Glacial Indifference"/>
                <a:sym typeface="Glacial Indifference"/>
              </a:rPr>
              <a:t>Левицький</a:t>
            </a:r>
            <a:r>
              <a:rPr lang="en-US" sz="2790" dirty="0">
                <a:solidFill>
                  <a:srgbClr val="FFFFFF"/>
                </a:solidFill>
                <a:latin typeface="Glacial Indifference"/>
                <a:ea typeface="Glacial Indifference"/>
                <a:cs typeface="Glacial Indifference"/>
                <a:sym typeface="Glacial Indifference"/>
              </a:rPr>
              <a:t> Л. С., </a:t>
            </a:r>
            <a:r>
              <a:rPr lang="en-US" sz="2790" dirty="0" err="1">
                <a:solidFill>
                  <a:srgbClr val="FFFFFF"/>
                </a:solidFill>
                <a:latin typeface="Glacial Indifference"/>
                <a:ea typeface="Glacial Indifference"/>
                <a:cs typeface="Glacial Indifference"/>
                <a:sym typeface="Glacial Indifference"/>
              </a:rPr>
              <a:t>Козаченко</a:t>
            </a:r>
            <a:r>
              <a:rPr lang="en-US" sz="2790" dirty="0">
                <a:solidFill>
                  <a:srgbClr val="FFFFFF"/>
                </a:solidFill>
                <a:latin typeface="Glacial Indifference"/>
                <a:ea typeface="Glacial Indifference"/>
                <a:cs typeface="Glacial Indifference"/>
                <a:sym typeface="Glacial Indifference"/>
              </a:rPr>
              <a:t> О. В. </a:t>
            </a:r>
            <a:r>
              <a:rPr lang="en-US" sz="2790" dirty="0" err="1">
                <a:solidFill>
                  <a:srgbClr val="FFFFFF"/>
                </a:solidFill>
                <a:latin typeface="Glacial Indifference"/>
                <a:ea typeface="Glacial Indifference"/>
                <a:cs typeface="Glacial Indifference"/>
                <a:sym typeface="Glacial Indifference"/>
              </a:rPr>
              <a:t>Основи</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міжпланетних</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перельотів</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та</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гравітаційні</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маневри</a:t>
            </a:r>
            <a:r>
              <a:rPr lang="en-US" sz="2790" dirty="0">
                <a:solidFill>
                  <a:srgbClr val="FFFFFF"/>
                </a:solidFill>
                <a:latin typeface="Glacial Indifference"/>
                <a:ea typeface="Glacial Indifference"/>
                <a:cs typeface="Glacial Indifference"/>
                <a:sym typeface="Glacial Indifference"/>
              </a:rPr>
              <a:t> в </a:t>
            </a:r>
            <a:r>
              <a:rPr lang="en-US" sz="2790" dirty="0" err="1">
                <a:solidFill>
                  <a:srgbClr val="FFFFFF"/>
                </a:solidFill>
                <a:latin typeface="Glacial Indifference"/>
                <a:ea typeface="Glacial Indifference"/>
                <a:cs typeface="Glacial Indifference"/>
                <a:sym typeface="Glacial Indifference"/>
              </a:rPr>
              <a:t>сучасній</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космонавтиці</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Вісник</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астрономічної</a:t>
            </a:r>
            <a:r>
              <a:rPr lang="en-US" sz="2790" dirty="0">
                <a:solidFill>
                  <a:srgbClr val="FFFFFF"/>
                </a:solidFill>
                <a:latin typeface="Glacial Indifference"/>
                <a:ea typeface="Glacial Indifference"/>
                <a:cs typeface="Glacial Indifference"/>
                <a:sym typeface="Glacial Indifference"/>
              </a:rPr>
              <a:t> </a:t>
            </a:r>
            <a:r>
              <a:rPr lang="en-US" sz="2790" dirty="0" err="1">
                <a:solidFill>
                  <a:srgbClr val="FFFFFF"/>
                </a:solidFill>
                <a:latin typeface="Glacial Indifference"/>
                <a:ea typeface="Glacial Indifference"/>
                <a:cs typeface="Glacial Indifference"/>
                <a:sym typeface="Glacial Indifference"/>
              </a:rPr>
              <a:t>школи</a:t>
            </a:r>
            <a:r>
              <a:rPr lang="en-US" sz="2790" dirty="0">
                <a:solidFill>
                  <a:srgbClr val="FFFFFF"/>
                </a:solidFill>
                <a:latin typeface="Glacial Indifference"/>
                <a:ea typeface="Glacial Indifference"/>
                <a:cs typeface="Glacial Indifference"/>
                <a:sym typeface="Glacial Indifference"/>
              </a:rPr>
              <a:t>. 2018. № 12. С. 45–52.</a:t>
            </a:r>
          </a:p>
          <a:p>
            <a:pPr marL="601980" lvl="1" indent="-300990" algn="l">
              <a:lnSpc>
                <a:spcPts val="3905"/>
              </a:lnSpc>
              <a:buAutoNum type="arabicPeriod"/>
            </a:pPr>
            <a:r>
              <a:rPr lang="en-US" sz="2790" dirty="0">
                <a:solidFill>
                  <a:srgbClr val="FFFFFF"/>
                </a:solidFill>
                <a:latin typeface="Glacial Indifference"/>
                <a:ea typeface="Glacial Indifference"/>
                <a:cs typeface="Glacial Indifference"/>
                <a:sym typeface="Glacial Indifference"/>
              </a:rPr>
              <a:t>https://uk.wikipedia.org/wiki/</a:t>
            </a:r>
            <a:r>
              <a:rPr lang="en-US" sz="2790" dirty="0" err="1">
                <a:solidFill>
                  <a:srgbClr val="FFFFFF"/>
                </a:solidFill>
                <a:latin typeface="Glacial Indifference"/>
                <a:ea typeface="Glacial Indifference"/>
                <a:cs typeface="Glacial Indifference"/>
                <a:sym typeface="Glacial Indifference"/>
              </a:rPr>
              <a:t>Ти</a:t>
            </a:r>
            <a:r>
              <a:rPr lang="en-US" sz="2790" dirty="0">
                <a:solidFill>
                  <a:srgbClr val="FFFFFF"/>
                </a:solidFill>
                <a:latin typeface="Glacial Indifference"/>
                <a:ea typeface="Glacial Indifference"/>
                <a:cs typeface="Glacial Indifference"/>
                <a:sym typeface="Glacial Indifference"/>
              </a:rPr>
              <a:t>_—_</a:t>
            </a:r>
            <a:r>
              <a:rPr lang="en-US" sz="2790" dirty="0" err="1">
                <a:solidFill>
                  <a:srgbClr val="FFFFFF"/>
                </a:solidFill>
                <a:latin typeface="Glacial Indifference"/>
                <a:ea typeface="Glacial Indifference"/>
                <a:cs typeface="Glacial Indifference"/>
                <a:sym typeface="Glacial Indifference"/>
              </a:rPr>
              <a:t>космос</a:t>
            </a:r>
            <a:endParaRPr lang="en-US" sz="2790" dirty="0">
              <a:solidFill>
                <a:srgbClr val="FFFFFF"/>
              </a:solidFill>
              <a:latin typeface="Glacial Indifference"/>
              <a:ea typeface="Glacial Indifference"/>
              <a:cs typeface="Glacial Indifference"/>
              <a:sym typeface="Glacial Indifference"/>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979</Words>
  <Application>Microsoft Office PowerPoint</Application>
  <PresentationFormat>Довільний</PresentationFormat>
  <Paragraphs>48</Paragraphs>
  <Slides>14</Slides>
  <Notes>0</Notes>
  <HiddenSlides>0</HiddenSlides>
  <MMClips>0</MMClips>
  <ScaleCrop>false</ScaleCrop>
  <HeadingPairs>
    <vt:vector size="6" baseType="variant">
      <vt:variant>
        <vt:lpstr>Використані шрифти</vt:lpstr>
      </vt:variant>
      <vt:variant>
        <vt:i4>8</vt:i4>
      </vt:variant>
      <vt:variant>
        <vt:lpstr>Тема</vt:lpstr>
      </vt:variant>
      <vt:variant>
        <vt:i4>1</vt:i4>
      </vt:variant>
      <vt:variant>
        <vt:lpstr>Заголовки слайдів</vt:lpstr>
      </vt:variant>
      <vt:variant>
        <vt:i4>14</vt:i4>
      </vt:variant>
    </vt:vector>
  </HeadingPairs>
  <TitlesOfParts>
    <vt:vector size="23" baseType="lpstr">
      <vt:lpstr>Arial</vt:lpstr>
      <vt:lpstr>Times New Roman</vt:lpstr>
      <vt:lpstr>PT Sans Bold</vt:lpstr>
      <vt:lpstr>PT Sans</vt:lpstr>
      <vt:lpstr>Glacial Indifference</vt:lpstr>
      <vt:lpstr>Glacial Indifference Bold</vt:lpstr>
      <vt:lpstr>Times New Roman Bold</vt:lpstr>
      <vt:lpstr>Calibri</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Purple Modern Outer Space Presentation</dc:title>
  <dc:creator/>
  <cp:lastModifiedBy>Administrator</cp:lastModifiedBy>
  <cp:revision>5</cp:revision>
  <dcterms:created xsi:type="dcterms:W3CDTF">2006-08-16T00:00:00Z</dcterms:created>
  <dcterms:modified xsi:type="dcterms:W3CDTF">2026-04-22T20:52:00Z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67483D809367426FB4A3DC7CFA557A07_12</vt:lpwstr>
  </property>
  <property fmtid="{D5CDD505-2E9C-101B-9397-08002B2CF9AE}" pid="3" name="KSOProductBuildVer">
    <vt:lpwstr>1033-12.2.0.23155</vt:lpwstr>
  </property>
</Properties>
</file>