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56" r:id="rId3"/>
    <p:sldId id="259" r:id="rId4"/>
    <p:sldId id="258" r:id="rId5"/>
    <p:sldId id="271" r:id="rId6"/>
    <p:sldId id="260" r:id="rId7"/>
    <p:sldId id="263" r:id="rId8"/>
    <p:sldId id="269" r:id="rId9"/>
    <p:sldId id="268" r:id="rId10"/>
    <p:sldId id="264" r:id="rId11"/>
    <p:sldId id="267" r:id="rId12"/>
    <p:sldId id="262" r:id="rId13"/>
    <p:sldId id="270" r:id="rId14"/>
    <p:sldId id="266" r:id="rId15"/>
    <p:sldId id="265" r:id="rId16"/>
    <p:sldId id="26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  <a:srgbClr val="6C2904"/>
    <a:srgbClr val="D0F1AF"/>
    <a:srgbClr val="99FF66"/>
    <a:srgbClr val="0066FF"/>
    <a:srgbClr val="83F5D7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Ефективність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природних</a:t>
            </a:r>
            <a:r>
              <a:rPr lang="ru-RU" sz="1400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aseline="0" dirty="0" err="1">
                <a:latin typeface="Times New Roman" pitchFamily="18" charset="0"/>
                <a:cs typeface="Times New Roman" pitchFamily="18" charset="0"/>
              </a:rPr>
              <a:t>розчинів</a:t>
            </a:r>
            <a:r>
              <a:rPr lang="ru-RU" sz="1400" baseline="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400" baseline="0" dirty="0" err="1">
                <a:latin typeface="Times New Roman" pitchFamily="18" charset="0"/>
                <a:cs typeface="Times New Roman" pitchFamily="18" charset="0"/>
              </a:rPr>
              <a:t>знищенні</a:t>
            </a:r>
            <a:r>
              <a:rPr lang="ru-RU" sz="1400" baseline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aseline="0" dirty="0" err="1">
                <a:latin typeface="Times New Roman" pitchFamily="18" charset="0"/>
                <a:cs typeface="Times New Roman" pitchFamily="18" charset="0"/>
              </a:rPr>
              <a:t>попелиці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spPr>
            <a:solidFill>
              <a:schemeClr val="accent2">
                <a:lumMod val="75000"/>
              </a:schemeClr>
            </a:solidFill>
          </c:spPr>
          <c:val>
            <c:numRef>
              <c:f>Лист1!$B$2:$B$9</c:f>
              <c:numCache>
                <c:formatCode>General</c:formatCode>
                <c:ptCount val="8"/>
                <c:pt idx="0">
                  <c:v>86</c:v>
                </c:pt>
                <c:pt idx="1">
                  <c:v>94</c:v>
                </c:pt>
                <c:pt idx="2">
                  <c:v>83</c:v>
                </c:pt>
                <c:pt idx="3">
                  <c:v>67</c:v>
                </c:pt>
                <c:pt idx="4">
                  <c:v>70</c:v>
                </c:pt>
                <c:pt idx="5">
                  <c:v>54</c:v>
                </c:pt>
                <c:pt idx="6">
                  <c:v>43</c:v>
                </c:pt>
                <c:pt idx="7">
                  <c:v>68</c:v>
                </c:pt>
              </c:numCache>
            </c:numRef>
          </c:val>
        </c:ser>
        <c:axId val="64045056"/>
        <c:axId val="64048128"/>
      </c:barChart>
      <c:catAx>
        <c:axId val="64045056"/>
        <c:scaling>
          <c:orientation val="minMax"/>
        </c:scaling>
        <c:axPos val="b"/>
        <c:majorTickMark val="none"/>
        <c:tickLblPos val="nextTo"/>
        <c:crossAx val="64048128"/>
        <c:crosses val="autoZero"/>
        <c:auto val="1"/>
        <c:lblAlgn val="ctr"/>
        <c:lblOffset val="100"/>
      </c:catAx>
      <c:valAx>
        <c:axId val="64048128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64045056"/>
        <c:crosses val="autoZero"/>
        <c:crossBetween val="between"/>
      </c:valAx>
    </c:plotArea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2213-364E-4250-9692-946E57CBECF8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46518E4-2F64-4FD9-B753-3259C2E308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2213-364E-4250-9692-946E57CBECF8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46518E4-2F64-4FD9-B753-3259C2E308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2213-364E-4250-9692-946E57CBECF8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518E4-2F64-4FD9-B753-3259C2E308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2213-364E-4250-9692-946E57CBECF8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518E4-2F64-4FD9-B753-3259C2E308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2213-364E-4250-9692-946E57CBECF8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46518E4-2F64-4FD9-B753-3259C2E308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2213-364E-4250-9692-946E57CBECF8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518E4-2F64-4FD9-B753-3259C2E308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2213-364E-4250-9692-946E57CBECF8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518E4-2F64-4FD9-B753-3259C2E308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2213-364E-4250-9692-946E57CBECF8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518E4-2F64-4FD9-B753-3259C2E308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2213-364E-4250-9692-946E57CBECF8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518E4-2F64-4FD9-B753-3259C2E308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2213-364E-4250-9692-946E57CBECF8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518E4-2F64-4FD9-B753-3259C2E308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2213-364E-4250-9692-946E57CBECF8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518E4-2F64-4FD9-B753-3259C2E308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C7A2213-364E-4250-9692-946E57CBECF8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46518E4-2F64-4FD9-B753-3259C2E308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file:///I:\&#1058;&#1083;&#1103;%20&#8212;%20&#1097;&#1086;%20&#1094;&#1077;%20&#1079;&#1072;%20&#1082;&#1086;&#1084;&#1072;&#1093;&#1072;-&#1096;&#1082;&#1110;&#1076;&#1085;&#1080;&#1082;,%20&#1084;&#1077;&#1090;&#1086;&#1076;&#1080;%20&#1073;&#1086;&#1088;&#1086;&#1090;&#1100;&#1073;&#1080;%20&#1089;%20&#1090;&#1083;&#1077;&#1102;,...licvidator.uahttps:\www.licvidator.ua" TargetMode="External"/><Relationship Id="rId2" Type="http://schemas.openxmlformats.org/officeDocument/2006/relationships/hyperlink" Target="https://adam.ua/blog/suchasni-pidhodi-do-borotbi-zi-shkidnikami-silskogospodarskih-kultur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hyperlink" Target="https://www.pro-of.com.ua/prirodni-metodi-kontrolyu-ta-borotbi-zi-shkidnikami/" TargetMode="External"/><Relationship Id="rId4" Type="http://schemas.openxmlformats.org/officeDocument/2006/relationships/hyperlink" Target="https://growpro.ua/ua/articles/detail/narodni-sposobi-borotbi-z-shkidnikami-roslin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Комунальний заклад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“Іркліївський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ліцей”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Золотоніського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району  Черкаської області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63688" y="1052736"/>
            <a:ext cx="6264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Конкурс “МАН - Юніор. Дослідник. Еколог ”  2026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412776"/>
            <a:ext cx="84249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Екологічні </a:t>
            </a:r>
            <a:r>
              <a:rPr lang="uk-UA" sz="2800" b="1" dirty="0" err="1" smtClean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зв</a:t>
            </a:r>
            <a:r>
              <a:rPr lang="en-US" sz="2800" b="1" dirty="0" smtClean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’</a:t>
            </a:r>
            <a:r>
              <a:rPr lang="uk-UA" sz="2800" b="1" dirty="0" err="1" smtClean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язки</a:t>
            </a:r>
            <a:r>
              <a:rPr lang="uk-UA" sz="2800" b="1" dirty="0" smtClean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 </a:t>
            </a:r>
          </a:p>
          <a:p>
            <a:pPr algn="ctr"/>
            <a:r>
              <a:rPr lang="uk-UA" sz="2800" b="1" dirty="0" smtClean="0">
                <a:latin typeface="Batang" pitchFamily="18" charset="-127"/>
                <a:ea typeface="Batang" pitchFamily="18" charset="-127"/>
              </a:rPr>
              <a:t>р</a:t>
            </a:r>
            <a:r>
              <a:rPr lang="uk-UA" sz="2800" b="1" dirty="0" smtClean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ослини яблуні і комахи попелиці</a:t>
            </a:r>
            <a:endParaRPr lang="uk-UA" sz="2800" dirty="0" smtClean="0">
              <a:solidFill>
                <a:schemeClr val="tx1"/>
              </a:solidFill>
              <a:latin typeface="Batang" pitchFamily="18" charset="-127"/>
              <a:ea typeface="Batang" pitchFamily="18" charset="-127"/>
            </a:endParaRPr>
          </a:p>
          <a:p>
            <a:pPr algn="ctr"/>
            <a:r>
              <a:rPr lang="uk-UA" sz="2800" b="1" dirty="0" smtClean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у </a:t>
            </a:r>
            <a:r>
              <a:rPr lang="uk-UA" sz="2800" b="1" dirty="0" smtClean="0">
                <a:latin typeface="Batang" pitchFamily="18" charset="-127"/>
                <a:ea typeface="Batang" pitchFamily="18" charset="-127"/>
              </a:rPr>
              <a:t>ек</a:t>
            </a:r>
            <a:r>
              <a:rPr lang="uk-UA" sz="2800" b="1" dirty="0" smtClean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осистемі  фруктового саду</a:t>
            </a:r>
            <a:endParaRPr lang="ru-RU" sz="2800" b="1" dirty="0">
              <a:solidFill>
                <a:schemeClr val="tx1"/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5" name="Рисунок 4" descr="H:\загубинога\изображение_viber_2019-05-20_19-00-46.jpg"/>
          <p:cNvPicPr/>
          <p:nvPr/>
        </p:nvPicPr>
        <p:blipFill>
          <a:blip r:embed="rId2" cstate="print">
            <a:lum contrast="20000"/>
          </a:blip>
          <a:srcRect l="29663" t="11779" r="39872" b="62860"/>
          <a:stretch>
            <a:fillRect/>
          </a:stretch>
        </p:blipFill>
        <p:spPr bwMode="auto">
          <a:xfrm rot="479228">
            <a:off x="5794980" y="3329740"/>
            <a:ext cx="1833143" cy="2184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51520" y="5661248"/>
            <a:ext cx="4032448" cy="92333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uk-UA" b="1" dirty="0" smtClean="0"/>
              <a:t>Автор роботи </a:t>
            </a:r>
            <a:r>
              <a:rPr lang="en-US" b="1" dirty="0" smtClean="0"/>
              <a:t>–</a:t>
            </a:r>
            <a:r>
              <a:rPr lang="uk-UA" dirty="0" smtClean="0"/>
              <a:t> </a:t>
            </a:r>
          </a:p>
          <a:p>
            <a:pPr lvl="0" algn="ctr"/>
            <a:r>
              <a:rPr lang="uk-UA" b="1" dirty="0" err="1" smtClean="0"/>
              <a:t>Бобух</a:t>
            </a:r>
            <a:r>
              <a:rPr lang="uk-UA" b="1" dirty="0" smtClean="0"/>
              <a:t> Ніка  </a:t>
            </a:r>
            <a:r>
              <a:rPr lang="uk-UA" b="1" dirty="0" smtClean="0"/>
              <a:t>Василівна </a:t>
            </a:r>
            <a:endParaRPr lang="uk-UA" b="1" dirty="0" smtClean="0"/>
          </a:p>
          <a:p>
            <a:pPr lvl="0" algn="ctr"/>
            <a:r>
              <a:rPr lang="uk-UA" b="1" dirty="0" smtClean="0"/>
              <a:t>учениця </a:t>
            </a:r>
            <a:r>
              <a:rPr lang="uk-UA" b="1" dirty="0" smtClean="0"/>
              <a:t>8б </a:t>
            </a:r>
            <a:r>
              <a:rPr lang="uk-UA" b="1" dirty="0" smtClean="0"/>
              <a:t>класу </a:t>
            </a:r>
            <a:endParaRPr lang="en-US" b="1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4355976" y="5661248"/>
            <a:ext cx="4572000" cy="923330"/>
          </a:xfrm>
          <a:prstGeom prst="rect">
            <a:avLst/>
          </a:prstGeom>
          <a:solidFill>
            <a:srgbClr val="00B050"/>
          </a:solidFill>
        </p:spPr>
        <p:txBody>
          <a:bodyPr>
            <a:spAutoFit/>
          </a:bodyPr>
          <a:lstStyle/>
          <a:p>
            <a:pPr algn="ctr"/>
            <a:r>
              <a:rPr lang="uk-UA" b="1" dirty="0" smtClean="0"/>
              <a:t>Керівник роботи:</a:t>
            </a:r>
            <a:r>
              <a:rPr lang="uk-UA" i="1" dirty="0" smtClean="0"/>
              <a:t> </a:t>
            </a:r>
          </a:p>
          <a:p>
            <a:pPr algn="ctr"/>
            <a:r>
              <a:rPr lang="uk-UA" b="1" i="1" dirty="0" err="1" smtClean="0"/>
              <a:t>Загубинога</a:t>
            </a:r>
            <a:r>
              <a:rPr lang="uk-UA" b="1" i="1" dirty="0" smtClean="0"/>
              <a:t> Оксана Олексіївна</a:t>
            </a:r>
            <a:r>
              <a:rPr lang="uk-UA" dirty="0" smtClean="0"/>
              <a:t> – вчитель біології та хімії, вчитель методист</a:t>
            </a:r>
            <a:endParaRPr lang="ru-RU" dirty="0" smtClean="0"/>
          </a:p>
        </p:txBody>
      </p:sp>
      <p:pic>
        <p:nvPicPr>
          <p:cNvPr id="9" name="Рисунок 8" descr="C:\Users\User\Desktop\МАН 26\изображение_viber_2025-07-03_16-40-03-284.jpg"/>
          <p:cNvPicPr/>
          <p:nvPr/>
        </p:nvPicPr>
        <p:blipFill>
          <a:blip r:embed="rId3" cstate="print">
            <a:lum bright="-10000" contrast="30000"/>
          </a:blip>
          <a:srcRect l="9014" r="60890" b="55672"/>
          <a:stretch>
            <a:fillRect/>
          </a:stretch>
        </p:blipFill>
        <p:spPr bwMode="auto">
          <a:xfrm rot="20894580">
            <a:off x="1240728" y="3372352"/>
            <a:ext cx="1782460" cy="2118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9632" y="116632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Актуальність роботи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1844824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692697"/>
            <a:ext cx="6048672" cy="6063198"/>
          </a:xfrm>
          <a:prstGeom prst="rect">
            <a:avLst/>
          </a:prstGeom>
          <a:solidFill>
            <a:srgbClr val="CCFF33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000" dirty="0" err="1" smtClean="0"/>
              <a:t>Екологічні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зв</a:t>
            </a:r>
            <a:r>
              <a:rPr lang="en-US" sz="2000" dirty="0" smtClean="0"/>
              <a:t>’</a:t>
            </a:r>
            <a:r>
              <a:rPr lang="ru-RU" sz="2000" dirty="0" err="1" smtClean="0"/>
              <a:t>язки</a:t>
            </a:r>
            <a:r>
              <a:rPr lang="ru-RU" sz="2000" dirty="0" smtClean="0"/>
              <a:t> </a:t>
            </a:r>
            <a:r>
              <a:rPr lang="ru-RU" sz="2000" dirty="0" err="1" smtClean="0"/>
              <a:t>між</a:t>
            </a:r>
            <a:r>
              <a:rPr lang="ru-RU" sz="2000" dirty="0" smtClean="0"/>
              <a:t> </a:t>
            </a:r>
            <a:r>
              <a:rPr lang="ru-RU" sz="2000" dirty="0" err="1" smtClean="0"/>
              <a:t>рослинами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комахами</a:t>
            </a:r>
            <a:r>
              <a:rPr lang="ru-RU" sz="2000" dirty="0" smtClean="0"/>
              <a:t> </a:t>
            </a:r>
            <a:r>
              <a:rPr lang="ru-RU" sz="2000" dirty="0" err="1" smtClean="0"/>
              <a:t>є</a:t>
            </a:r>
            <a:r>
              <a:rPr lang="ru-RU" sz="2000" dirty="0" smtClean="0"/>
              <a:t> </a:t>
            </a:r>
            <a:r>
              <a:rPr lang="ru-RU" sz="2000" dirty="0" err="1" smtClean="0"/>
              <a:t>невід</a:t>
            </a:r>
            <a:r>
              <a:rPr lang="en-US" sz="2000" dirty="0" smtClean="0"/>
              <a:t>’</a:t>
            </a:r>
            <a:r>
              <a:rPr lang="ru-RU" sz="2000" dirty="0" err="1" smtClean="0"/>
              <a:t>ємною</a:t>
            </a:r>
            <a:r>
              <a:rPr lang="ru-RU" sz="2000" dirty="0" smtClean="0"/>
              <a:t> </a:t>
            </a:r>
            <a:r>
              <a:rPr lang="ru-RU" sz="2000" dirty="0" err="1" smtClean="0"/>
              <a:t>частиною</a:t>
            </a:r>
            <a:r>
              <a:rPr lang="ru-RU" sz="2000" dirty="0" smtClean="0"/>
              <a:t> </a:t>
            </a:r>
            <a:r>
              <a:rPr lang="ru-RU" sz="2000" dirty="0" err="1" smtClean="0"/>
              <a:t>існування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життя</a:t>
            </a:r>
            <a:r>
              <a:rPr lang="ru-RU" sz="2000" dirty="0" smtClean="0"/>
              <a:t> на </a:t>
            </a:r>
            <a:r>
              <a:rPr lang="ru-RU" sz="2000" dirty="0" err="1" smtClean="0"/>
              <a:t>Землі</a:t>
            </a:r>
            <a:r>
              <a:rPr lang="ru-RU" sz="2000" dirty="0" smtClean="0"/>
              <a:t>. </a:t>
            </a:r>
          </a:p>
          <a:p>
            <a:pPr algn="just"/>
            <a:r>
              <a:rPr lang="ru-RU" sz="2000" dirty="0" smtClean="0"/>
              <a:t>В </a:t>
            </a:r>
            <a:r>
              <a:rPr lang="ru-RU" sz="2000" dirty="0" err="1" smtClean="0"/>
              <a:t>агроекосистемах</a:t>
            </a:r>
            <a:r>
              <a:rPr lang="ru-RU" sz="2000" dirty="0" smtClean="0"/>
              <a:t> </a:t>
            </a:r>
            <a:r>
              <a:rPr lang="ru-RU" sz="2000" dirty="0" err="1" smtClean="0"/>
              <a:t>існують</a:t>
            </a:r>
            <a:r>
              <a:rPr lang="ru-RU" sz="2000" dirty="0" smtClean="0"/>
              <a:t> </a:t>
            </a:r>
            <a:r>
              <a:rPr lang="ru-RU" sz="2000" dirty="0" err="1" smtClean="0"/>
              <a:t>складні</a:t>
            </a:r>
            <a:r>
              <a:rPr lang="ru-RU" sz="2000" dirty="0" smtClean="0"/>
              <a:t> </a:t>
            </a:r>
            <a:r>
              <a:rPr lang="ru-RU" sz="2000" dirty="0" err="1" smtClean="0"/>
              <a:t>взаємозв'язки</a:t>
            </a:r>
            <a:r>
              <a:rPr lang="ru-RU" sz="2000" dirty="0" smtClean="0"/>
              <a:t> </a:t>
            </a:r>
            <a:r>
              <a:rPr lang="ru-RU" sz="2000" dirty="0" err="1" smtClean="0"/>
              <a:t>між</a:t>
            </a:r>
            <a:r>
              <a:rPr lang="ru-RU" sz="2000" dirty="0" smtClean="0"/>
              <a:t> </a:t>
            </a:r>
            <a:r>
              <a:rPr lang="ru-RU" sz="2000" dirty="0" err="1" smtClean="0"/>
              <a:t>рослинами</a:t>
            </a:r>
            <a:r>
              <a:rPr lang="ru-RU" sz="2000" dirty="0" smtClean="0"/>
              <a:t> та </a:t>
            </a:r>
            <a:r>
              <a:rPr lang="ru-RU" sz="2000" dirty="0" err="1" smtClean="0"/>
              <a:t>комахами</a:t>
            </a:r>
            <a:r>
              <a:rPr lang="ru-RU" sz="2000" dirty="0" smtClean="0"/>
              <a:t>. </a:t>
            </a:r>
            <a:r>
              <a:rPr lang="ru-RU" sz="2000" dirty="0" err="1" smtClean="0"/>
              <a:t>Рослини</a:t>
            </a:r>
            <a:r>
              <a:rPr lang="ru-RU" sz="2000" dirty="0" smtClean="0"/>
              <a:t> </a:t>
            </a:r>
            <a:r>
              <a:rPr lang="ru-RU" sz="2000" dirty="0" err="1" smtClean="0"/>
              <a:t>є</a:t>
            </a:r>
            <a:r>
              <a:rPr lang="ru-RU" sz="2000" dirty="0" smtClean="0"/>
              <a:t> </a:t>
            </a:r>
            <a:r>
              <a:rPr lang="ru-RU" sz="2000" dirty="0" err="1" smtClean="0"/>
              <a:t>джерелом</a:t>
            </a:r>
            <a:r>
              <a:rPr lang="ru-RU" sz="2000" dirty="0" smtClean="0"/>
              <a:t> </a:t>
            </a:r>
            <a:r>
              <a:rPr lang="ru-RU" sz="2000" dirty="0" err="1" smtClean="0"/>
              <a:t>їжі</a:t>
            </a:r>
            <a:r>
              <a:rPr lang="ru-RU" sz="2000" dirty="0" smtClean="0"/>
              <a:t> та </a:t>
            </a:r>
            <a:r>
              <a:rPr lang="ru-RU" sz="2000" dirty="0" err="1" smtClean="0"/>
              <a:t>місцем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проживання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багатьох</a:t>
            </a:r>
            <a:r>
              <a:rPr lang="ru-RU" sz="2000" dirty="0" smtClean="0"/>
              <a:t> комах, а </a:t>
            </a:r>
            <a:r>
              <a:rPr lang="ru-RU" sz="2000" dirty="0" err="1" smtClean="0"/>
              <a:t>комахи</a:t>
            </a:r>
            <a:r>
              <a:rPr lang="ru-RU" sz="2000" dirty="0" smtClean="0"/>
              <a:t>, в свою </a:t>
            </a:r>
            <a:r>
              <a:rPr lang="ru-RU" sz="2000" dirty="0" err="1" smtClean="0"/>
              <a:t>чергу</a:t>
            </a:r>
            <a:r>
              <a:rPr lang="ru-RU" sz="2000" dirty="0" smtClean="0"/>
              <a:t>, </a:t>
            </a:r>
            <a:r>
              <a:rPr lang="ru-RU" sz="2000" dirty="0" err="1" smtClean="0"/>
              <a:t>впливають</a:t>
            </a:r>
            <a:r>
              <a:rPr lang="ru-RU" sz="2000" dirty="0" smtClean="0"/>
              <a:t> на </a:t>
            </a:r>
            <a:r>
              <a:rPr lang="ru-RU" sz="2000" dirty="0" err="1" smtClean="0"/>
              <a:t>рослини</a:t>
            </a:r>
            <a:r>
              <a:rPr lang="ru-RU" sz="2000" dirty="0" smtClean="0"/>
              <a:t> через </a:t>
            </a:r>
            <a:r>
              <a:rPr lang="ru-RU" sz="2000" dirty="0" err="1" smtClean="0"/>
              <a:t>запилення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розсіювання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насіння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регулювання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чисельності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шкідників</a:t>
            </a:r>
            <a:r>
              <a:rPr lang="ru-RU" sz="2000" dirty="0" smtClean="0"/>
              <a:t> та </a:t>
            </a:r>
            <a:r>
              <a:rPr lang="ru-RU" sz="2000" dirty="0" err="1" smtClean="0"/>
              <a:t>інші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процеси</a:t>
            </a:r>
            <a:r>
              <a:rPr lang="ru-RU" sz="2000" dirty="0" smtClean="0"/>
              <a:t>. </a:t>
            </a:r>
          </a:p>
          <a:p>
            <a:pPr algn="just"/>
            <a:r>
              <a:rPr lang="ru-RU" sz="2000" dirty="0" err="1" smtClean="0"/>
              <a:t>Якщо</a:t>
            </a:r>
            <a:r>
              <a:rPr lang="ru-RU" sz="2000" dirty="0" smtClean="0"/>
              <a:t> </a:t>
            </a:r>
            <a:r>
              <a:rPr lang="ru-RU" sz="2000" dirty="0" err="1" smtClean="0"/>
              <a:t>класифікувати</a:t>
            </a:r>
            <a:r>
              <a:rPr lang="ru-RU" sz="2000" dirty="0" smtClean="0"/>
              <a:t> комах на </a:t>
            </a:r>
            <a:r>
              <a:rPr lang="ru-RU" sz="2000" dirty="0" err="1" smtClean="0"/>
              <a:t>корисних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шкідників</a:t>
            </a:r>
            <a:r>
              <a:rPr lang="ru-RU" sz="2000" dirty="0" smtClean="0"/>
              <a:t>,</a:t>
            </a:r>
            <a:r>
              <a:rPr lang="uk-UA" sz="2000" dirty="0" smtClean="0"/>
              <a:t> то</a:t>
            </a:r>
            <a:r>
              <a:rPr lang="ru-RU" sz="2000" dirty="0" smtClean="0"/>
              <a:t> друг</a:t>
            </a:r>
            <a:r>
              <a:rPr lang="uk-UA" sz="2000" dirty="0" err="1" smtClean="0"/>
              <a:t>их</a:t>
            </a:r>
            <a:r>
              <a:rPr lang="ru-RU" sz="2000" dirty="0" smtClean="0"/>
              <a:t> буде </a:t>
            </a:r>
            <a:r>
              <a:rPr lang="ru-RU" sz="2000" dirty="0" err="1" smtClean="0"/>
              <a:t>набагато</a:t>
            </a:r>
            <a:r>
              <a:rPr lang="ru-RU" sz="2000" dirty="0" smtClean="0"/>
              <a:t> </a:t>
            </a:r>
            <a:r>
              <a:rPr lang="ru-RU" sz="2000" dirty="0" err="1" smtClean="0"/>
              <a:t>більше</a:t>
            </a:r>
            <a:r>
              <a:rPr lang="ru-RU" sz="2000" dirty="0" smtClean="0"/>
              <a:t>. </a:t>
            </a:r>
            <a:r>
              <a:rPr lang="ru-RU" sz="2000" dirty="0" err="1" smtClean="0"/>
              <a:t>Саме</a:t>
            </a:r>
            <a:r>
              <a:rPr lang="ru-RU" sz="2000" dirty="0" smtClean="0"/>
              <a:t> до таких комах </a:t>
            </a:r>
            <a:r>
              <a:rPr lang="ru-RU" sz="2000" dirty="0" err="1" smtClean="0"/>
              <a:t>відноситься</a:t>
            </a:r>
            <a:r>
              <a:rPr lang="ru-RU" sz="2000" dirty="0" smtClean="0"/>
              <a:t> </a:t>
            </a:r>
            <a:r>
              <a:rPr lang="uk-UA" sz="2000" dirty="0" err="1" smtClean="0"/>
              <a:t>попелиц</a:t>
            </a:r>
            <a:r>
              <a:rPr lang="ru-RU" sz="2000" dirty="0" smtClean="0"/>
              <a:t>я. </a:t>
            </a:r>
            <a:r>
              <a:rPr lang="ru-RU" sz="2000" dirty="0" err="1" smtClean="0"/>
              <a:t>Ця</a:t>
            </a:r>
            <a:r>
              <a:rPr lang="ru-RU" sz="2000" dirty="0" smtClean="0"/>
              <a:t> </a:t>
            </a:r>
            <a:r>
              <a:rPr lang="ru-RU" sz="2000" dirty="0" err="1" smtClean="0"/>
              <a:t>крихітна</a:t>
            </a:r>
            <a:r>
              <a:rPr lang="ru-RU" sz="2000" dirty="0" smtClean="0"/>
              <a:t> </a:t>
            </a:r>
            <a:r>
              <a:rPr lang="uk-UA" sz="2000" dirty="0" smtClean="0"/>
              <a:t>за розмірами </a:t>
            </a:r>
            <a:r>
              <a:rPr lang="ru-RU" sz="2000" dirty="0" err="1" smtClean="0"/>
              <a:t>комашка</a:t>
            </a:r>
            <a:r>
              <a:rPr lang="ru-RU" sz="2000" dirty="0" smtClean="0"/>
              <a:t> </a:t>
            </a:r>
            <a:r>
              <a:rPr lang="ru-RU" sz="2000" dirty="0" err="1" smtClean="0"/>
              <a:t>може</a:t>
            </a:r>
            <a:r>
              <a:rPr lang="ru-RU" sz="2000" dirty="0" smtClean="0"/>
              <a:t> принести </a:t>
            </a:r>
            <a:r>
              <a:rPr lang="ru-RU" sz="2000" dirty="0" err="1" smtClean="0"/>
              <a:t>неймовірн</a:t>
            </a:r>
            <a:r>
              <a:rPr lang="uk-UA" sz="2000" dirty="0" smtClean="0"/>
              <a:t>у</a:t>
            </a:r>
            <a:r>
              <a:rPr lang="ru-RU" sz="2000" dirty="0" smtClean="0"/>
              <a:t> шкоду великим </a:t>
            </a:r>
            <a:r>
              <a:rPr lang="ru-RU" sz="2000" dirty="0" err="1" smtClean="0"/>
              <a:t>ділянкам</a:t>
            </a:r>
            <a:r>
              <a:rPr lang="ru-RU" sz="2000" dirty="0" smtClean="0"/>
              <a:t> </a:t>
            </a:r>
            <a:r>
              <a:rPr lang="ru-RU" sz="2000" dirty="0" err="1" smtClean="0"/>
              <a:t>різних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насаджень</a:t>
            </a:r>
            <a:r>
              <a:rPr lang="ru-RU" sz="2000" dirty="0" smtClean="0"/>
              <a:t>. </a:t>
            </a:r>
            <a:r>
              <a:rPr lang="ru-RU" sz="2000" dirty="0" err="1" smtClean="0"/>
              <a:t>Існують</a:t>
            </a:r>
            <a:r>
              <a:rPr lang="ru-RU" sz="2000" dirty="0" smtClean="0"/>
              <a:t> </a:t>
            </a:r>
            <a:r>
              <a:rPr lang="ru-RU" sz="2000" dirty="0" err="1" smtClean="0"/>
              <a:t>різні</a:t>
            </a:r>
            <a:r>
              <a:rPr lang="ru-RU" sz="2000" dirty="0" smtClean="0"/>
              <a:t> </a:t>
            </a:r>
            <a:r>
              <a:rPr lang="ru-RU" sz="2000" dirty="0" err="1" smtClean="0"/>
              <a:t>способи</a:t>
            </a:r>
            <a:r>
              <a:rPr lang="ru-RU" sz="2000" dirty="0" smtClean="0"/>
              <a:t> </a:t>
            </a:r>
            <a:r>
              <a:rPr lang="ru-RU" sz="2000" dirty="0" err="1" smtClean="0"/>
              <a:t>позбавлення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життя</a:t>
            </a:r>
            <a:r>
              <a:rPr lang="ru-RU" sz="2000" dirty="0" smtClean="0"/>
              <a:t> </a:t>
            </a:r>
            <a:r>
              <a:rPr lang="ru-RU" sz="2000" dirty="0" err="1" smtClean="0"/>
              <a:t>цієї</a:t>
            </a:r>
            <a:r>
              <a:rPr lang="ru-RU" sz="2000" dirty="0" smtClean="0"/>
              <a:t> </a:t>
            </a:r>
            <a:r>
              <a:rPr lang="ru-RU" sz="2000" dirty="0" err="1" smtClean="0"/>
              <a:t>комахи-паразита</a:t>
            </a:r>
            <a:r>
              <a:rPr lang="ru-RU" sz="2000" dirty="0" smtClean="0"/>
              <a:t> </a:t>
            </a:r>
            <a:r>
              <a:rPr lang="uk-UA" sz="2000" dirty="0" smtClean="0"/>
              <a:t>в саду</a:t>
            </a:r>
            <a:r>
              <a:rPr lang="ru-RU" sz="2000" dirty="0" smtClean="0"/>
              <a:t>. </a:t>
            </a:r>
            <a:r>
              <a:rPr lang="ru-RU" sz="2000" dirty="0" err="1" smtClean="0"/>
              <a:t>Серед</a:t>
            </a:r>
            <a:r>
              <a:rPr lang="ru-RU" sz="2000" dirty="0" smtClean="0"/>
              <a:t> них </a:t>
            </a:r>
            <a:r>
              <a:rPr lang="ru-RU" sz="2000" dirty="0" err="1" smtClean="0"/>
              <a:t>є</a:t>
            </a:r>
            <a:r>
              <a:rPr lang="ru-RU" sz="2000" dirty="0" smtClean="0"/>
              <a:t> </a:t>
            </a:r>
            <a:r>
              <a:rPr lang="uk-UA" sz="2000" dirty="0" smtClean="0"/>
              <a:t>екологічно безпечні</a:t>
            </a:r>
            <a:r>
              <a:rPr lang="ru-RU" sz="2000" dirty="0" smtClean="0"/>
              <a:t> </a:t>
            </a:r>
            <a:r>
              <a:rPr lang="ru-RU" sz="2000" dirty="0" err="1" smtClean="0"/>
              <a:t>біологічні</a:t>
            </a:r>
            <a:r>
              <a:rPr lang="ru-RU" sz="2000" dirty="0" smtClean="0"/>
              <a:t> та </a:t>
            </a:r>
            <a:r>
              <a:rPr lang="uk-UA" sz="2000" dirty="0" smtClean="0"/>
              <a:t> </a:t>
            </a:r>
            <a:r>
              <a:rPr lang="ru-RU" sz="2000" dirty="0" err="1" smtClean="0"/>
              <a:t>народні</a:t>
            </a:r>
            <a:r>
              <a:rPr lang="ru-RU" sz="2000" dirty="0" smtClean="0"/>
              <a:t> </a:t>
            </a:r>
            <a:r>
              <a:rPr lang="ru-RU" sz="2000" dirty="0" err="1" smtClean="0"/>
              <a:t>методи</a:t>
            </a:r>
            <a:r>
              <a:rPr lang="ru-RU" sz="2000" dirty="0" smtClean="0"/>
              <a:t>,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</a:t>
            </a:r>
            <a:r>
              <a:rPr lang="ru-RU" sz="2000" dirty="0" err="1" smtClean="0"/>
              <a:t>досліджуватимуться</a:t>
            </a:r>
            <a:r>
              <a:rPr lang="ru-RU" sz="2000" dirty="0" smtClean="0"/>
              <a:t> в </a:t>
            </a:r>
            <a:r>
              <a:rPr lang="ru-RU" sz="2000" dirty="0" err="1" smtClean="0"/>
              <a:t>даній</a:t>
            </a:r>
            <a:r>
              <a:rPr lang="ru-RU" sz="2000" dirty="0" smtClean="0"/>
              <a:t> </a:t>
            </a:r>
            <a:r>
              <a:rPr lang="ru-RU" sz="2000" dirty="0" err="1" smtClean="0"/>
              <a:t>роботі</a:t>
            </a:r>
            <a:r>
              <a:rPr lang="ru-RU" sz="2000" dirty="0" smtClean="0"/>
              <a:t>.</a:t>
            </a:r>
          </a:p>
          <a:p>
            <a:endParaRPr lang="ru-RU" sz="1600" dirty="0" smtClean="0"/>
          </a:p>
          <a:p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dirty="0"/>
          </a:p>
        </p:txBody>
      </p:sp>
      <p:pic>
        <p:nvPicPr>
          <p:cNvPr id="6" name="Рисунок 5" descr="I:\літо22\Новая папка\IMG_20220505_16553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548680"/>
            <a:ext cx="2592288" cy="56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>
            <a:spLocks noGrp="1"/>
          </p:cNvSpPr>
          <p:nvPr>
            <p:ph type="ctrTitle"/>
          </p:nvPr>
        </p:nvSpPr>
        <p:spPr>
          <a:xfrm>
            <a:off x="611188" y="188913"/>
            <a:ext cx="3384550" cy="1470025"/>
          </a:xfrm>
          <a:prstGeom prst="rect">
            <a:avLst/>
          </a:prstGeom>
          <a:solidFill>
            <a:srgbClr val="E0D2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uk-UA" sz="3600" dirty="0" smtClean="0">
                <a:solidFill>
                  <a:schemeClr val="accent2"/>
                </a:solidFill>
              </a:rPr>
              <a:t>Мета і завдання роботи</a:t>
            </a:r>
            <a:endParaRPr lang="ru-RU" sz="3600" dirty="0">
              <a:solidFill>
                <a:schemeClr val="accent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48064" y="188640"/>
            <a:ext cx="3672408" cy="11521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1.Опрацювати теоретичні відомості із питання екологічних </a:t>
            </a:r>
            <a:r>
              <a:rPr lang="uk-UA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зв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язків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рослин і комах в екосистемі фруктового саду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27984" y="1484784"/>
            <a:ext cx="3816424" cy="1224136"/>
          </a:xfrm>
          <a:prstGeom prst="rect">
            <a:avLst/>
          </a:prstGeom>
          <a:solidFill>
            <a:srgbClr val="A1F5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2.Провести огляд рослин саду що ростуть на досліджуваних територіях на виявлення комах - попелиць. </a:t>
            </a:r>
          </a:p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860032" y="2852936"/>
            <a:ext cx="3960440" cy="936104"/>
          </a:xfrm>
          <a:prstGeom prst="rect">
            <a:avLst/>
          </a:prstGeom>
          <a:solidFill>
            <a:srgbClr val="A3BA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3.Провести відбір пагонів дерев з комахами для лабораторних досліджень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99992" y="4005064"/>
            <a:ext cx="3816424" cy="1368152"/>
          </a:xfrm>
          <a:prstGeom prst="rect">
            <a:avLst/>
          </a:prstGeom>
          <a:solidFill>
            <a:srgbClr val="97A3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4.Провести лабораторні  та польові  визначення найефективніших  екологічно безпечних способів боротьби з попелицею народними методами – настоями трав і речовин.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32040" y="5589240"/>
            <a:ext cx="3888432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5.Провести статистичні опрацювання отриманих даних в результаті досліджень та </a:t>
            </a:r>
            <a:r>
              <a:rPr lang="uk-UA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фотофіксацію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результатів роботи.</a:t>
            </a:r>
          </a:p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2132856"/>
            <a:ext cx="3672408" cy="44012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342900" indent="-342900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Дослідити  наявність комах – шкідників  попелиць на пагонах яблуневих дерев та виявити найкращі екологічно безпечні народні способи боротьби з попелицею – шкідником саду,  користуючись </a:t>
            </a:r>
            <a:r>
              <a:rPr lang="uk-UA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методом обприскуванням дерев  різними розчинами,  з послідуючим  спостереженням та </a:t>
            </a:r>
            <a:r>
              <a:rPr lang="uk-UA" sz="2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фотофіксацією</a:t>
            </a:r>
            <a:endParaRPr lang="uk-UA" sz="20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342900" indent="-342900"/>
            <a:r>
              <a:rPr lang="uk-UA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цього потрібно:  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3995936" y="1196752"/>
            <a:ext cx="1152128" cy="93610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3995936" y="2132856"/>
            <a:ext cx="432048" cy="1440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endCxn id="6" idx="1"/>
          </p:cNvCxnSpPr>
          <p:nvPr/>
        </p:nvCxnSpPr>
        <p:spPr>
          <a:xfrm>
            <a:off x="3995936" y="2132856"/>
            <a:ext cx="864096" cy="11881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067944" y="2204864"/>
            <a:ext cx="792088" cy="1800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3995936" y="2132856"/>
            <a:ext cx="1008112" cy="35283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6632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Екологічний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зв'язок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фруктовими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рослинами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саду  та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комахою-паразитом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попелицею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908720"/>
            <a:ext cx="4032448" cy="34778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6C2904"/>
            </a:solidFill>
          </a:ln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Зв'язок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рослинами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саду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комахами-паразитами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попелицею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типом паразитизму,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комаха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рослину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як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джерело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живлення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середовище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існування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завдаючи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шкоди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Паразит -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комаха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попелиця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отримує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користь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взаємодії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проживання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рослина-хазяїн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фруктове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дерево)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зазнає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негативного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впливу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</a:t>
            </a:r>
            <a:endParaRPr lang="ru-RU" sz="2000" dirty="0" smtClean="0">
              <a:solidFill>
                <a:srgbClr val="001D3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https://fermercenter.com/image/data/Blog/image02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869160"/>
            <a:ext cx="2160240" cy="1728192"/>
          </a:xfrm>
          <a:prstGeom prst="rect">
            <a:avLst/>
          </a:prstGeom>
          <a:solidFill>
            <a:srgbClr val="FF0000"/>
          </a:solidFill>
          <a:ln w="9525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1026" name="Picture 2" descr="C:\Users\User\Downloads\Без названия (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052736"/>
            <a:ext cx="3168352" cy="2232248"/>
          </a:xfrm>
          <a:prstGeom prst="rect">
            <a:avLst/>
          </a:prstGeom>
          <a:noFill/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3707904" y="3998094"/>
            <a:ext cx="5040560" cy="24622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Класифікаційна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приналежність</a:t>
            </a:r>
            <a:endPara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Домен –   Ядерні -                 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Eucariota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Царство –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варини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             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Animalia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Тип  -      Членистоногі –      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Arthropoda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 –      Комахи –                 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Insecta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Підклас – Крилаті комахи –   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Pterigota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Ряд –       Напівтвердокрилі –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Hemiptera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Родина   Попелиці</a:t>
            </a:r>
            <a:r>
              <a:rPr kumimoji="0" lang="uk-UA" sz="1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             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Aphidoidea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Рід –     Справжні попелиці –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Aphididae</a:t>
            </a: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Вид -    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uk-UA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ров</a:t>
            </a:r>
            <a:r>
              <a:rPr lang="en-US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’</a:t>
            </a:r>
            <a:r>
              <a:rPr lang="uk-UA" sz="1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яна</a:t>
            </a:r>
            <a:r>
              <a:rPr lang="uk-UA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попелиця   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Eriosoma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lanigerum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400" dirty="0" smtClean="0"/>
              <a:t> 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83968" y="3356992"/>
            <a:ext cx="45627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єкт</a:t>
            </a: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дослідження – попелиця кров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’ </a:t>
            </a:r>
            <a:r>
              <a:rPr lang="uk-UA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яна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9840" y="260648"/>
            <a:ext cx="4364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Хто вони – попелиці?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764704"/>
            <a:ext cx="5256584" cy="20313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6C2904"/>
            </a:solidFill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Попелиці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шкідники-паразити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надсімейства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Комах.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Маленькі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комахи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            величина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перевищує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декількох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міліметрів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окремі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досягають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довжини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5 до 7 мм.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здатні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поширювати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вірусів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викликати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різні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аномалії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75856" y="3068960"/>
            <a:ext cx="4824536" cy="19442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Перші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ознаки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появи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рослинах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висмоктує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рослинний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сік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стебел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бутонів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бруньок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ураженої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листочки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скручуються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бутони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пагони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деформуються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ріст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сповільнюється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плоди не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визрівають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прямого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збитку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тля переносить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вірусні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захворювання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5229200"/>
            <a:ext cx="4392488" cy="14773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6C2904"/>
            </a:solidFill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активності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 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літо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червень-липень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Об'єкт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ураження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плодові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дерева,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чагарники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огірки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баштанні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культури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яра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озима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пшениця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жито,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ячмінь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овес,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квіти</a:t>
            </a:r>
            <a:r>
              <a:rPr lang="ru-RU" dirty="0" smtClean="0"/>
              <a:t>,</a:t>
            </a:r>
            <a:endParaRPr lang="ru-RU" dirty="0"/>
          </a:p>
        </p:txBody>
      </p:sp>
      <p:pic>
        <p:nvPicPr>
          <p:cNvPr id="8" name="Рисунок 7" descr="https://jemchyjinka.online/wp-content/uploads/2023/05/scale_1200-2-srednij-razmer-102-500x322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6353563" y="783342"/>
            <a:ext cx="1981489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Мурахи, скріншот: YouTube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05064"/>
            <a:ext cx="2736304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60648"/>
            <a:ext cx="3312368" cy="830997"/>
          </a:xfrm>
          <a:prstGeom prst="rect">
            <a:avLst/>
          </a:prstGeom>
          <a:solidFill>
            <a:srgbClr val="92FC9C"/>
          </a:solidFill>
          <a:ln w="28575">
            <a:solidFill>
              <a:srgbClr val="6C2904"/>
            </a:solidFill>
          </a:ln>
        </p:spPr>
        <p:txBody>
          <a:bodyPr wrap="square">
            <a:spAutoFit/>
          </a:bodyPr>
          <a:lstStyle/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Місце дослідження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Яблуневий сад у  господарстві сусідів – моїх  односельчан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59632" y="1052736"/>
            <a:ext cx="3456384" cy="1384995"/>
          </a:xfrm>
          <a:prstGeom prst="rect">
            <a:avLst/>
          </a:prstGeom>
          <a:solidFill>
            <a:srgbClr val="92FC9C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Практичне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значення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одержаних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результатів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Кращі</a:t>
            </a:r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досліджувані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народні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методи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боротьби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попелицями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будуть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використані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для </a:t>
            </a:r>
            <a:r>
              <a:rPr lang="ru-RU" sz="1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масового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застосування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sz="1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боротьби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попелицею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</a:t>
            </a:r>
            <a:r>
              <a:rPr lang="ru-RU" sz="1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наступні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роки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339752" y="2420888"/>
            <a:ext cx="3384376" cy="1169551"/>
          </a:xfrm>
          <a:prstGeom prst="rect">
            <a:avLst/>
          </a:prstGeom>
          <a:solidFill>
            <a:srgbClr val="92FC9C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Новизна </a:t>
            </a:r>
            <a:r>
              <a:rPr lang="ru-RU" sz="1400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досліджень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Вперше у місцевому саду  досліджуватиметься вплив різних екологічно безпечних розчинів – народні методи боротьби з попелицею</a:t>
            </a: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92080" y="3429000"/>
            <a:ext cx="3168352" cy="584775"/>
          </a:xfrm>
          <a:prstGeom prst="rect">
            <a:avLst/>
          </a:prstGeom>
          <a:solidFill>
            <a:srgbClr val="92FC9C"/>
          </a:solidFill>
          <a:ln w="28575">
            <a:solidFill>
              <a:srgbClr val="6C2904"/>
            </a:solidFill>
          </a:ln>
        </p:spPr>
        <p:txBody>
          <a:bodyPr wrap="square">
            <a:spAutoFit/>
          </a:bodyPr>
          <a:lstStyle/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Час проведення дослідження</a:t>
            </a:r>
          </a:p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червень – липень 2025 року</a:t>
            </a:r>
          </a:p>
        </p:txBody>
      </p:sp>
      <p:pic>
        <p:nvPicPr>
          <p:cNvPr id="12" name="Рисунок 11" descr="C:\Users\User\Desktop\МАН 26\изображение_viber_2025-07-03_16-39-56-799.jpg"/>
          <p:cNvPicPr/>
          <p:nvPr/>
        </p:nvPicPr>
        <p:blipFill>
          <a:blip r:embed="rId2" cstate="print"/>
          <a:srcRect t="21477" b="26845"/>
          <a:stretch>
            <a:fillRect/>
          </a:stretch>
        </p:blipFill>
        <p:spPr bwMode="auto">
          <a:xfrm>
            <a:off x="6228184" y="4149080"/>
            <a:ext cx="275656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User\Desktop\МАН 26\изображение_viber_2025-07-03_16-39-52-197.jpg"/>
          <p:cNvPicPr/>
          <p:nvPr/>
        </p:nvPicPr>
        <p:blipFill>
          <a:blip r:embed="rId3" cstate="print"/>
          <a:srcRect t="18926" b="29128"/>
          <a:stretch>
            <a:fillRect/>
          </a:stretch>
        </p:blipFill>
        <p:spPr bwMode="auto">
          <a:xfrm>
            <a:off x="5796136" y="332656"/>
            <a:ext cx="318861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5508104" y="6165304"/>
            <a:ext cx="2808312" cy="338554"/>
          </a:xfrm>
          <a:prstGeom prst="rect">
            <a:avLst/>
          </a:prstGeom>
          <a:solidFill>
            <a:schemeClr val="bg1"/>
          </a:solidFill>
          <a:ln w="28575">
            <a:solidFill>
              <a:srgbClr val="6C2904"/>
            </a:solidFill>
          </a:ln>
        </p:spPr>
        <p:txBody>
          <a:bodyPr wrap="square">
            <a:spAutoFit/>
          </a:bodyPr>
          <a:lstStyle/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Дослідження в саду</a:t>
            </a:r>
          </a:p>
        </p:txBody>
      </p:sp>
      <p:pic>
        <p:nvPicPr>
          <p:cNvPr id="11" name="Рисунок 10" descr="C:\Users\User\Desktop\МАН 26\изображение_viber_2025-07-03_16-39-52-586.jpg"/>
          <p:cNvPicPr/>
          <p:nvPr/>
        </p:nvPicPr>
        <p:blipFill>
          <a:blip r:embed="rId4" cstate="print"/>
          <a:srcRect r="15444"/>
          <a:stretch>
            <a:fillRect/>
          </a:stretch>
        </p:blipFill>
        <p:spPr bwMode="auto">
          <a:xfrm>
            <a:off x="251520" y="3789040"/>
            <a:ext cx="2880320" cy="2659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User\Desktop\МАН 26\изображение_viber_2025-07-03_16-39-52-388.jpg"/>
          <p:cNvPicPr/>
          <p:nvPr/>
        </p:nvPicPr>
        <p:blipFill>
          <a:blip r:embed="rId5" cstate="print"/>
          <a:srcRect l="29754" r="13659"/>
          <a:stretch>
            <a:fillRect/>
          </a:stretch>
        </p:blipFill>
        <p:spPr bwMode="auto">
          <a:xfrm>
            <a:off x="3347864" y="3861048"/>
            <a:ext cx="208823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03848" y="476672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251520" y="70465"/>
            <a:ext cx="8640960" cy="283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Варіанти дослідження в саду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 лабораторії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Варіант 1.  Настій з шкірок цибулі.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Варіант 2. Відвар з т</a:t>
            </a:r>
            <a:r>
              <a:rPr lang="uk-UA" sz="1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ютюн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Варіант 3. Настій з деревного попелу.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Варіант 4. Йод та молоко.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Варіант 5.  Мильний розчин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Варіант 6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Відвар із чорнобривців.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uk-UA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Варіант 7. Настій часниковий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uk-UA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Варіант 8  Настій картоплиння з</a:t>
            </a:r>
            <a:r>
              <a:rPr lang="uk-UA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йодом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C:\Users\User\Desktop\МАН 26\изображение_viber_2025-07-03_16-40-04-255.jpg"/>
          <p:cNvPicPr/>
          <p:nvPr/>
        </p:nvPicPr>
        <p:blipFill>
          <a:blip r:embed="rId2" cstate="print"/>
          <a:srcRect l="24422" r="9217"/>
          <a:stretch>
            <a:fillRect/>
          </a:stretch>
        </p:blipFill>
        <p:spPr bwMode="auto">
          <a:xfrm>
            <a:off x="6084168" y="2132856"/>
            <a:ext cx="2592288" cy="2300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95536" y="2852936"/>
            <a:ext cx="4032448" cy="38472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Методика роботи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Оглянути молоді дерева на наявність попелиці на їх пагонах.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дослідження відібрати по 2  пагони на кожний із 8 варіантів досліджень – всього </a:t>
            </a:r>
            <a:r>
              <a:rPr lang="uk-UA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16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пагонів </a:t>
            </a:r>
            <a:r>
              <a:rPr lang="uk-UA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 по 2 повторності)</a:t>
            </a: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Приготувати необхідні  для досліджень розчини та мітки на пагони з номером варіанту дослідження.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Дослідні  пагони дерева обробляти одним із приготованих розчинів.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Таку ж обробку пагонів рослин з попелицею провести в лабораторії в закритих посудинах.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Вести спостереження за поведінкою попелиці.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Зробити висновок по виявленню найефективніших розчинів чи настоїв трав в боротьбі з попелицею.</a:t>
            </a: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C:\Users\User\Desktop\МАН 26\изображение_viber_2025-07-03_16-39-52-197.jpg"/>
          <p:cNvPicPr/>
          <p:nvPr/>
        </p:nvPicPr>
        <p:blipFill>
          <a:blip r:embed="rId3" cstate="print"/>
          <a:srcRect t="18926" b="29128"/>
          <a:stretch>
            <a:fillRect/>
          </a:stretch>
        </p:blipFill>
        <p:spPr bwMode="auto">
          <a:xfrm>
            <a:off x="5364088" y="188640"/>
            <a:ext cx="331236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3512682" y="6381328"/>
            <a:ext cx="5509009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6C2904"/>
            </a:solidFill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Підготовка до польових та лабораторних досліджень  </a:t>
            </a:r>
          </a:p>
        </p:txBody>
      </p:sp>
      <p:pic>
        <p:nvPicPr>
          <p:cNvPr id="12" name="Рисунок 11" descr="C:\Users\User\Desktop\МАН 26\изображение_viber_2025-07-03_16-40-04-07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4149080"/>
            <a:ext cx="331236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73041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саду.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Наслідки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спостережень</a:t>
            </a:r>
            <a:endParaRPr 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83671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Дослід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№ 1 - а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Тема: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Вивчення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ефективності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екологічно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безпечних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методів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боротьби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попелицею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допомогою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настоїв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та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відварів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трав, а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також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розчинів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інших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речовин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Мета: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Дослідити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ефективність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екологічно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безпечних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методів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боротьби</a:t>
            </a:r>
            <a:r>
              <a:rPr lang="uk-UA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 попелицею в саду</a:t>
            </a:r>
            <a:endParaRPr lang="ru-RU" b="1" dirty="0"/>
          </a:p>
        </p:txBody>
      </p:sp>
      <p:pic>
        <p:nvPicPr>
          <p:cNvPr id="6" name="Рисунок 5" descr="C:\Users\User\Desktop\МАН 26\изображение_viber_2025-07-03_16-39-58-62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764704"/>
            <a:ext cx="3168352" cy="1724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МАН 26\изображение_viber_2025-07-03_16-39-58-87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492896"/>
            <a:ext cx="3546277" cy="1796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Desktop\МАН 26\изображение_viber_2025-07-03_16-39-59-33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4293096"/>
            <a:ext cx="3690293" cy="1940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4572000" y="6309320"/>
            <a:ext cx="4464496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6C2904"/>
            </a:solidFill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Виготовлення розчинів для досліджень </a:t>
            </a:r>
          </a:p>
        </p:txBody>
      </p:sp>
      <p:pic>
        <p:nvPicPr>
          <p:cNvPr id="9" name="Рисунок 8" descr="C:\Users\User\Desktop\МАН 26\изображение_viber_2025-07-03_16-40-03-28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7" y="3789040"/>
            <a:ext cx="3744416" cy="2804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1520" y="1556792"/>
          <a:ext cx="4176464" cy="48965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7646"/>
                <a:gridCol w="1526570"/>
                <a:gridCol w="812250"/>
                <a:gridCol w="1419998"/>
              </a:tblGrid>
              <a:tr h="979105">
                <a:tc>
                  <a:txBody>
                    <a:bodyPr/>
                    <a:lstStyle/>
                    <a:p>
                      <a:r>
                        <a:rPr lang="uk-UA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№пп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Варіант дослідження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Дата початку досліду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Контроль загибелі попелиць в саду візуальний огляд та висновок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4388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Настій з цибулиння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smtClean="0">
                          <a:latin typeface="Times New Roman" pitchFamily="18" charset="0"/>
                          <a:cs typeface="Times New Roman" pitchFamily="18" charset="0"/>
                        </a:rPr>
                        <a:t>12.06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14.06/ добре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6699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Відвар  тютюну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smtClean="0">
                          <a:latin typeface="Times New Roman" pitchFamily="18" charset="0"/>
                          <a:cs typeface="Times New Roman" pitchFamily="18" charset="0"/>
                        </a:rPr>
                        <a:t>12.06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14.06/добре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4677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Настій золи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smtClean="0">
                          <a:latin typeface="Times New Roman" pitchFamily="18" charset="0"/>
                          <a:cs typeface="Times New Roman" pitchFamily="18" charset="0"/>
                        </a:rPr>
                        <a:t>12.06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14.06/добре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4388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Настій стебел картоплі + мило 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12.06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14.06/слабо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4677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Йод з молоком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smtClean="0">
                          <a:latin typeface="Times New Roman" pitchFamily="18" charset="0"/>
                          <a:cs typeface="Times New Roman" pitchFamily="18" charset="0"/>
                        </a:rPr>
                        <a:t>12.06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14.06/добре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4388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Мильний розчин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smtClean="0">
                          <a:latin typeface="Times New Roman" pitchFamily="18" charset="0"/>
                          <a:cs typeface="Times New Roman" pitchFamily="18" charset="0"/>
                        </a:rPr>
                        <a:t>12.06</a:t>
                      </a:r>
                      <a:endParaRPr lang="ru-RU" sz="140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14.06/ дуже слабо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4388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Відвар  трави чорнобривців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12.06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14.06/погано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4388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Настій часниковий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12.06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14.06/слабо</a:t>
                      </a:r>
                      <a:b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139952" y="5157192"/>
            <a:ext cx="4248472" cy="1600438"/>
          </a:xfrm>
          <a:prstGeom prst="rect">
            <a:avLst/>
          </a:prstGeom>
          <a:solidFill>
            <a:srgbClr val="92FC9C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Висновок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Великий процент шкідників загинув там, де дерева обробили розчинами тютюну та настоєм цибулиння.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Дуже слабо на попелиць подіяв мильний розчин та відвар трави чорнобривців.</a:t>
            </a:r>
          </a:p>
        </p:txBody>
      </p:sp>
      <p:pic>
        <p:nvPicPr>
          <p:cNvPr id="4" name="Рисунок 3" descr="C:\Users\User\Desktop\МАН 26\изображение_viber_2025-07-03_16-39-56-799.jpg"/>
          <p:cNvPicPr/>
          <p:nvPr/>
        </p:nvPicPr>
        <p:blipFill>
          <a:blip r:embed="rId2" cstate="print"/>
          <a:srcRect t="21477" b="26845"/>
          <a:stretch>
            <a:fillRect/>
          </a:stretch>
        </p:blipFill>
        <p:spPr bwMode="auto">
          <a:xfrm>
            <a:off x="6660232" y="1268760"/>
            <a:ext cx="2304256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Desktop\МАН 26\изображение_viber_2025-07-03_16-39-52-388.jpg"/>
          <p:cNvPicPr/>
          <p:nvPr/>
        </p:nvPicPr>
        <p:blipFill>
          <a:blip r:embed="rId3" cstate="print"/>
          <a:srcRect b="17143"/>
          <a:stretch>
            <a:fillRect/>
          </a:stretch>
        </p:blipFill>
        <p:spPr bwMode="auto">
          <a:xfrm>
            <a:off x="4355976" y="2708920"/>
            <a:ext cx="280831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51520" y="188640"/>
            <a:ext cx="457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саду,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наслідки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спостережень</a:t>
            </a:r>
            <a:endParaRPr lang="ru-RU" sz="2400" b="1" dirty="0"/>
          </a:p>
        </p:txBody>
      </p:sp>
      <p:pic>
        <p:nvPicPr>
          <p:cNvPr id="7" name="Рисунок 6" descr="C:\Users\User\Desktop\МАН 26\изображение_viber_2025-07-03_16-39-52-197.jpg"/>
          <p:cNvPicPr/>
          <p:nvPr/>
        </p:nvPicPr>
        <p:blipFill>
          <a:blip r:embed="rId4" cstate="print"/>
          <a:srcRect t="18926" b="29128"/>
          <a:stretch>
            <a:fillRect/>
          </a:stretch>
        </p:blipFill>
        <p:spPr bwMode="auto">
          <a:xfrm>
            <a:off x="4644008" y="404664"/>
            <a:ext cx="2304256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283968" y="2348880"/>
            <a:ext cx="3168352" cy="523220"/>
          </a:xfrm>
          <a:prstGeom prst="rect">
            <a:avLst/>
          </a:prstGeom>
          <a:solidFill>
            <a:schemeClr val="bg1"/>
          </a:solidFill>
          <a:ln w="28575">
            <a:solidFill>
              <a:srgbClr val="6C2904"/>
            </a:solidFill>
          </a:ln>
        </p:spPr>
        <p:txBody>
          <a:bodyPr wrap="square">
            <a:spAutoFit/>
          </a:bodyPr>
          <a:lstStyle/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Обприскування і візуальний огляд пагонів з попелицею</a:t>
            </a:r>
          </a:p>
        </p:txBody>
      </p:sp>
      <p:pic>
        <p:nvPicPr>
          <p:cNvPr id="10" name="Рисунок 9" descr="I:\літо22\Новая папка\IMG_20220526_08561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20272" y="3501008"/>
            <a:ext cx="1944216" cy="1659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3172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Лабораторні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Наслідки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спостережень</a:t>
            </a:r>
            <a:endParaRPr lang="ru-RU" sz="2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836712"/>
            <a:ext cx="2556792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Дослід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№ 1-б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Тема: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Вивчення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ефективності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екологічно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безпечних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методів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боротьби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попелицею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допомогою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настоїв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та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відварів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трав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Мета: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Дослідити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ефективність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екологічно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безпечних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методів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боротьби</a:t>
            </a:r>
            <a:r>
              <a:rPr lang="uk-UA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 попелицею в лабораторних умовах</a:t>
            </a:r>
            <a:endParaRPr lang="ru-RU" sz="16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915816" y="764704"/>
          <a:ext cx="5832649" cy="5303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1044"/>
                <a:gridCol w="1513172"/>
                <a:gridCol w="900674"/>
                <a:gridCol w="1115550"/>
                <a:gridCol w="792088"/>
                <a:gridCol w="1080121"/>
              </a:tblGrid>
              <a:tr h="979105">
                <a:tc>
                  <a:txBody>
                    <a:bodyPr/>
                    <a:lstStyle/>
                    <a:p>
                      <a:r>
                        <a:rPr lang="uk-UA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№пп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Варіант дослідження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Дата початку  і кінець досліду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Кількість попелиць на початку </a:t>
                      </a:r>
                      <a:r>
                        <a:rPr lang="uk-UA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лаб.дослід-</a:t>
                      </a:r>
                      <a:endParaRPr lang="uk-UA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uk-UA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ження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 кінець </a:t>
                      </a:r>
                      <a:r>
                        <a:rPr lang="uk-UA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дослід-ження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r>
                        <a:rPr lang="uk-UA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заги-</a:t>
                      </a:r>
                      <a:endParaRPr lang="uk-UA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белі попелиць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b="1" dirty="0"/>
                    </a:p>
                  </a:txBody>
                  <a:tcPr/>
                </a:tc>
              </a:tr>
              <a:tr h="504388"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Настій з цибулиння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12.06/</a:t>
                      </a:r>
                    </a:p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15.06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6699"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Відвар  тютюну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12.06/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15.06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4677"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Настій золи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12.06/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15.06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4388"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Настій стебел картоплі + мило 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12.06/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15.06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4677"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Йод з молоком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12.06/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15.06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4388"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Мильний розчин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12.06/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15.06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4388"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Відвар  трави чорнобривців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12.06/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15.06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4388"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Настій часниковий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12.06/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15.06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 descr="C:\Users\User\Desktop\МАН 26\изображение_viber_2025-07-03_16-40-01-588.jpg"/>
          <p:cNvPicPr/>
          <p:nvPr/>
        </p:nvPicPr>
        <p:blipFill>
          <a:blip r:embed="rId2" cstate="print"/>
          <a:srcRect l="23332" r="22120"/>
          <a:stretch>
            <a:fillRect/>
          </a:stretch>
        </p:blipFill>
        <p:spPr bwMode="auto">
          <a:xfrm>
            <a:off x="251520" y="3861048"/>
            <a:ext cx="2592288" cy="273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483768" y="6309320"/>
            <a:ext cx="4464496" cy="338554"/>
          </a:xfrm>
          <a:prstGeom prst="rect">
            <a:avLst/>
          </a:prstGeom>
          <a:solidFill>
            <a:schemeClr val="bg1"/>
          </a:solidFill>
          <a:ln w="28575">
            <a:solidFill>
              <a:srgbClr val="6C2904"/>
            </a:solidFill>
          </a:ln>
        </p:spPr>
        <p:txBody>
          <a:bodyPr wrap="square">
            <a:spAutoFit/>
          </a:bodyPr>
          <a:lstStyle/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Закладання лабораторних досліджень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323528" y="404664"/>
          <a:ext cx="3780928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23528" y="3573016"/>
            <a:ext cx="3672408" cy="2585323"/>
          </a:xfrm>
          <a:prstGeom prst="rect">
            <a:avLst/>
          </a:prstGeom>
          <a:solidFill>
            <a:srgbClr val="99FF66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Висновок:</a:t>
            </a: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105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1.Найкращий результат отримали при використанні  відвару тютюну (90%) ,  настою цибулі (88%) та розчину деревного попелу (75%).</a:t>
            </a:r>
            <a:endParaRPr lang="ru-RU" sz="105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Найменше попелиць загинуло при використанні відвару з чорнобривців(43%)  та мильного розчину (54%).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16632"/>
            <a:ext cx="8968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Ефективність народних методів боротьби з попелицею  ( дослідження в лабораторії) 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067944" y="692696"/>
          <a:ext cx="4560168" cy="561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0120"/>
                <a:gridCol w="1296144"/>
                <a:gridCol w="959768"/>
                <a:gridCol w="1224136"/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№пп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Вапіант</a:t>
                      </a: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дослідження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загибелі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Відхилення</a:t>
                      </a:r>
                      <a:r>
                        <a:rPr lang="uk-UA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від середнього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Настій з цибулиння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+15,5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Відвар  тютюну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+ 23,5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Настій золи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+ 12,5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Картопляно</a:t>
                      </a: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- мильний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-3,5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Йод з молоком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67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uk-UA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- 0</a:t>
                      </a: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Мильний розчин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- 19,5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Відвар чорнобривців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- 26,5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Настій часниковий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uk-UA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2,5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Середнє значення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 smtClean="0"/>
                        <a:t>70,5%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Діапазон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 smtClean="0"/>
                        <a:t>90 - 43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395536" y="137538"/>
            <a:ext cx="8244408" cy="135421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Дослідження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ема: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Вивчення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ефективності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екологічно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безпечного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методу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боротьби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попелицею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допомогою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комах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сонечок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Мета: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визначити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ефективність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біологічних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методів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боротьби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 використанням комах – сонечок</a:t>
            </a: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uk-UA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340768"/>
            <a:ext cx="367240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Методика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роботи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Зріжте гілочки рослин, заражені попелицею довжиною 10 – 15см.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Підрах</a:t>
            </a:r>
            <a:r>
              <a:rPr lang="uk-UA" sz="1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уйте</a:t>
            </a:r>
            <a:r>
              <a:rPr lang="uk-UA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кількість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попелиць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 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гілках</a:t>
            </a:r>
            <a:r>
              <a:rPr lang="uk-UA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заражених стебел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lang="uk-UA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скляні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банки  постав</a:t>
            </a:r>
            <a:r>
              <a:rPr lang="uk-UA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 маленькі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баночки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водою </a:t>
            </a:r>
            <a:r>
              <a:rPr lang="uk-UA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гілками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плодових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дерев,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заражених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попелицею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Впустіть в банку 1 – 2  дорослі комахи сонечка </a:t>
            </a:r>
            <a:r>
              <a:rPr lang="uk-UA" sz="1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семикрапкового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Банки зав'язати марлею і поставити на повітрі.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Спостерігайте за попелицею, перераховуйте їх щоденно.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Дані заносьте в таблицю</a:t>
            </a:r>
            <a:endParaRPr lang="uk-UA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139952" y="1700808"/>
          <a:ext cx="4608512" cy="26979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6104"/>
                <a:gridCol w="864096"/>
                <a:gridCol w="823107"/>
                <a:gridCol w="917719"/>
                <a:gridCol w="1067486"/>
              </a:tblGrid>
              <a:tr h="340233">
                <a:tc rowSpan="2">
                  <a:txBody>
                    <a:bodyPr/>
                    <a:lstStyle/>
                    <a:p>
                      <a:r>
                        <a:rPr lang="uk-UA" sz="1200" b="1" dirty="0" err="1" smtClean="0">
                          <a:solidFill>
                            <a:schemeClr val="tx1"/>
                          </a:solidFill>
                        </a:rPr>
                        <a:t>№пп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Дата (початок </a:t>
                      </a:r>
                    </a:p>
                    <a:p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кінець досліду)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Спостереження – кількість попелиць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74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 </a:t>
                      </a:r>
                      <a:r>
                        <a:rPr lang="uk-UA" sz="12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повтор-</a:t>
                      </a:r>
                      <a:endParaRPr lang="uk-UA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uk-UA" sz="12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ність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ІІ </a:t>
                      </a:r>
                      <a:r>
                        <a:rPr lang="uk-UA" sz="12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повтор-</a:t>
                      </a:r>
                      <a:endParaRPr lang="uk-UA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uk-UA" sz="12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ність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знищення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59229"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r>
                        <a:rPr lang="uk-UA" sz="12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.06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59229"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28 .06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59229"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29,06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59229"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30.06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7776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знищення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81% 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75 %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Середнє  78%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148064" y="1340768"/>
            <a:ext cx="2693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Наслідки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дослідження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5085184"/>
            <a:ext cx="3240360" cy="1600438"/>
          </a:xfrm>
          <a:prstGeom prst="rect">
            <a:avLst/>
          </a:prstGeom>
          <a:solidFill>
            <a:srgbClr val="99FF66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Висновок:</a:t>
            </a:r>
            <a:r>
              <a:rPr lang="uk-UA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За 4 дні сонечка знищили  в середньому 78 % попелиць, які були  на пагонах  яблуні в банках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C:\Users\User\Desktop\МАН 26\изображение_viber_2025-07-03_16-39-58-328.jpg"/>
          <p:cNvPicPr/>
          <p:nvPr/>
        </p:nvPicPr>
        <p:blipFill>
          <a:blip r:embed="rId2" cstate="print"/>
          <a:srcRect l="27747" b="9832"/>
          <a:stretch>
            <a:fillRect/>
          </a:stretch>
        </p:blipFill>
        <p:spPr bwMode="auto">
          <a:xfrm>
            <a:off x="3491880" y="4509120"/>
            <a:ext cx="2250133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User\Desktop\МАН 26\изображение_viber_2025-07-03_16-39-58-202.jpg"/>
          <p:cNvPicPr/>
          <p:nvPr/>
        </p:nvPicPr>
        <p:blipFill>
          <a:blip r:embed="rId3" cstate="print"/>
          <a:srcRect l="34242" t="11220" r="14847" b="25763"/>
          <a:stretch>
            <a:fillRect/>
          </a:stretch>
        </p:blipFill>
        <p:spPr bwMode="auto">
          <a:xfrm>
            <a:off x="5868144" y="4509120"/>
            <a:ext cx="302433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4860032" y="6381328"/>
            <a:ext cx="3960440" cy="338554"/>
          </a:xfrm>
          <a:prstGeom prst="rect">
            <a:avLst/>
          </a:prstGeom>
          <a:solidFill>
            <a:schemeClr val="bg1"/>
          </a:solidFill>
          <a:ln w="28575">
            <a:solidFill>
              <a:srgbClr val="6C2904"/>
            </a:solidFill>
          </a:ln>
        </p:spPr>
        <p:txBody>
          <a:bodyPr wrap="square">
            <a:spAutoFit/>
          </a:bodyPr>
          <a:lstStyle/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Дослідження з комахою сонечком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31032" y="836712"/>
            <a:ext cx="8712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1.Добрі результати в боротьбі з попелицею дають екологічно безпечні народні методи з використанням настоїв чи  відварів рослин, господарського мила, молока чи сироватки, деревного попелу та  10% йодної настойки.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Найкращий результат загибелі попелиць отримали при використанні для обприскування дерев відвару тютюну (94%) ,  настою цибулі (88%) та розчину деревного попелу (83%) як у саду так і в лабораторних дослідженнях.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Найменше попелиць загинуло при використанні відвару з чорнобривців(43%)  та мильного розчину  без добавок (54%).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4. Ефективним виявляється і екологічно безпечний біологічний метод боротьби з попелицею  з використанням сонечок – за 4 дні знищено 78%  попелиць. Проте кількість цих корисних комах у природі зменшується, а тому доводиться  шукати і використовувати і інші методи боротьби з попелицею.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34478" y="404664"/>
            <a:ext cx="1744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8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Висновок</a:t>
            </a:r>
            <a:endParaRPr lang="ru-RU" sz="2800" b="1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323528" y="404084"/>
            <a:ext cx="8424936" cy="353943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Рекомендації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Перший спосіб</a:t>
            </a: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Деякі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садівники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намагаються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позбутися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попелиці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механічним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шляхом. Вони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видаляють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її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допомогою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рук,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струменя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води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сильним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напором. 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підходить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низьких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рослин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Другий спосіб: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</a:t>
            </a:r>
            <a:r>
              <a:rPr lang="ru-RU" sz="1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багатьох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птахів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попелиця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виступає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1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ролі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ласощів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можна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залучити</a:t>
            </a:r>
            <a:r>
              <a:rPr lang="uk-UA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сади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шпаківнями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спеціальними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годівницями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lang="ru-RU" sz="1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пернатих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подбати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 те,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щоб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ділянці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великою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кількістю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попелиці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з'явилися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комахи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хто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легко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нею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розправитися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посів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трав на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яких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живуть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комахи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До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числа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відносяться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сонечка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деякі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ос, мухи-журчалки,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оч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Третій спосіб: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Попелиця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негативно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реагує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аромати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деяких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рослин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Не любить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комаха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запах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часнику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кінзи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фенхел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базилік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Четвертий спосіб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багато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хімічних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препаратів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використання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яких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позитивний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результат при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боротьбі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попелицею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Пятий</a:t>
            </a:r>
            <a:r>
              <a:rPr kumimoji="0" lang="uk-U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спосіб: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Завести в саду корисних комах(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афелінуса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які знищують личинки попелиці, відкладаючи в їх тіло свої яйця. Личинки живляться вмістом тіла попелиць, що веде до їх загибелі.</a:t>
            </a:r>
            <a:r>
              <a:rPr lang="uk-UA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. </a:t>
            </a:r>
            <a:endParaRPr lang="ru-RU" sz="1400" dirty="0" smtClean="0"/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600" b="1" i="1" dirty="0" smtClean="0">
                <a:solidFill>
                  <a:srgbClr val="FF0000"/>
                </a:solidFill>
              </a:rPr>
              <a:t>Шостий спосіб</a:t>
            </a:r>
            <a:r>
              <a:rPr lang="uk-UA" sz="1600" dirty="0" smtClean="0">
                <a:solidFill>
                  <a:srgbClr val="FF0000"/>
                </a:solidFill>
              </a:rPr>
              <a:t>: Використовувати екологічно безпечні народні методи боротьби з попелицею.</a:t>
            </a:r>
            <a:endParaRPr lang="ru-RU" sz="1600" dirty="0" smtClean="0">
              <a:solidFill>
                <a:srgbClr val="FF0000"/>
              </a:solidFill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I:\літо22\Новая папка\IMG_20220526_08561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293096"/>
            <a:ext cx="2448272" cy="216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I:\літо22\Новая папка\IMG_20220526_085545.jpg"/>
          <p:cNvPicPr/>
          <p:nvPr/>
        </p:nvPicPr>
        <p:blipFill>
          <a:blip r:embed="rId3" cstate="print"/>
          <a:srcRect l="44094"/>
          <a:stretch>
            <a:fillRect/>
          </a:stretch>
        </p:blipFill>
        <p:spPr bwMode="auto">
          <a:xfrm>
            <a:off x="6516216" y="4293096"/>
            <a:ext cx="2376264" cy="213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МАН 26\изображение_viber_2025-07-03_16-39-52-197.jpg"/>
          <p:cNvPicPr/>
          <p:nvPr/>
        </p:nvPicPr>
        <p:blipFill>
          <a:blip r:embed="rId4" cstate="print"/>
          <a:srcRect t="18926" b="29128"/>
          <a:stretch>
            <a:fillRect/>
          </a:stretch>
        </p:blipFill>
        <p:spPr bwMode="auto">
          <a:xfrm>
            <a:off x="2843808" y="4221088"/>
            <a:ext cx="3476646" cy="2417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907704" y="2947302"/>
            <a:ext cx="3281732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51520" y="5133965"/>
            <a:ext cx="48245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620688"/>
            <a:ext cx="6264696" cy="4739759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Літературні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джерела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Г.В.Дмитрієв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Комахи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біосфері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К: «</a:t>
            </a:r>
            <a:r>
              <a:rPr lang="ru-RU" sz="2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Рад.Школа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1978</a:t>
            </a:r>
          </a:p>
          <a:p>
            <a:pPr lvl="0"/>
            <a:r>
              <a:rPr lang="ru-RU" sz="2000" dirty="0" smtClean="0">
                <a:solidFill>
                  <a:srgbClr val="C00000"/>
                </a:solidFill>
                <a:hlinkClick r:id="rId2"/>
              </a:rPr>
              <a:t>2.</a:t>
            </a: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 err="1" smtClean="0">
                <a:solidFill>
                  <a:srgbClr val="C00000"/>
                </a:solidFill>
              </a:rPr>
              <a:t>Найкращі</a:t>
            </a: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 err="1" smtClean="0">
                <a:solidFill>
                  <a:srgbClr val="C00000"/>
                </a:solidFill>
              </a:rPr>
              <a:t>методи</a:t>
            </a: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 err="1" smtClean="0">
                <a:solidFill>
                  <a:srgbClr val="C00000"/>
                </a:solidFill>
              </a:rPr>
              <a:t>боротьби</a:t>
            </a: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 err="1" smtClean="0">
                <a:solidFill>
                  <a:srgbClr val="C00000"/>
                </a:solidFill>
              </a:rPr>
              <a:t>з</a:t>
            </a:r>
            <a:r>
              <a:rPr lang="ru-RU" sz="2000" dirty="0" smtClean="0">
                <a:solidFill>
                  <a:srgbClr val="C00000"/>
                </a:solidFill>
              </a:rPr>
              <a:t> тлею у саду</a:t>
            </a:r>
            <a:endParaRPr lang="ru-RU" sz="2000" b="1" dirty="0" smtClean="0">
              <a:solidFill>
                <a:srgbClr val="C00000"/>
              </a:solidFill>
            </a:endParaRPr>
          </a:p>
          <a:p>
            <a:pPr lvl="0"/>
            <a:r>
              <a:rPr lang="ru-RU" sz="2000" dirty="0" err="1" smtClean="0">
                <a:solidFill>
                  <a:srgbClr val="C00000"/>
                </a:solidFill>
              </a:rPr>
              <a:t>westgard.com.ua</a:t>
            </a:r>
            <a:r>
              <a:rPr lang="ru-RU" sz="2000" dirty="0" smtClean="0">
                <a:solidFill>
                  <a:srgbClr val="C00000"/>
                </a:solidFill>
              </a:rPr>
              <a:t>  https://westgard.com.ua › </a:t>
            </a:r>
            <a:r>
              <a:rPr lang="ru-RU" sz="2000" dirty="0" err="1" smtClean="0">
                <a:solidFill>
                  <a:srgbClr val="C00000"/>
                </a:solidFill>
              </a:rPr>
              <a:t>naikrashchi-metody-borotby</a:t>
            </a:r>
            <a:r>
              <a:rPr lang="ru-RU" sz="2000" dirty="0" smtClean="0">
                <a:solidFill>
                  <a:srgbClr val="C00000"/>
                </a:solidFill>
              </a:rPr>
              <a:t>-</a:t>
            </a:r>
          </a:p>
          <a:p>
            <a:r>
              <a:rPr lang="ru-RU" sz="2000" dirty="0" smtClean="0">
                <a:solidFill>
                  <a:srgbClr val="6C2904"/>
                </a:solidFill>
                <a:hlinkClick r:id="rId2"/>
              </a:rPr>
              <a:t>3</a:t>
            </a:r>
            <a:r>
              <a:rPr lang="ru-RU" sz="2000" dirty="0" smtClean="0">
                <a:solidFill>
                  <a:srgbClr val="6C2904"/>
                </a:solidFill>
              </a:rPr>
              <a:t>.</a:t>
            </a:r>
            <a:r>
              <a:rPr lang="ru-RU" sz="2000" u="sng" dirty="0" smtClean="0">
                <a:solidFill>
                  <a:srgbClr val="6C2904"/>
                </a:solidFill>
                <a:hlinkClick r:id="rId3"/>
              </a:rPr>
              <a:t>Тля — </a:t>
            </a:r>
            <a:r>
              <a:rPr lang="ru-RU" sz="2000" u="sng" dirty="0" err="1" smtClean="0">
                <a:solidFill>
                  <a:srgbClr val="6C2904"/>
                </a:solidFill>
                <a:hlinkClick r:id="rId3"/>
              </a:rPr>
              <a:t>що</a:t>
            </a:r>
            <a:r>
              <a:rPr lang="ru-RU" sz="2000" u="sng" dirty="0" smtClean="0">
                <a:solidFill>
                  <a:srgbClr val="6C2904"/>
                </a:solidFill>
                <a:hlinkClick r:id="rId3"/>
              </a:rPr>
              <a:t> </a:t>
            </a:r>
            <a:r>
              <a:rPr lang="ru-RU" sz="2000" u="sng" dirty="0" err="1" smtClean="0">
                <a:solidFill>
                  <a:srgbClr val="6C2904"/>
                </a:solidFill>
                <a:hlinkClick r:id="rId3"/>
              </a:rPr>
              <a:t>це</a:t>
            </a:r>
            <a:r>
              <a:rPr lang="ru-RU" sz="2000" u="sng" dirty="0" smtClean="0">
                <a:solidFill>
                  <a:srgbClr val="6C2904"/>
                </a:solidFill>
                <a:hlinkClick r:id="rId3"/>
              </a:rPr>
              <a:t> за </a:t>
            </a:r>
            <a:r>
              <a:rPr lang="ru-RU" sz="2000" u="sng" dirty="0" err="1" smtClean="0">
                <a:solidFill>
                  <a:srgbClr val="6C2904"/>
                </a:solidFill>
                <a:hlinkClick r:id="rId3"/>
              </a:rPr>
              <a:t>комаха-шкідник</a:t>
            </a:r>
            <a:r>
              <a:rPr lang="ru-RU" sz="2000" u="sng" dirty="0" smtClean="0">
                <a:solidFill>
                  <a:srgbClr val="6C2904"/>
                </a:solidFill>
                <a:hlinkClick r:id="rId3"/>
              </a:rPr>
              <a:t>, </a:t>
            </a:r>
            <a:r>
              <a:rPr lang="ru-RU" sz="2000" u="sng" dirty="0" err="1" smtClean="0">
                <a:solidFill>
                  <a:srgbClr val="6C2904"/>
                </a:solidFill>
                <a:hlinkClick r:id="rId3"/>
              </a:rPr>
              <a:t>методи</a:t>
            </a:r>
            <a:r>
              <a:rPr lang="ru-RU" sz="2000" u="sng" dirty="0" smtClean="0">
                <a:solidFill>
                  <a:srgbClr val="6C2904"/>
                </a:solidFill>
                <a:hlinkClick r:id="rId3"/>
              </a:rPr>
              <a:t> </a:t>
            </a:r>
            <a:r>
              <a:rPr lang="ru-RU" sz="2000" u="sng" dirty="0" err="1" smtClean="0">
                <a:solidFill>
                  <a:srgbClr val="6C2904"/>
                </a:solidFill>
                <a:hlinkClick r:id="rId3"/>
              </a:rPr>
              <a:t>боротьби</a:t>
            </a:r>
            <a:r>
              <a:rPr lang="ru-RU" sz="2000" u="sng" dirty="0" smtClean="0">
                <a:solidFill>
                  <a:srgbClr val="6C2904"/>
                </a:solidFill>
                <a:hlinkClick r:id="rId3"/>
              </a:rPr>
              <a:t> </a:t>
            </a:r>
            <a:r>
              <a:rPr lang="ru-RU" sz="2000" u="sng" smtClean="0">
                <a:solidFill>
                  <a:srgbClr val="6C2904"/>
                </a:solidFill>
                <a:hlinkClick r:id="rId3"/>
              </a:rPr>
              <a:t>з </a:t>
            </a:r>
            <a:r>
              <a:rPr lang="ru-RU" sz="2000" u="sng" dirty="0" smtClean="0">
                <a:solidFill>
                  <a:srgbClr val="6C2904"/>
                </a:solidFill>
                <a:hlinkClick r:id="rId3"/>
              </a:rPr>
              <a:t>тлею,… </a:t>
            </a:r>
            <a:r>
              <a:rPr lang="ru-RU" sz="2000" u="sng" dirty="0" err="1" smtClean="0">
                <a:solidFill>
                  <a:srgbClr val="6C2904"/>
                </a:solidFill>
                <a:hlinkClick r:id="rId3"/>
              </a:rPr>
              <a:t>licvidator.ua</a:t>
            </a:r>
            <a:r>
              <a:rPr lang="ru-RU" sz="2000" u="sng" dirty="0" smtClean="0">
                <a:solidFill>
                  <a:srgbClr val="6C2904"/>
                </a:solidFill>
              </a:rPr>
              <a:t> </a:t>
            </a:r>
            <a:r>
              <a:rPr lang="ru-RU" sz="2000" u="sng" dirty="0" smtClean="0">
                <a:solidFill>
                  <a:srgbClr val="6C2904"/>
                </a:solidFill>
                <a:hlinkClick r:id="rId3"/>
              </a:rPr>
              <a:t>https://www.licvidator.ua</a:t>
            </a:r>
            <a:endParaRPr lang="ru-RU" sz="2000" dirty="0" smtClean="0">
              <a:solidFill>
                <a:srgbClr val="6C2904"/>
              </a:solidFill>
            </a:endParaRPr>
          </a:p>
          <a:p>
            <a:r>
              <a:rPr lang="ru-RU" sz="2000" dirty="0" smtClean="0">
                <a:solidFill>
                  <a:srgbClr val="6C2904"/>
                </a:solidFill>
                <a:hlinkClick r:id="rId2"/>
              </a:rPr>
              <a:t> 4. https://adam.ua/blog/suchasni-pidhodi-do-borotbi-zi-shkidnikami-silskogospodarskih-kultur/</a:t>
            </a:r>
            <a:endParaRPr lang="ru-RU" sz="2000" dirty="0" smtClean="0">
              <a:solidFill>
                <a:srgbClr val="6C2904"/>
              </a:solidFill>
            </a:endParaRPr>
          </a:p>
          <a:p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hlinkClick r:id="rId4"/>
              </a:rPr>
              <a:t>5. https://growpro.ua/ua/articles/detail/narodni-sposobi-borotbi-z-shkidnikami-roslin/</a:t>
            </a:r>
            <a:endParaRPr lang="ru-RU" sz="2000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hlinkClick r:id="rId5"/>
              </a:rPr>
              <a:t>6. https://www.pro-of.com.ua/prirodni-metodi-kontrolyu-ta-borotbi-zi-shkidnikami/</a:t>
            </a:r>
            <a:endParaRPr lang="ru-RU" sz="2000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691680" y="5877272"/>
            <a:ext cx="3672408" cy="52322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uk-UA" sz="2800" dirty="0" smtClean="0"/>
              <a:t>Дякую за увагу</a:t>
            </a:r>
            <a:endParaRPr lang="ru-RU" sz="2800" dirty="0"/>
          </a:p>
        </p:txBody>
      </p:sp>
      <p:pic>
        <p:nvPicPr>
          <p:cNvPr id="1026" name="Picture 2" descr="I:\Равлики 23 Цвіт яблуні\340527838_1412764666144209_5789061513702456337_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216" y="620688"/>
            <a:ext cx="2195736" cy="5589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1033</TotalTime>
  <Words>1458</Words>
  <Application>Microsoft Office PowerPoint</Application>
  <PresentationFormat>Экран (4:3)</PresentationFormat>
  <Paragraphs>301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Слайд 1</vt:lpstr>
      <vt:lpstr>Слайд 2</vt:lpstr>
      <vt:lpstr>Мета і завдання роботи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Библ</cp:lastModifiedBy>
  <cp:revision>114</cp:revision>
  <dcterms:created xsi:type="dcterms:W3CDTF">2025-06-20T04:53:58Z</dcterms:created>
  <dcterms:modified xsi:type="dcterms:W3CDTF">2026-04-07T16:48:04Z</dcterms:modified>
</cp:coreProperties>
</file>