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9" r:id="rId3"/>
    <p:sldId id="258" r:id="rId4"/>
    <p:sldId id="259" r:id="rId5"/>
    <p:sldId id="260" r:id="rId6"/>
    <p:sldId id="262" r:id="rId7"/>
    <p:sldId id="280" r:id="rId8"/>
    <p:sldId id="277" r:id="rId9"/>
    <p:sldId id="275" r:id="rId10"/>
    <p:sldId id="257" r:id="rId11"/>
    <p:sldId id="267" r:id="rId12"/>
    <p:sldId id="263" r:id="rId13"/>
    <p:sldId id="278" r:id="rId14"/>
    <p:sldId id="265" r:id="rId15"/>
    <p:sldId id="266" r:id="rId16"/>
    <p:sldId id="26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D565"/>
    <a:srgbClr val="DAE59B"/>
    <a:srgbClr val="00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5" autoAdjust="0"/>
    <p:restoredTop sz="92260" autoAdjust="0"/>
  </p:normalViewPr>
  <p:slideViewPr>
    <p:cSldViewPr>
      <p:cViewPr varScale="1">
        <p:scale>
          <a:sx n="67" d="100"/>
          <a:sy n="67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r">
              <a:defRPr/>
            </a:pP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Біорізноманіття</a:t>
            </a:r>
            <a:r>
              <a:rPr lang="ru-RU" sz="16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sz="16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пшениці</a:t>
            </a:r>
            <a:r>
              <a:rPr lang="ru-RU" sz="16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baseline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16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дозрівання</a:t>
            </a:r>
            <a:r>
              <a:rPr lang="ru-RU" sz="16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17.06 по 13.07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0617774495644292"/>
          <c:y val="0"/>
        </c:manualLayout>
      </c:layout>
    </c:title>
    <c:plotArea>
      <c:layout>
        <c:manualLayout>
          <c:layoutTarget val="inner"/>
          <c:xMode val="edge"/>
          <c:yMode val="edge"/>
          <c:x val="7.7349518810148843E-2"/>
          <c:y val="0.26092118991609631"/>
          <c:w val="0.9226504811898516"/>
          <c:h val="0.65836434840573266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2"/>
            </a:solidFill>
          </c:spPr>
          <c:dPt>
            <c:idx val="0"/>
            <c:spPr>
              <a:solidFill>
                <a:schemeClr val="accent2"/>
              </a:solidFill>
              <a:ln>
                <a:solidFill>
                  <a:schemeClr val="accent1"/>
                </a:solidFill>
              </a:ln>
            </c:spPr>
          </c:dPt>
          <c:dLbls>
            <c:dLblPos val="inBase"/>
            <c:showVal val="1"/>
          </c:dLbls>
          <c:val>
            <c:numRef>
              <c:f>Лист1!$A$4:$A$6</c:f>
              <c:numCache>
                <c:formatCode>General</c:formatCode>
                <c:ptCount val="3"/>
                <c:pt idx="0">
                  <c:v>3</c:v>
                </c:pt>
                <c:pt idx="1">
                  <c:v>4</c:v>
                </c:pt>
                <c:pt idx="2">
                  <c:v>8</c:v>
                </c:pt>
              </c:numCache>
            </c:numRef>
          </c:val>
        </c:ser>
        <c:dLbls>
          <c:showVal val="1"/>
        </c:dLbls>
        <c:axId val="61878272"/>
        <c:axId val="61879808"/>
      </c:barChart>
      <c:catAx>
        <c:axId val="61878272"/>
        <c:scaling>
          <c:orientation val="minMax"/>
        </c:scaling>
        <c:axPos val="b"/>
        <c:tickLblPos val="nextTo"/>
        <c:crossAx val="61879808"/>
        <c:crosses val="autoZero"/>
        <c:auto val="1"/>
        <c:lblAlgn val="ctr"/>
        <c:lblOffset val="100"/>
      </c:catAx>
      <c:valAx>
        <c:axId val="61879808"/>
        <c:scaling>
          <c:orientation val="minMax"/>
        </c:scaling>
        <c:axPos val="l"/>
        <c:majorGridlines/>
        <c:numFmt formatCode="General" sourceLinked="1"/>
        <c:tickLblPos val="nextTo"/>
        <c:crossAx val="61878272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Середня</a:t>
            </a:r>
            <a:r>
              <a:rPr lang="ru-RU" sz="1600" baseline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baseline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sz="1600" baseline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пшениці</a:t>
            </a:r>
            <a:r>
              <a:rPr lang="ru-RU" sz="1600" baseline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1 кв.м. в </a:t>
            </a:r>
            <a:r>
              <a:rPr lang="ru-RU" sz="1600" baseline="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1600" baseline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baseline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дозрівання</a:t>
            </a:r>
            <a:r>
              <a:rPr lang="ru-RU" sz="1600" baseline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aseline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17.06 </a:t>
            </a:r>
            <a:r>
              <a:rPr lang="ru-RU" sz="1600" baseline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aseline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13.07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2382633420822409"/>
          <c:y val="2.7777777777777842E-2"/>
        </c:manualLayout>
      </c:layout>
    </c:title>
    <c:plotArea>
      <c:layout/>
      <c:barChart>
        <c:barDir val="col"/>
        <c:grouping val="clustered"/>
        <c:ser>
          <c:idx val="0"/>
          <c:order val="0"/>
          <c:spPr>
            <a:solidFill>
              <a:srgbClr val="00B0F0"/>
            </a:solidFill>
          </c:spPr>
          <c:dLbls>
            <c:dLblPos val="inBase"/>
            <c:showVal val="1"/>
          </c:dLbls>
          <c:val>
            <c:numRef>
              <c:f>Лист1!$C$20:$C$24</c:f>
              <c:numCache>
                <c:formatCode>General</c:formatCode>
                <c:ptCount val="5"/>
                <c:pt idx="0">
                  <c:v>5</c:v>
                </c:pt>
                <c:pt idx="2">
                  <c:v>11</c:v>
                </c:pt>
                <c:pt idx="4">
                  <c:v>34</c:v>
                </c:pt>
              </c:numCache>
            </c:numRef>
          </c:val>
        </c:ser>
        <c:dLbls>
          <c:showVal val="1"/>
        </c:dLbls>
        <c:axId val="61928576"/>
        <c:axId val="61930112"/>
      </c:barChart>
      <c:catAx>
        <c:axId val="61928576"/>
        <c:scaling>
          <c:orientation val="minMax"/>
        </c:scaling>
        <c:axPos val="b"/>
        <c:tickLblPos val="nextTo"/>
        <c:crossAx val="61930112"/>
        <c:crosses val="autoZero"/>
        <c:auto val="1"/>
        <c:lblAlgn val="ctr"/>
        <c:lblOffset val="100"/>
      </c:catAx>
      <c:valAx>
        <c:axId val="61930112"/>
        <c:scaling>
          <c:orientation val="minMax"/>
        </c:scaling>
        <c:axPos val="l"/>
        <c:majorGridlines/>
        <c:numFmt formatCode="General" sourceLinked="1"/>
        <c:tickLblPos val="nextTo"/>
        <c:crossAx val="61928576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F3ADA4-5B46-41D7-AE6A-0F519979CFB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56D25-C311-4666-AEDD-F22D7FD89A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56D25-C311-4666-AEDD-F22D7FD89A6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56D25-C311-4666-AEDD-F22D7FD89A6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56D25-C311-4666-AEDD-F22D7FD89A6E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56D25-C311-4666-AEDD-F22D7FD89A6E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56D25-C311-4666-AEDD-F22D7FD89A6E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56D25-C311-4666-AEDD-F22D7FD89A6E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56D25-C311-4666-AEDD-F22D7FD89A6E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56D25-C311-4666-AEDD-F22D7FD89A6E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5C58A-ECDE-4B19-B9F4-17667B295FD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C254-90A1-4B86-9963-90FD424F22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5C58A-ECDE-4B19-B9F4-17667B295FD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C254-90A1-4B86-9963-90FD424F22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5C58A-ECDE-4B19-B9F4-17667B295FD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C254-90A1-4B86-9963-90FD424F22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5C58A-ECDE-4B19-B9F4-17667B295FD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C254-90A1-4B86-9963-90FD424F22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5C58A-ECDE-4B19-B9F4-17667B295FD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C254-90A1-4B86-9963-90FD424F22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5C58A-ECDE-4B19-B9F4-17667B295FD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C254-90A1-4B86-9963-90FD424F22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5C58A-ECDE-4B19-B9F4-17667B295FD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C254-90A1-4B86-9963-90FD424F22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5C58A-ECDE-4B19-B9F4-17667B295FD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C254-90A1-4B86-9963-90FD424F22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5C58A-ECDE-4B19-B9F4-17667B295FD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C254-90A1-4B86-9963-90FD424F22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5C58A-ECDE-4B19-B9F4-17667B295FD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C254-90A1-4B86-9963-90FD424F22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5C58A-ECDE-4B19-B9F4-17667B295FD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C254-90A1-4B86-9963-90FD424F22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5C58A-ECDE-4B19-B9F4-17667B295FD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AC254-90A1-4B86-9963-90FD424F22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rk-consumer.gov.ua/hromadianam/upravlinnia-fitosanitarnoi-bezpeky/novyny-upravlinnia-fitosanitarnoi-bezpeky/2644-prohnoz-rozvytku-i-rozpovsiudzhennia-shkidnykiv-i-khvorob-na-cherkashchyni-navesni-2021-rok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dam.ua/blog/suchasni-pidhodi-do-borotbi-zi-shkidnikami-silskogospodarskih-kultur/" TargetMode="External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po.btu.ua/bitstream" TargetMode="External"/><Relationship Id="rId5" Type="http://schemas.openxmlformats.org/officeDocument/2006/relationships/hyperlink" Target="https://growpro.ua/ua/articles/detail/narodni-sposobi-borotbi-z-shkidnikami-roslin/" TargetMode="External"/><Relationship Id="rId4" Type="http://schemas.openxmlformats.org/officeDocument/2006/relationships/hyperlink" Target="https://www.pro-of.com.ua/prirodni-metodi-kontrolyu-ta-borotbi-zi-shkidnikami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9"/>
            <a:ext cx="7772400" cy="792088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Комунальний заклад </a:t>
            </a:r>
            <a:r>
              <a:rPr lang="uk-UA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“Іркліївський</a:t>
            </a:r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ліцей”</a:t>
            </a:r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Золотоніського</a:t>
            </a:r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району  Черкаської області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6400800" cy="1752600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  <a:latin typeface="Arial Black" pitchFamily="34" charset="0"/>
                <a:ea typeface="Batang" pitchFamily="18" charset="-127"/>
              </a:rPr>
              <a:t>Екологічні </a:t>
            </a:r>
            <a:r>
              <a:rPr lang="uk-UA" b="1" dirty="0" err="1" smtClean="0">
                <a:solidFill>
                  <a:srgbClr val="FF0000"/>
                </a:solidFill>
                <a:latin typeface="Arial Black" pitchFamily="34" charset="0"/>
                <a:ea typeface="Batang" pitchFamily="18" charset="-127"/>
              </a:rPr>
              <a:t>зв</a:t>
            </a:r>
            <a:r>
              <a:rPr lang="en-US" b="1" dirty="0" smtClean="0">
                <a:solidFill>
                  <a:srgbClr val="FF0000"/>
                </a:solidFill>
                <a:latin typeface="Arial Black" pitchFamily="34" charset="0"/>
                <a:ea typeface="Batang" pitchFamily="18" charset="-127"/>
              </a:rPr>
              <a:t>’</a:t>
            </a:r>
            <a:r>
              <a:rPr lang="uk-UA" b="1" dirty="0" err="1" smtClean="0">
                <a:solidFill>
                  <a:srgbClr val="FF0000"/>
                </a:solidFill>
                <a:latin typeface="Arial Black" pitchFamily="34" charset="0"/>
                <a:ea typeface="Batang" pitchFamily="18" charset="-127"/>
              </a:rPr>
              <a:t>язки</a:t>
            </a:r>
            <a:r>
              <a:rPr lang="uk-UA" b="1" dirty="0" smtClean="0">
                <a:solidFill>
                  <a:srgbClr val="FF0000"/>
                </a:solidFill>
                <a:latin typeface="Arial Black" pitchFamily="34" charset="0"/>
                <a:ea typeface="Batang" pitchFamily="18" charset="-127"/>
              </a:rPr>
              <a:t> рослин і комах у </a:t>
            </a:r>
            <a:r>
              <a:rPr lang="uk-UA" b="1" dirty="0" err="1" smtClean="0">
                <a:solidFill>
                  <a:srgbClr val="FF0000"/>
                </a:solidFill>
                <a:latin typeface="Arial Black" pitchFamily="34" charset="0"/>
                <a:ea typeface="Batang" pitchFamily="18" charset="-127"/>
              </a:rPr>
              <a:t>агроекосистемі</a:t>
            </a:r>
            <a:r>
              <a:rPr lang="uk-UA" b="1" dirty="0" smtClean="0">
                <a:solidFill>
                  <a:srgbClr val="FF0000"/>
                </a:solidFill>
                <a:latin typeface="Arial Black" pitchFamily="34" charset="0"/>
                <a:ea typeface="Batang" pitchFamily="18" charset="-127"/>
              </a:rPr>
              <a:t>  озимої пшениці</a:t>
            </a:r>
            <a:endParaRPr lang="ru-RU" b="1" dirty="0">
              <a:solidFill>
                <a:srgbClr val="FF0000"/>
              </a:solidFill>
              <a:latin typeface="Arial Black" pitchFamily="34" charset="0"/>
              <a:ea typeface="Batang" pitchFamily="18" charset="-127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1268760"/>
            <a:ext cx="61561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Конкурс “МАН - Юніор. Дослідник. Еколог ”  2026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:\загубинога\изображение_viber_2019-05-20_19-00-46.jpg"/>
          <p:cNvPicPr/>
          <p:nvPr/>
        </p:nvPicPr>
        <p:blipFill>
          <a:blip r:embed="rId2" cstate="print"/>
          <a:srcRect l="29663" t="11779" r="39872" b="62860"/>
          <a:stretch>
            <a:fillRect/>
          </a:stretch>
        </p:blipFill>
        <p:spPr bwMode="auto">
          <a:xfrm rot="479228">
            <a:off x="6286760" y="3433577"/>
            <a:ext cx="1967527" cy="2016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51520" y="5589240"/>
            <a:ext cx="4032448" cy="92333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Автор роботи </a:t>
            </a:r>
            <a:r>
              <a:rPr lang="en-US" b="1" dirty="0" smtClean="0"/>
              <a:t>–</a:t>
            </a:r>
            <a:r>
              <a:rPr lang="uk-UA" dirty="0" smtClean="0"/>
              <a:t> </a:t>
            </a:r>
          </a:p>
          <a:p>
            <a:pPr lvl="0" algn="ctr"/>
            <a:r>
              <a:rPr lang="uk-UA" b="1" dirty="0" err="1" smtClean="0"/>
              <a:t>Бобух</a:t>
            </a:r>
            <a:r>
              <a:rPr lang="uk-UA" b="1" dirty="0" smtClean="0"/>
              <a:t> Галина </a:t>
            </a:r>
            <a:r>
              <a:rPr lang="uk-UA" b="1" dirty="0" smtClean="0"/>
              <a:t>Василівна </a:t>
            </a:r>
            <a:endParaRPr lang="uk-UA" b="1" dirty="0" smtClean="0"/>
          </a:p>
          <a:p>
            <a:pPr lvl="0" algn="ctr"/>
            <a:r>
              <a:rPr lang="uk-UA" b="1" dirty="0" smtClean="0"/>
              <a:t>учениця </a:t>
            </a:r>
            <a:r>
              <a:rPr lang="uk-UA" b="1" dirty="0" smtClean="0"/>
              <a:t>8-б </a:t>
            </a:r>
            <a:r>
              <a:rPr lang="uk-UA" b="1" dirty="0" smtClean="0"/>
              <a:t>класу </a:t>
            </a:r>
            <a:endParaRPr lang="en-US" b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4355976" y="5589240"/>
            <a:ext cx="4572000" cy="923330"/>
          </a:xfrm>
          <a:prstGeom prst="rect">
            <a:avLst/>
          </a:prstGeom>
          <a:solidFill>
            <a:srgbClr val="00B050"/>
          </a:solidFill>
        </p:spPr>
        <p:txBody>
          <a:bodyPr>
            <a:spAutoFit/>
          </a:bodyPr>
          <a:lstStyle/>
          <a:p>
            <a:pPr algn="ctr"/>
            <a:r>
              <a:rPr lang="uk-UA" b="1" dirty="0" smtClean="0"/>
              <a:t>Керівник роботи:</a:t>
            </a:r>
            <a:r>
              <a:rPr lang="uk-UA" i="1" dirty="0" smtClean="0"/>
              <a:t> </a:t>
            </a:r>
          </a:p>
          <a:p>
            <a:pPr algn="ctr"/>
            <a:r>
              <a:rPr lang="uk-UA" b="1" i="1" dirty="0" err="1" smtClean="0"/>
              <a:t>Загубинога</a:t>
            </a:r>
            <a:r>
              <a:rPr lang="uk-UA" b="1" i="1" dirty="0" smtClean="0"/>
              <a:t> Оксана Олексіївна</a:t>
            </a:r>
            <a:r>
              <a:rPr lang="uk-UA" dirty="0" smtClean="0"/>
              <a:t> – вчитель біології та хімії, вчитель методист</a:t>
            </a:r>
            <a:endParaRPr lang="ru-RU" dirty="0" smtClean="0"/>
          </a:p>
        </p:txBody>
      </p:sp>
      <p:pic>
        <p:nvPicPr>
          <p:cNvPr id="11" name="Рисунок 10" descr="C:\Users\User\Desktop\МАН 26\изображение_viber_2025-07-03_16-39-41-050.jpg"/>
          <p:cNvPicPr/>
          <p:nvPr/>
        </p:nvPicPr>
        <p:blipFill>
          <a:blip r:embed="rId3" cstate="print"/>
          <a:srcRect l="60997" t="1616" r="13070" b="44119"/>
          <a:stretch>
            <a:fillRect/>
          </a:stretch>
        </p:blipFill>
        <p:spPr bwMode="auto">
          <a:xfrm rot="20988425">
            <a:off x="1508427" y="3556671"/>
            <a:ext cx="1556028" cy="1610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I:\Фото\домашні\макс айфон 16.06.2014\IMG_0809.JPG"/>
          <p:cNvPicPr>
            <a:picLocks noChangeAspect="1" noChangeArrowheads="1"/>
          </p:cNvPicPr>
          <p:nvPr/>
        </p:nvPicPr>
        <p:blipFill>
          <a:blip r:embed="rId3" cstate="print"/>
          <a:srcRect t="20654" b="491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7504" y="116632"/>
            <a:ext cx="8784976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Актуальність роботи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комахи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складні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різноманітні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взаємозв'язки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взаємовигідними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нейтральними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шкідливими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однієї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сторін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пшениці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комах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існувати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видів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співжиття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найпоширенішими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паразитизм та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симбіоз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Актуальність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зумовлена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взаємодія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комах         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впливає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врожайність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сільськогосподарських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культур,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біологічну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рівновагу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агроекосистемах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Шкідники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зернових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культур —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шкідники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паразити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живляться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зерновими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колосовими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культурами. Для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добрих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врожаїв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зернових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культур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комахами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шкідниками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треба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боротися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вивчаючи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solidFill>
                <a:srgbClr val="FFFF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424936" cy="1008112"/>
          </a:xfrm>
        </p:spPr>
        <p:txBody>
          <a:bodyPr>
            <a:normAutofit fontScale="90000"/>
          </a:bodyPr>
          <a:lstStyle/>
          <a:p>
            <a:r>
              <a:rPr lang="ru-RU" sz="3100" dirty="0" err="1" smtClean="0">
                <a:solidFill>
                  <a:srgbClr val="FFFF00"/>
                </a:solidFill>
              </a:rPr>
              <a:t>Взаємозв'язки</a:t>
            </a:r>
            <a:r>
              <a:rPr lang="ru-RU" sz="3100" dirty="0" smtClean="0">
                <a:solidFill>
                  <a:srgbClr val="FFFF00"/>
                </a:solidFill>
              </a:rPr>
              <a:t> </a:t>
            </a:r>
            <a:r>
              <a:rPr lang="ru-RU" sz="3100" dirty="0" err="1" smtClean="0">
                <a:solidFill>
                  <a:srgbClr val="FFFF00"/>
                </a:solidFill>
              </a:rPr>
              <a:t>рослин</a:t>
            </a:r>
            <a:r>
              <a:rPr lang="ru-RU" sz="3100" dirty="0" smtClean="0">
                <a:solidFill>
                  <a:srgbClr val="FFFF00"/>
                </a:solidFill>
              </a:rPr>
              <a:t> </a:t>
            </a:r>
            <a:r>
              <a:rPr lang="ru-RU" sz="3100" dirty="0" err="1" smtClean="0">
                <a:solidFill>
                  <a:srgbClr val="FFFF00"/>
                </a:solidFill>
              </a:rPr>
              <a:t>і</a:t>
            </a:r>
            <a:r>
              <a:rPr lang="ru-RU" sz="3100" dirty="0" smtClean="0">
                <a:solidFill>
                  <a:srgbClr val="FFFF00"/>
                </a:solidFill>
              </a:rPr>
              <a:t> комах в </a:t>
            </a:r>
            <a:r>
              <a:rPr lang="ru-RU" sz="3100" dirty="0" err="1" smtClean="0">
                <a:solidFill>
                  <a:srgbClr val="FFFF00"/>
                </a:solidFill>
              </a:rPr>
              <a:t>агроекосистемах</a:t>
            </a:r>
            <a:r>
              <a:rPr lang="ru-RU" sz="3100" dirty="0" smtClean="0">
                <a:solidFill>
                  <a:srgbClr val="FF0000"/>
                </a:solidFill>
              </a:rPr>
              <a:t/>
            </a:r>
            <a:br>
              <a:rPr lang="ru-RU" sz="3100" dirty="0" smtClean="0">
                <a:solidFill>
                  <a:srgbClr val="FF0000"/>
                </a:solidFill>
              </a:rPr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268760"/>
            <a:ext cx="489654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Зв'язок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рослинами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даному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випадку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пшеницею, та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комахами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шкідниками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типом паразитизму.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Паразитизм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- форма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симбіотичних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відносин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де один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паразит,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отримує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вигоду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рахунок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іншого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хазяїна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якому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завдає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шкоди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випадку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рослинами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комахами-паразитами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комаха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використовує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рослину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харчування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висмоктуючи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соки,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поїдаючи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листя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тощо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та/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розмноження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відкладання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яєць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розвиток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личинок на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 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Рослина-хазяїн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цьому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страждає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послаблюється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зменшується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продуктивність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відбуватися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деформація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навіть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загибель</a:t>
            </a:r>
            <a:r>
              <a:rPr lang="ru-RU" sz="15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ru-RU" sz="1500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 </a:t>
            </a:r>
            <a:endParaRPr lang="ru-RU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6" descr="C:\Users\User\Downloads\Без названия (3).jpg"/>
          <p:cNvPicPr>
            <a:picLocks noChangeAspect="1" noChangeArrowheads="1"/>
          </p:cNvPicPr>
          <p:nvPr/>
        </p:nvPicPr>
        <p:blipFill>
          <a:blip r:embed="rId2" cstate="print"/>
          <a:srcRect t="3550"/>
          <a:stretch>
            <a:fillRect/>
          </a:stretch>
        </p:blipFill>
        <p:spPr bwMode="auto">
          <a:xfrm>
            <a:off x="5724128" y="3861048"/>
            <a:ext cx="2808312" cy="2604492"/>
          </a:xfrm>
          <a:prstGeom prst="rect">
            <a:avLst/>
          </a:prstGeom>
          <a:noFill/>
        </p:spPr>
      </p:pic>
      <p:pic>
        <p:nvPicPr>
          <p:cNvPr id="10" name="Picture 1" descr="C:\Users\User\Downloads\Без названия (4).jpg"/>
          <p:cNvPicPr>
            <a:picLocks noChangeAspect="1" noChangeArrowheads="1"/>
          </p:cNvPicPr>
          <p:nvPr/>
        </p:nvPicPr>
        <p:blipFill>
          <a:blip r:embed="rId3" cstate="print"/>
          <a:srcRect t="26471"/>
          <a:stretch>
            <a:fillRect/>
          </a:stretch>
        </p:blipFill>
        <p:spPr bwMode="auto">
          <a:xfrm>
            <a:off x="5796136" y="1412776"/>
            <a:ext cx="2752830" cy="216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95536" y="476673"/>
            <a:ext cx="3600574" cy="4248471"/>
          </a:xfrm>
          <a:prstGeom prst="rect">
            <a:avLst/>
          </a:prstGeom>
          <a:solidFill>
            <a:srgbClr val="E0D2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marL="342900" indent="-342900" algn="l"/>
            <a:r>
              <a:rPr lang="uk-UA" sz="3600" b="1" dirty="0" smtClean="0">
                <a:solidFill>
                  <a:schemeClr val="accent2"/>
                </a:solidFill>
              </a:rPr>
              <a:t>Мета роботи: </a:t>
            </a:r>
            <a:r>
              <a:rPr lang="uk-UA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Дослідити особливості взаємодії комах – шкідників рослини пшениці  в </a:t>
            </a:r>
            <a:r>
              <a:rPr lang="uk-UA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агроекосистемі</a:t>
            </a:r>
            <a:r>
              <a:rPr lang="uk-UA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поля в селі </a:t>
            </a:r>
            <a:r>
              <a:rPr lang="uk-UA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Скородистик</a:t>
            </a:r>
            <a:r>
              <a:rPr lang="uk-UA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на Черкащині, визначити  видовий склад комах та оцінити  їх </a:t>
            </a:r>
            <a:r>
              <a:rPr lang="uk-UA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біорізноманіття</a:t>
            </a:r>
            <a:r>
              <a:rPr lang="uk-UA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uk-UA" sz="2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accent2"/>
                </a:solidFill>
              </a:rPr>
              <a:t>Завдання роботи</a:t>
            </a:r>
            <a:r>
              <a:rPr lang="uk-UA" sz="2400" dirty="0" smtClean="0">
                <a:solidFill>
                  <a:schemeClr val="accent2"/>
                </a:solidFill>
              </a:rPr>
              <a:t/>
            </a:r>
            <a:br>
              <a:rPr lang="uk-UA" sz="2400" dirty="0" smtClean="0">
                <a:solidFill>
                  <a:schemeClr val="accent2"/>
                </a:solidFill>
              </a:rPr>
            </a:br>
            <a:r>
              <a:rPr lang="uk-UA" sz="2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досягнення мети роботи  потрібно виконати  наступні дії: 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48064" y="188640"/>
            <a:ext cx="3672408" cy="1368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1.Опрацювати теоретичні відомості із питання екологічних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язків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рослин і комах в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агроекосистемах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1700808"/>
            <a:ext cx="3960440" cy="1296144"/>
          </a:xfrm>
          <a:prstGeom prst="rect">
            <a:avLst/>
          </a:prstGeom>
          <a:solidFill>
            <a:srgbClr val="A1F5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У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межах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біоценозів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досліджуваної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провести огляд рослин пшениці на виявлення видів комах – шкідників чи їх личинок. 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3212976"/>
            <a:ext cx="3960440" cy="936104"/>
          </a:xfrm>
          <a:prstGeom prst="rect">
            <a:avLst/>
          </a:prstGeom>
          <a:solidFill>
            <a:srgbClr val="A3BA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3.Провести відбір   слідів пошкоджень рослин  пшениці та відловлювання комах  в досліджуваному біоценозі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04048" y="4221088"/>
            <a:ext cx="3672408" cy="1368152"/>
          </a:xfrm>
          <a:prstGeom prst="rect">
            <a:avLst/>
          </a:prstGeom>
          <a:solidFill>
            <a:srgbClr val="97A3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4.Провести лабораторно - польові та лабораторні визначення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відловлених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чи знайдених комах та сліди їх пошкоджень на рослинах за довідниками та визначниками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733256"/>
            <a:ext cx="446449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5.Провести  порівняння отриманих  дослідних даних 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шкодочинності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комах  в  місцевій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агроекосистемі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із теоретичними. </a:t>
            </a:r>
          </a:p>
          <a:p>
            <a:pPr algn="ctr"/>
            <a:endParaRPr lang="ru-RU" dirty="0"/>
          </a:p>
        </p:txBody>
      </p:sp>
      <p:cxnSp>
        <p:nvCxnSpPr>
          <p:cNvPr id="11" name="Прямая со стрелкой 10"/>
          <p:cNvCxnSpPr>
            <a:stCxn id="4" idx="3"/>
          </p:cNvCxnSpPr>
          <p:nvPr/>
        </p:nvCxnSpPr>
        <p:spPr>
          <a:xfrm flipV="1">
            <a:off x="3996110" y="260649"/>
            <a:ext cx="1151954" cy="234026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4" idx="3"/>
            <a:endCxn id="6" idx="1"/>
          </p:cNvCxnSpPr>
          <p:nvPr/>
        </p:nvCxnSpPr>
        <p:spPr>
          <a:xfrm flipV="1">
            <a:off x="3996110" y="2348880"/>
            <a:ext cx="575890" cy="252029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4" idx="3"/>
            <a:endCxn id="7" idx="1"/>
          </p:cNvCxnSpPr>
          <p:nvPr/>
        </p:nvCxnSpPr>
        <p:spPr>
          <a:xfrm>
            <a:off x="3996110" y="2600909"/>
            <a:ext cx="935930" cy="108011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4" idx="3"/>
            <a:endCxn id="8" idx="1"/>
          </p:cNvCxnSpPr>
          <p:nvPr/>
        </p:nvCxnSpPr>
        <p:spPr>
          <a:xfrm>
            <a:off x="3996110" y="2600909"/>
            <a:ext cx="1007938" cy="230425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4" idx="3"/>
          </p:cNvCxnSpPr>
          <p:nvPr/>
        </p:nvCxnSpPr>
        <p:spPr>
          <a:xfrm>
            <a:off x="3996110" y="2600909"/>
            <a:ext cx="503882" cy="313234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48"/>
            <a:ext cx="5544616" cy="1077218"/>
          </a:xfrm>
          <a:prstGeom prst="rect">
            <a:avLst/>
          </a:prstGeom>
          <a:solidFill>
            <a:srgbClr val="92FC9C"/>
          </a:solidFill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Місце дослідження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Поля   фермерів із сільськогосподарською рослиною – пшеницею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221088"/>
            <a:ext cx="5400600" cy="2369880"/>
          </a:xfrm>
          <a:prstGeom prst="rect">
            <a:avLst/>
          </a:prstGeom>
          <a:solidFill>
            <a:srgbClr val="92FC9C"/>
          </a:solidFill>
        </p:spPr>
        <p:txBody>
          <a:bodyPr wrap="square">
            <a:spAutoFit/>
          </a:bodyPr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Практичне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значення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одержаних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результатів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Проаналізовані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показники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наявності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комах –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щкідників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зернових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культур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можуть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слугувати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виявлення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змін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екосистемах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необхідність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провести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боротьбу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певними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видами комах –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шкідників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їх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личинок на полях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озимої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пшениці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фото жукыв на колосках пшеницы фото із сайту propozitsiya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C:\Users\User\Downloads\Без названия (3).jpg"/>
          <p:cNvPicPr>
            <a:picLocks noChangeAspect="1" noChangeArrowheads="1"/>
          </p:cNvPicPr>
          <p:nvPr/>
        </p:nvPicPr>
        <p:blipFill>
          <a:blip r:embed="rId2" cstate="print"/>
          <a:srcRect t="3550"/>
          <a:stretch>
            <a:fillRect/>
          </a:stretch>
        </p:blipFill>
        <p:spPr bwMode="auto">
          <a:xfrm>
            <a:off x="6084168" y="3933056"/>
            <a:ext cx="2808312" cy="2604492"/>
          </a:xfrm>
          <a:prstGeom prst="rect">
            <a:avLst/>
          </a:prstGeom>
          <a:noFill/>
        </p:spPr>
      </p:pic>
      <p:pic>
        <p:nvPicPr>
          <p:cNvPr id="9" name="Рисунок 8" descr="C:\Users\User\Desktop\МАН 26\изображение_viber_2025-07-03_16-39-40-14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404664"/>
            <a:ext cx="2826197" cy="2516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95536" y="1916832"/>
            <a:ext cx="3528392" cy="1584176"/>
          </a:xfrm>
          <a:prstGeom prst="rect">
            <a:avLst/>
          </a:prstGeom>
          <a:solidFill>
            <a:srgbClr val="A0D5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єкти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біорізноманіття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рослинно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комахового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угрупування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агроекосистеми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пшеничного поля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14" name="Рисунок 13" descr="C:\Users\User\Desktop\МАН 26\изображение_viber_2025-07-03_16-39-37-35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1772816"/>
            <a:ext cx="289820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55576" y="476672"/>
          <a:ext cx="7813376" cy="3593192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447661"/>
                <a:gridCol w="1784587"/>
                <a:gridCol w="1440160"/>
                <a:gridCol w="792088"/>
                <a:gridCol w="3348880"/>
              </a:tblGrid>
              <a:tr h="518160">
                <a:tc gridSpan="5"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Точки </a:t>
                      </a:r>
                      <a:r>
                        <a:rPr lang="ru-RU" sz="2800" baseline="0" dirty="0" smtClean="0"/>
                        <a:t> </a:t>
                      </a:r>
                      <a:r>
                        <a:rPr lang="ru-RU" sz="2800" baseline="0" dirty="0" err="1" smtClean="0"/>
                        <a:t>д</a:t>
                      </a:r>
                      <a:r>
                        <a:rPr lang="ru-RU" sz="2800" dirty="0" err="1" smtClean="0"/>
                        <a:t>осліджень</a:t>
                      </a:r>
                      <a:endParaRPr lang="ru-RU" sz="2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849992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№</a:t>
                      </a:r>
                    </a:p>
                    <a:p>
                      <a:r>
                        <a:rPr lang="uk-UA" sz="1600" dirty="0" err="1" smtClean="0"/>
                        <a:t>пп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Досліджувана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територія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err="1" smtClean="0"/>
                        <a:t>Сільсько</a:t>
                      </a:r>
                      <a:r>
                        <a:rPr lang="uk-UA" sz="1600" dirty="0" smtClean="0"/>
                        <a:t> -</a:t>
                      </a:r>
                    </a:p>
                    <a:p>
                      <a:r>
                        <a:rPr lang="uk-UA" sz="1600" dirty="0" smtClean="0"/>
                        <a:t>господарська</a:t>
                      </a:r>
                    </a:p>
                    <a:p>
                      <a:r>
                        <a:rPr lang="uk-UA" sz="1600" dirty="0" smtClean="0"/>
                        <a:t> культура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Площа (в га)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Стан полів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3136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1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Поле №1 (фермерське)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Пшениця озима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20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Технологічна</a:t>
                      </a:r>
                      <a:r>
                        <a:rPr lang="uk-UA" sz="1600" baseline="0" dirty="0" smtClean="0"/>
                        <a:t> схема догляду за посівами</a:t>
                      </a:r>
                      <a:r>
                        <a:rPr lang="uk-UA" sz="1600" dirty="0" smtClean="0"/>
                        <a:t>. 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6168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2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Поле №2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( поле </a:t>
                      </a:r>
                      <a:r>
                        <a:rPr lang="uk-UA" sz="1600" baseline="0" dirty="0" smtClean="0"/>
                        <a:t>приватної особи)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Пшениця</a:t>
                      </a:r>
                    </a:p>
                    <a:p>
                      <a:r>
                        <a:rPr lang="uk-UA" sz="1600" dirty="0" smtClean="0"/>
                        <a:t>озима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4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Звичайний рядковий посів. Поле чисте від бур</a:t>
                      </a:r>
                      <a:r>
                        <a:rPr lang="en-US" sz="1600" dirty="0" smtClean="0"/>
                        <a:t>’</a:t>
                      </a:r>
                      <a:r>
                        <a:rPr lang="uk-UA" sz="1600" dirty="0" err="1" smtClean="0"/>
                        <a:t>янів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2152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3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Поле №3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(поле приватної особи)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Пшениця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озима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2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Звичайний рядковий посів . Поле слабо </a:t>
                      </a:r>
                      <a:r>
                        <a:rPr lang="uk-UA" sz="1600" dirty="0" err="1" smtClean="0"/>
                        <a:t>забур</a:t>
                      </a:r>
                      <a:r>
                        <a:rPr lang="en-US" sz="1600" dirty="0" smtClean="0"/>
                        <a:t>’</a:t>
                      </a:r>
                      <a:r>
                        <a:rPr lang="uk-UA" sz="1600" dirty="0" err="1" smtClean="0"/>
                        <a:t>янене</a:t>
                      </a:r>
                      <a:r>
                        <a:rPr lang="uk-UA" sz="1600" dirty="0" smtClean="0"/>
                        <a:t>  осотом і  дикими маками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409" name="Picture 1" descr="I:\Фото\домашні\макс айфон 16.06.2014\IMG_0809.JPG"/>
          <p:cNvPicPr>
            <a:picLocks noChangeAspect="1" noChangeArrowheads="1"/>
          </p:cNvPicPr>
          <p:nvPr/>
        </p:nvPicPr>
        <p:blipFill>
          <a:blip r:embed="rId3" cstate="print"/>
          <a:srcRect b="49101"/>
          <a:stretch>
            <a:fillRect/>
          </a:stretch>
        </p:blipFill>
        <p:spPr bwMode="auto">
          <a:xfrm>
            <a:off x="539552" y="4581128"/>
            <a:ext cx="2376264" cy="20162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6237312"/>
            <a:ext cx="1008112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Поле №1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Users\User\Desktop\МАН 26\изображение_viber_2025-07-03_16-39-33-74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4581128"/>
            <a:ext cx="3042221" cy="2012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esktop\Ман 24\МАН 25 Ы школа\изображение_viber_2024-06-26_19-14-24-384.jpg"/>
          <p:cNvPicPr>
            <a:picLocks noChangeAspect="1" noChangeArrowheads="1"/>
          </p:cNvPicPr>
          <p:nvPr/>
        </p:nvPicPr>
        <p:blipFill>
          <a:blip r:embed="rId5" cstate="print"/>
          <a:srcRect t="19630" r="55832" b="21479"/>
          <a:stretch>
            <a:fillRect/>
          </a:stretch>
        </p:blipFill>
        <p:spPr bwMode="auto">
          <a:xfrm>
            <a:off x="6156176" y="4509120"/>
            <a:ext cx="2592288" cy="2088232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6228184" y="6237312"/>
            <a:ext cx="1008112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Поле №3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87824" y="6165304"/>
            <a:ext cx="1008112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Поле № 2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56176" y="548680"/>
            <a:ext cx="2592288" cy="23762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Пробні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ділянки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342900" indent="-342900"/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появою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жуків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колосках,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обліковують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пробних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ділянках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50x50 см. На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100 га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закладають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16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ділянок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980728"/>
            <a:ext cx="2880320" cy="388843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Косіння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ентомологічним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сачком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Сачком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роблять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 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помахів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верхівковій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травостою, 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пійманих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комах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переносять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морилку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поліетиленовий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пакет.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Звичайно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роблять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 10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серій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помахів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сумарна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їхня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обліковій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ділянці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сягала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100.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розміщують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діагоналі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поля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Z-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подібно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284984"/>
            <a:ext cx="2664296" cy="331236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Розтин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стебел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стебел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встановлюють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розтином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500 га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відбирають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16 проб по 0,5 м рядка у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фазі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молочно-воскової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стиглості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зернових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Відбирають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0,25 м 2 у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шаховому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порядку.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12160" y="3356992"/>
            <a:ext cx="2808312" cy="31683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Підрахунки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 1м кв.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малорухомих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підрахунки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квадратному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метрі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поля.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Вимірювання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бажано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робити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кількох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місцях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орієнтуватися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середню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цифру.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48680"/>
            <a:ext cx="2592288" cy="23762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Візуальні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обстеження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основані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безпосередньому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огляді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підрахунках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пошкоджених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ними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59832" y="188640"/>
            <a:ext cx="3024336" cy="52322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Методика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75856" y="5085184"/>
            <a:ext cx="2448272" cy="14401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Фотофіксація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етапів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над проектом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User\Downloads\хлебная жужелица.jpg"/>
          <p:cNvPicPr/>
          <p:nvPr/>
        </p:nvPicPr>
        <p:blipFill>
          <a:blip r:embed="rId3" cstate="print"/>
          <a:srcRect l="8824" r="20588"/>
          <a:stretch>
            <a:fillRect/>
          </a:stretch>
        </p:blipFill>
        <p:spPr bwMode="auto">
          <a:xfrm>
            <a:off x="3131840" y="5229200"/>
            <a:ext cx="216024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ownloads\злаковая муха овсяная-шведская-муха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5229200"/>
            <a:ext cx="216024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ownloads\полосатая хлебная блоха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204864"/>
            <a:ext cx="2088232" cy="157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ownloads\пьявица обыкновенная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5373216"/>
            <a:ext cx="2106117" cy="1005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ownloads\тля злаковая обыкновенная.jpg"/>
          <p:cNvPicPr/>
          <p:nvPr/>
        </p:nvPicPr>
        <p:blipFill>
          <a:blip r:embed="rId7" cstate="print"/>
          <a:srcRect t="25174"/>
          <a:stretch>
            <a:fillRect/>
          </a:stretch>
        </p:blipFill>
        <p:spPr bwMode="auto">
          <a:xfrm>
            <a:off x="395536" y="548680"/>
            <a:ext cx="2160240" cy="135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Downloads\пшеничный трипс.jpg"/>
          <p:cNvPicPr/>
          <p:nvPr/>
        </p:nvPicPr>
        <p:blipFill>
          <a:blip r:embed="rId8" cstate="print"/>
          <a:srcRect t="12500" b="12500"/>
          <a:stretch>
            <a:fillRect/>
          </a:stretch>
        </p:blipFill>
        <p:spPr bwMode="auto">
          <a:xfrm>
            <a:off x="3131840" y="548680"/>
            <a:ext cx="223224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95536" y="1700808"/>
            <a:ext cx="2160240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402A1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Звичайна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402A1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402A1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злакова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402A1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402A1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попелиця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31840" y="1628800"/>
            <a:ext cx="2232248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Пшеничний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трипс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6381328"/>
            <a:ext cx="2160240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dirty="0" err="1" smtClean="0">
                <a:solidFill>
                  <a:srgbClr val="402A18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Хлібна</a:t>
            </a:r>
            <a:r>
              <a:rPr lang="ru-RU" sz="1200" b="1" dirty="0" smtClean="0">
                <a:solidFill>
                  <a:srgbClr val="402A18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402A18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муха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868144" y="6381328"/>
            <a:ext cx="2160240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rgbClr val="402A18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’</a:t>
            </a:r>
            <a:r>
              <a:rPr lang="uk-UA" sz="1200" b="1" dirty="0" err="1" smtClean="0">
                <a:solidFill>
                  <a:srgbClr val="402A18"/>
                </a:solidFill>
                <a:latin typeface="Times New Roman" pitchFamily="18" charset="0"/>
                <a:cs typeface="Times New Roman" pitchFamily="18" charset="0"/>
              </a:rPr>
              <a:t>явиця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31840" y="3501008"/>
            <a:ext cx="2160240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rgbClr val="402A18"/>
                </a:solidFill>
                <a:latin typeface="Times New Roman" pitchFamily="18" charset="0"/>
                <a:cs typeface="Times New Roman" pitchFamily="18" charset="0"/>
              </a:rPr>
              <a:t>Хлібна смугаста блоха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03848" y="6453336"/>
            <a:ext cx="2160240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Хлібна жужелиця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 descr="Відкладання яєць клопом шкідливою черепашкою"/>
          <p:cNvPicPr/>
          <p:nvPr/>
        </p:nvPicPr>
        <p:blipFill>
          <a:blip r:embed="rId9" cstate="print"/>
          <a:srcRect r="71729"/>
          <a:stretch>
            <a:fillRect/>
          </a:stretch>
        </p:blipFill>
        <p:spPr bwMode="auto">
          <a:xfrm>
            <a:off x="611560" y="2204864"/>
            <a:ext cx="1918856" cy="1611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539552" y="3501008"/>
            <a:ext cx="2160240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rgbClr val="402A18"/>
                </a:solidFill>
                <a:latin typeface="Times New Roman" pitchFamily="18" charset="0"/>
                <a:cs typeface="Times New Roman" pitchFamily="18" charset="0"/>
              </a:rPr>
              <a:t>Клоп шкідлива черепашка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Рисунок 20" descr="https://propozitsiya.com/sites/default/files/styles/compressor/500x214/photo_gallery/2022/04/pylshchyk.jpg?itok=KGLr3Lce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1560" y="4005064"/>
            <a:ext cx="2376264" cy="979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ик 22"/>
          <p:cNvSpPr/>
          <p:nvPr/>
        </p:nvSpPr>
        <p:spPr>
          <a:xfrm>
            <a:off x="611560" y="4869160"/>
            <a:ext cx="2376264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rgbClr val="402A18"/>
                </a:solidFill>
                <a:latin typeface="Times New Roman" pitchFamily="18" charset="0"/>
                <a:cs typeface="Times New Roman" pitchFamily="18" charset="0"/>
              </a:rPr>
              <a:t>Хлібний звичайний пильщик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AutoShape 2" descr="Цикадки меры борьбы и препараты для защиты | Щелково Агрохи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5" name="Picture 3" descr="C:\Users\User\Downloads\Без названия (2)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75856" y="4005064"/>
            <a:ext cx="2160240" cy="1202432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3275856" y="4869160"/>
            <a:ext cx="2160240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rgbClr val="402A18"/>
                </a:solidFill>
                <a:latin typeface="Times New Roman" pitchFamily="18" charset="0"/>
                <a:cs typeface="Times New Roman" pitchFamily="18" charset="0"/>
              </a:rPr>
              <a:t>Смугаста цикадка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580112" y="620688"/>
            <a:ext cx="3275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шкідники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пшениці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пороги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шкодочинності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Пшеничний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трипс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3-4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особини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квадратний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метр. </a:t>
            </a:r>
          </a:p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Клоп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шкідлива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черепашка: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1-2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екземпляри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квадратний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метр.</a:t>
            </a:r>
          </a:p>
          <a:p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Хлібні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блішки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особин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квадратний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метр.</a:t>
            </a:r>
          </a:p>
          <a:p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Хлібна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жужелиця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3 личинки на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квадратний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метр.</a:t>
            </a:r>
          </a:p>
          <a:p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Злакові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мухи: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10-15%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заселених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стебел.</a:t>
            </a:r>
          </a:p>
          <a:p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Озима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совка: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2-3 личинки на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квадратний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метр.</a:t>
            </a:r>
          </a:p>
          <a:p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П'явиці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10-15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жуків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квадратний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метр.</a:t>
            </a:r>
          </a:p>
          <a:p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Злакові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попелиці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8-10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особин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стебло.</a:t>
            </a:r>
          </a:p>
          <a:p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Звичайна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зернова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совка: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20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гусениць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100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колосків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пшениці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8496944" cy="576063"/>
          </a:xfrm>
        </p:spPr>
        <p:txBody>
          <a:bodyPr>
            <a:noAutofit/>
          </a:bodyPr>
          <a:lstStyle/>
          <a:p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Комахи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шкідники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виявлені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досліджень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95536" y="908720"/>
          <a:ext cx="8496944" cy="579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/>
                <a:gridCol w="648072"/>
                <a:gridCol w="1944216"/>
                <a:gridCol w="648072"/>
                <a:gridCol w="1728192"/>
                <a:gridCol w="792088"/>
                <a:gridCol w="1728192"/>
                <a:gridCol w="648072"/>
              </a:tblGrid>
              <a:tr h="288032">
                <a:tc rowSpan="2">
                  <a:txBody>
                    <a:bodyPr/>
                    <a:lstStyle/>
                    <a:p>
                      <a:r>
                        <a:rPr lang="uk-UA" sz="1200" b="0" dirty="0" err="1" smtClean="0">
                          <a:solidFill>
                            <a:schemeClr val="bg1"/>
                          </a:solidFill>
                        </a:rPr>
                        <a:t>№пп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dirty="0" err="1" smtClean="0">
                          <a:solidFill>
                            <a:schemeClr val="bg1"/>
                          </a:solidFill>
                        </a:rPr>
                        <a:t>Досліджу-</a:t>
                      </a:r>
                      <a:endParaRPr lang="uk-UA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dirty="0" err="1" smtClean="0">
                          <a:solidFill>
                            <a:schemeClr val="bg1"/>
                          </a:solidFill>
                        </a:rPr>
                        <a:t>вана</a:t>
                      </a:r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територія</a:t>
                      </a:r>
                      <a:endParaRPr lang="ru-RU" sz="12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Комахи – шкідники /кількість (заокруглено до 1 цілого)  / дати спостережень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17.06.(молочна стиглість)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dirty="0" err="1" smtClean="0">
                          <a:solidFill>
                            <a:schemeClr val="bg1"/>
                          </a:solidFill>
                        </a:rPr>
                        <a:t>К-сть</a:t>
                      </a:r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 на 1м2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   30.06. (воскова</a:t>
                      </a:r>
                      <a:r>
                        <a:rPr lang="uk-UA" sz="1200" b="0" baseline="0" dirty="0" smtClean="0">
                          <a:solidFill>
                            <a:schemeClr val="bg1"/>
                          </a:solidFill>
                        </a:rPr>
                        <a:t> стиглість)</a:t>
                      </a:r>
                      <a:endParaRPr lang="ru-RU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2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uk-UA" sz="1200" b="0" dirty="0" err="1" smtClean="0">
                          <a:solidFill>
                            <a:schemeClr val="bg1"/>
                          </a:solidFill>
                        </a:rPr>
                        <a:t>К-сть</a:t>
                      </a:r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 на 1м2</a:t>
                      </a:r>
                      <a:endParaRPr lang="ru-RU" sz="12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13.07.2025 (повна стиглість)</a:t>
                      </a:r>
                      <a:endParaRPr lang="ru-RU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2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dirty="0" err="1" smtClean="0">
                          <a:solidFill>
                            <a:schemeClr val="bg1"/>
                          </a:solidFill>
                        </a:rPr>
                        <a:t>К-сть</a:t>
                      </a:r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 на 1м2</a:t>
                      </a:r>
                      <a:endParaRPr lang="ru-RU" sz="12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1530">
                <a:tc rowSpan="3">
                  <a:txBody>
                    <a:bodyPr/>
                    <a:lstStyle/>
                    <a:p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Поле №1</a:t>
                      </a:r>
                      <a:endParaRPr lang="ru-RU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2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Хлібна жужелиця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Хлібна жужелиця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Клоп-черепашка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16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Злакові мухи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Злакові мухи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Злакові мухи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8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Клоп-черепашка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4589">
                <a:tc rowSpan="4">
                  <a:txBody>
                    <a:bodyPr/>
                    <a:lstStyle/>
                    <a:p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Поле №2</a:t>
                      </a:r>
                      <a:endParaRPr lang="ru-RU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2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Хлібна жужелиця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Хлібна жужелиця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Хлібна жужелиця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63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Злакові мухи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Злакові мухи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Злакові мухи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15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Клоп-черепашка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2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Клоп-черепашка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1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цикадка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15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цикадка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2248">
                <a:tc rowSpan="6">
                  <a:txBody>
                    <a:bodyPr/>
                    <a:lstStyle/>
                    <a:p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Поле №3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dirty="0" smtClean="0">
                          <a:solidFill>
                            <a:schemeClr val="bg1"/>
                          </a:solidFill>
                        </a:rPr>
                        <a:t>Всього видів</a:t>
                      </a:r>
                      <a:endParaRPr lang="ru-RU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2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трипс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Злакові мухи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Злакові мухи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5%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15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Злакові мухи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Попелиці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17%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Цикадка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8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попелиці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5%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П</a:t>
                      </a:r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’</a:t>
                      </a:r>
                      <a:r>
                        <a:rPr lang="uk-UA" sz="1400" b="0" dirty="0" err="1" smtClean="0">
                          <a:solidFill>
                            <a:schemeClr val="bg1"/>
                          </a:solidFill>
                        </a:rPr>
                        <a:t>явиця</a:t>
                      </a: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 звичайна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П</a:t>
                      </a:r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’</a:t>
                      </a:r>
                      <a:r>
                        <a:rPr lang="uk-UA" sz="1400" b="0" dirty="0" err="1" smtClean="0">
                          <a:solidFill>
                            <a:schemeClr val="bg1"/>
                          </a:solidFill>
                        </a:rPr>
                        <a:t>явиця</a:t>
                      </a: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 звичайна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51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Хлібна жужелиця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Хлібна</a:t>
                      </a:r>
                      <a:r>
                        <a:rPr lang="uk-UA" sz="1400" b="0" baseline="0" dirty="0" smtClean="0">
                          <a:solidFill>
                            <a:schemeClr val="bg1"/>
                          </a:solidFill>
                        </a:rPr>
                        <a:t> блішка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Хлібна</a:t>
                      </a:r>
                      <a:r>
                        <a:rPr lang="uk-UA" sz="1400" b="0" baseline="0" dirty="0" smtClean="0">
                          <a:solidFill>
                            <a:schemeClr val="bg1"/>
                          </a:solidFill>
                        </a:rPr>
                        <a:t> блішка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61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П</a:t>
                      </a:r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’</a:t>
                      </a:r>
                      <a:r>
                        <a:rPr lang="uk-UA" sz="1400" b="0" dirty="0" err="1" smtClean="0">
                          <a:solidFill>
                            <a:schemeClr val="bg1"/>
                          </a:solidFill>
                        </a:rPr>
                        <a:t>явиця</a:t>
                      </a: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 звичайна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baseline="0" dirty="0" smtClean="0">
                          <a:solidFill>
                            <a:schemeClr val="bg1"/>
                          </a:solidFill>
                        </a:rPr>
                        <a:t>Зернова совка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25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Хлібна</a:t>
                      </a:r>
                      <a:r>
                        <a:rPr lang="uk-UA" sz="1400" b="0" baseline="0" dirty="0" smtClean="0">
                          <a:solidFill>
                            <a:schemeClr val="bg1"/>
                          </a:solidFill>
                        </a:rPr>
                        <a:t> блішка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0" baseline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  <a:p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139952" y="3284984"/>
            <a:ext cx="936104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Поле № 3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27784" y="3284984"/>
            <a:ext cx="936104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Поле № 2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20072" y="260648"/>
            <a:ext cx="3744416" cy="38884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пшениці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найменша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обробленому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№1(3види) , де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монокультура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пшениці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№3 (8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яке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забур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янене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біорізноманіття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На 1 метр квадратний середня кількість шкідників є на полі №3 теж найбільшою (34особини) , тоді як на обробленому пестицидами полі №1 вона найменша (5 особин).</a:t>
            </a:r>
          </a:p>
          <a:p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Чим більше 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біорізноманіття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рослин тим більше , в даному випадку, і 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біорізноманіття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комах.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71600" y="3284984"/>
            <a:ext cx="936104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Поле № 1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51520" y="188640"/>
          <a:ext cx="482453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Диаграмма 21"/>
          <p:cNvGraphicFramePr/>
          <p:nvPr/>
        </p:nvGraphicFramePr>
        <p:xfrm>
          <a:off x="467544" y="37890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 descr="C:\Users\User\Desktop\МАН 26\изображение_viber_2025-07-03_16-39-40-8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4293096"/>
            <a:ext cx="3168352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1052730"/>
          <a:ext cx="8496944" cy="56166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/>
                <a:gridCol w="936104"/>
                <a:gridCol w="1512168"/>
                <a:gridCol w="1008112"/>
                <a:gridCol w="936104"/>
                <a:gridCol w="1080120"/>
                <a:gridCol w="2664296"/>
              </a:tblGrid>
              <a:tr h="969696">
                <a:tc>
                  <a:txBody>
                    <a:bodyPr/>
                    <a:lstStyle/>
                    <a:p>
                      <a:r>
                        <a:rPr lang="uk-UA" sz="1200" b="1" dirty="0" err="1" smtClean="0">
                          <a:solidFill>
                            <a:schemeClr val="bg1"/>
                          </a:solidFill>
                        </a:rPr>
                        <a:t>№пп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err="1" smtClean="0">
                          <a:solidFill>
                            <a:schemeClr val="bg1"/>
                          </a:solidFill>
                        </a:rPr>
                        <a:t>Досліджу-</a:t>
                      </a:r>
                      <a:endParaRPr lang="uk-UA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err="1" smtClean="0">
                          <a:solidFill>
                            <a:schemeClr val="bg1"/>
                          </a:solidFill>
                        </a:rPr>
                        <a:t>вана</a:t>
                      </a: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територія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Комахи - шкідники</a:t>
                      </a:r>
                      <a:endParaRPr lang="ru-RU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Кількість на 1м2 середні дані досліду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Допустима</a:t>
                      </a:r>
                      <a:r>
                        <a:rPr lang="uk-UA" sz="1200" b="1" baseline="0" dirty="0" smtClean="0">
                          <a:solidFill>
                            <a:schemeClr val="bg1"/>
                          </a:solidFill>
                        </a:rPr>
                        <a:t> норма</a:t>
                      </a:r>
                      <a:endParaRPr lang="ru-RU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Порівняння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(плюс +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чи  мінус -)</a:t>
                      </a:r>
                      <a:endParaRPr lang="ru-RU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Висновок</a:t>
                      </a:r>
                      <a:endParaRPr lang="ru-RU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23474">
                <a:tc rowSpan="3"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№1</a:t>
                      </a:r>
                      <a:endParaRPr lang="ru-RU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Хлібна жужелиця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3 - 4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-3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55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Злакові мухи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10 - 15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-11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3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Клоп-черепашка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2- 4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-3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7117">
                <a:tc rowSpan="4"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№2</a:t>
                      </a:r>
                      <a:endParaRPr lang="ru-RU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Хлібна жужелиця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3 - 4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-2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92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Злакові мухи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10 -15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-9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3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Клоп-черепашка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2 - 4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-3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3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Цикадка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2 - 3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-1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1981">
                <a:tc rowSpan="7"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№3</a:t>
                      </a:r>
                      <a:endParaRPr lang="ru-RU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Трипс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2 - 4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-2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3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Злакові мухи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10 -15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-10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5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попелиці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5%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10 – 15%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-10%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96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Хлібна жужелиця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3 - 4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-3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3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’</a:t>
                      </a:r>
                      <a:r>
                        <a:rPr lang="uk-UA" sz="1200" b="1" dirty="0" err="1" smtClean="0">
                          <a:solidFill>
                            <a:schemeClr val="bg1"/>
                          </a:solidFill>
                        </a:rPr>
                        <a:t>явиця</a:t>
                      </a: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 звичайна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10 - 15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-12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3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Хлібна</a:t>
                      </a:r>
                      <a:r>
                        <a:rPr lang="uk-UA" sz="1200" b="1" baseline="0" dirty="0" smtClean="0">
                          <a:solidFill>
                            <a:schemeClr val="bg1"/>
                          </a:solidFill>
                        </a:rPr>
                        <a:t> блішка</a:t>
                      </a:r>
                      <a:endParaRPr lang="uk-UA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Понад 100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-88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32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baseline="0" dirty="0" smtClean="0">
                          <a:solidFill>
                            <a:schemeClr val="bg1"/>
                          </a:solidFill>
                        </a:rPr>
                        <a:t>Зернова совка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2  - 4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-2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bg1"/>
                          </a:solidFill>
                        </a:rPr>
                        <a:t>Поле практично чисте від шкідників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7"/>
            <a:ext cx="8496944" cy="576063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Порівняння допустимих норм забруднення полів комахами-шкідниками із виявленими при дослідженні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МАН 26\изображение_viber_2025-07-03_16-39-39-6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5013176"/>
            <a:ext cx="1962101" cy="1580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Desktop\МАН 26\изображение_viber_2025-07-03_16-39-50-23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692696"/>
            <a:ext cx="2592288" cy="194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МАН 26\изображение_viber_2025-07-03_16-39-50-968.jpg"/>
          <p:cNvPicPr/>
          <p:nvPr/>
        </p:nvPicPr>
        <p:blipFill>
          <a:blip r:embed="rId5" cstate="print"/>
          <a:srcRect t="31377" r="32996" b="24340"/>
          <a:stretch>
            <a:fillRect/>
          </a:stretch>
        </p:blipFill>
        <p:spPr bwMode="auto">
          <a:xfrm>
            <a:off x="6444208" y="620688"/>
            <a:ext cx="230425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МАН 26\изображение_viber_2025-07-03_16-39-51-428.jpg"/>
          <p:cNvPicPr/>
          <p:nvPr/>
        </p:nvPicPr>
        <p:blipFill>
          <a:blip r:embed="rId6" cstate="print"/>
          <a:srcRect l="10192" r="10824"/>
          <a:stretch>
            <a:fillRect/>
          </a:stretch>
        </p:blipFill>
        <p:spPr bwMode="auto">
          <a:xfrm>
            <a:off x="6084168" y="4869160"/>
            <a:ext cx="2232248" cy="172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МАН 26\изображение_viber_2025-07-03_16-39-50-01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2780928"/>
            <a:ext cx="2826197" cy="2012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МАН 26\изображение_viber_2025-07-03_16-39-46-317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8144" y="2780928"/>
            <a:ext cx="3024336" cy="194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esktop\МАН 26\изображение_viber_2025-07-03_16-39-39-178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5856" y="692696"/>
            <a:ext cx="3096344" cy="194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Desktop\МАН 26\изображение_viber_2025-07-03_16-39-35-014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15816" y="5013176"/>
            <a:ext cx="2664296" cy="1580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123728" y="4509120"/>
            <a:ext cx="1152128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Відшукування трипса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16216" y="2132856"/>
            <a:ext cx="2232248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Листки пшениці пошкоджені </a:t>
            </a:r>
            <a:endParaRPr lang="en-US" sz="1200" b="1" dirty="0" smtClean="0">
              <a:solidFill>
                <a:schemeClr val="bg1"/>
              </a:solidFill>
              <a:latin typeface="Calibri" pitchFamily="34" charset="0"/>
              <a:cs typeface="Times New Roman" pitchFamily="18" charset="0"/>
            </a:endParaRPr>
          </a:p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п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 ‘</a:t>
            </a:r>
            <a:r>
              <a:rPr lang="uk-UA" sz="1200" b="1" dirty="0" err="1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явицею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07704" y="2276872"/>
            <a:ext cx="1152128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Відшукування тлі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740352" y="4293096"/>
            <a:ext cx="1296144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Пошкоджені  трипсом  (білі) колоски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20072" y="620688"/>
            <a:ext cx="1152128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Відшукування</a:t>
            </a:r>
            <a:r>
              <a:rPr lang="uk-UA" sz="12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зерен пошкоджених пильщиком чи совкою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48264" y="6237312"/>
            <a:ext cx="1368152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Визначення комах-шкідників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15816" y="5013176"/>
            <a:ext cx="1440160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Збір виловленого матеріалу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59632" y="6165304"/>
            <a:ext cx="1368152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Відловлювання шкідників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627784" y="116632"/>
            <a:ext cx="4248472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Етапи роботи над проектом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Рисунок 19" descr="C:\Users\User\Desktop\МАН 26\изображение_viber_2025-07-03_16-39-34-596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75856" y="2780928"/>
            <a:ext cx="2465230" cy="20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ик 22"/>
          <p:cNvSpPr/>
          <p:nvPr/>
        </p:nvSpPr>
        <p:spPr>
          <a:xfrm>
            <a:off x="3347864" y="4509120"/>
            <a:ext cx="1944216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200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Візуальний огляд рослин та збір шкідників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504056"/>
          </a:xfrm>
        </p:spPr>
        <p:txBody>
          <a:bodyPr>
            <a:normAutofit fontScale="90000"/>
          </a:bodyPr>
          <a:lstStyle/>
          <a:p>
            <a:r>
              <a:rPr lang="ru-RU" baseline="0" dirty="0" err="1" smtClean="0">
                <a:solidFill>
                  <a:srgbClr val="FFFF00"/>
                </a:solidFill>
              </a:rPr>
              <a:t>Висновки</a:t>
            </a:r>
            <a:r>
              <a:rPr lang="ru-RU" baseline="0" dirty="0" smtClean="0">
                <a:solidFill>
                  <a:srgbClr val="FFFF00"/>
                </a:solidFill>
              </a:rPr>
              <a:t> </a:t>
            </a:r>
            <a:r>
              <a:rPr lang="ru-RU" baseline="0" dirty="0" err="1" smtClean="0">
                <a:solidFill>
                  <a:srgbClr val="FFFF00"/>
                </a:solidFill>
              </a:rPr>
              <a:t>з</a:t>
            </a:r>
            <a:r>
              <a:rPr lang="ru-RU" baseline="0" dirty="0" smtClean="0">
                <a:solidFill>
                  <a:srgbClr val="FFFF00"/>
                </a:solidFill>
              </a:rPr>
              <a:t> </a:t>
            </a:r>
            <a:r>
              <a:rPr lang="ru-RU" baseline="0" dirty="0" err="1" smtClean="0">
                <a:solidFill>
                  <a:srgbClr val="FFFF00"/>
                </a:solidFill>
              </a:rPr>
              <a:t>д</a:t>
            </a:r>
            <a:r>
              <a:rPr lang="ru-RU" dirty="0" err="1" smtClean="0">
                <a:solidFill>
                  <a:srgbClr val="FFFF00"/>
                </a:solidFill>
              </a:rPr>
              <a:t>осліджень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692696"/>
            <a:ext cx="8568952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Вихідні</a:t>
            </a:r>
            <a:r>
              <a:rPr lang="ru-RU" sz="1600" i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«З 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настанням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весняного-літнього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тепла на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Черкащині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посівах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озимої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пшениці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очікується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активізація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таких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 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злакові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мухи, 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цикади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попелиця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хлібна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жужелиця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озима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совка.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переміщуватимуться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місць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зимівлі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хлібні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блішки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клопи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явиці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.»  Про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повідомляє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ГУ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Держпродспоживслужби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в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області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обстеженні дослідних ділянок на наявність комах – шкідників  мною виявлено їх  7  видів. 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Біорізноманіття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комах складають: хлібна жужелиця, злакові мухи, пшеничний трипс, клоп – черепашка, хлібні блішки, попелиця злакова, озима совка.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Більша кількість видів комах – шкідників виявлена на полі  №3 де є незначне 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забур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янення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 а тому видове 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біорізноманіття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рослин більше.  Комах було на полі  №1 – 3 види,  на полі №2 – 4 види, на полі №3 – 5 видів. Оброблене  пестицидами поле №1 має найменше шкідників як їх  видів так і їх кількість.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Найбільша кількість шкідників виявлена  27.06.2025 при восковій стиглості зерна.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Порівнюючи виявлену кількість шкідників із  допустимими величинами 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шкодочинності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за даними Державного біотехнологічного університету,  </a:t>
            </a:r>
          </a:p>
          <a:p>
            <a:pPr marL="342900" indent="-342900" algn="just"/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досліджувані поля є практично незабруднені </a:t>
            </a:r>
          </a:p>
          <a:p>
            <a:pPr marL="342900" indent="-342900" algn="just"/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комахами-шкідниками.  Отримані при дослідженні показники </a:t>
            </a:r>
          </a:p>
          <a:p>
            <a:pPr marL="342900" indent="-342900" algn="just"/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набагато нижчі від допустимих меж 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шкодочинності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комах.</a:t>
            </a:r>
          </a:p>
          <a:p>
            <a:pPr marL="342900" indent="-342900">
              <a:lnSpc>
                <a:spcPts val="2050"/>
              </a:lnSpc>
              <a:buSzPct val="100000"/>
            </a:pP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6.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У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ході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дослідження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виявлено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що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основн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ою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загроз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ою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для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endParaRPr lang="uk-UA" sz="1600" dirty="0" smtClean="0">
              <a:solidFill>
                <a:schemeClr val="bg1"/>
              </a:solidFill>
              <a:latin typeface="Times New Roman" pitchFamily="18" charset="0"/>
              <a:ea typeface="Geist" pitchFamily="34" charset="-122"/>
              <a:cs typeface="Times New Roman" pitchFamily="18" charset="0"/>
            </a:endParaRPr>
          </a:p>
          <a:p>
            <a:pPr marL="342900" indent="-342900">
              <a:lnSpc>
                <a:spcPts val="2050"/>
              </a:lnSpc>
              <a:buSzPct val="100000"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в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заємоді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ї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рослин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і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комах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у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місцевих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агро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екосистемах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є </a:t>
            </a:r>
          </a:p>
          <a:p>
            <a:pPr marL="342900" indent="-342900">
              <a:lnSpc>
                <a:spcPts val="2050"/>
              </a:lnSpc>
              <a:buSzPct val="100000"/>
            </a:pP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з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астосування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п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естицидів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.Вони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знищу</a:t>
            </a:r>
            <a:r>
              <a:rPr lang="uk-UA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ють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і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корисних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комах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</a:p>
          <a:p>
            <a:pPr marL="342900" indent="-342900">
              <a:lnSpc>
                <a:spcPts val="2050"/>
              </a:lnSpc>
              <a:buSzPct val="100000"/>
            </a:pP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разом із комахами-шкідниками, а м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онокультури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endParaRPr lang="uk-UA" sz="1600" dirty="0" smtClean="0">
              <a:solidFill>
                <a:schemeClr val="bg1"/>
              </a:solidFill>
              <a:latin typeface="Times New Roman" pitchFamily="18" charset="0"/>
              <a:ea typeface="Geist" pitchFamily="34" charset="-122"/>
              <a:cs typeface="Times New Roman" pitchFamily="18" charset="0"/>
            </a:endParaRPr>
          </a:p>
          <a:p>
            <a:pPr marL="342900" indent="-342900">
              <a:lnSpc>
                <a:spcPts val="2050"/>
              </a:lnSpc>
              <a:buSzPct val="100000"/>
            </a:pP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зменшують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рослинне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різноманіття</a:t>
            </a: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та</a:t>
            </a:r>
          </a:p>
          <a:p>
            <a:pPr marL="342900" indent="-342900">
              <a:lnSpc>
                <a:spcPts val="2050"/>
              </a:lnSpc>
              <a:buSzPct val="100000"/>
            </a:pPr>
            <a:r>
              <a:rPr lang="uk-UA" sz="1600" dirty="0" smtClean="0">
                <a:solidFill>
                  <a:schemeClr val="bg1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різноманіття комах.</a:t>
            </a:r>
            <a:endParaRPr lang="en-US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User\Desktop\МАН 26\изображение_viber_2025-07-03_16-39-45-029.jpg"/>
          <p:cNvPicPr/>
          <p:nvPr/>
        </p:nvPicPr>
        <p:blipFill>
          <a:blip r:embed="rId4" cstate="print"/>
          <a:srcRect l="16667" b="22581"/>
          <a:stretch>
            <a:fillRect/>
          </a:stretch>
        </p:blipFill>
        <p:spPr bwMode="auto">
          <a:xfrm>
            <a:off x="5724128" y="4293096"/>
            <a:ext cx="324036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499992" y="6165304"/>
            <a:ext cx="4536504" cy="360040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400" dirty="0" smtClean="0">
                <a:latin typeface="+mj-lt"/>
                <a:ea typeface="+mj-ea"/>
                <a:cs typeface="+mj-cs"/>
              </a:rPr>
              <a:t>Візу</a:t>
            </a:r>
            <a:r>
              <a:rPr kumimoji="0" lang="uk-UA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альний</a:t>
            </a: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огляд пшеничного поля на</a:t>
            </a:r>
            <a:r>
              <a:rPr kumimoji="0" lang="uk-UA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наявність шкідників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576064"/>
          </a:xfrm>
        </p:spPr>
        <p:txBody>
          <a:bodyPr>
            <a:normAutofit fontScale="90000"/>
          </a:bodyPr>
          <a:lstStyle/>
          <a:p>
            <a:r>
              <a:rPr lang="uk-UA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1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Рекомендації по догляду за посівами пшениці</a:t>
            </a: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692696"/>
            <a:ext cx="8712968" cy="5904656"/>
          </a:xfrm>
        </p:spPr>
        <p:txBody>
          <a:bodyPr>
            <a:noAutofit/>
          </a:bodyPr>
          <a:lstStyle/>
          <a:p>
            <a:pPr algn="l" fontAlgn="ctr"/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знищення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полях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пшениці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комбінувати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боротьби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включаючи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агротехнічні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. </a:t>
            </a:r>
          </a:p>
          <a:p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Агротехнічні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заходи:</a:t>
            </a:r>
          </a:p>
          <a:p>
            <a:pPr algn="l"/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лущення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стерні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глибокої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зяблевої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оранки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знизити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чисельність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особливо личинок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хлібних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жуків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злакових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мух,.</a:t>
            </a:r>
          </a:p>
          <a:p>
            <a:pPr algn="l"/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Дотримання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сівозміни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Зернові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краще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вирощувати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попередників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сприятливими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розмноження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якісного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Протруєння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інсектицидами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важливим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заходом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сходів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Своєчасне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обробок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Культивація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парових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просапних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допомагає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знищити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перебувають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Хімічні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/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Інсектициди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знищення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живуть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на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рослинах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інсектициди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Важливо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вибирати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системної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контактної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ефективні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конкретних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l"/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Обробка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Інсектициди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нанесені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насіння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захищають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ранніх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етапах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l"/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Обприскування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посівів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Інсектициди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посівів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льоту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шкідників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l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188640"/>
            <a:ext cx="8568952" cy="437042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Літературні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dirty="0" smtClean="0"/>
          </a:p>
          <a:p>
            <a:r>
              <a:rPr lang="ru-RU" sz="2000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err="1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Г.В.Дмитрієв</a:t>
            </a:r>
            <a:r>
              <a:rPr lang="ru-RU" sz="2000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Комахи</a:t>
            </a:r>
            <a:r>
              <a:rPr lang="ru-RU" sz="2000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біосфері</a:t>
            </a:r>
            <a:r>
              <a:rPr lang="ru-RU" sz="2000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. К: «</a:t>
            </a:r>
            <a:r>
              <a:rPr lang="ru-RU" sz="2000" dirty="0" err="1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Рад.Школа</a:t>
            </a:r>
            <a:r>
              <a:rPr lang="ru-RU" sz="2000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» 1978</a:t>
            </a:r>
          </a:p>
          <a:p>
            <a:r>
              <a:rPr lang="ru-RU" sz="2000" dirty="0" smtClean="0">
                <a:solidFill>
                  <a:srgbClr val="FF0000"/>
                </a:solidFill>
                <a:hlinkClick r:id="rId3"/>
              </a:rPr>
              <a:t>2. </a:t>
            </a:r>
            <a:r>
              <a:rPr lang="ru-RU" sz="2000" dirty="0" err="1" smtClean="0">
                <a:solidFill>
                  <a:srgbClr val="FF0000"/>
                </a:solidFill>
                <a:hlinkClick r:id="rId3"/>
              </a:rPr>
              <a:t>Сучасні</a:t>
            </a:r>
            <a:r>
              <a:rPr lang="ru-RU" sz="2000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hlinkClick r:id="rId3"/>
              </a:rPr>
              <a:t>підходи</a:t>
            </a:r>
            <a:r>
              <a:rPr lang="ru-RU" sz="2000" dirty="0" smtClean="0">
                <a:solidFill>
                  <a:srgbClr val="FF0000"/>
                </a:solidFill>
                <a:hlinkClick r:id="rId3"/>
              </a:rPr>
              <a:t> до </a:t>
            </a:r>
            <a:r>
              <a:rPr lang="ru-RU" sz="2000" dirty="0" err="1" smtClean="0">
                <a:solidFill>
                  <a:srgbClr val="FF0000"/>
                </a:solidFill>
                <a:hlinkClick r:id="rId3"/>
              </a:rPr>
              <a:t>боротьби</a:t>
            </a:r>
            <a:r>
              <a:rPr lang="ru-RU" sz="2000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hlinkClick r:id="rId3"/>
              </a:rPr>
              <a:t>з</a:t>
            </a:r>
            <a:r>
              <a:rPr lang="ru-RU" sz="2000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hlinkClick r:id="rId3"/>
              </a:rPr>
              <a:t>шкідниками</a:t>
            </a:r>
            <a:r>
              <a:rPr lang="ru-RU" sz="2000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hlinkClick r:id="rId3"/>
              </a:rPr>
              <a:t>сільськогосподарських</a:t>
            </a:r>
            <a:r>
              <a:rPr lang="ru-RU" sz="2000" dirty="0" smtClean="0">
                <a:solidFill>
                  <a:srgbClr val="FF0000"/>
                </a:solidFill>
                <a:hlinkClick r:id="rId3"/>
              </a:rPr>
              <a:t> культур https://adam.ua/blog/suchasni-pidhodi-do-borotbi-zi-shkidnikami-silskogospodarskih-kultur/</a:t>
            </a:r>
            <a:endParaRPr lang="ru-RU" sz="2000" dirty="0" smtClean="0">
              <a:solidFill>
                <a:srgbClr val="FF0000"/>
              </a:solidFill>
            </a:endParaRPr>
          </a:p>
          <a:p>
            <a:r>
              <a:rPr lang="ru-RU" sz="2000" dirty="0" smtClean="0">
                <a:hlinkClick r:id="rId4"/>
              </a:rPr>
              <a:t>3. </a:t>
            </a:r>
            <a:r>
              <a:rPr lang="uk-UA" sz="2000" dirty="0" smtClean="0">
                <a:hlinkClick r:id="rId4"/>
              </a:rPr>
              <a:t>Природні методи контролю та боротьби з шкідниками </a:t>
            </a:r>
          </a:p>
          <a:p>
            <a:r>
              <a:rPr lang="ru-RU" sz="2000" dirty="0" smtClean="0">
                <a:hlinkClick r:id="rId5"/>
              </a:rPr>
              <a:t>ht</a:t>
            </a:r>
            <a:r>
              <a:rPr lang="ru-RU" sz="2000" dirty="0" smtClean="0">
                <a:hlinkClick r:id="rId4"/>
              </a:rPr>
              <a:t>tps://www.pro-of.com.ua/prirodni-metodi-kontrolyu-ta-borotbi-zi-shkidnikami/</a:t>
            </a:r>
            <a:endParaRPr lang="ru-RU" sz="2000" dirty="0" smtClean="0"/>
          </a:p>
          <a:p>
            <a:r>
              <a:rPr lang="uk-UA" sz="2000" dirty="0" smtClean="0">
                <a:solidFill>
                  <a:srgbClr val="0066FF"/>
                </a:solidFill>
              </a:rPr>
              <a:t>4.</a:t>
            </a:r>
            <a:r>
              <a:rPr lang="ru-RU" sz="2000" dirty="0" smtClean="0">
                <a:solidFill>
                  <a:srgbClr val="0066FF"/>
                </a:solidFill>
                <a:hlinkClick r:id="rId5"/>
              </a:rPr>
              <a:t> </a:t>
            </a:r>
            <a:r>
              <a:rPr lang="uk-UA" sz="2000" dirty="0" smtClean="0">
                <a:solidFill>
                  <a:srgbClr val="0066FF"/>
                </a:solidFill>
                <a:hlinkClick r:id="rId5"/>
              </a:rPr>
              <a:t>Економічні пороги шкідливості основних шкідників озимої пшениці </a:t>
            </a:r>
            <a:r>
              <a:rPr lang="ru-RU" sz="2000" dirty="0" smtClean="0">
                <a:hlinkClick r:id="rId5"/>
              </a:rPr>
              <a:t>.  </a:t>
            </a:r>
            <a:r>
              <a:rPr lang="en-US" sz="2000" dirty="0" smtClean="0">
                <a:hlinkClick r:id="rId6"/>
              </a:rPr>
              <a:t>h</a:t>
            </a:r>
            <a:r>
              <a:rPr lang="ru-RU" sz="2000" dirty="0" err="1" smtClean="0">
                <a:hlinkClick r:id="rId6"/>
              </a:rPr>
              <a:t>ttps</a:t>
            </a:r>
            <a:r>
              <a:rPr lang="ru-RU" sz="2000" dirty="0" smtClean="0">
                <a:hlinkClick r:id="rId6"/>
              </a:rPr>
              <a:t>://</a:t>
            </a:r>
            <a:r>
              <a:rPr lang="en-US" sz="2000" dirty="0" smtClean="0">
                <a:solidFill>
                  <a:srgbClr val="0066FF"/>
                </a:solidFill>
                <a:hlinkClick r:id="rId6"/>
              </a:rPr>
              <a:t>repo.btu.ua/</a:t>
            </a:r>
            <a:r>
              <a:rPr lang="en-US" sz="2000" dirty="0" err="1" smtClean="0">
                <a:solidFill>
                  <a:srgbClr val="0066FF"/>
                </a:solidFill>
                <a:hlinkClick r:id="rId6"/>
              </a:rPr>
              <a:t>bitstream</a:t>
            </a:r>
            <a:endParaRPr lang="uk-UA" sz="2000" dirty="0" smtClean="0">
              <a:solidFill>
                <a:srgbClr val="0066FF"/>
              </a:solidFill>
            </a:endParaRPr>
          </a:p>
          <a:p>
            <a:r>
              <a:rPr lang="uk-UA" sz="2000" dirty="0" smtClean="0">
                <a:solidFill>
                  <a:srgbClr val="0066FF"/>
                </a:solidFill>
              </a:rPr>
              <a:t>5 Визначник комах. К: </a:t>
            </a:r>
            <a:r>
              <a:rPr lang="uk-UA" sz="2000" dirty="0" err="1" smtClean="0">
                <a:solidFill>
                  <a:srgbClr val="0066FF"/>
                </a:solidFill>
              </a:rPr>
              <a:t>Рад.школа</a:t>
            </a:r>
            <a:r>
              <a:rPr lang="uk-UA" sz="2000" dirty="0" smtClean="0">
                <a:solidFill>
                  <a:srgbClr val="0066FF"/>
                </a:solidFill>
              </a:rPr>
              <a:t> 1983</a:t>
            </a:r>
            <a:endParaRPr lang="ru-RU" sz="2000" dirty="0" smtClean="0">
              <a:solidFill>
                <a:srgbClr val="0066FF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1"/>
          <p:cNvSpPr>
            <a:spLocks noGrp="1"/>
          </p:cNvSpPr>
          <p:nvPr>
            <p:ph type="ctrTitle"/>
          </p:nvPr>
        </p:nvSpPr>
        <p:spPr>
          <a:xfrm>
            <a:off x="5292080" y="5373216"/>
            <a:ext cx="3600400" cy="648071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Дякую за увагу</a:t>
            </a:r>
            <a:endParaRPr lang="ru-RU" dirty="0"/>
          </a:p>
        </p:txBody>
      </p:sp>
      <p:pic>
        <p:nvPicPr>
          <p:cNvPr id="8" name="Рисунок 7" descr="C:\Users\User\Desktop\МАН 26\изображение_viber_2025-07-03_16-39-43-876.jpg"/>
          <p:cNvPicPr/>
          <p:nvPr/>
        </p:nvPicPr>
        <p:blipFill>
          <a:blip r:embed="rId7" cstate="print"/>
          <a:srcRect b="22581"/>
          <a:stretch>
            <a:fillRect/>
          </a:stretch>
        </p:blipFill>
        <p:spPr bwMode="auto">
          <a:xfrm>
            <a:off x="899592" y="4581128"/>
            <a:ext cx="331236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1196</TotalTime>
  <Words>1223</Words>
  <Application>Microsoft Office PowerPoint</Application>
  <PresentationFormat>Экран (4:3)</PresentationFormat>
  <Paragraphs>350</Paragraphs>
  <Slides>16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Комунальний заклад “Іркліївський ліцей”  Золотоніського  району  Черкаської області</vt:lpstr>
      <vt:lpstr>Слайд 2</vt:lpstr>
      <vt:lpstr>Взаємозв'язки рослин і комах в агроекосистемах  </vt:lpstr>
      <vt:lpstr>Мета роботи: Дослідити особливості взаємодії комах – шкідників рослини пшениці  в агроекосистемі  поля в селі Скородистик  на Черкащині, визначити  видовий склад комах та оцінити  їх біорізноманіття.  Завдання роботи Для досягнення мети роботи  потрібно виконати  наступні дії: </vt:lpstr>
      <vt:lpstr>Слайд 5</vt:lpstr>
      <vt:lpstr>Слайд 6</vt:lpstr>
      <vt:lpstr>Слайд 7</vt:lpstr>
      <vt:lpstr>Слайд 8</vt:lpstr>
      <vt:lpstr>Комахи – шкідники виявлені під час досліджень</vt:lpstr>
      <vt:lpstr>Слайд 10</vt:lpstr>
      <vt:lpstr>Порівняння допустимих норм забруднення полів комахами-шкідниками із виявленими при дослідженні</vt:lpstr>
      <vt:lpstr>Слайд 12</vt:lpstr>
      <vt:lpstr>Висновки з досліджень </vt:lpstr>
      <vt:lpstr> Рекомендації по догляду за посівами пшениці </vt:lpstr>
      <vt:lpstr>Дякую за увагу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Комунальний заклад “Іркліївський ліцей”  Золотоніського  району  Черкаської області</dc:title>
  <dc:creator>Пользователь Windows</dc:creator>
  <cp:lastModifiedBy>Библ</cp:lastModifiedBy>
  <cp:revision>136</cp:revision>
  <dcterms:created xsi:type="dcterms:W3CDTF">2025-06-18T04:16:39Z</dcterms:created>
  <dcterms:modified xsi:type="dcterms:W3CDTF">2026-04-07T16:09:25Z</dcterms:modified>
</cp:coreProperties>
</file>