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7"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Wingdings 3" panose="05040102010807070707" pitchFamily="18" charset="2"/>
      <p:regular r:id="rId18"/>
    </p:embeddedFont>
    <p:embeddedFont>
      <p:font typeface="Trebuchet MS" panose="020B0603020202020204" pitchFamily="34" charset="0"/>
      <p:regular r:id="rId19"/>
      <p:bold r:id="rId20"/>
      <p:italic r:id="rId21"/>
      <p:boldItalic r:id="rId22"/>
    </p:embeddedFont>
    <p:embeddedFont>
      <p:font typeface="Open Sans" panose="020B0604020202020204" charset="0"/>
      <p:regular r:id="rId23"/>
      <p:bold r:id="rId24"/>
      <p:italic r:id="rId25"/>
      <p:boldItalic r:id="rId2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756" y="6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d8452c09f9_0_4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d8452c09f9_0_4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d8452c09f9_0_5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d8452c09f9_0_5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d8452c09f9_0_5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d8452c09f9_0_5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d8452c09f9_0_5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d8452c09f9_0_5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d8452c09f9_0_5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d8452c09f9_0_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d8452c09f9_0_5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d8452c09f9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d8452c09f9_0_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d8452c09f9_0_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d8452c09f9_0_6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d8452c09f9_0_6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d8452c09f9_0_6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d8452c09f9_0_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d8452c09f9_0_6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d8452c09f9_0_6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d8452c09f9_0_6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d8452c09f9_0_6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d8452c09f9_0_6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d8452c09f9_0_6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d8452c09f9_0_6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d8452c09f9_0_6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d8452c09f9_0_6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d8452c09f9_0_6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uk-UA" smtClean="0"/>
              <a:t>Зразок заголовка</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uk-UA" smtClean="0"/>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31406875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48347906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108907383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383740004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smtClean="0"/>
              <a:t>Зразок заголовка</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smtClean="0"/>
              <a:t>Редагувати стиль зразка тексту</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smtClean="0"/>
              <a:t>Редагувати стиль зразка тексту</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83005242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126185968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291825647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uk-UA" smtClean="0"/>
              <a:t>Зразок заголовка</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217286971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162129621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64946733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uk-UA" smtClean="0"/>
              <a:t>Редагувати стиль зразка тексту</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350" dirty="0">
              <a:solidFill>
                <a:schemeClr val="accent1">
                  <a:lumMod val="60000"/>
                  <a:lumOff val="40000"/>
                </a:schemeClr>
              </a:solidFill>
              <a:latin typeface="Arial"/>
            </a:endParaRPr>
          </a:p>
        </p:txBody>
      </p:sp>
    </p:spTree>
    <p:extLst>
      <p:ext uri="{BB962C8B-B14F-4D97-AF65-F5344CB8AC3E}">
        <p14:creationId xmlns:p14="http://schemas.microsoft.com/office/powerpoint/2010/main" val="26008309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182795728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uk-UA" smtClean="0"/>
              <a:t>Редагувати стиль зразка тексту</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0149095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uk-UA" smtClean="0"/>
              <a:t>Редагувати стиль зразка тексту</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74487654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367881683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uk-UA" smtClean="0"/>
              <a:t>Зразок заголовка</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122024193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2" name="Google Shape;22;p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extLst>
      <p:ext uri="{BB962C8B-B14F-4D97-AF65-F5344CB8AC3E}">
        <p14:creationId xmlns:p14="http://schemas.microsoft.com/office/powerpoint/2010/main" val="200845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2812158725"/>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hyperlink" Target="https://www.sdss.org/" TargetMode="External"/><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437150" y="1968599"/>
            <a:ext cx="7023523" cy="1518137"/>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uk" sz="3200" dirty="0">
                <a:latin typeface="Times New Roman"/>
                <a:ea typeface="Times New Roman"/>
                <a:cs typeface="Times New Roman"/>
                <a:sym typeface="Times New Roman"/>
              </a:rPr>
              <a:t>Класифікація квазізоряних радіоджерел </a:t>
            </a:r>
            <a:r>
              <a:rPr lang="uk" sz="3200" dirty="0" smtClean="0">
                <a:latin typeface="Times New Roman"/>
                <a:ea typeface="Times New Roman"/>
                <a:cs typeface="Times New Roman"/>
                <a:sym typeface="Times New Roman"/>
              </a:rPr>
              <a:t/>
            </a:r>
            <a:br>
              <a:rPr lang="uk" sz="3200" dirty="0" smtClean="0">
                <a:latin typeface="Times New Roman"/>
                <a:ea typeface="Times New Roman"/>
                <a:cs typeface="Times New Roman"/>
                <a:sym typeface="Times New Roman"/>
              </a:rPr>
            </a:br>
            <a:r>
              <a:rPr lang="uk" sz="3200" dirty="0" smtClean="0">
                <a:latin typeface="Times New Roman"/>
                <a:ea typeface="Times New Roman"/>
                <a:cs typeface="Times New Roman"/>
                <a:sym typeface="Times New Roman"/>
              </a:rPr>
              <a:t>на </a:t>
            </a:r>
            <a:r>
              <a:rPr lang="uk" sz="3200" dirty="0">
                <a:latin typeface="Times New Roman"/>
                <a:ea typeface="Times New Roman"/>
                <a:cs typeface="Times New Roman"/>
                <a:sym typeface="Times New Roman"/>
              </a:rPr>
              <a:t>основі їхніх фотометричних характеристик</a:t>
            </a:r>
            <a:endParaRPr sz="3200" dirty="0">
              <a:latin typeface="Times New Roman"/>
              <a:ea typeface="Times New Roman"/>
              <a:cs typeface="Times New Roman"/>
              <a:sym typeface="Times New Roman"/>
            </a:endParaRPr>
          </a:p>
        </p:txBody>
      </p:sp>
      <p:sp>
        <p:nvSpPr>
          <p:cNvPr id="63" name="Google Shape;63;p13"/>
          <p:cNvSpPr txBox="1">
            <a:spLocks noGrp="1"/>
          </p:cNvSpPr>
          <p:nvPr>
            <p:ph type="subTitle" idx="1"/>
          </p:nvPr>
        </p:nvSpPr>
        <p:spPr>
          <a:xfrm>
            <a:off x="615200" y="3486737"/>
            <a:ext cx="8222100" cy="1209953"/>
          </a:xfrm>
          <a:prstGeom prst="rect">
            <a:avLst/>
          </a:prstGeom>
        </p:spPr>
        <p:txBody>
          <a:bodyPr spcFirstLastPara="1" wrap="square" lIns="91425" tIns="91425" rIns="91425" bIns="91425" anchor="t" anchorCtr="0">
            <a:noAutofit/>
          </a:bodyPr>
          <a:lstStyle/>
          <a:p>
            <a:pPr marL="0" lvl="0" indent="0" algn="ctr" rtl="0">
              <a:lnSpc>
                <a:spcPct val="160000"/>
              </a:lnSpc>
              <a:spcBef>
                <a:spcPts val="0"/>
              </a:spcBef>
              <a:spcAft>
                <a:spcPts val="0"/>
              </a:spcAft>
              <a:buNone/>
            </a:pPr>
            <a:r>
              <a:rPr lang="uk" sz="1400" b="1" dirty="0">
                <a:solidFill>
                  <a:schemeClr val="tx1"/>
                </a:solidFill>
                <a:latin typeface="Times New Roman" panose="02020603050405020304" pitchFamily="18" charset="0"/>
                <a:ea typeface="Times New Roman"/>
                <a:cs typeface="Times New Roman" panose="02020603050405020304" pitchFamily="18" charset="0"/>
                <a:sym typeface="Times New Roman"/>
              </a:rPr>
              <a:t>Автор: Блищик Дарія Леонідівна, </a:t>
            </a:r>
            <a:endParaRPr sz="1400" b="1" dirty="0">
              <a:solidFill>
                <a:schemeClr val="tx1"/>
              </a:solidFill>
              <a:latin typeface="Times New Roman" panose="02020603050405020304" pitchFamily="18" charset="0"/>
              <a:ea typeface="Times New Roman"/>
              <a:cs typeface="Times New Roman" panose="02020603050405020304" pitchFamily="18" charset="0"/>
              <a:sym typeface="Times New Roman"/>
            </a:endParaRPr>
          </a:p>
          <a:p>
            <a:pPr marL="0" lvl="0" indent="0" algn="ctr" rtl="0">
              <a:lnSpc>
                <a:spcPct val="160000"/>
              </a:lnSpc>
              <a:spcBef>
                <a:spcPts val="0"/>
              </a:spcBef>
              <a:spcAft>
                <a:spcPts val="0"/>
              </a:spcAft>
              <a:buNone/>
            </a:pPr>
            <a:r>
              <a:rPr lang="uk" sz="1400" b="1" dirty="0">
                <a:solidFill>
                  <a:schemeClr val="tx1"/>
                </a:solidFill>
                <a:latin typeface="Times New Roman" panose="02020603050405020304" pitchFamily="18" charset="0"/>
                <a:ea typeface="Times New Roman"/>
                <a:cs typeface="Times New Roman" panose="02020603050405020304" pitchFamily="18" charset="0"/>
                <a:sym typeface="Times New Roman"/>
              </a:rPr>
              <a:t>учениця 8 класу Дубровицького ліцею Дубровицької міської ради </a:t>
            </a:r>
            <a:endParaRPr sz="1400" b="1" dirty="0">
              <a:solidFill>
                <a:schemeClr val="tx1"/>
              </a:solidFill>
              <a:latin typeface="Times New Roman" panose="02020603050405020304" pitchFamily="18" charset="0"/>
              <a:ea typeface="Times New Roman"/>
              <a:cs typeface="Times New Roman" panose="02020603050405020304" pitchFamily="18" charset="0"/>
              <a:sym typeface="Times New Roman"/>
            </a:endParaRPr>
          </a:p>
          <a:p>
            <a:pPr marL="0" lvl="0" indent="0" algn="ctr" rtl="0">
              <a:lnSpc>
                <a:spcPct val="160000"/>
              </a:lnSpc>
              <a:spcBef>
                <a:spcPts val="0"/>
              </a:spcBef>
              <a:spcAft>
                <a:spcPts val="0"/>
              </a:spcAft>
              <a:buNone/>
            </a:pPr>
            <a:r>
              <a:rPr lang="uk" sz="1400" b="1" dirty="0">
                <a:solidFill>
                  <a:schemeClr val="tx1"/>
                </a:solidFill>
                <a:latin typeface="Times New Roman" panose="02020603050405020304" pitchFamily="18" charset="0"/>
                <a:ea typeface="Times New Roman"/>
                <a:cs typeface="Times New Roman" panose="02020603050405020304" pitchFamily="18" charset="0"/>
                <a:sym typeface="Times New Roman"/>
              </a:rPr>
              <a:t>Рівненської області</a:t>
            </a:r>
            <a:endParaRPr sz="1400" b="1" dirty="0">
              <a:solidFill>
                <a:schemeClr val="tx1"/>
              </a:solidFill>
              <a:latin typeface="Times New Roman" panose="02020603050405020304" pitchFamily="18" charset="0"/>
              <a:ea typeface="Times New Roman"/>
              <a:cs typeface="Times New Roman" panose="02020603050405020304" pitchFamily="18" charset="0"/>
              <a:sym typeface="Times New Roman"/>
            </a:endParaRPr>
          </a:p>
        </p:txBody>
      </p:sp>
      <p:sp>
        <p:nvSpPr>
          <p:cNvPr id="64" name="Google Shape;64;p13"/>
          <p:cNvSpPr txBox="1"/>
          <p:nvPr/>
        </p:nvSpPr>
        <p:spPr>
          <a:xfrm>
            <a:off x="268875" y="98400"/>
            <a:ext cx="7420398" cy="1985129"/>
          </a:xfrm>
          <a:prstGeom prst="rect">
            <a:avLst/>
          </a:prstGeom>
          <a:noFill/>
          <a:ln>
            <a:noFill/>
          </a:ln>
        </p:spPr>
        <p:txBody>
          <a:bodyPr spcFirstLastPara="1" wrap="square" lIns="91425" tIns="91425" rIns="91425" bIns="91425" anchor="t" anchorCtr="0">
            <a:spAutoFit/>
          </a:bodyPr>
          <a:lstStyle/>
          <a:p>
            <a:pPr marL="0" lvl="0" indent="360045" algn="ctr" rtl="0">
              <a:lnSpc>
                <a:spcPct val="150000"/>
              </a:lnSpc>
              <a:spcBef>
                <a:spcPts val="0"/>
              </a:spcBef>
              <a:spcAft>
                <a:spcPts val="0"/>
              </a:spcAft>
              <a:buNone/>
            </a:pPr>
            <a:r>
              <a:rPr lang="uk" sz="1600" b="1">
                <a:solidFill>
                  <a:schemeClr val="dk1"/>
                </a:solidFill>
                <a:latin typeface="Times New Roman"/>
                <a:ea typeface="Times New Roman"/>
                <a:cs typeface="Times New Roman"/>
                <a:sym typeface="Times New Roman"/>
              </a:rPr>
              <a:t>Міністерство освіти і науки України</a:t>
            </a:r>
            <a:endParaRPr sz="1600" b="1">
              <a:solidFill>
                <a:schemeClr val="dk1"/>
              </a:solidFill>
              <a:latin typeface="Times New Roman"/>
              <a:ea typeface="Times New Roman"/>
              <a:cs typeface="Times New Roman"/>
              <a:sym typeface="Times New Roman"/>
            </a:endParaRPr>
          </a:p>
          <a:p>
            <a:pPr marL="0" lvl="0" indent="360045" algn="ctr" rtl="0">
              <a:lnSpc>
                <a:spcPct val="150000"/>
              </a:lnSpc>
              <a:spcBef>
                <a:spcPts val="0"/>
              </a:spcBef>
              <a:spcAft>
                <a:spcPts val="0"/>
              </a:spcAft>
              <a:buNone/>
            </a:pPr>
            <a:r>
              <a:rPr lang="uk" sz="1600" b="1">
                <a:solidFill>
                  <a:schemeClr val="dk1"/>
                </a:solidFill>
                <a:latin typeface="Times New Roman"/>
                <a:ea typeface="Times New Roman"/>
                <a:cs typeface="Times New Roman"/>
                <a:sym typeface="Times New Roman"/>
              </a:rPr>
              <a:t>Департамент освіти і науки Рівненської обласної державної адміністрації</a:t>
            </a:r>
            <a:endParaRPr sz="1600" b="1">
              <a:solidFill>
                <a:schemeClr val="dk1"/>
              </a:solidFill>
              <a:latin typeface="Times New Roman"/>
              <a:ea typeface="Times New Roman"/>
              <a:cs typeface="Times New Roman"/>
              <a:sym typeface="Times New Roman"/>
            </a:endParaRPr>
          </a:p>
          <a:p>
            <a:pPr marL="0" lvl="0" indent="360045" algn="ctr" rtl="0">
              <a:lnSpc>
                <a:spcPct val="150000"/>
              </a:lnSpc>
              <a:spcBef>
                <a:spcPts val="0"/>
              </a:spcBef>
              <a:spcAft>
                <a:spcPts val="0"/>
              </a:spcAft>
              <a:buNone/>
            </a:pPr>
            <a:r>
              <a:rPr lang="uk" sz="1600" b="1">
                <a:solidFill>
                  <a:schemeClr val="dk1"/>
                </a:solidFill>
                <a:latin typeface="Times New Roman"/>
                <a:ea typeface="Times New Roman"/>
                <a:cs typeface="Times New Roman"/>
                <a:sym typeface="Times New Roman"/>
              </a:rPr>
              <a:t>Рівненська Мала академія наук учнівської молоді </a:t>
            </a:r>
            <a:endParaRPr sz="1600" b="1">
              <a:solidFill>
                <a:schemeClr val="dk1"/>
              </a:solidFill>
              <a:latin typeface="Times New Roman"/>
              <a:ea typeface="Times New Roman"/>
              <a:cs typeface="Times New Roman"/>
              <a:sym typeface="Times New Roman"/>
            </a:endParaRPr>
          </a:p>
          <a:p>
            <a:pPr marL="0" lvl="0" indent="360045" algn="ctr" rtl="0">
              <a:lnSpc>
                <a:spcPct val="150000"/>
              </a:lnSpc>
              <a:spcBef>
                <a:spcPts val="0"/>
              </a:spcBef>
              <a:spcAft>
                <a:spcPts val="0"/>
              </a:spcAft>
              <a:buNone/>
            </a:pPr>
            <a:r>
              <a:rPr lang="uk" sz="1500" b="1">
                <a:solidFill>
                  <a:schemeClr val="dk1"/>
                </a:solidFill>
                <a:latin typeface="Times New Roman"/>
                <a:ea typeface="Times New Roman"/>
                <a:cs typeface="Times New Roman"/>
                <a:sym typeface="Times New Roman"/>
              </a:rPr>
              <a:t>Всеукраїнський інтерактивний конкурс “МАН- Юніор Дослідник”</a:t>
            </a:r>
            <a:endParaRPr sz="1500" b="1">
              <a:solidFill>
                <a:schemeClr val="dk1"/>
              </a:solidFill>
              <a:latin typeface="Times New Roman"/>
              <a:ea typeface="Times New Roman"/>
              <a:cs typeface="Times New Roman"/>
              <a:sym typeface="Times New Roman"/>
            </a:endParaRPr>
          </a:p>
          <a:p>
            <a:pPr marL="0" lvl="0" indent="360045" algn="ctr" rtl="0">
              <a:lnSpc>
                <a:spcPct val="150000"/>
              </a:lnSpc>
              <a:spcBef>
                <a:spcPts val="0"/>
              </a:spcBef>
              <a:spcAft>
                <a:spcPts val="0"/>
              </a:spcAft>
              <a:buNone/>
            </a:pPr>
            <a:r>
              <a:rPr lang="uk" sz="1500" b="1">
                <a:solidFill>
                  <a:schemeClr val="dk1"/>
                </a:solidFill>
                <a:latin typeface="Times New Roman"/>
                <a:ea typeface="Times New Roman"/>
                <a:cs typeface="Times New Roman"/>
                <a:sym typeface="Times New Roman"/>
              </a:rPr>
              <a:t>Номінація: “Астрономія - 2026”</a:t>
            </a:r>
            <a:endParaRPr sz="1500" b="1">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58125" y="95950"/>
            <a:ext cx="2523600" cy="759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uk" sz="3700"/>
              <a:t>КВАЗАРИ</a:t>
            </a:r>
            <a:endParaRPr sz="3700"/>
          </a:p>
        </p:txBody>
      </p:sp>
      <p:sp>
        <p:nvSpPr>
          <p:cNvPr id="70" name="Google Shape;70;p14"/>
          <p:cNvSpPr txBox="1">
            <a:spLocks noGrp="1"/>
          </p:cNvSpPr>
          <p:nvPr>
            <p:ph type="body" idx="1"/>
          </p:nvPr>
        </p:nvSpPr>
        <p:spPr>
          <a:xfrm>
            <a:off x="4720891" y="742975"/>
            <a:ext cx="4242900" cy="3339000"/>
          </a:xfrm>
          <a:prstGeom prst="rect">
            <a:avLst/>
          </a:prstGeom>
        </p:spPr>
        <p:txBody>
          <a:bodyPr spcFirstLastPara="1" wrap="square" lIns="91425" tIns="91425" rIns="91425" bIns="91425" anchor="t" anchorCtr="0">
            <a:normAutofit fontScale="92500" lnSpcReduction="10000"/>
          </a:bodyPr>
          <a:lstStyle/>
          <a:p>
            <a:pPr marL="0" lvl="0" indent="360045" algn="just" rtl="0">
              <a:lnSpc>
                <a:spcPct val="150000"/>
              </a:lnSpc>
              <a:spcBef>
                <a:spcPts val="0"/>
              </a:spcBef>
              <a:spcAft>
                <a:spcPts val="0"/>
              </a:spcAft>
              <a:buNone/>
            </a:pPr>
            <a:r>
              <a:rPr lang="uk" sz="1700" dirty="0">
                <a:solidFill>
                  <a:srgbClr val="000000"/>
                </a:solidFill>
                <a:latin typeface="Times New Roman"/>
                <a:ea typeface="Times New Roman"/>
                <a:cs typeface="Times New Roman"/>
                <a:sym typeface="Times New Roman"/>
              </a:rPr>
              <a:t>Квазари є одними з найяскравіших та найенергійніших об'єктів у відомому Всесвіті. Вони відіграють ключову роль у розумінні процесів еволюції галактик, формування надмасивних чорних дір та великомасштабної структури Всесвіту. Оскільки світло від квазарів досягає нас за мільярди років, вивчаючи їх, ми фактично можемо зазирнути в минуле Всесвіту. </a:t>
            </a:r>
            <a:endParaRPr sz="2100" dirty="0">
              <a:latin typeface="Times New Roman"/>
              <a:ea typeface="Times New Roman"/>
              <a:cs typeface="Times New Roman"/>
              <a:sym typeface="Times New Roman"/>
            </a:endParaRPr>
          </a:p>
        </p:txBody>
      </p:sp>
      <p:pic>
        <p:nvPicPr>
          <p:cNvPr id="71" name="Google Shape;71;p14"/>
          <p:cNvPicPr preferRelativeResize="0"/>
          <p:nvPr/>
        </p:nvPicPr>
        <p:blipFill>
          <a:blip r:embed="rId3">
            <a:alphaModFix/>
          </a:blip>
          <a:stretch>
            <a:fillRect/>
          </a:stretch>
        </p:blipFill>
        <p:spPr>
          <a:xfrm>
            <a:off x="58125" y="1147225"/>
            <a:ext cx="4437475" cy="293475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123125" y="74975"/>
            <a:ext cx="4922700" cy="780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uk" sz="3700"/>
              <a:t>МЕТА ТА ЗАВДАННЯ</a:t>
            </a:r>
            <a:endParaRPr sz="3700"/>
          </a:p>
        </p:txBody>
      </p:sp>
      <p:sp>
        <p:nvSpPr>
          <p:cNvPr id="77" name="Google Shape;77;p15"/>
          <p:cNvSpPr txBox="1">
            <a:spLocks noGrp="1"/>
          </p:cNvSpPr>
          <p:nvPr>
            <p:ph type="body" idx="1"/>
          </p:nvPr>
        </p:nvSpPr>
        <p:spPr>
          <a:xfrm>
            <a:off x="311700" y="855500"/>
            <a:ext cx="8714700" cy="4158900"/>
          </a:xfrm>
          <a:prstGeom prst="rect">
            <a:avLst/>
          </a:prstGeom>
        </p:spPr>
        <p:txBody>
          <a:bodyPr spcFirstLastPara="1" wrap="square" lIns="91425" tIns="91425" rIns="91425" bIns="91425" anchor="t" anchorCtr="0">
            <a:noAutofit/>
          </a:bodyPr>
          <a:lstStyle/>
          <a:p>
            <a:pPr marL="0" lvl="0" indent="360045" algn="just" rtl="0">
              <a:lnSpc>
                <a:spcPct val="150000"/>
              </a:lnSpc>
              <a:spcBef>
                <a:spcPts val="0"/>
              </a:spcBef>
              <a:spcAft>
                <a:spcPts val="0"/>
              </a:spcAft>
              <a:buNone/>
            </a:pPr>
            <a:r>
              <a:rPr lang="uk" sz="1400" b="1">
                <a:solidFill>
                  <a:srgbClr val="000000"/>
                </a:solidFill>
                <a:latin typeface="Times New Roman"/>
                <a:ea typeface="Times New Roman"/>
                <a:cs typeface="Times New Roman"/>
                <a:sym typeface="Times New Roman"/>
              </a:rPr>
              <a:t>Мета роботи:</a:t>
            </a:r>
            <a:r>
              <a:rPr lang="uk" sz="1400">
                <a:solidFill>
                  <a:srgbClr val="000000"/>
                </a:solidFill>
                <a:latin typeface="Times New Roman"/>
                <a:ea typeface="Times New Roman"/>
                <a:cs typeface="Times New Roman"/>
                <a:sym typeface="Times New Roman"/>
              </a:rPr>
              <a:t> дослідити фотометричні характеристики квазарів на основі бази даних цифрового огляду неба </a:t>
            </a:r>
            <a:r>
              <a:rPr lang="uk" sz="1400" i="1">
                <a:solidFill>
                  <a:srgbClr val="000000"/>
                </a:solidFill>
                <a:latin typeface="Times New Roman"/>
                <a:ea typeface="Times New Roman"/>
                <a:cs typeface="Times New Roman"/>
                <a:sym typeface="Times New Roman"/>
              </a:rPr>
              <a:t>SDSS</a:t>
            </a:r>
            <a:r>
              <a:rPr lang="uk" sz="1400">
                <a:solidFill>
                  <a:srgbClr val="000000"/>
                </a:solidFill>
                <a:latin typeface="Times New Roman"/>
                <a:ea typeface="Times New Roman"/>
                <a:cs typeface="Times New Roman"/>
                <a:sym typeface="Times New Roman"/>
              </a:rPr>
              <a:t> та встановити взаємозв'язок між їхнім розташуванням на кольорових діаграмах та червоним зміщенням з метою розробки критеріїв належності зореподібних об'єктів до класу квазарів.</a:t>
            </a:r>
            <a:endParaRPr sz="1400">
              <a:solidFill>
                <a:srgbClr val="000000"/>
              </a:solidFill>
              <a:latin typeface="Times New Roman"/>
              <a:ea typeface="Times New Roman"/>
              <a:cs typeface="Times New Roman"/>
              <a:sym typeface="Times New Roman"/>
            </a:endParaRPr>
          </a:p>
          <a:p>
            <a:pPr marL="0" lvl="0" indent="360045" algn="just" rtl="0">
              <a:lnSpc>
                <a:spcPct val="150000"/>
              </a:lnSpc>
              <a:spcBef>
                <a:spcPts val="0"/>
              </a:spcBef>
              <a:spcAft>
                <a:spcPts val="0"/>
              </a:spcAft>
              <a:buNone/>
            </a:pPr>
            <a:r>
              <a:rPr lang="uk" sz="1400" b="1">
                <a:solidFill>
                  <a:srgbClr val="000000"/>
                </a:solidFill>
                <a:latin typeface="Times New Roman"/>
                <a:ea typeface="Times New Roman"/>
                <a:cs typeface="Times New Roman"/>
                <a:sym typeface="Times New Roman"/>
              </a:rPr>
              <a:t>Завдання дослідження</a:t>
            </a:r>
            <a:r>
              <a:rPr lang="uk" sz="1400">
                <a:solidFill>
                  <a:srgbClr val="000000"/>
                </a:solidFill>
                <a:latin typeface="Times New Roman"/>
                <a:ea typeface="Times New Roman"/>
                <a:cs typeface="Times New Roman"/>
                <a:sym typeface="Times New Roman"/>
              </a:rPr>
              <a:t>:</a:t>
            </a:r>
            <a:endParaRPr sz="1400">
              <a:solidFill>
                <a:srgbClr val="000000"/>
              </a:solidFill>
              <a:latin typeface="Times New Roman"/>
              <a:ea typeface="Times New Roman"/>
              <a:cs typeface="Times New Roman"/>
              <a:sym typeface="Times New Roman"/>
            </a:endParaRPr>
          </a:p>
          <a:p>
            <a:pPr marL="0" lvl="0" indent="271145" algn="just" rtl="0">
              <a:lnSpc>
                <a:spcPct val="150000"/>
              </a:lnSpc>
              <a:spcBef>
                <a:spcPts val="0"/>
              </a:spcBef>
              <a:spcAft>
                <a:spcPts val="0"/>
              </a:spcAft>
              <a:buClr>
                <a:srgbClr val="000000"/>
              </a:buClr>
              <a:buSzPts val="1400"/>
              <a:buFont typeface="Times New Roman"/>
              <a:buAutoNum type="arabicPeriod"/>
            </a:pPr>
            <a:r>
              <a:rPr lang="uk" sz="1400">
                <a:solidFill>
                  <a:srgbClr val="000000"/>
                </a:solidFill>
                <a:latin typeface="Times New Roman"/>
                <a:ea typeface="Times New Roman"/>
                <a:cs typeface="Times New Roman"/>
                <a:sym typeface="Times New Roman"/>
              </a:rPr>
              <a:t>Здійснити огляд історичних передумов відкриття та вивчення квазізоряних об'єктів.</a:t>
            </a:r>
            <a:endParaRPr sz="1400">
              <a:solidFill>
                <a:srgbClr val="000000"/>
              </a:solidFill>
              <a:latin typeface="Times New Roman"/>
              <a:ea typeface="Times New Roman"/>
              <a:cs typeface="Times New Roman"/>
              <a:sym typeface="Times New Roman"/>
            </a:endParaRPr>
          </a:p>
          <a:p>
            <a:pPr marL="0" lvl="0" indent="271145" algn="just" rtl="0">
              <a:lnSpc>
                <a:spcPct val="150000"/>
              </a:lnSpc>
              <a:spcBef>
                <a:spcPts val="0"/>
              </a:spcBef>
              <a:spcAft>
                <a:spcPts val="0"/>
              </a:spcAft>
              <a:buClr>
                <a:srgbClr val="000000"/>
              </a:buClr>
              <a:buSzPts val="1400"/>
              <a:buFont typeface="Times New Roman"/>
              <a:buAutoNum type="arabicPeriod"/>
            </a:pPr>
            <a:r>
              <a:rPr lang="uk" sz="1400">
                <a:solidFill>
                  <a:srgbClr val="000000"/>
                </a:solidFill>
                <a:latin typeface="Times New Roman"/>
                <a:ea typeface="Times New Roman"/>
                <a:cs typeface="Times New Roman"/>
                <a:sym typeface="Times New Roman"/>
              </a:rPr>
              <a:t>Розглянути методи спостереження та спектрального аналізу квазарів.</a:t>
            </a:r>
            <a:endParaRPr sz="1400">
              <a:solidFill>
                <a:srgbClr val="000000"/>
              </a:solidFill>
              <a:latin typeface="Times New Roman"/>
              <a:ea typeface="Times New Roman"/>
              <a:cs typeface="Times New Roman"/>
              <a:sym typeface="Times New Roman"/>
            </a:endParaRPr>
          </a:p>
          <a:p>
            <a:pPr marL="0" lvl="0" indent="271145" algn="just" rtl="0">
              <a:lnSpc>
                <a:spcPct val="150000"/>
              </a:lnSpc>
              <a:spcBef>
                <a:spcPts val="0"/>
              </a:spcBef>
              <a:spcAft>
                <a:spcPts val="0"/>
              </a:spcAft>
              <a:buClr>
                <a:srgbClr val="000000"/>
              </a:buClr>
              <a:buSzPts val="1400"/>
              <a:buFont typeface="Times New Roman"/>
              <a:buAutoNum type="arabicPeriod"/>
            </a:pPr>
            <a:r>
              <a:rPr lang="uk" sz="1400">
                <a:solidFill>
                  <a:srgbClr val="000000"/>
                </a:solidFill>
                <a:latin typeface="Times New Roman"/>
                <a:ea typeface="Times New Roman"/>
                <a:cs typeface="Times New Roman"/>
                <a:sym typeface="Times New Roman"/>
              </a:rPr>
              <a:t>Ознайомитися з базою даних цифрового огляду неба SDSS.</a:t>
            </a:r>
            <a:endParaRPr sz="1400">
              <a:solidFill>
                <a:srgbClr val="000000"/>
              </a:solidFill>
              <a:latin typeface="Times New Roman"/>
              <a:ea typeface="Times New Roman"/>
              <a:cs typeface="Times New Roman"/>
              <a:sym typeface="Times New Roman"/>
            </a:endParaRPr>
          </a:p>
          <a:p>
            <a:pPr marL="0" lvl="0" indent="271145" algn="just" rtl="0">
              <a:lnSpc>
                <a:spcPct val="150000"/>
              </a:lnSpc>
              <a:spcBef>
                <a:spcPts val="0"/>
              </a:spcBef>
              <a:spcAft>
                <a:spcPts val="0"/>
              </a:spcAft>
              <a:buClr>
                <a:srgbClr val="000000"/>
              </a:buClr>
              <a:buSzPts val="1400"/>
              <a:buFont typeface="Times New Roman"/>
              <a:buAutoNum type="arabicPeriod"/>
            </a:pPr>
            <a:r>
              <a:rPr lang="uk" sz="1400">
                <a:solidFill>
                  <a:srgbClr val="000000"/>
                </a:solidFill>
                <a:latin typeface="Times New Roman"/>
                <a:ea typeface="Times New Roman"/>
                <a:cs typeface="Times New Roman"/>
                <a:sym typeface="Times New Roman"/>
              </a:rPr>
              <a:t>Вибрати вибірку з 1000 квазарів із бази даних SDSS та дослідити їхні фотометричні характеристики.</a:t>
            </a:r>
            <a:endParaRPr sz="1400">
              <a:solidFill>
                <a:srgbClr val="000000"/>
              </a:solidFill>
              <a:latin typeface="Times New Roman"/>
              <a:ea typeface="Times New Roman"/>
              <a:cs typeface="Times New Roman"/>
              <a:sym typeface="Times New Roman"/>
            </a:endParaRPr>
          </a:p>
          <a:p>
            <a:pPr marL="0" lvl="0" indent="271145" algn="just" rtl="0">
              <a:lnSpc>
                <a:spcPct val="150000"/>
              </a:lnSpc>
              <a:spcBef>
                <a:spcPts val="0"/>
              </a:spcBef>
              <a:spcAft>
                <a:spcPts val="0"/>
              </a:spcAft>
              <a:buClr>
                <a:srgbClr val="000000"/>
              </a:buClr>
              <a:buSzPts val="1400"/>
              <a:buFont typeface="Times New Roman"/>
              <a:buAutoNum type="arabicPeriod"/>
            </a:pPr>
            <a:r>
              <a:rPr lang="uk" sz="1400">
                <a:solidFill>
                  <a:srgbClr val="000000"/>
                </a:solidFill>
                <a:latin typeface="Times New Roman"/>
                <a:ea typeface="Times New Roman"/>
                <a:cs typeface="Times New Roman"/>
                <a:sym typeface="Times New Roman"/>
              </a:rPr>
              <a:t>Встановити взаємозв'язок між розташуванням квазара на кольоровій діаграмі та його червоним зміщенням.</a:t>
            </a:r>
            <a:endParaRPr sz="1400">
              <a:solidFill>
                <a:srgbClr val="000000"/>
              </a:solidFill>
              <a:latin typeface="Times New Roman"/>
              <a:ea typeface="Times New Roman"/>
              <a:cs typeface="Times New Roman"/>
              <a:sym typeface="Times New Roman"/>
            </a:endParaRPr>
          </a:p>
          <a:p>
            <a:pPr marL="0" lvl="0" indent="271145" algn="just" rtl="0">
              <a:lnSpc>
                <a:spcPct val="150000"/>
              </a:lnSpc>
              <a:spcBef>
                <a:spcPts val="0"/>
              </a:spcBef>
              <a:spcAft>
                <a:spcPts val="0"/>
              </a:spcAft>
              <a:buClr>
                <a:srgbClr val="000000"/>
              </a:buClr>
              <a:buSzPts val="1400"/>
              <a:buFont typeface="Times New Roman"/>
              <a:buAutoNum type="arabicPeriod"/>
            </a:pPr>
            <a:r>
              <a:rPr lang="uk" sz="1400">
                <a:solidFill>
                  <a:srgbClr val="000000"/>
                </a:solidFill>
                <a:latin typeface="Times New Roman"/>
                <a:ea typeface="Times New Roman"/>
                <a:cs typeface="Times New Roman"/>
                <a:sym typeface="Times New Roman"/>
              </a:rPr>
              <a:t>Сформулювати критерії належності зореподібних об'єктів до класу квазарів на основі їхніх фотометричних характеристик.</a:t>
            </a:r>
            <a:endParaRPr sz="1400">
              <a:solidFill>
                <a:srgbClr val="000000"/>
              </a:solidFill>
              <a:latin typeface="Times New Roman"/>
              <a:ea typeface="Times New Roman"/>
              <a:cs typeface="Times New Roman"/>
              <a:sym typeface="Times New Roman"/>
            </a:endParaRPr>
          </a:p>
          <a:p>
            <a:pPr marL="0" lvl="0" indent="0" algn="l" rtl="0">
              <a:spcBef>
                <a:spcPts val="0"/>
              </a:spcBef>
              <a:spcAft>
                <a:spcPts val="1200"/>
              </a:spcAft>
              <a:buNone/>
            </a:pPr>
            <a:endParaRPr sz="19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0" y="0"/>
            <a:ext cx="9144000" cy="71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uk" sz="3580"/>
              <a:t>ТИПОВИЙ ОПТИЧНИЙ СПЕКТР КВАЗАРА</a:t>
            </a:r>
            <a:endParaRPr sz="3580"/>
          </a:p>
        </p:txBody>
      </p:sp>
      <p:sp>
        <p:nvSpPr>
          <p:cNvPr id="83" name="Google Shape;83;p16"/>
          <p:cNvSpPr txBox="1">
            <a:spLocks noGrp="1"/>
          </p:cNvSpPr>
          <p:nvPr>
            <p:ph type="body" idx="1"/>
          </p:nvPr>
        </p:nvSpPr>
        <p:spPr>
          <a:xfrm>
            <a:off x="144075" y="810850"/>
            <a:ext cx="5572200" cy="4109100"/>
          </a:xfrm>
          <a:prstGeom prst="rect">
            <a:avLst/>
          </a:prstGeom>
        </p:spPr>
        <p:txBody>
          <a:bodyPr spcFirstLastPara="1" wrap="square" lIns="91425" tIns="91425" rIns="91425" bIns="91425" anchor="t" anchorCtr="0">
            <a:noAutofit/>
          </a:bodyPr>
          <a:lstStyle/>
          <a:p>
            <a:pPr marL="0" lvl="0" indent="360045" algn="just" rtl="0">
              <a:lnSpc>
                <a:spcPct val="130000"/>
              </a:lnSpc>
              <a:spcBef>
                <a:spcPts val="0"/>
              </a:spcBef>
              <a:spcAft>
                <a:spcPts val="0"/>
              </a:spcAft>
              <a:buNone/>
            </a:pPr>
            <a:r>
              <a:rPr lang="uk" sz="1700">
                <a:solidFill>
                  <a:srgbClr val="000000"/>
                </a:solidFill>
                <a:latin typeface="Times New Roman"/>
                <a:ea typeface="Times New Roman"/>
                <a:cs typeface="Times New Roman"/>
                <a:sym typeface="Times New Roman"/>
              </a:rPr>
              <a:t>Квазари є одними з найяскравіших та найенергійніших об'єктів у відомому Всесвіті. Їхня світність може перевищувати світність типових галактик у сотні разів.</a:t>
            </a:r>
            <a:endParaRPr sz="1700">
              <a:solidFill>
                <a:srgbClr val="000000"/>
              </a:solidFill>
              <a:latin typeface="Times New Roman"/>
              <a:ea typeface="Times New Roman"/>
              <a:cs typeface="Times New Roman"/>
              <a:sym typeface="Times New Roman"/>
            </a:endParaRPr>
          </a:p>
          <a:p>
            <a:pPr marL="0" lvl="0" indent="360045" algn="just" rtl="0">
              <a:lnSpc>
                <a:spcPct val="130000"/>
              </a:lnSpc>
              <a:spcBef>
                <a:spcPts val="0"/>
              </a:spcBef>
              <a:spcAft>
                <a:spcPts val="0"/>
              </a:spcAft>
              <a:buNone/>
            </a:pPr>
            <a:r>
              <a:rPr lang="uk" sz="1700">
                <a:solidFill>
                  <a:srgbClr val="000000"/>
                </a:solidFill>
                <a:latin typeface="Times New Roman"/>
                <a:ea typeface="Times New Roman"/>
                <a:cs typeface="Times New Roman"/>
                <a:sym typeface="Times New Roman"/>
              </a:rPr>
              <a:t>Існування об'єктів з настільки великим червоним зміщенням свідчить про їхнє розташування на величезних космологічних відстанях. Ці об'єкти мають зореподібний вигляд у оптичному діапазоні, але водночас є потужними джерелами радіовипромінювання.</a:t>
            </a:r>
            <a:endParaRPr sz="1700">
              <a:solidFill>
                <a:srgbClr val="000000"/>
              </a:solidFill>
              <a:latin typeface="Times New Roman"/>
              <a:ea typeface="Times New Roman"/>
              <a:cs typeface="Times New Roman"/>
              <a:sym typeface="Times New Roman"/>
            </a:endParaRPr>
          </a:p>
          <a:p>
            <a:pPr marL="0" lvl="0" indent="360045" algn="just" rtl="0">
              <a:lnSpc>
                <a:spcPct val="130000"/>
              </a:lnSpc>
              <a:spcBef>
                <a:spcPts val="0"/>
              </a:spcBef>
              <a:spcAft>
                <a:spcPts val="0"/>
              </a:spcAft>
              <a:buNone/>
            </a:pPr>
            <a:r>
              <a:rPr lang="uk" sz="1700">
                <a:solidFill>
                  <a:srgbClr val="000000"/>
                </a:solidFill>
                <a:latin typeface="Times New Roman"/>
                <a:ea typeface="Times New Roman"/>
                <a:cs typeface="Times New Roman"/>
                <a:sym typeface="Times New Roman"/>
              </a:rPr>
              <a:t>Основним джерелом енергії квазарів вважається акреція матерії на надмасивну чорну діру, розташовану в центрі активної галактики. </a:t>
            </a:r>
            <a:endParaRPr sz="1700">
              <a:solidFill>
                <a:srgbClr val="000000"/>
              </a:solidFill>
              <a:latin typeface="Times New Roman"/>
              <a:ea typeface="Times New Roman"/>
              <a:cs typeface="Times New Roman"/>
              <a:sym typeface="Times New Roman"/>
            </a:endParaRPr>
          </a:p>
          <a:p>
            <a:pPr marL="0" lvl="0" indent="360045" algn="just" rtl="0">
              <a:lnSpc>
                <a:spcPct val="130000"/>
              </a:lnSpc>
              <a:spcBef>
                <a:spcPts val="0"/>
              </a:spcBef>
              <a:spcAft>
                <a:spcPts val="0"/>
              </a:spcAft>
              <a:buNone/>
            </a:pPr>
            <a:endParaRPr sz="1500">
              <a:solidFill>
                <a:srgbClr val="000000"/>
              </a:solidFill>
              <a:latin typeface="Times New Roman"/>
              <a:ea typeface="Times New Roman"/>
              <a:cs typeface="Times New Roman"/>
              <a:sym typeface="Times New Roman"/>
            </a:endParaRPr>
          </a:p>
        </p:txBody>
      </p:sp>
      <p:pic>
        <p:nvPicPr>
          <p:cNvPr id="84" name="Google Shape;84;p16"/>
          <p:cNvPicPr preferRelativeResize="0"/>
          <p:nvPr/>
        </p:nvPicPr>
        <p:blipFill>
          <a:blip r:embed="rId3">
            <a:alphaModFix/>
          </a:blip>
          <a:stretch>
            <a:fillRect/>
          </a:stretch>
        </p:blipFill>
        <p:spPr>
          <a:xfrm>
            <a:off x="5831189" y="1407059"/>
            <a:ext cx="3202050" cy="2367475"/>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7"/>
          <p:cNvSpPr txBox="1">
            <a:spLocks noGrp="1"/>
          </p:cNvSpPr>
          <p:nvPr>
            <p:ph type="title"/>
          </p:nvPr>
        </p:nvSpPr>
        <p:spPr>
          <a:xfrm>
            <a:off x="144100" y="169275"/>
            <a:ext cx="50379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uk" sz="3700"/>
              <a:t>ВИВЧЕННЯ КВАЗАРІВ</a:t>
            </a:r>
            <a:endParaRPr sz="3700"/>
          </a:p>
        </p:txBody>
      </p:sp>
      <p:sp>
        <p:nvSpPr>
          <p:cNvPr id="90" name="Google Shape;90;p17"/>
          <p:cNvSpPr txBox="1">
            <a:spLocks noGrp="1"/>
          </p:cNvSpPr>
          <p:nvPr>
            <p:ph type="body" idx="1"/>
          </p:nvPr>
        </p:nvSpPr>
        <p:spPr>
          <a:xfrm>
            <a:off x="217425" y="1000575"/>
            <a:ext cx="8520600" cy="3783300"/>
          </a:xfrm>
          <a:prstGeom prst="rect">
            <a:avLst/>
          </a:prstGeom>
        </p:spPr>
        <p:txBody>
          <a:bodyPr spcFirstLastPara="1" wrap="square" lIns="91425" tIns="91425" rIns="91425" bIns="91425" anchor="t" anchorCtr="0">
            <a:noAutofit/>
          </a:bodyPr>
          <a:lstStyle/>
          <a:p>
            <a:pPr marL="0" lvl="0" indent="360045" algn="just" rtl="0">
              <a:lnSpc>
                <a:spcPct val="150000"/>
              </a:lnSpc>
              <a:spcBef>
                <a:spcPts val="0"/>
              </a:spcBef>
              <a:spcAft>
                <a:spcPts val="0"/>
              </a:spcAft>
              <a:buClr>
                <a:schemeClr val="dk1"/>
              </a:buClr>
              <a:buSzPts val="1100"/>
              <a:buFont typeface="Arial"/>
              <a:buNone/>
            </a:pPr>
            <a:r>
              <a:rPr lang="uk" sz="1600">
                <a:latin typeface="Times New Roman"/>
                <a:ea typeface="Times New Roman"/>
                <a:cs typeface="Times New Roman"/>
                <a:sym typeface="Times New Roman"/>
              </a:rPr>
              <a:t>Квазари є проявом активності надмасивних чорних дір у центрах галактик. Дослідження квазарів допомагає зрозуміти: </a:t>
            </a:r>
            <a:r>
              <a:rPr lang="uk" sz="1600" i="1">
                <a:latin typeface="Times New Roman"/>
                <a:ea typeface="Times New Roman"/>
                <a:cs typeface="Times New Roman"/>
                <a:sym typeface="Times New Roman"/>
              </a:rPr>
              <a:t>процеси акреції</a:t>
            </a:r>
            <a:r>
              <a:rPr lang="uk" sz="1600">
                <a:latin typeface="Times New Roman"/>
                <a:ea typeface="Times New Roman"/>
                <a:cs typeface="Times New Roman"/>
                <a:sym typeface="Times New Roman"/>
              </a:rPr>
              <a:t> матерії на чорні діри та фізику акреційних дисків; </a:t>
            </a:r>
            <a:r>
              <a:rPr lang="uk" sz="1600" i="1">
                <a:latin typeface="Times New Roman"/>
                <a:ea typeface="Times New Roman"/>
                <a:cs typeface="Times New Roman"/>
                <a:sym typeface="Times New Roman"/>
              </a:rPr>
              <a:t>формування та еволюцію надмасивних чорних дір</a:t>
            </a:r>
            <a:r>
              <a:rPr lang="uk" sz="1600">
                <a:latin typeface="Times New Roman"/>
                <a:ea typeface="Times New Roman"/>
                <a:cs typeface="Times New Roman"/>
                <a:sym typeface="Times New Roman"/>
              </a:rPr>
              <a:t> у ранньому Всесвіті; </a:t>
            </a:r>
            <a:r>
              <a:rPr lang="uk" sz="1600" i="1">
                <a:latin typeface="Times New Roman"/>
                <a:ea typeface="Times New Roman"/>
                <a:cs typeface="Times New Roman"/>
                <a:sym typeface="Times New Roman"/>
              </a:rPr>
              <a:t>взаємодію між чорними дірами та їхніми галактиками-господарями</a:t>
            </a:r>
            <a:r>
              <a:rPr lang="uk" sz="1600" b="1" i="1">
                <a:latin typeface="Times New Roman"/>
                <a:ea typeface="Times New Roman"/>
                <a:cs typeface="Times New Roman"/>
                <a:sym typeface="Times New Roman"/>
              </a:rPr>
              <a:t>,</a:t>
            </a:r>
            <a:r>
              <a:rPr lang="uk" sz="1600">
                <a:latin typeface="Times New Roman"/>
                <a:ea typeface="Times New Roman"/>
                <a:cs typeface="Times New Roman"/>
                <a:sym typeface="Times New Roman"/>
              </a:rPr>
              <a:t> зокрема зворотний зв'язок, який впливає на формування зір.</a:t>
            </a:r>
            <a:endParaRPr sz="1600">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r>
              <a:rPr lang="uk" sz="1600">
                <a:latin typeface="Times New Roman"/>
                <a:ea typeface="Times New Roman"/>
                <a:cs typeface="Times New Roman"/>
                <a:sym typeface="Times New Roman"/>
              </a:rPr>
              <a:t>Квазари є цінними індикаторами для вивчення космологічної еволюції Всесвіту. Вони використовуються для: </a:t>
            </a:r>
            <a:r>
              <a:rPr lang="uk" sz="1600" i="1">
                <a:latin typeface="Times New Roman"/>
                <a:ea typeface="Times New Roman"/>
                <a:cs typeface="Times New Roman"/>
                <a:sym typeface="Times New Roman"/>
              </a:rPr>
              <a:t>вимірювання параметрів космологічних моделей</a:t>
            </a:r>
            <a:r>
              <a:rPr lang="uk" sz="1600" b="1" i="1">
                <a:latin typeface="Times New Roman"/>
                <a:ea typeface="Times New Roman"/>
                <a:cs typeface="Times New Roman"/>
                <a:sym typeface="Times New Roman"/>
              </a:rPr>
              <a:t>, </a:t>
            </a:r>
            <a:r>
              <a:rPr lang="uk" sz="1600">
                <a:latin typeface="Times New Roman"/>
                <a:ea typeface="Times New Roman"/>
                <a:cs typeface="Times New Roman"/>
                <a:sym typeface="Times New Roman"/>
              </a:rPr>
              <a:t>зокрема постійної Габбла та параметрів темної енергії; </a:t>
            </a:r>
            <a:r>
              <a:rPr lang="uk" sz="1600" i="1">
                <a:latin typeface="Times New Roman"/>
                <a:ea typeface="Times New Roman"/>
                <a:cs typeface="Times New Roman"/>
                <a:sym typeface="Times New Roman"/>
              </a:rPr>
              <a:t>дослідження еволюції хімічного складу</a:t>
            </a:r>
            <a:r>
              <a:rPr lang="uk" sz="1600">
                <a:latin typeface="Times New Roman"/>
                <a:ea typeface="Times New Roman"/>
                <a:cs typeface="Times New Roman"/>
                <a:sym typeface="Times New Roman"/>
              </a:rPr>
              <a:t> міжгалактичного середовища та процесів нуклеосинтезу; </a:t>
            </a:r>
            <a:r>
              <a:rPr lang="uk" sz="1600" i="1">
                <a:latin typeface="Times New Roman"/>
                <a:ea typeface="Times New Roman"/>
                <a:cs typeface="Times New Roman"/>
                <a:sym typeface="Times New Roman"/>
              </a:rPr>
              <a:t>вивчення темної матерії</a:t>
            </a:r>
            <a:r>
              <a:rPr lang="uk" sz="1600">
                <a:latin typeface="Times New Roman"/>
                <a:ea typeface="Times New Roman"/>
                <a:cs typeface="Times New Roman"/>
                <a:sym typeface="Times New Roman"/>
              </a:rPr>
              <a:t> через аналіз гравітаційного лінзування квазарів.</a:t>
            </a:r>
            <a:endParaRPr sz="1600">
              <a:latin typeface="Times New Roman"/>
              <a:ea typeface="Times New Roman"/>
              <a:cs typeface="Times New Roman"/>
              <a:sym typeface="Times New Roman"/>
            </a:endParaRPr>
          </a:p>
          <a:p>
            <a:pPr marL="0" lvl="0" indent="0" algn="l" rtl="0">
              <a:spcBef>
                <a:spcPts val="0"/>
              </a:spcBef>
              <a:spcAft>
                <a:spcPts val="1200"/>
              </a:spcAft>
              <a:buNone/>
            </a:pPr>
            <a:endParaRPr sz="20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81225" y="116900"/>
            <a:ext cx="56139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uk" sz="3700">
                <a:latin typeface="Times New Roman"/>
                <a:ea typeface="Times New Roman"/>
                <a:cs typeface="Times New Roman"/>
                <a:sym typeface="Times New Roman"/>
              </a:rPr>
              <a:t>SDSS - </a:t>
            </a:r>
            <a:r>
              <a:rPr lang="uk" sz="3000" i="1">
                <a:latin typeface="Times New Roman"/>
                <a:ea typeface="Times New Roman"/>
                <a:cs typeface="Times New Roman"/>
                <a:sym typeface="Times New Roman"/>
              </a:rPr>
              <a:t>Sloan Digital Sky Survey</a:t>
            </a:r>
            <a:endParaRPr sz="5300">
              <a:latin typeface="Times New Roman"/>
              <a:ea typeface="Times New Roman"/>
              <a:cs typeface="Times New Roman"/>
              <a:sym typeface="Times New Roman"/>
            </a:endParaRPr>
          </a:p>
        </p:txBody>
      </p:sp>
      <p:sp>
        <p:nvSpPr>
          <p:cNvPr id="96" name="Google Shape;96;p18"/>
          <p:cNvSpPr txBox="1">
            <a:spLocks noGrp="1"/>
          </p:cNvSpPr>
          <p:nvPr>
            <p:ph type="body" idx="1"/>
          </p:nvPr>
        </p:nvSpPr>
        <p:spPr>
          <a:xfrm>
            <a:off x="291224" y="948200"/>
            <a:ext cx="5787457" cy="3751800"/>
          </a:xfrm>
          <a:prstGeom prst="rect">
            <a:avLst/>
          </a:prstGeom>
        </p:spPr>
        <p:txBody>
          <a:bodyPr spcFirstLastPara="1" wrap="square" lIns="91425" tIns="91425" rIns="91425" bIns="91425" anchor="t" anchorCtr="0">
            <a:noAutofit/>
          </a:bodyPr>
          <a:lstStyle/>
          <a:p>
            <a:pPr marL="0" lvl="0" indent="360045" algn="just" rtl="0">
              <a:lnSpc>
                <a:spcPct val="150000"/>
              </a:lnSpc>
              <a:spcBef>
                <a:spcPts val="0"/>
              </a:spcBef>
              <a:spcAft>
                <a:spcPts val="0"/>
              </a:spcAft>
              <a:buNone/>
            </a:pPr>
            <a:r>
              <a:rPr lang="uk" sz="1400" dirty="0">
                <a:latin typeface="Times New Roman"/>
                <a:ea typeface="Times New Roman"/>
                <a:cs typeface="Times New Roman"/>
                <a:sym typeface="Times New Roman"/>
              </a:rPr>
              <a:t>Проект </a:t>
            </a:r>
            <a:r>
              <a:rPr lang="uk" sz="1400" i="1" dirty="0">
                <a:latin typeface="Times New Roman"/>
                <a:ea typeface="Times New Roman"/>
                <a:cs typeface="Times New Roman"/>
                <a:sym typeface="Times New Roman"/>
              </a:rPr>
              <a:t>Sloan Digital Sky Survey (SDSS)</a:t>
            </a:r>
            <a:r>
              <a:rPr lang="uk" sz="1400" dirty="0">
                <a:latin typeface="Times New Roman"/>
                <a:ea typeface="Times New Roman"/>
                <a:cs typeface="Times New Roman"/>
                <a:sym typeface="Times New Roman"/>
              </a:rPr>
              <a:t> є одним із найбільших </a:t>
            </a:r>
            <a:r>
              <a:rPr lang="uk" sz="1400" dirty="0" smtClean="0">
                <a:latin typeface="Times New Roman"/>
                <a:ea typeface="Times New Roman"/>
                <a:cs typeface="Times New Roman"/>
                <a:sym typeface="Times New Roman"/>
              </a:rPr>
              <a:t>та </a:t>
            </a:r>
            <a:r>
              <a:rPr lang="uk" sz="1400" dirty="0">
                <a:latin typeface="Times New Roman"/>
                <a:ea typeface="Times New Roman"/>
                <a:cs typeface="Times New Roman"/>
                <a:sym typeface="Times New Roman"/>
              </a:rPr>
              <a:t>найамбітніших астрономічних оглядів в історії. </a:t>
            </a:r>
            <a:endParaRPr lang="uk" sz="1400" dirty="0" smtClean="0">
              <a:latin typeface="Times New Roman"/>
              <a:ea typeface="Times New Roman"/>
              <a:cs typeface="Times New Roman"/>
              <a:sym typeface="Times New Roman"/>
            </a:endParaRPr>
          </a:p>
          <a:p>
            <a:pPr marL="0" lvl="0" indent="360045" algn="just" rtl="0">
              <a:lnSpc>
                <a:spcPct val="150000"/>
              </a:lnSpc>
              <a:spcBef>
                <a:spcPts val="0"/>
              </a:spcBef>
              <a:spcAft>
                <a:spcPts val="0"/>
              </a:spcAft>
              <a:buNone/>
            </a:pPr>
            <a:r>
              <a:rPr lang="uk" sz="1400" dirty="0" smtClean="0">
                <a:latin typeface="Times New Roman"/>
                <a:ea typeface="Times New Roman"/>
                <a:cs typeface="Times New Roman"/>
                <a:sym typeface="Times New Roman"/>
              </a:rPr>
              <a:t>Його </a:t>
            </a:r>
            <a:r>
              <a:rPr lang="uk" sz="1400" dirty="0">
                <a:latin typeface="Times New Roman"/>
                <a:ea typeface="Times New Roman"/>
                <a:cs typeface="Times New Roman"/>
                <a:sym typeface="Times New Roman"/>
              </a:rPr>
              <a:t>метою є створення детальних карт Всесвіту шляхом систематичного спостереження та каталогізації небесних об'єктів.</a:t>
            </a:r>
            <a:endParaRPr sz="1400" dirty="0">
              <a:latin typeface="Times New Roman"/>
              <a:ea typeface="Times New Roman"/>
              <a:cs typeface="Times New Roman"/>
              <a:sym typeface="Times New Roman"/>
            </a:endParaRPr>
          </a:p>
          <a:p>
            <a:pPr marL="0" lvl="0" indent="360045" algn="just" rtl="0">
              <a:lnSpc>
                <a:spcPct val="150000"/>
              </a:lnSpc>
              <a:spcBef>
                <a:spcPts val="0"/>
              </a:spcBef>
              <a:spcAft>
                <a:spcPts val="0"/>
              </a:spcAft>
              <a:buNone/>
            </a:pPr>
            <a:r>
              <a:rPr lang="uk" sz="1400" dirty="0">
                <a:latin typeface="Times New Roman"/>
                <a:ea typeface="Times New Roman"/>
                <a:cs typeface="Times New Roman"/>
                <a:sym typeface="Times New Roman"/>
              </a:rPr>
              <a:t>Для реалізації цілей </a:t>
            </a:r>
            <a:r>
              <a:rPr lang="uk" sz="1400" i="1" dirty="0">
                <a:latin typeface="Times New Roman"/>
                <a:ea typeface="Times New Roman"/>
                <a:cs typeface="Times New Roman"/>
                <a:sym typeface="Times New Roman"/>
              </a:rPr>
              <a:t>SDSS-III</a:t>
            </a:r>
            <a:r>
              <a:rPr lang="uk" sz="1400" dirty="0">
                <a:latin typeface="Times New Roman"/>
                <a:ea typeface="Times New Roman"/>
                <a:cs typeface="Times New Roman"/>
                <a:sym typeface="Times New Roman"/>
              </a:rPr>
              <a:t> використовувається спеціально побудований 2,5-метровий телескоп</a:t>
            </a:r>
            <a:r>
              <a:rPr lang="uk" sz="1400" b="1" dirty="0">
                <a:latin typeface="Times New Roman"/>
                <a:ea typeface="Times New Roman"/>
                <a:cs typeface="Times New Roman"/>
                <a:sym typeface="Times New Roman"/>
              </a:rPr>
              <a:t>,</a:t>
            </a:r>
            <a:r>
              <a:rPr lang="uk" sz="1400" dirty="0">
                <a:latin typeface="Times New Roman"/>
                <a:ea typeface="Times New Roman"/>
                <a:cs typeface="Times New Roman"/>
                <a:sym typeface="Times New Roman"/>
              </a:rPr>
              <a:t> розташований в Обсерваторії Апач-Пойнт у Нью-Мексико, США. </a:t>
            </a:r>
            <a:endParaRPr sz="1400" dirty="0">
              <a:latin typeface="Times New Roman"/>
              <a:ea typeface="Times New Roman"/>
              <a:cs typeface="Times New Roman"/>
              <a:sym typeface="Times New Roman"/>
            </a:endParaRPr>
          </a:p>
          <a:p>
            <a:pPr marL="0" lvl="0" indent="360045" algn="just" rtl="0">
              <a:lnSpc>
                <a:spcPct val="150000"/>
              </a:lnSpc>
              <a:spcBef>
                <a:spcPts val="0"/>
              </a:spcBef>
              <a:spcAft>
                <a:spcPts val="0"/>
              </a:spcAft>
              <a:buNone/>
            </a:pPr>
            <a:r>
              <a:rPr lang="uk" sz="1400" dirty="0">
                <a:latin typeface="Times New Roman"/>
                <a:ea typeface="Times New Roman"/>
                <a:cs typeface="Times New Roman"/>
                <a:sym typeface="Times New Roman"/>
              </a:rPr>
              <a:t>Приладова база включає: ширококутну фотометричну камеру, яка дозволяє одночасно спостерігати у п'яти фотометричних фільтрах: u</a:t>
            </a:r>
            <a:r>
              <a:rPr lang="uk" sz="1400" b="1" dirty="0">
                <a:latin typeface="Times New Roman"/>
                <a:ea typeface="Times New Roman"/>
                <a:cs typeface="Times New Roman"/>
                <a:sym typeface="Times New Roman"/>
              </a:rPr>
              <a:t>, </a:t>
            </a:r>
            <a:r>
              <a:rPr lang="uk" sz="1400" dirty="0">
                <a:latin typeface="Times New Roman"/>
                <a:ea typeface="Times New Roman"/>
                <a:cs typeface="Times New Roman"/>
                <a:sym typeface="Times New Roman"/>
              </a:rPr>
              <a:t>g</a:t>
            </a:r>
            <a:r>
              <a:rPr lang="uk" sz="1400" b="1" dirty="0">
                <a:latin typeface="Times New Roman"/>
                <a:ea typeface="Times New Roman"/>
                <a:cs typeface="Times New Roman"/>
                <a:sym typeface="Times New Roman"/>
              </a:rPr>
              <a:t>, </a:t>
            </a:r>
            <a:r>
              <a:rPr lang="uk" sz="1400" dirty="0">
                <a:latin typeface="Times New Roman"/>
                <a:ea typeface="Times New Roman"/>
                <a:cs typeface="Times New Roman"/>
                <a:sym typeface="Times New Roman"/>
              </a:rPr>
              <a:t>r</a:t>
            </a:r>
            <a:r>
              <a:rPr lang="uk" sz="1400" b="1" dirty="0">
                <a:latin typeface="Times New Roman"/>
                <a:ea typeface="Times New Roman"/>
                <a:cs typeface="Times New Roman"/>
                <a:sym typeface="Times New Roman"/>
              </a:rPr>
              <a:t>, </a:t>
            </a:r>
            <a:r>
              <a:rPr lang="uk" sz="1400" dirty="0">
                <a:latin typeface="Times New Roman"/>
                <a:ea typeface="Times New Roman"/>
                <a:cs typeface="Times New Roman"/>
                <a:sym typeface="Times New Roman"/>
              </a:rPr>
              <a:t>i</a:t>
            </a:r>
            <a:r>
              <a:rPr lang="uk" sz="1400" b="1" dirty="0">
                <a:latin typeface="Times New Roman"/>
                <a:ea typeface="Times New Roman"/>
                <a:cs typeface="Times New Roman"/>
                <a:sym typeface="Times New Roman"/>
              </a:rPr>
              <a:t>, </a:t>
            </a:r>
            <a:r>
              <a:rPr lang="uk" sz="1400" dirty="0">
                <a:latin typeface="Times New Roman"/>
                <a:ea typeface="Times New Roman"/>
                <a:cs typeface="Times New Roman"/>
                <a:sym typeface="Times New Roman"/>
              </a:rPr>
              <a:t>z. Ці фільтри покривали діапазон довжин хвиль від ультрафіолету до ближнього інфрачервоного.</a:t>
            </a:r>
            <a:endParaRPr sz="1400" dirty="0">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endParaRPr sz="1400" dirty="0">
              <a:latin typeface="Times New Roman"/>
              <a:ea typeface="Times New Roman"/>
              <a:cs typeface="Times New Roman"/>
              <a:sym typeface="Times New Roman"/>
            </a:endParaRPr>
          </a:p>
        </p:txBody>
      </p:sp>
      <p:pic>
        <p:nvPicPr>
          <p:cNvPr id="97" name="Google Shape;97;p18"/>
          <p:cNvPicPr preferRelativeResize="0"/>
          <p:nvPr/>
        </p:nvPicPr>
        <p:blipFill>
          <a:blip r:embed="rId3">
            <a:alphaModFix/>
          </a:blip>
          <a:stretch>
            <a:fillRect/>
          </a:stretch>
        </p:blipFill>
        <p:spPr>
          <a:xfrm>
            <a:off x="6078681" y="212414"/>
            <a:ext cx="2892500" cy="1906209"/>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133625" y="137850"/>
            <a:ext cx="8520600" cy="71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uk" sz="3080"/>
              <a:t>ВИКОРИСТАННЯ ФОТОМЕТРИЧНИХ ДАНИХ</a:t>
            </a:r>
            <a:endParaRPr sz="3080"/>
          </a:p>
        </p:txBody>
      </p:sp>
      <p:sp>
        <p:nvSpPr>
          <p:cNvPr id="103" name="Google Shape;103;p19"/>
          <p:cNvSpPr txBox="1">
            <a:spLocks noGrp="1"/>
          </p:cNvSpPr>
          <p:nvPr>
            <p:ph type="body" idx="1"/>
          </p:nvPr>
        </p:nvSpPr>
        <p:spPr>
          <a:xfrm>
            <a:off x="196450" y="894750"/>
            <a:ext cx="4660800" cy="3972900"/>
          </a:xfrm>
          <a:prstGeom prst="rect">
            <a:avLst/>
          </a:prstGeom>
        </p:spPr>
        <p:txBody>
          <a:bodyPr spcFirstLastPara="1" wrap="square" lIns="91425" tIns="91425" rIns="91425" bIns="91425" anchor="t" anchorCtr="0">
            <a:noAutofit/>
          </a:bodyPr>
          <a:lstStyle/>
          <a:p>
            <a:pPr marL="0" lvl="0" indent="360045" algn="just" rtl="0">
              <a:lnSpc>
                <a:spcPct val="150000"/>
              </a:lnSpc>
              <a:spcBef>
                <a:spcPts val="0"/>
              </a:spcBef>
              <a:spcAft>
                <a:spcPts val="0"/>
              </a:spcAft>
              <a:buNone/>
            </a:pPr>
            <a:r>
              <a:rPr lang="uk" sz="1400">
                <a:latin typeface="Times New Roman"/>
                <a:ea typeface="Times New Roman"/>
                <a:cs typeface="Times New Roman"/>
                <a:sym typeface="Times New Roman"/>
              </a:rPr>
              <a:t>Квазари мають характерні кольори в системі SDSS через їхній нетепловий спектр та високі червоні зміщення. Використання кольорових індексів дозволяє ефективно відокремлювати квазари від зір та галактик. Фотометричні критерії відбору квазарів були розроблені для спектроскопічного цільового відбору об'єктів. </a:t>
            </a:r>
            <a:endParaRPr sz="1400">
              <a:latin typeface="Times New Roman"/>
              <a:ea typeface="Times New Roman"/>
              <a:cs typeface="Times New Roman"/>
              <a:sym typeface="Times New Roman"/>
            </a:endParaRPr>
          </a:p>
          <a:p>
            <a:pPr marL="0" lvl="0" indent="360045" algn="just" rtl="0">
              <a:lnSpc>
                <a:spcPct val="150000"/>
              </a:lnSpc>
              <a:spcBef>
                <a:spcPts val="0"/>
              </a:spcBef>
              <a:spcAft>
                <a:spcPts val="0"/>
              </a:spcAft>
              <a:buNone/>
            </a:pPr>
            <a:r>
              <a:rPr lang="uk" sz="1400">
                <a:latin typeface="Times New Roman"/>
                <a:ea typeface="Times New Roman"/>
                <a:cs typeface="Times New Roman"/>
                <a:sym typeface="Times New Roman"/>
              </a:rPr>
              <a:t>Проект </a:t>
            </a:r>
            <a:r>
              <a:rPr lang="uk" sz="1400" i="1">
                <a:latin typeface="Times New Roman"/>
                <a:ea typeface="Times New Roman"/>
                <a:cs typeface="Times New Roman"/>
                <a:sym typeface="Times New Roman"/>
              </a:rPr>
              <a:t>SDSS-III</a:t>
            </a:r>
            <a:r>
              <a:rPr lang="uk" sz="1400">
                <a:latin typeface="Times New Roman"/>
                <a:ea typeface="Times New Roman"/>
                <a:cs typeface="Times New Roman"/>
                <a:sym typeface="Times New Roman"/>
              </a:rPr>
              <a:t> надав величезний обсяг даних про квазари, включаючи їхні фотометричні та спектроскопічні характеристики. </a:t>
            </a:r>
            <a:endParaRPr sz="1400">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r>
              <a:rPr lang="uk" sz="1400">
                <a:latin typeface="Times New Roman"/>
                <a:ea typeface="Times New Roman"/>
                <a:cs typeface="Times New Roman"/>
                <a:sym typeface="Times New Roman"/>
              </a:rPr>
              <a:t>Каталог</a:t>
            </a:r>
            <a:r>
              <a:rPr lang="uk" sz="1400" b="1">
                <a:latin typeface="Times New Roman"/>
                <a:ea typeface="Times New Roman"/>
                <a:cs typeface="Times New Roman"/>
                <a:sym typeface="Times New Roman"/>
              </a:rPr>
              <a:t> </a:t>
            </a:r>
            <a:r>
              <a:rPr lang="uk" sz="1400">
                <a:latin typeface="Times New Roman"/>
                <a:ea typeface="Times New Roman"/>
                <a:cs typeface="Times New Roman"/>
                <a:sym typeface="Times New Roman"/>
              </a:rPr>
              <a:t>квазарів </a:t>
            </a:r>
            <a:r>
              <a:rPr lang="uk" sz="1400" i="1">
                <a:latin typeface="Times New Roman"/>
                <a:ea typeface="Times New Roman"/>
                <a:cs typeface="Times New Roman"/>
                <a:sym typeface="Times New Roman"/>
              </a:rPr>
              <a:t>DR12</a:t>
            </a:r>
            <a:r>
              <a:rPr lang="uk" sz="1400">
                <a:latin typeface="Times New Roman"/>
                <a:ea typeface="Times New Roman"/>
                <a:cs typeface="Times New Roman"/>
                <a:sym typeface="Times New Roman"/>
              </a:rPr>
              <a:t> містить інформацію про понад  </a:t>
            </a:r>
            <a:r>
              <a:rPr lang="uk" sz="1400" i="1">
                <a:latin typeface="Times New Roman"/>
                <a:ea typeface="Times New Roman"/>
                <a:cs typeface="Times New Roman"/>
                <a:sym typeface="Times New Roman"/>
              </a:rPr>
              <a:t>297 000</a:t>
            </a:r>
            <a:r>
              <a:rPr lang="uk" sz="1400">
                <a:latin typeface="Times New Roman"/>
                <a:ea typeface="Times New Roman"/>
                <a:cs typeface="Times New Roman"/>
                <a:sym typeface="Times New Roman"/>
              </a:rPr>
              <a:t> квазарів з червоними зміщеннями до </a:t>
            </a:r>
            <a:r>
              <a:rPr lang="uk" sz="1400" i="1">
                <a:latin typeface="Times New Roman"/>
                <a:ea typeface="Times New Roman"/>
                <a:cs typeface="Times New Roman"/>
                <a:sym typeface="Times New Roman"/>
              </a:rPr>
              <a:t>z≈5.5</a:t>
            </a:r>
            <a:r>
              <a:rPr lang="uk" sz="1400">
                <a:latin typeface="Times New Roman"/>
                <a:ea typeface="Times New Roman"/>
                <a:cs typeface="Times New Roman"/>
                <a:sym typeface="Times New Roman"/>
              </a:rPr>
              <a:t>, що є найбільшим на даний час.</a:t>
            </a:r>
            <a:endParaRPr sz="1400">
              <a:latin typeface="Times New Roman"/>
              <a:ea typeface="Times New Roman"/>
              <a:cs typeface="Times New Roman"/>
              <a:sym typeface="Times New Roman"/>
            </a:endParaRPr>
          </a:p>
        </p:txBody>
      </p:sp>
      <p:pic>
        <p:nvPicPr>
          <p:cNvPr id="104" name="Google Shape;104;p19"/>
          <p:cNvPicPr preferRelativeResize="0"/>
          <p:nvPr/>
        </p:nvPicPr>
        <p:blipFill>
          <a:blip r:embed="rId3">
            <a:alphaModFix/>
          </a:blip>
          <a:stretch>
            <a:fillRect/>
          </a:stretch>
        </p:blipFill>
        <p:spPr>
          <a:xfrm>
            <a:off x="5009650" y="1007850"/>
            <a:ext cx="3800475" cy="3143250"/>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144100" y="127375"/>
            <a:ext cx="44280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uk" sz="3700"/>
              <a:t>КРИТЕРІЇ ВІДБОРУ</a:t>
            </a:r>
            <a:endParaRPr sz="3700"/>
          </a:p>
        </p:txBody>
      </p:sp>
      <p:sp>
        <p:nvSpPr>
          <p:cNvPr id="110" name="Google Shape;110;p20"/>
          <p:cNvSpPr txBox="1">
            <a:spLocks noGrp="1"/>
          </p:cNvSpPr>
          <p:nvPr>
            <p:ph type="body" idx="1"/>
          </p:nvPr>
        </p:nvSpPr>
        <p:spPr>
          <a:xfrm>
            <a:off x="144100" y="1015725"/>
            <a:ext cx="8735700" cy="3778500"/>
          </a:xfrm>
          <a:prstGeom prst="rect">
            <a:avLst/>
          </a:prstGeom>
        </p:spPr>
        <p:txBody>
          <a:bodyPr spcFirstLastPara="1" wrap="square" lIns="91425" tIns="91425" rIns="91425" bIns="91425" anchor="t" anchorCtr="0">
            <a:noAutofit/>
          </a:bodyPr>
          <a:lstStyle/>
          <a:p>
            <a:pPr marL="0" lvl="0" indent="360045" algn="just" rtl="0">
              <a:lnSpc>
                <a:spcPct val="150000"/>
              </a:lnSpc>
              <a:spcBef>
                <a:spcPts val="0"/>
              </a:spcBef>
              <a:spcAft>
                <a:spcPts val="0"/>
              </a:spcAft>
              <a:buNone/>
            </a:pPr>
            <a:r>
              <a:rPr lang="uk" sz="1600" dirty="0">
                <a:latin typeface="Times New Roman"/>
                <a:ea typeface="Times New Roman"/>
                <a:cs typeface="Times New Roman"/>
                <a:sym typeface="Times New Roman"/>
              </a:rPr>
              <a:t>Для дослідження фотометричних характеристик квазарів важливо сформувати репрезентативну та якісну вибірку об'єктів з бази даних </a:t>
            </a:r>
            <a:r>
              <a:rPr lang="uk" sz="1600" i="1" dirty="0">
                <a:latin typeface="Times New Roman"/>
                <a:ea typeface="Times New Roman"/>
                <a:cs typeface="Times New Roman"/>
                <a:sym typeface="Times New Roman"/>
              </a:rPr>
              <a:t>SDSS-III</a:t>
            </a:r>
            <a:r>
              <a:rPr lang="uk" sz="1600" dirty="0">
                <a:latin typeface="Times New Roman"/>
                <a:ea typeface="Times New Roman"/>
                <a:cs typeface="Times New Roman"/>
                <a:sym typeface="Times New Roman"/>
              </a:rPr>
              <a:t>. Враховуючи величезний обсяг даних та різноманітність об’єктів, необхідно розробити чіткі критерії відбору, що забезпечать високу чистоту, повноту та якість вибірки.</a:t>
            </a:r>
            <a:endParaRPr sz="1600" dirty="0">
              <a:latin typeface="Times New Roman"/>
              <a:ea typeface="Times New Roman"/>
              <a:cs typeface="Times New Roman"/>
              <a:sym typeface="Times New Roman"/>
            </a:endParaRPr>
          </a:p>
          <a:p>
            <a:pPr marL="0" lvl="0" indent="360045" algn="just" rtl="0">
              <a:lnSpc>
                <a:spcPct val="150000"/>
              </a:lnSpc>
              <a:spcBef>
                <a:spcPts val="0"/>
              </a:spcBef>
              <a:spcAft>
                <a:spcPts val="0"/>
              </a:spcAft>
              <a:buNone/>
            </a:pPr>
            <a:r>
              <a:rPr lang="uk" sz="1600" dirty="0">
                <a:latin typeface="Times New Roman"/>
                <a:ea typeface="Times New Roman"/>
                <a:cs typeface="Times New Roman"/>
                <a:sym typeface="Times New Roman"/>
              </a:rPr>
              <a:t>Основними критеріями відбору є: спектроскопічна класифікація об'єкта як квазара, діапазон червоних зміщень </a:t>
            </a:r>
            <a:r>
              <a:rPr lang="uk" sz="1600" i="1" dirty="0">
                <a:latin typeface="Times New Roman"/>
                <a:ea typeface="Times New Roman"/>
                <a:cs typeface="Times New Roman"/>
                <a:sym typeface="Times New Roman"/>
              </a:rPr>
              <a:t>0 &lt; z ≤ 5</a:t>
            </a:r>
            <a:r>
              <a:rPr lang="uk" sz="1600" dirty="0">
                <a:latin typeface="Times New Roman"/>
                <a:ea typeface="Times New Roman"/>
                <a:cs typeface="Times New Roman"/>
                <a:sym typeface="Times New Roman"/>
              </a:rPr>
              <a:t>, якість спектроскопічних та фотометричних даних, співвідношення сигнал/шум S/N &gt; 10, обмеження на фотометричні помилки, корекція за міжзоряне поглинання, фотометрична повнота.</a:t>
            </a:r>
            <a:endParaRPr sz="1600" dirty="0">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r>
              <a:rPr lang="uk" sz="1600" dirty="0">
                <a:latin typeface="Times New Roman"/>
                <a:ea typeface="Times New Roman"/>
                <a:cs typeface="Times New Roman"/>
                <a:sym typeface="Times New Roman"/>
              </a:rPr>
              <a:t>Відбираються</a:t>
            </a:r>
            <a:r>
              <a:rPr lang="uk" sz="1600" b="1" dirty="0">
                <a:latin typeface="Times New Roman"/>
                <a:ea typeface="Times New Roman"/>
                <a:cs typeface="Times New Roman"/>
                <a:sym typeface="Times New Roman"/>
              </a:rPr>
              <a:t> </a:t>
            </a:r>
            <a:r>
              <a:rPr lang="uk" sz="1600" dirty="0">
                <a:latin typeface="Times New Roman"/>
                <a:ea typeface="Times New Roman"/>
                <a:cs typeface="Times New Roman"/>
                <a:sym typeface="Times New Roman"/>
              </a:rPr>
              <a:t>об'єкти з зоряними величинами в межах </a:t>
            </a:r>
            <a:r>
              <a:rPr lang="uk" sz="1600" i="1" dirty="0">
                <a:latin typeface="Times New Roman"/>
                <a:ea typeface="Times New Roman"/>
                <a:cs typeface="Times New Roman"/>
                <a:sym typeface="Times New Roman"/>
              </a:rPr>
              <a:t>14</a:t>
            </a:r>
            <a:r>
              <a:rPr lang="uk" sz="1600" i="1" baseline="30000" dirty="0">
                <a:latin typeface="Times New Roman"/>
                <a:ea typeface="Times New Roman"/>
                <a:cs typeface="Times New Roman"/>
                <a:sym typeface="Times New Roman"/>
              </a:rPr>
              <a:t>m </a:t>
            </a:r>
            <a:r>
              <a:rPr lang="uk" sz="1600" i="1" dirty="0">
                <a:latin typeface="Times New Roman"/>
                <a:ea typeface="Times New Roman"/>
                <a:cs typeface="Times New Roman"/>
                <a:sym typeface="Times New Roman"/>
              </a:rPr>
              <a:t>≤ m ≤ 22</a:t>
            </a:r>
            <a:r>
              <a:rPr lang="uk" sz="1600" i="1" baseline="30000" dirty="0">
                <a:latin typeface="Times New Roman"/>
                <a:ea typeface="Times New Roman"/>
                <a:cs typeface="Times New Roman"/>
                <a:sym typeface="Times New Roman"/>
              </a:rPr>
              <a:t>m</a:t>
            </a:r>
            <a:r>
              <a:rPr lang="uk" sz="1600" dirty="0">
                <a:latin typeface="Times New Roman"/>
                <a:ea typeface="Times New Roman"/>
                <a:cs typeface="Times New Roman"/>
                <a:sym typeface="Times New Roman"/>
              </a:rPr>
              <a:t> у всіх фільтрах, щоб уникнути насичення надто яскравих об’єктів та великої шумності для надто слабких.</a:t>
            </a:r>
            <a:endParaRPr sz="1600" dirty="0">
              <a:latin typeface="Times New Roman"/>
              <a:ea typeface="Times New Roman"/>
              <a:cs typeface="Times New Roman"/>
              <a:sym typeface="Times New Roman"/>
            </a:endParaRPr>
          </a:p>
          <a:p>
            <a:pPr marL="0" lvl="0" indent="0" algn="l" rtl="0">
              <a:spcBef>
                <a:spcPts val="0"/>
              </a:spcBef>
              <a:spcAft>
                <a:spcPts val="1200"/>
              </a:spcAft>
              <a:buNone/>
            </a:pPr>
            <a:endParaRPr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1"/>
          <p:cNvSpPr txBox="1">
            <a:spLocks noGrp="1"/>
          </p:cNvSpPr>
          <p:nvPr>
            <p:ph type="title"/>
          </p:nvPr>
        </p:nvSpPr>
        <p:spPr>
          <a:xfrm>
            <a:off x="112675" y="116900"/>
            <a:ext cx="53208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uk" sz="3700"/>
              <a:t>КОЛЬОРОВІ ДІАГРАМИ</a:t>
            </a:r>
            <a:endParaRPr sz="3700"/>
          </a:p>
        </p:txBody>
      </p:sp>
      <p:sp>
        <p:nvSpPr>
          <p:cNvPr id="116" name="Google Shape;116;p21"/>
          <p:cNvSpPr txBox="1">
            <a:spLocks noGrp="1"/>
          </p:cNvSpPr>
          <p:nvPr>
            <p:ph type="body" idx="1"/>
          </p:nvPr>
        </p:nvSpPr>
        <p:spPr>
          <a:xfrm>
            <a:off x="362291" y="948200"/>
            <a:ext cx="3572400" cy="3768000"/>
          </a:xfrm>
          <a:prstGeom prst="rect">
            <a:avLst/>
          </a:prstGeom>
        </p:spPr>
        <p:txBody>
          <a:bodyPr spcFirstLastPara="1" wrap="square" lIns="91425" tIns="91425" rIns="91425" bIns="91425" anchor="t" anchorCtr="0">
            <a:noAutofit/>
          </a:bodyPr>
          <a:lstStyle/>
          <a:p>
            <a:pPr marL="0" lvl="0" indent="360045" algn="just" rtl="0">
              <a:lnSpc>
                <a:spcPct val="150000"/>
              </a:lnSpc>
              <a:spcBef>
                <a:spcPts val="0"/>
              </a:spcBef>
              <a:spcAft>
                <a:spcPts val="0"/>
              </a:spcAft>
              <a:buClr>
                <a:schemeClr val="dk1"/>
              </a:buClr>
              <a:buSzPts val="1100"/>
              <a:buFont typeface="Arial"/>
              <a:buNone/>
            </a:pPr>
            <a:r>
              <a:rPr lang="uk" sz="1500" dirty="0">
                <a:latin typeface="Times New Roman"/>
                <a:ea typeface="Times New Roman"/>
                <a:cs typeface="Times New Roman"/>
                <a:sym typeface="Times New Roman"/>
              </a:rPr>
              <a:t>Кольорові діаграми — це візуалізація розподілу об’єктів у просторі кольорових індексів. Вони дають змогу провести класифікацію об’єктів та виявити тренди та еволюції об’єктів. Розглядаючи залежності між кольоровими індексами, можна виявити тенденції, пов’язані з червоним зміщенням, віком Всесвіту, фізичними параметрами акреційного диску квазара, вмістом пилу та іншими чинниками. </a:t>
            </a:r>
            <a:endParaRPr sz="1500" dirty="0">
              <a:latin typeface="Times New Roman"/>
              <a:ea typeface="Times New Roman"/>
              <a:cs typeface="Times New Roman"/>
              <a:sym typeface="Times New Roman"/>
            </a:endParaRPr>
          </a:p>
          <a:p>
            <a:pPr marL="0" lvl="0" indent="0" algn="l" rtl="0">
              <a:spcBef>
                <a:spcPts val="0"/>
              </a:spcBef>
              <a:spcAft>
                <a:spcPts val="1200"/>
              </a:spcAft>
              <a:buNone/>
            </a:pPr>
            <a:endParaRPr sz="1700" dirty="0"/>
          </a:p>
        </p:txBody>
      </p:sp>
      <p:pic>
        <p:nvPicPr>
          <p:cNvPr id="117" name="Google Shape;117;p21"/>
          <p:cNvPicPr preferRelativeResize="0"/>
          <p:nvPr/>
        </p:nvPicPr>
        <p:blipFill>
          <a:blip r:embed="rId3">
            <a:alphaModFix/>
          </a:blip>
          <a:stretch>
            <a:fillRect/>
          </a:stretch>
        </p:blipFill>
        <p:spPr>
          <a:xfrm>
            <a:off x="3934691" y="1322272"/>
            <a:ext cx="5102850" cy="2827775"/>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102200" y="137850"/>
            <a:ext cx="6085500" cy="612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uk" sz="3700"/>
              <a:t>КОЛЬОРОВІ ІНДЕКСИ</a:t>
            </a:r>
            <a:endParaRPr sz="3700"/>
          </a:p>
        </p:txBody>
      </p:sp>
      <p:sp>
        <p:nvSpPr>
          <p:cNvPr id="123" name="Google Shape;123;p22"/>
          <p:cNvSpPr txBox="1">
            <a:spLocks noGrp="1"/>
          </p:cNvSpPr>
          <p:nvPr>
            <p:ph type="body" idx="1"/>
          </p:nvPr>
        </p:nvSpPr>
        <p:spPr>
          <a:xfrm>
            <a:off x="102200" y="750750"/>
            <a:ext cx="4063500" cy="3614100"/>
          </a:xfrm>
          <a:prstGeom prst="rect">
            <a:avLst/>
          </a:prstGeom>
        </p:spPr>
        <p:txBody>
          <a:bodyPr spcFirstLastPara="1" wrap="square" lIns="91425" tIns="91425" rIns="91425" bIns="91425" anchor="t" anchorCtr="0">
            <a:noAutofit/>
          </a:bodyPr>
          <a:lstStyle/>
          <a:p>
            <a:pPr marL="0" lvl="0" indent="360045" algn="just" rtl="0">
              <a:lnSpc>
                <a:spcPct val="150000"/>
              </a:lnSpc>
              <a:spcBef>
                <a:spcPts val="0"/>
              </a:spcBef>
              <a:spcAft>
                <a:spcPts val="0"/>
              </a:spcAft>
              <a:buNone/>
            </a:pPr>
            <a:r>
              <a:rPr lang="uk" sz="1500">
                <a:latin typeface="Times New Roman"/>
                <a:ea typeface="Times New Roman"/>
                <a:cs typeface="Times New Roman"/>
                <a:sym typeface="Times New Roman"/>
              </a:rPr>
              <a:t>Основною метою дослідження є виявлення закономірностей між кольоровими індексами квазарів та їхнім червоним зміщенням. Такий аналіз дозволяє: визначити, як змінюються фотометричні характеристики квазарів із віддаленістю та епохою спостереження у Всесвіті.</a:t>
            </a:r>
            <a:endParaRPr sz="1500">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r>
              <a:rPr lang="uk" sz="1500">
                <a:latin typeface="Times New Roman"/>
                <a:ea typeface="Times New Roman"/>
                <a:cs typeface="Times New Roman"/>
                <a:sym typeface="Times New Roman"/>
              </a:rPr>
              <a:t>Кольоровий індекс — це різниця між зоряними величинами об'єкта, виміряними у двох різних фотометричних фільтрах. </a:t>
            </a:r>
            <a:endParaRPr sz="1500">
              <a:latin typeface="Times New Roman"/>
              <a:ea typeface="Times New Roman"/>
              <a:cs typeface="Times New Roman"/>
              <a:sym typeface="Times New Roman"/>
            </a:endParaRPr>
          </a:p>
        </p:txBody>
      </p:sp>
      <p:pic>
        <p:nvPicPr>
          <p:cNvPr id="124" name="Google Shape;124;p22"/>
          <p:cNvPicPr preferRelativeResize="0"/>
          <p:nvPr/>
        </p:nvPicPr>
        <p:blipFill>
          <a:blip r:embed="rId3">
            <a:alphaModFix/>
          </a:blip>
          <a:stretch>
            <a:fillRect/>
          </a:stretch>
        </p:blipFill>
        <p:spPr>
          <a:xfrm>
            <a:off x="4396250" y="809000"/>
            <a:ext cx="4506225" cy="3806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3"/>
          <p:cNvSpPr txBox="1">
            <a:spLocks noGrp="1"/>
          </p:cNvSpPr>
          <p:nvPr>
            <p:ph type="title"/>
          </p:nvPr>
        </p:nvSpPr>
        <p:spPr>
          <a:xfrm>
            <a:off x="91725" y="106425"/>
            <a:ext cx="5540700" cy="6654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uk" sz="3700"/>
              <a:t>ДІАГРАМИ РОЗСІЮВАННЯ</a:t>
            </a:r>
            <a:endParaRPr sz="3700"/>
          </a:p>
        </p:txBody>
      </p:sp>
      <p:sp>
        <p:nvSpPr>
          <p:cNvPr id="130" name="Google Shape;130;p23"/>
          <p:cNvSpPr txBox="1">
            <a:spLocks noGrp="1"/>
          </p:cNvSpPr>
          <p:nvPr>
            <p:ph type="body" idx="1"/>
          </p:nvPr>
        </p:nvSpPr>
        <p:spPr>
          <a:xfrm>
            <a:off x="252911" y="771825"/>
            <a:ext cx="2891400" cy="4304700"/>
          </a:xfrm>
          <a:prstGeom prst="rect">
            <a:avLst/>
          </a:prstGeom>
        </p:spPr>
        <p:txBody>
          <a:bodyPr spcFirstLastPara="1" wrap="square" lIns="91425" tIns="91425" rIns="91425" bIns="91425" anchor="t" anchorCtr="0">
            <a:noAutofit/>
          </a:bodyPr>
          <a:lstStyle/>
          <a:p>
            <a:pPr marL="0" lvl="0" indent="360045" algn="just" rtl="0">
              <a:lnSpc>
                <a:spcPct val="150000"/>
              </a:lnSpc>
              <a:spcBef>
                <a:spcPts val="0"/>
              </a:spcBef>
              <a:spcAft>
                <a:spcPts val="0"/>
              </a:spcAft>
              <a:buSzPts val="1018"/>
              <a:buNone/>
            </a:pPr>
            <a:r>
              <a:rPr lang="uk" sz="1400" dirty="0">
                <a:latin typeface="Times New Roman"/>
                <a:ea typeface="Times New Roman"/>
                <a:cs typeface="Times New Roman"/>
                <a:sym typeface="Times New Roman"/>
              </a:rPr>
              <a:t>Для підтвердження результатів кореляційного аналізу побудовано діаграми розсіювання кольорових індексів відносно червоного зміщення.</a:t>
            </a:r>
            <a:endParaRPr sz="1400" dirty="0">
              <a:latin typeface="Times New Roman"/>
              <a:ea typeface="Times New Roman"/>
              <a:cs typeface="Times New Roman"/>
              <a:sym typeface="Times New Roman"/>
            </a:endParaRPr>
          </a:p>
          <a:p>
            <a:pPr marL="0" lvl="0" indent="360045" algn="just" rtl="0">
              <a:lnSpc>
                <a:spcPct val="150000"/>
              </a:lnSpc>
              <a:spcBef>
                <a:spcPts val="0"/>
              </a:spcBef>
              <a:spcAft>
                <a:spcPts val="0"/>
              </a:spcAft>
              <a:buSzPts val="1018"/>
              <a:buNone/>
            </a:pPr>
            <a:r>
              <a:rPr lang="uk" sz="1400" dirty="0">
                <a:latin typeface="Times New Roman"/>
                <a:ea typeface="Times New Roman"/>
                <a:cs typeface="Times New Roman"/>
                <a:sym typeface="Times New Roman"/>
              </a:rPr>
              <a:t>Залежність кольорових індексів від червоного зміщення </a:t>
            </a:r>
            <a:r>
              <a:rPr lang="uk" sz="1400" b="1" i="1" dirty="0">
                <a:latin typeface="Times New Roman"/>
                <a:ea typeface="Times New Roman"/>
                <a:cs typeface="Times New Roman"/>
                <a:sym typeface="Times New Roman"/>
              </a:rPr>
              <a:t>z</a:t>
            </a:r>
            <a:r>
              <a:rPr lang="uk" sz="1400" dirty="0">
                <a:latin typeface="Times New Roman"/>
                <a:ea typeface="Times New Roman"/>
                <a:cs typeface="Times New Roman"/>
                <a:sym typeface="Times New Roman"/>
              </a:rPr>
              <a:t> є важливим інструментом для дослідження фотометричних характеристик квазарів. </a:t>
            </a:r>
            <a:endParaRPr sz="1400" dirty="0">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r>
              <a:rPr lang="uk" sz="1400" dirty="0">
                <a:latin typeface="Times New Roman"/>
                <a:ea typeface="Times New Roman"/>
                <a:cs typeface="Times New Roman"/>
                <a:sym typeface="Times New Roman"/>
              </a:rPr>
              <a:t>Космологічне червоне зміщення зумовлене розширенням Всесвіту.</a:t>
            </a:r>
            <a:endParaRPr sz="1295" dirty="0">
              <a:latin typeface="Times New Roman"/>
              <a:ea typeface="Times New Roman"/>
              <a:cs typeface="Times New Roman"/>
              <a:sym typeface="Times New Roman"/>
            </a:endParaRPr>
          </a:p>
        </p:txBody>
      </p:sp>
      <p:pic>
        <p:nvPicPr>
          <p:cNvPr id="131" name="Google Shape;131;p23"/>
          <p:cNvPicPr preferRelativeResize="0"/>
          <p:nvPr/>
        </p:nvPicPr>
        <p:blipFill>
          <a:blip r:embed="rId3">
            <a:alphaModFix/>
          </a:blip>
          <a:stretch>
            <a:fillRect/>
          </a:stretch>
        </p:blipFill>
        <p:spPr>
          <a:xfrm>
            <a:off x="3144311" y="771825"/>
            <a:ext cx="5831875" cy="3885550"/>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4"/>
          <p:cNvSpPr txBox="1">
            <a:spLocks noGrp="1"/>
          </p:cNvSpPr>
          <p:nvPr>
            <p:ph type="title"/>
          </p:nvPr>
        </p:nvSpPr>
        <p:spPr>
          <a:xfrm>
            <a:off x="112675" y="106400"/>
            <a:ext cx="6064500" cy="6966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uk" sz="3700"/>
              <a:t>КЛАСИФІКАЦІЯ КВАЗАРІВ</a:t>
            </a:r>
            <a:endParaRPr sz="3700"/>
          </a:p>
        </p:txBody>
      </p:sp>
      <p:sp>
        <p:nvSpPr>
          <p:cNvPr id="137" name="Google Shape;137;p24"/>
          <p:cNvSpPr txBox="1">
            <a:spLocks noGrp="1"/>
          </p:cNvSpPr>
          <p:nvPr>
            <p:ph type="body" idx="1"/>
          </p:nvPr>
        </p:nvSpPr>
        <p:spPr>
          <a:xfrm>
            <a:off x="175525" y="803000"/>
            <a:ext cx="5842200" cy="1969500"/>
          </a:xfrm>
          <a:prstGeom prst="rect">
            <a:avLst/>
          </a:prstGeom>
        </p:spPr>
        <p:txBody>
          <a:bodyPr spcFirstLastPara="1" wrap="square" lIns="91425" tIns="91425" rIns="91425" bIns="91425" anchor="t" anchorCtr="0">
            <a:normAutofit fontScale="92500"/>
          </a:bodyPr>
          <a:lstStyle/>
          <a:p>
            <a:pPr marL="0" lvl="0" indent="360045" algn="just" rtl="0">
              <a:lnSpc>
                <a:spcPct val="150000"/>
              </a:lnSpc>
              <a:spcBef>
                <a:spcPts val="0"/>
              </a:spcBef>
              <a:spcAft>
                <a:spcPts val="0"/>
              </a:spcAft>
              <a:buClr>
                <a:schemeClr val="dk1"/>
              </a:buClr>
              <a:buSzPts val="1100"/>
              <a:buFont typeface="Arial"/>
              <a:buNone/>
            </a:pPr>
            <a:r>
              <a:rPr lang="uk" sz="1400">
                <a:latin typeface="Times New Roman"/>
                <a:ea typeface="Times New Roman"/>
                <a:cs typeface="Times New Roman"/>
                <a:sym typeface="Times New Roman"/>
              </a:rPr>
              <a:t>Виявлення та класифікація квазарів серед великої кількості зореподібних об'єктів є важливим завданням в сучасній астрофізиці. Спектроскопічні спостереження всіх об'єктів є ресурсомісткими та часозатратними, розробка ефективних фотометричних критеріїв дозволяє значно оптимізувати процес відбору квазарів для подальшого дослідження.</a:t>
            </a:r>
            <a:endParaRPr/>
          </a:p>
        </p:txBody>
      </p:sp>
      <p:pic>
        <p:nvPicPr>
          <p:cNvPr id="138" name="Google Shape;138;p24"/>
          <p:cNvPicPr preferRelativeResize="0"/>
          <p:nvPr/>
        </p:nvPicPr>
        <p:blipFill>
          <a:blip r:embed="rId3">
            <a:alphaModFix/>
          </a:blip>
          <a:stretch>
            <a:fillRect/>
          </a:stretch>
        </p:blipFill>
        <p:spPr>
          <a:xfrm>
            <a:off x="6017650" y="216375"/>
            <a:ext cx="2966900" cy="2276475"/>
          </a:xfrm>
          <a:prstGeom prst="rect">
            <a:avLst/>
          </a:prstGeom>
          <a:noFill/>
          <a:ln>
            <a:noFill/>
          </a:ln>
        </p:spPr>
      </p:pic>
      <p:pic>
        <p:nvPicPr>
          <p:cNvPr id="139" name="Google Shape;139;p24"/>
          <p:cNvPicPr preferRelativeResize="0"/>
          <p:nvPr/>
        </p:nvPicPr>
        <p:blipFill rotWithShape="1">
          <a:blip r:embed="rId4">
            <a:alphaModFix/>
          </a:blip>
          <a:srcRect l="6820" r="-6820" b="-4910"/>
          <a:stretch/>
        </p:blipFill>
        <p:spPr>
          <a:xfrm>
            <a:off x="3463925" y="2772500"/>
            <a:ext cx="2765550" cy="2066200"/>
          </a:xfrm>
          <a:prstGeom prst="rect">
            <a:avLst/>
          </a:prstGeom>
          <a:noFill/>
          <a:ln>
            <a:noFill/>
          </a:ln>
        </p:spPr>
      </p:pic>
      <p:pic>
        <p:nvPicPr>
          <p:cNvPr id="140" name="Google Shape;140;p24"/>
          <p:cNvPicPr preferRelativeResize="0"/>
          <p:nvPr/>
        </p:nvPicPr>
        <p:blipFill rotWithShape="1">
          <a:blip r:embed="rId5">
            <a:alphaModFix/>
          </a:blip>
          <a:srcRect l="6160" t="6090" r="-6160" b="-6090"/>
          <a:stretch/>
        </p:blipFill>
        <p:spPr>
          <a:xfrm>
            <a:off x="340950" y="2772500"/>
            <a:ext cx="2840125" cy="2066200"/>
          </a:xfrm>
          <a:prstGeom prst="rect">
            <a:avLst/>
          </a:prstGeom>
          <a:noFill/>
          <a:ln>
            <a:noFill/>
          </a:ln>
        </p:spPr>
      </p:pic>
      <p:pic>
        <p:nvPicPr>
          <p:cNvPr id="141" name="Google Shape;141;p24"/>
          <p:cNvPicPr preferRelativeResize="0"/>
          <p:nvPr/>
        </p:nvPicPr>
        <p:blipFill>
          <a:blip r:embed="rId6">
            <a:alphaModFix/>
          </a:blip>
          <a:stretch>
            <a:fillRect/>
          </a:stretch>
        </p:blipFill>
        <p:spPr>
          <a:xfrm>
            <a:off x="6177175" y="2697475"/>
            <a:ext cx="2765550" cy="2066200"/>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5"/>
          <p:cNvSpPr txBox="1">
            <a:spLocks noGrp="1"/>
          </p:cNvSpPr>
          <p:nvPr>
            <p:ph type="title"/>
          </p:nvPr>
        </p:nvSpPr>
        <p:spPr>
          <a:xfrm>
            <a:off x="70750" y="137850"/>
            <a:ext cx="4147500" cy="749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uk" sz="3700">
                <a:latin typeface="Times New Roman"/>
                <a:ea typeface="Times New Roman"/>
                <a:cs typeface="Times New Roman"/>
                <a:sym typeface="Times New Roman"/>
              </a:rPr>
              <a:t>RANDOM FOREST</a:t>
            </a:r>
            <a:endParaRPr sz="3700">
              <a:latin typeface="Times New Roman"/>
              <a:ea typeface="Times New Roman"/>
              <a:cs typeface="Times New Roman"/>
              <a:sym typeface="Times New Roman"/>
            </a:endParaRPr>
          </a:p>
        </p:txBody>
      </p:sp>
      <p:sp>
        <p:nvSpPr>
          <p:cNvPr id="147" name="Google Shape;147;p25"/>
          <p:cNvSpPr txBox="1">
            <a:spLocks noGrp="1"/>
          </p:cNvSpPr>
          <p:nvPr>
            <p:ph type="body" idx="1"/>
          </p:nvPr>
        </p:nvSpPr>
        <p:spPr>
          <a:xfrm>
            <a:off x="70750" y="894750"/>
            <a:ext cx="4653600" cy="2841600"/>
          </a:xfrm>
          <a:prstGeom prst="rect">
            <a:avLst/>
          </a:prstGeom>
        </p:spPr>
        <p:txBody>
          <a:bodyPr spcFirstLastPara="1" wrap="square" lIns="91425" tIns="91425" rIns="91425" bIns="91425" anchor="t" anchorCtr="0">
            <a:noAutofit/>
          </a:bodyPr>
          <a:lstStyle/>
          <a:p>
            <a:pPr marL="0" lvl="0" indent="360045" algn="just" rtl="0">
              <a:lnSpc>
                <a:spcPct val="150000"/>
              </a:lnSpc>
              <a:spcBef>
                <a:spcPts val="0"/>
              </a:spcBef>
              <a:spcAft>
                <a:spcPts val="0"/>
              </a:spcAft>
              <a:buNone/>
            </a:pPr>
            <a:r>
              <a:rPr lang="uk" sz="1300">
                <a:latin typeface="Times New Roman"/>
                <a:ea typeface="Times New Roman"/>
                <a:cs typeface="Times New Roman"/>
                <a:sym typeface="Times New Roman"/>
              </a:rPr>
              <a:t>Для реалізації методу використано </a:t>
            </a:r>
            <a:r>
              <a:rPr lang="uk" sz="1300" i="1">
                <a:latin typeface="Times New Roman"/>
                <a:ea typeface="Times New Roman"/>
                <a:cs typeface="Times New Roman"/>
                <a:sym typeface="Times New Roman"/>
              </a:rPr>
              <a:t>Random Forest Classifier. </a:t>
            </a:r>
            <a:endParaRPr sz="1300" i="1">
              <a:latin typeface="Times New Roman"/>
              <a:ea typeface="Times New Roman"/>
              <a:cs typeface="Times New Roman"/>
              <a:sym typeface="Times New Roman"/>
            </a:endParaRPr>
          </a:p>
          <a:p>
            <a:pPr marL="0" lvl="0" indent="360045" algn="just" rtl="0">
              <a:lnSpc>
                <a:spcPct val="150000"/>
              </a:lnSpc>
              <a:spcBef>
                <a:spcPts val="0"/>
              </a:spcBef>
              <a:spcAft>
                <a:spcPts val="0"/>
              </a:spcAft>
              <a:buNone/>
            </a:pPr>
            <a:r>
              <a:rPr lang="uk" sz="1300">
                <a:latin typeface="Times New Roman"/>
                <a:ea typeface="Times New Roman"/>
                <a:cs typeface="Times New Roman"/>
                <a:sym typeface="Times New Roman"/>
              </a:rPr>
              <a:t>Метод </a:t>
            </a:r>
            <a:r>
              <a:rPr lang="uk" sz="1300" i="1">
                <a:latin typeface="Times New Roman"/>
                <a:ea typeface="Times New Roman"/>
                <a:cs typeface="Times New Roman"/>
                <a:sym typeface="Times New Roman"/>
              </a:rPr>
              <a:t>Random Forest</a:t>
            </a:r>
            <a:r>
              <a:rPr lang="uk" sz="1300">
                <a:latin typeface="Times New Roman"/>
                <a:ea typeface="Times New Roman"/>
                <a:cs typeface="Times New Roman"/>
                <a:sym typeface="Times New Roman"/>
              </a:rPr>
              <a:t> показав значно кращі результати у порівнянні з фотометричними критеріями. Використання машинного навчання дозволило підвищити точність класифікації з 72.71% до 96.58%, що є суттєвим покращенням. </a:t>
            </a:r>
            <a:endParaRPr sz="1300">
              <a:latin typeface="Times New Roman"/>
              <a:ea typeface="Times New Roman"/>
              <a:cs typeface="Times New Roman"/>
              <a:sym typeface="Times New Roman"/>
            </a:endParaRPr>
          </a:p>
          <a:p>
            <a:pPr marL="0" lvl="0" indent="360045" algn="just" rtl="0">
              <a:lnSpc>
                <a:spcPct val="150000"/>
              </a:lnSpc>
              <a:spcBef>
                <a:spcPts val="0"/>
              </a:spcBef>
              <a:spcAft>
                <a:spcPts val="0"/>
              </a:spcAft>
              <a:buNone/>
            </a:pPr>
            <a:r>
              <a:rPr lang="uk" sz="1300">
                <a:latin typeface="Times New Roman"/>
                <a:ea typeface="Times New Roman"/>
                <a:cs typeface="Times New Roman"/>
                <a:sym typeface="Times New Roman"/>
              </a:rPr>
              <a:t>Це демонструє ефективність застосування сучасних алгоритмів машинного навчання для задач класифікації астрономічних об'єктів. </a:t>
            </a:r>
            <a:endParaRPr sz="1300" i="1">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endParaRPr sz="1400" i="1">
              <a:latin typeface="Times New Roman"/>
              <a:ea typeface="Times New Roman"/>
              <a:cs typeface="Times New Roman"/>
              <a:sym typeface="Times New Roman"/>
            </a:endParaRPr>
          </a:p>
        </p:txBody>
      </p:sp>
      <p:pic>
        <p:nvPicPr>
          <p:cNvPr id="148" name="Google Shape;148;p25"/>
          <p:cNvPicPr preferRelativeResize="0"/>
          <p:nvPr/>
        </p:nvPicPr>
        <p:blipFill>
          <a:blip r:embed="rId3">
            <a:alphaModFix/>
          </a:blip>
          <a:stretch>
            <a:fillRect/>
          </a:stretch>
        </p:blipFill>
        <p:spPr>
          <a:xfrm>
            <a:off x="4724350" y="705052"/>
            <a:ext cx="4267250" cy="2792606"/>
          </a:xfrm>
          <a:prstGeom prst="rect">
            <a:avLst/>
          </a:prstGeom>
          <a:noFill/>
          <a:ln>
            <a:noFill/>
          </a:ln>
        </p:spPr>
      </p:pic>
      <p:sp>
        <p:nvSpPr>
          <p:cNvPr id="149" name="Google Shape;149;p25"/>
          <p:cNvSpPr txBox="1"/>
          <p:nvPr/>
        </p:nvSpPr>
        <p:spPr>
          <a:xfrm>
            <a:off x="164125" y="3610575"/>
            <a:ext cx="8757600" cy="1046700"/>
          </a:xfrm>
          <a:prstGeom prst="rect">
            <a:avLst/>
          </a:prstGeom>
          <a:noFill/>
          <a:ln>
            <a:noFill/>
          </a:ln>
        </p:spPr>
        <p:txBody>
          <a:bodyPr spcFirstLastPara="1" wrap="square" lIns="91425" tIns="91425" rIns="91425" bIns="91425" anchor="t" anchorCtr="0">
            <a:spAutoFit/>
          </a:bodyPr>
          <a:lstStyle/>
          <a:p>
            <a:pPr marL="0" lvl="0" indent="360045" algn="just" rtl="0">
              <a:lnSpc>
                <a:spcPct val="150000"/>
              </a:lnSpc>
              <a:spcBef>
                <a:spcPts val="0"/>
              </a:spcBef>
              <a:spcAft>
                <a:spcPts val="0"/>
              </a:spcAft>
              <a:buClr>
                <a:schemeClr val="dk1"/>
              </a:buClr>
              <a:buSzPts val="1100"/>
              <a:buFont typeface="Arial"/>
              <a:buNone/>
            </a:pPr>
            <a:r>
              <a:rPr lang="uk">
                <a:solidFill>
                  <a:schemeClr val="dk1"/>
                </a:solidFill>
                <a:latin typeface="Times New Roman"/>
                <a:ea typeface="Times New Roman"/>
                <a:cs typeface="Times New Roman"/>
                <a:sym typeface="Times New Roman"/>
              </a:rPr>
              <a:t>На рисунку показано правильно (зелені точки) та неправильно (червоні точки) класифіковані об'єкти на кольоровій діаграмі </a:t>
            </a:r>
            <a:r>
              <a:rPr lang="uk" i="1">
                <a:solidFill>
                  <a:schemeClr val="dk1"/>
                </a:solidFill>
                <a:latin typeface="Times New Roman"/>
                <a:ea typeface="Times New Roman"/>
                <a:cs typeface="Times New Roman"/>
                <a:sym typeface="Times New Roman"/>
              </a:rPr>
              <a:t>u-i</a:t>
            </a:r>
            <a:r>
              <a:rPr lang="uk">
                <a:solidFill>
                  <a:schemeClr val="dk1"/>
                </a:solidFill>
                <a:latin typeface="Times New Roman"/>
                <a:ea typeface="Times New Roman"/>
                <a:cs typeface="Times New Roman"/>
                <a:sym typeface="Times New Roman"/>
              </a:rPr>
              <a:t> проти </a:t>
            </a:r>
            <a:r>
              <a:rPr lang="uk" i="1">
                <a:solidFill>
                  <a:schemeClr val="dk1"/>
                </a:solidFill>
                <a:latin typeface="Times New Roman"/>
                <a:ea typeface="Times New Roman"/>
                <a:cs typeface="Times New Roman"/>
                <a:sym typeface="Times New Roman"/>
              </a:rPr>
              <a:t>g-i</a:t>
            </a:r>
            <a:r>
              <a:rPr lang="uk">
                <a:solidFill>
                  <a:schemeClr val="dk1"/>
                </a:solidFill>
                <a:latin typeface="Times New Roman"/>
                <a:ea typeface="Times New Roman"/>
                <a:cs typeface="Times New Roman"/>
                <a:sym typeface="Times New Roman"/>
              </a:rPr>
              <a:t>. Більшість об'єктів класифіковано правильно, що підтверджує високу ефективність </a:t>
            </a:r>
            <a:r>
              <a:rPr lang="uk" i="1">
                <a:solidFill>
                  <a:schemeClr val="dk1"/>
                </a:solidFill>
                <a:latin typeface="Times New Roman"/>
                <a:ea typeface="Times New Roman"/>
                <a:cs typeface="Times New Roman"/>
                <a:sym typeface="Times New Roman"/>
              </a:rPr>
              <a:t>Random Forest.</a:t>
            </a:r>
            <a:endParaRPr sz="1800">
              <a:solidFill>
                <a:schemeClr val="dk1"/>
              </a:solidFill>
              <a:latin typeface="Open Sans"/>
              <a:ea typeface="Open Sans"/>
              <a:cs typeface="Open Sans"/>
              <a:sym typeface="Open San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6"/>
          <p:cNvSpPr txBox="1">
            <a:spLocks noGrp="1"/>
          </p:cNvSpPr>
          <p:nvPr>
            <p:ph type="title"/>
          </p:nvPr>
        </p:nvSpPr>
        <p:spPr>
          <a:xfrm>
            <a:off x="70750" y="106425"/>
            <a:ext cx="2900700" cy="6234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uk"/>
              <a:t>ВИСНОВКИ</a:t>
            </a:r>
            <a:endParaRPr/>
          </a:p>
        </p:txBody>
      </p:sp>
      <p:sp>
        <p:nvSpPr>
          <p:cNvPr id="155" name="Google Shape;155;p26"/>
          <p:cNvSpPr txBox="1">
            <a:spLocks noGrp="1"/>
          </p:cNvSpPr>
          <p:nvPr>
            <p:ph type="body" idx="1"/>
          </p:nvPr>
        </p:nvSpPr>
        <p:spPr>
          <a:xfrm>
            <a:off x="144100" y="729825"/>
            <a:ext cx="8767200" cy="3603600"/>
          </a:xfrm>
          <a:prstGeom prst="rect">
            <a:avLst/>
          </a:prstGeom>
        </p:spPr>
        <p:txBody>
          <a:bodyPr spcFirstLastPara="1" wrap="square" lIns="91425" tIns="91425" rIns="91425" bIns="91425" anchor="t" anchorCtr="0">
            <a:noAutofit/>
          </a:bodyPr>
          <a:lstStyle/>
          <a:p>
            <a:pPr marL="0" lvl="0" indent="450215" algn="just" rtl="0">
              <a:lnSpc>
                <a:spcPct val="150000"/>
              </a:lnSpc>
              <a:spcBef>
                <a:spcPts val="0"/>
              </a:spcBef>
              <a:spcAft>
                <a:spcPts val="0"/>
              </a:spcAft>
              <a:buNone/>
            </a:pPr>
            <a:r>
              <a:rPr lang="uk" sz="1500">
                <a:latin typeface="Times New Roman"/>
                <a:ea typeface="Times New Roman"/>
                <a:cs typeface="Times New Roman"/>
                <a:sym typeface="Times New Roman"/>
              </a:rPr>
              <a:t>У даному дослідженні було проведено комплексне дослідження фотометричних характеристик квазарів на основі даних </a:t>
            </a:r>
            <a:r>
              <a:rPr lang="uk" sz="1500" i="1">
                <a:latin typeface="Times New Roman"/>
                <a:ea typeface="Times New Roman"/>
                <a:cs typeface="Times New Roman"/>
                <a:sym typeface="Times New Roman"/>
              </a:rPr>
              <a:t>SDSS-III</a:t>
            </a:r>
            <a:r>
              <a:rPr lang="uk" sz="1500">
                <a:latin typeface="Times New Roman"/>
                <a:ea typeface="Times New Roman"/>
                <a:cs typeface="Times New Roman"/>
                <a:sym typeface="Times New Roman"/>
              </a:rPr>
              <a:t>. </a:t>
            </a:r>
            <a:endParaRPr sz="1500">
              <a:latin typeface="Times New Roman"/>
              <a:ea typeface="Times New Roman"/>
              <a:cs typeface="Times New Roman"/>
              <a:sym typeface="Times New Roman"/>
            </a:endParaRPr>
          </a:p>
          <a:p>
            <a:pPr marL="0" lvl="0" indent="450215" algn="just" rtl="0">
              <a:lnSpc>
                <a:spcPct val="150000"/>
              </a:lnSpc>
              <a:spcBef>
                <a:spcPts val="0"/>
              </a:spcBef>
              <a:spcAft>
                <a:spcPts val="0"/>
              </a:spcAft>
              <a:buNone/>
            </a:pPr>
            <a:r>
              <a:rPr lang="uk" sz="1500">
                <a:latin typeface="Times New Roman"/>
                <a:ea typeface="Times New Roman"/>
                <a:cs typeface="Times New Roman"/>
                <a:sym typeface="Times New Roman"/>
              </a:rPr>
              <a:t>Досліджено еволюцію спектральних властивостей квазарів через залежність кольорових індексів від червоного зміщення. Розроблено точний метод фотометричної класифікації та проаналізовано вплив фізичних процесів на їхні характеристики.</a:t>
            </a:r>
            <a:endParaRPr sz="1500">
              <a:latin typeface="Times New Roman"/>
              <a:ea typeface="Times New Roman"/>
              <a:cs typeface="Times New Roman"/>
              <a:sym typeface="Times New Roman"/>
            </a:endParaRPr>
          </a:p>
          <a:p>
            <a:pPr marL="0" lvl="0" indent="450215" algn="just" rtl="0">
              <a:lnSpc>
                <a:spcPct val="150000"/>
              </a:lnSpc>
              <a:spcBef>
                <a:spcPts val="0"/>
              </a:spcBef>
              <a:spcAft>
                <a:spcPts val="0"/>
              </a:spcAft>
              <a:buNone/>
            </a:pPr>
            <a:r>
              <a:rPr lang="uk" sz="1500">
                <a:latin typeface="Times New Roman"/>
                <a:ea typeface="Times New Roman"/>
                <a:cs typeface="Times New Roman"/>
                <a:sym typeface="Times New Roman"/>
              </a:rPr>
              <a:t>Методика та критерії, розроблені в роботі, дозволяють ефективно обробляти великі масиви астрономічних даних у майбутніх оглядах. </a:t>
            </a:r>
            <a:endParaRPr sz="1500">
              <a:latin typeface="Times New Roman"/>
              <a:ea typeface="Times New Roman"/>
              <a:cs typeface="Times New Roman"/>
              <a:sym typeface="Times New Roman"/>
            </a:endParaRPr>
          </a:p>
          <a:p>
            <a:pPr marL="0" lvl="0" indent="450215" algn="just" rtl="0">
              <a:lnSpc>
                <a:spcPct val="150000"/>
              </a:lnSpc>
              <a:spcBef>
                <a:spcPts val="0"/>
              </a:spcBef>
              <a:spcAft>
                <a:spcPts val="0"/>
              </a:spcAft>
              <a:buClr>
                <a:schemeClr val="dk1"/>
              </a:buClr>
              <a:buSzPts val="1100"/>
              <a:buFont typeface="Arial"/>
              <a:buNone/>
            </a:pPr>
            <a:r>
              <a:rPr lang="uk" sz="1500">
                <a:latin typeface="Times New Roman"/>
                <a:ea typeface="Times New Roman"/>
                <a:cs typeface="Times New Roman"/>
                <a:sym typeface="Times New Roman"/>
              </a:rPr>
              <a:t>Результати підвищують ефективність пошуку та класифікації квазарів, що важливо для вивчення космології та еволюції Всесвіту. Створені критерії можуть бути використані для автоматизованого відбору об'єктів для спектроскопічних спостережень.</a:t>
            </a:r>
            <a:endParaRPr sz="1500">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7"/>
          <p:cNvSpPr txBox="1">
            <a:spLocks noGrp="1"/>
          </p:cNvSpPr>
          <p:nvPr>
            <p:ph type="title"/>
          </p:nvPr>
        </p:nvSpPr>
        <p:spPr>
          <a:xfrm>
            <a:off x="144100" y="200700"/>
            <a:ext cx="8520600" cy="6339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SzPct val="26757"/>
              <a:buNone/>
            </a:pPr>
            <a:r>
              <a:rPr lang="uk" sz="3700"/>
              <a:t>СПИСОК ВИКОРИСТАНИХ ДЖЕРЕЛ</a:t>
            </a:r>
            <a:endParaRPr sz="3700"/>
          </a:p>
        </p:txBody>
      </p:sp>
      <p:sp>
        <p:nvSpPr>
          <p:cNvPr id="161" name="Google Shape;161;p27"/>
          <p:cNvSpPr txBox="1">
            <a:spLocks noGrp="1"/>
          </p:cNvSpPr>
          <p:nvPr>
            <p:ph type="body" idx="1"/>
          </p:nvPr>
        </p:nvSpPr>
        <p:spPr>
          <a:xfrm>
            <a:off x="144100" y="1015725"/>
            <a:ext cx="8520600" cy="3354000"/>
          </a:xfrm>
          <a:prstGeom prst="rect">
            <a:avLst/>
          </a:prstGeom>
        </p:spPr>
        <p:txBody>
          <a:bodyPr spcFirstLastPara="1" wrap="square" lIns="91425" tIns="91425" rIns="91425" bIns="91425" anchor="t" anchorCtr="0">
            <a:normAutofit/>
          </a:bodyPr>
          <a:lstStyle/>
          <a:p>
            <a:pPr marL="0" lvl="0" indent="360045" algn="just" rtl="0">
              <a:lnSpc>
                <a:spcPct val="150000"/>
              </a:lnSpc>
              <a:spcBef>
                <a:spcPts val="0"/>
              </a:spcBef>
              <a:spcAft>
                <a:spcPts val="0"/>
              </a:spcAft>
              <a:buNone/>
            </a:pPr>
            <a:r>
              <a:rPr lang="uk" sz="1400">
                <a:latin typeface="Times New Roman"/>
                <a:ea typeface="Times New Roman"/>
                <a:cs typeface="Times New Roman"/>
                <a:sym typeface="Times New Roman"/>
              </a:rPr>
              <a:t>1. Kormendy J., Ho L.C. (2019). </a:t>
            </a:r>
            <a:r>
              <a:rPr lang="uk" sz="1400" i="1">
                <a:latin typeface="Times New Roman"/>
                <a:ea typeface="Times New Roman"/>
                <a:cs typeface="Times New Roman"/>
                <a:sym typeface="Times New Roman"/>
              </a:rPr>
              <a:t>"Coevolution (Or Not) of Supermassive Black Holes and Host Galaxies"</a:t>
            </a:r>
            <a:r>
              <a:rPr lang="uk" sz="1400">
                <a:latin typeface="Times New Roman"/>
                <a:ea typeface="Times New Roman"/>
                <a:cs typeface="Times New Roman"/>
                <a:sym typeface="Times New Roman"/>
              </a:rPr>
              <a:t>. Annual Review of Astronomy and Astrophysics, 51, 511-653.</a:t>
            </a:r>
            <a:endParaRPr sz="1400" b="1">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r>
              <a:rPr lang="uk" sz="1400">
                <a:latin typeface="Times New Roman"/>
                <a:ea typeface="Times New Roman"/>
                <a:cs typeface="Times New Roman"/>
                <a:sym typeface="Times New Roman"/>
              </a:rPr>
              <a:t>2. Fan X., Carilli C.L., Keating B. (2016). </a:t>
            </a:r>
            <a:r>
              <a:rPr lang="uk" sz="1400" i="1">
                <a:latin typeface="Times New Roman"/>
                <a:ea typeface="Times New Roman"/>
                <a:cs typeface="Times New Roman"/>
                <a:sym typeface="Times New Roman"/>
              </a:rPr>
              <a:t>"Observational Constraints on Cosmic Reionization"</a:t>
            </a:r>
            <a:r>
              <a:rPr lang="uk" sz="1400">
                <a:latin typeface="Times New Roman"/>
                <a:ea typeface="Times New Roman"/>
                <a:cs typeface="Times New Roman"/>
                <a:sym typeface="Times New Roman"/>
              </a:rPr>
              <a:t>. Annual Review of Astronomy and Astrophysics, 44, 415-462.</a:t>
            </a:r>
            <a:endParaRPr sz="1400" b="1">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r>
              <a:rPr lang="uk" sz="1400">
                <a:latin typeface="Times New Roman"/>
                <a:ea typeface="Times New Roman"/>
                <a:cs typeface="Times New Roman"/>
                <a:sym typeface="Times New Roman"/>
              </a:rPr>
              <a:t>3. Weinberg D.H., Mortonson M.J., Eisenstein D.J., et al. (2023). </a:t>
            </a:r>
            <a:r>
              <a:rPr lang="uk" sz="1400" i="1">
                <a:latin typeface="Times New Roman"/>
                <a:ea typeface="Times New Roman"/>
                <a:cs typeface="Times New Roman"/>
                <a:sym typeface="Times New Roman"/>
              </a:rPr>
              <a:t>"Observational Probes of Cosmic Acceleration"</a:t>
            </a:r>
            <a:r>
              <a:rPr lang="uk" sz="1400">
                <a:latin typeface="Times New Roman"/>
                <a:ea typeface="Times New Roman"/>
                <a:cs typeface="Times New Roman"/>
                <a:sym typeface="Times New Roman"/>
              </a:rPr>
              <a:t>. Physics Reports, 530(2), 87-255.</a:t>
            </a:r>
            <a:endParaRPr sz="1400" b="1">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r>
              <a:rPr lang="uk" sz="1400">
                <a:latin typeface="Times New Roman"/>
                <a:ea typeface="Times New Roman"/>
                <a:cs typeface="Times New Roman"/>
                <a:sym typeface="Times New Roman"/>
              </a:rPr>
              <a:t>4. D'Isanto A., Polsterer K.L. (2018). </a:t>
            </a:r>
            <a:r>
              <a:rPr lang="uk" sz="1400" i="1">
                <a:latin typeface="Times New Roman"/>
                <a:ea typeface="Times New Roman"/>
                <a:cs typeface="Times New Roman"/>
                <a:sym typeface="Times New Roman"/>
              </a:rPr>
              <a:t>"Photometric Redshift Estimation via Deep Learning"</a:t>
            </a:r>
            <a:r>
              <a:rPr lang="uk" sz="1400">
                <a:latin typeface="Times New Roman"/>
                <a:ea typeface="Times New Roman"/>
                <a:cs typeface="Times New Roman"/>
                <a:sym typeface="Times New Roman"/>
              </a:rPr>
              <a:t>. Astronomy and Computing, 22, 9-21.</a:t>
            </a:r>
            <a:endParaRPr sz="1400">
              <a:latin typeface="Times New Roman"/>
              <a:ea typeface="Times New Roman"/>
              <a:cs typeface="Times New Roman"/>
              <a:sym typeface="Times New Roman"/>
            </a:endParaRPr>
          </a:p>
          <a:p>
            <a:pPr marL="0" lvl="0" indent="360045" algn="just" rtl="0">
              <a:lnSpc>
                <a:spcPct val="150000"/>
              </a:lnSpc>
              <a:spcBef>
                <a:spcPts val="0"/>
              </a:spcBef>
              <a:spcAft>
                <a:spcPts val="0"/>
              </a:spcAft>
              <a:buClr>
                <a:schemeClr val="dk1"/>
              </a:buClr>
              <a:buSzPts val="1100"/>
              <a:buFont typeface="Arial"/>
              <a:buNone/>
            </a:pPr>
            <a:r>
              <a:rPr lang="uk" sz="1400">
                <a:latin typeface="Times New Roman"/>
                <a:ea typeface="Times New Roman"/>
                <a:cs typeface="Times New Roman"/>
                <a:sym typeface="Times New Roman"/>
              </a:rPr>
              <a:t>5. </a:t>
            </a:r>
            <a:r>
              <a:rPr lang="uk" sz="1400" i="1">
                <a:latin typeface="Times New Roman"/>
                <a:ea typeface="Times New Roman"/>
                <a:cs typeface="Times New Roman"/>
                <a:sym typeface="Times New Roman"/>
              </a:rPr>
              <a:t>Sloan Digital Sky Survey. </a:t>
            </a:r>
            <a:r>
              <a:rPr lang="uk" sz="1400">
                <a:latin typeface="Times New Roman"/>
                <a:ea typeface="Times New Roman"/>
                <a:cs typeface="Times New Roman"/>
                <a:sym typeface="Times New Roman"/>
              </a:rPr>
              <a:t>[Електронний ресурс] – Режим доступу: </a:t>
            </a:r>
            <a:r>
              <a:rPr lang="uk" sz="1400" u="sng">
                <a:solidFill>
                  <a:srgbClr val="0000FF"/>
                </a:solid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https://www.sdss.org/</a:t>
            </a:r>
            <a:r>
              <a:rPr lang="uk" sz="1400">
                <a:latin typeface="Times New Roman"/>
                <a:ea typeface="Times New Roman"/>
                <a:cs typeface="Times New Roman"/>
                <a:sym typeface="Times New Roman"/>
              </a:rPr>
              <a:t>.</a:t>
            </a:r>
            <a:endParaRPr sz="1400">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8</TotalTime>
  <Words>1182</Words>
  <Application>Microsoft Office PowerPoint</Application>
  <PresentationFormat>Екран (16:9)</PresentationFormat>
  <Paragraphs>67</Paragraphs>
  <Slides>15</Slides>
  <Notes>15</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Wingdings 3</vt:lpstr>
      <vt:lpstr>Times New Roman</vt:lpstr>
      <vt:lpstr>Arial</vt:lpstr>
      <vt:lpstr>Trebuchet MS</vt:lpstr>
      <vt:lpstr>Open Sans</vt:lpstr>
      <vt:lpstr>Грань</vt:lpstr>
      <vt:lpstr>Класифікація квазізоряних радіоджерел  на основі їхніх фотометричних характеристик</vt:lpstr>
      <vt:lpstr>КВАЗАРИ</vt:lpstr>
      <vt:lpstr>МЕТА ТА ЗАВДАННЯ</vt:lpstr>
      <vt:lpstr>ТИПОВИЙ ОПТИЧНИЙ СПЕКТР КВАЗАРА</vt:lpstr>
      <vt:lpstr>ВИВЧЕННЯ КВАЗАРІВ</vt:lpstr>
      <vt:lpstr>SDSS - Sloan Digital Sky Survey</vt:lpstr>
      <vt:lpstr>ВИКОРИСТАННЯ ФОТОМЕТРИЧНИХ ДАНИХ</vt:lpstr>
      <vt:lpstr>КРИТЕРІЇ ВІДБОРУ</vt:lpstr>
      <vt:lpstr>КОЛЬОРОВІ ДІАГРАМИ</vt:lpstr>
      <vt:lpstr>КОЛЬОРОВІ ІНДЕКСИ</vt:lpstr>
      <vt:lpstr>ДІАГРАМИ РОЗСІЮВАННЯ</vt:lpstr>
      <vt:lpstr>КЛАСИФІКАЦІЯ КВАЗАРІВ</vt:lpstr>
      <vt:lpstr>RANDOM FOREST</vt:lpstr>
      <vt:lpstr>ВИСНОВКИ</vt:lpstr>
      <vt:lpstr>СПИСОК ВИКОРИСТАНИХ ДЖЕРЕЛ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Класифікація квазізоряних радіоджерел на основі їхніх фотометричних характеристик</dc:title>
  <dc:creator>User</dc:creator>
  <cp:lastModifiedBy>RePack by Diakov</cp:lastModifiedBy>
  <cp:revision>2</cp:revision>
  <dcterms:modified xsi:type="dcterms:W3CDTF">2026-04-22T10:52:43Z</dcterms:modified>
</cp:coreProperties>
</file>