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9" r:id="rId5"/>
    <p:sldId id="262" r:id="rId6"/>
    <p:sldId id="260" r:id="rId7"/>
    <p:sldId id="263" r:id="rId8"/>
    <p:sldId id="266" r:id="rId9"/>
    <p:sldId id="267" r:id="rId10"/>
    <p:sldId id="264" r:id="rId11"/>
    <p:sldId id="270" r:id="rId12"/>
    <p:sldId id="271" r:id="rId13"/>
    <p:sldId id="272" r:id="rId14"/>
    <p:sldId id="265" r:id="rId15"/>
    <p:sldId id="261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A60CD-20E9-45F4-BCD2-753E3437327D}" type="datetimeFigureOut">
              <a:rPr lang="uk-UA" smtClean="0"/>
              <a:t>11.04.2026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99DAD-BC79-4D72-8745-5BDFEFD197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2783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C433-4BE7-4B5C-B71F-3246310FA568}" type="datetime1">
              <a:rPr lang="uk-UA" smtClean="0"/>
              <a:t>11.04.2026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EED9E-D9A4-4196-B8DA-9E0753D78710}" type="datetime1">
              <a:rPr lang="uk-UA" smtClean="0"/>
              <a:t>11.04.2026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3397-D283-421D-81C9-61C1A1771AF0}" type="datetime1">
              <a:rPr lang="uk-UA" smtClean="0"/>
              <a:t>11.04.2026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21DF-72F5-4E23-9476-AB129857E5D0}" type="datetime1">
              <a:rPr lang="uk-UA" smtClean="0"/>
              <a:t>11.04.2026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F52A8-A112-4991-AC18-824336DE9C32}" type="datetime1">
              <a:rPr lang="uk-UA" smtClean="0"/>
              <a:t>11.04.2026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685E-1F83-4C85-A590-B6ABD16EC026}" type="datetime1">
              <a:rPr lang="uk-UA" smtClean="0"/>
              <a:t>11.04.2026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B53F-537F-4673-A013-514B255C9031}" type="datetime1">
              <a:rPr lang="uk-UA" smtClean="0"/>
              <a:t>11.04.2026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C86D-7517-4208-839B-6C3A33631A92}" type="datetime1">
              <a:rPr lang="uk-UA" smtClean="0"/>
              <a:t>11.04.2026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E5F3-26D2-4DB9-907F-0B37D44EF99D}" type="datetime1">
              <a:rPr lang="uk-UA" smtClean="0"/>
              <a:t>11.04.2026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B12-0656-4A30-AA20-43236B30DDFD}" type="datetime1">
              <a:rPr lang="uk-UA" smtClean="0"/>
              <a:t>11.04.2026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DA3A-905E-4DB9-872F-091BED5FC95E}" type="datetime1">
              <a:rPr lang="uk-UA" smtClean="0"/>
              <a:t>11.04.2026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5FEBA-666E-4860-9D49-69B19FB9530B}" type="datetime1">
              <a:rPr lang="uk-UA" smtClean="0"/>
              <a:t>11.04.2026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w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CSpjIhYr18" TargetMode="External"/><Relationship Id="rId7" Type="http://schemas.openxmlformats.org/officeDocument/2006/relationships/hyperlink" Target="https://uk.wikipedia.org/wiki/" TargetMode="External"/><Relationship Id="rId2" Type="http://schemas.openxmlformats.org/officeDocument/2006/relationships/hyperlink" Target="https://iers.org.ua/iaki-komakhy-poruch-z-namy-zapyliuiut-roslyn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smia.com.ua/osmiyi-bdzhilky-odynachky-u-vashomu-sadu/" TargetMode="External"/><Relationship Id="rId5" Type="http://schemas.openxmlformats.org/officeDocument/2006/relationships/hyperlink" Target="https://uk.wikipedia.org/wiki" TargetMode="External"/><Relationship Id="rId4" Type="http://schemas.openxmlformats.org/officeDocument/2006/relationships/hyperlink" Target="https://forest.gov.ua/storage/app/sites/8/uploaded-files/%20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123449"/>
            <a:ext cx="1800200" cy="1800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7772400" cy="197165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ДОБОВА ДИНАМІКА АКТИВНОСТІ КОМАХ – ЗАПИЛЮВАЧІВ ВЕСНЯНИХ КВІТІВ У МОЄМУ САДУ</a:t>
            </a:r>
            <a:endParaRPr lang="uk-UA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99592" y="3861048"/>
            <a:ext cx="6400800" cy="2423120"/>
          </a:xfrm>
        </p:spPr>
        <p:txBody>
          <a:bodyPr>
            <a:noAutofit/>
          </a:bodyPr>
          <a:lstStyle/>
          <a:p>
            <a:pPr algn="l"/>
            <a:r>
              <a:rPr lang="uk-UA" sz="1800" b="1" dirty="0" err="1" smtClean="0">
                <a:solidFill>
                  <a:schemeClr val="tx1"/>
                </a:solidFill>
              </a:rPr>
              <a:t>Безпалко</a:t>
            </a:r>
            <a:r>
              <a:rPr lang="uk-UA" sz="1800" b="1" dirty="0" smtClean="0">
                <a:solidFill>
                  <a:schemeClr val="tx1"/>
                </a:solidFill>
              </a:rPr>
              <a:t> Анна Дмитрівна</a:t>
            </a:r>
            <a:r>
              <a:rPr lang="uk-UA" sz="1800" dirty="0">
                <a:solidFill>
                  <a:schemeClr val="tx1"/>
                </a:solidFill>
              </a:rPr>
              <a:t>, учениця </a:t>
            </a:r>
            <a:r>
              <a:rPr lang="uk-UA" sz="1800" dirty="0" smtClean="0">
                <a:solidFill>
                  <a:schemeClr val="tx1"/>
                </a:solidFill>
              </a:rPr>
              <a:t>7 </a:t>
            </a:r>
            <a:r>
              <a:rPr lang="uk-UA" sz="1800" dirty="0">
                <a:solidFill>
                  <a:schemeClr val="tx1"/>
                </a:solidFill>
              </a:rPr>
              <a:t>класу Устинівського ліцею Устинівської селищної ради, </a:t>
            </a:r>
            <a:r>
              <a:rPr lang="uk-UA" sz="1800" dirty="0" smtClean="0">
                <a:solidFill>
                  <a:schemeClr val="tx1"/>
                </a:solidFill>
              </a:rPr>
              <a:t>слухачка Кіровоградської </a:t>
            </a:r>
            <a:r>
              <a:rPr lang="uk-UA" sz="1800" dirty="0">
                <a:solidFill>
                  <a:schemeClr val="tx1"/>
                </a:solidFill>
              </a:rPr>
              <a:t>Малої академії наук учнівської молоді.</a:t>
            </a:r>
          </a:p>
          <a:p>
            <a:pPr algn="l"/>
            <a:r>
              <a:rPr lang="uk-UA" sz="1800" u="sng" dirty="0">
                <a:solidFill>
                  <a:schemeClr val="tx1"/>
                </a:solidFill>
              </a:rPr>
              <a:t>Керівник: </a:t>
            </a:r>
            <a:r>
              <a:rPr lang="uk-UA" sz="1800" dirty="0">
                <a:solidFill>
                  <a:schemeClr val="tx1"/>
                </a:solidFill>
              </a:rPr>
              <a:t>Олійник Ольга Миколаївна, вчитель </a:t>
            </a:r>
            <a:r>
              <a:rPr lang="uk-UA" sz="1800" dirty="0" smtClean="0">
                <a:solidFill>
                  <a:schemeClr val="tx1"/>
                </a:solidFill>
              </a:rPr>
              <a:t>Устинівського </a:t>
            </a:r>
            <a:r>
              <a:rPr lang="uk-UA" sz="1800" dirty="0">
                <a:solidFill>
                  <a:schemeClr val="tx1"/>
                </a:solidFill>
              </a:rPr>
              <a:t>ліцею Устинівської селищної ради, керівник секції </a:t>
            </a:r>
            <a:r>
              <a:rPr lang="uk-UA" sz="1800" dirty="0" smtClean="0">
                <a:solidFill>
                  <a:schemeClr val="tx1"/>
                </a:solidFill>
              </a:rPr>
              <a:t>«Системи і технології ШІ» Кіровоградської </a:t>
            </a:r>
            <a:r>
              <a:rPr lang="uk-UA" sz="1800" dirty="0">
                <a:solidFill>
                  <a:schemeClr val="tx1"/>
                </a:solidFill>
              </a:rPr>
              <a:t>Малої академії наук учнівської молоді.</a:t>
            </a:r>
          </a:p>
          <a:p>
            <a:pPr algn="l"/>
            <a:r>
              <a:rPr lang="uk-UA" sz="1800" dirty="0">
                <a:solidFill>
                  <a:schemeClr val="tx1"/>
                </a:solidFill>
              </a:rPr>
              <a:t>Кіровоградська </a:t>
            </a:r>
            <a:r>
              <a:rPr lang="uk-UA" sz="1800" dirty="0" smtClean="0">
                <a:solidFill>
                  <a:schemeClr val="tx1"/>
                </a:solidFill>
              </a:rPr>
              <a:t>область</a:t>
            </a:r>
            <a:endParaRPr lang="uk-UA" sz="1800" dirty="0">
              <a:solidFill>
                <a:schemeClr val="tx1"/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123728" y="5486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Всеукраїнський інтерактивний конкурс </a:t>
            </a:r>
          </a:p>
          <a:p>
            <a:pPr algn="ctr"/>
            <a:r>
              <a:rPr lang="uk-UA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</a:t>
            </a:r>
            <a:r>
              <a:rPr lang="uk-UA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МАН - Юніор  Дослідник – 2026»</a:t>
            </a:r>
            <a:endParaRPr lang="uk-UA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64" y="3792979"/>
            <a:ext cx="2049692" cy="2732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Актуальність та новизна теми дослідження</a:t>
            </a:r>
            <a:endParaRPr lang="uk-U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412776"/>
            <a:ext cx="4978896" cy="47133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 smtClean="0"/>
              <a:t>Вивчення добової динаміки </a:t>
            </a:r>
            <a:r>
              <a:rPr lang="uk-UA" dirty="0"/>
              <a:t>відвідування </a:t>
            </a:r>
            <a:r>
              <a:rPr lang="uk-UA" dirty="0" smtClean="0"/>
              <a:t>квітів дозволяє оцінити вплив </a:t>
            </a:r>
            <a:r>
              <a:rPr lang="uk-UA" dirty="0"/>
              <a:t>екологічних чинників на </a:t>
            </a:r>
            <a:r>
              <a:rPr lang="uk-UA" dirty="0" smtClean="0"/>
              <a:t>активність комах у природних умовах.</a:t>
            </a:r>
          </a:p>
          <a:p>
            <a:pPr marL="0" indent="0">
              <a:buNone/>
            </a:pPr>
            <a:r>
              <a:rPr lang="uk-UA" b="1" dirty="0" smtClean="0"/>
              <a:t>Новизна</a:t>
            </a:r>
            <a:r>
              <a:rPr lang="uk-UA" dirty="0" smtClean="0"/>
              <a:t> теми полягає в тому, що ми вперше проводимо дослідження активності різних груп комах на території  нашої громади.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36096" y="1628800"/>
            <a:ext cx="3529674" cy="41044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56176" y="5949280"/>
            <a:ext cx="1389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Фото автора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2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945" y="30736"/>
            <a:ext cx="1605151" cy="17398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0070C0"/>
                </a:solidFill>
              </a:rPr>
              <a:t>Мета дослідження: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133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/>
              <a:t>Вивчити </a:t>
            </a:r>
            <a:r>
              <a:rPr lang="uk-UA" dirty="0"/>
              <a:t>добову динаміку відвідування квітів комахами та визначити вплив екологічних чинників на їхню активність.</a:t>
            </a:r>
          </a:p>
          <a:p>
            <a:r>
              <a:rPr lang="uk-UA" u="sng" dirty="0" smtClean="0"/>
              <a:t>Об'єкт дослідження: </a:t>
            </a:r>
            <a:r>
              <a:rPr lang="uk-UA" dirty="0" smtClean="0"/>
              <a:t>комахи – запилювачі в умовах локальної екосистеми.</a:t>
            </a:r>
          </a:p>
          <a:p>
            <a:r>
              <a:rPr lang="uk-UA" u="sng" dirty="0" smtClean="0"/>
              <a:t>Предмет: </a:t>
            </a:r>
            <a:r>
              <a:rPr lang="uk-UA" dirty="0" smtClean="0"/>
              <a:t>залежність частоти відвідування квітів різними групами комах від часу доби та температури повітря.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ЗАВДАННЯ </a:t>
            </a:r>
          </a:p>
          <a:p>
            <a:r>
              <a:rPr lang="uk-UA" dirty="0"/>
              <a:t>Визначити основні групи комах, що відвідують квіти.</a:t>
            </a:r>
          </a:p>
          <a:p>
            <a:r>
              <a:rPr lang="uk-UA" dirty="0"/>
              <a:t>Провести польові спостереження в різний час доби.</a:t>
            </a:r>
          </a:p>
          <a:p>
            <a:r>
              <a:rPr lang="uk-UA" dirty="0"/>
              <a:t>Підрахувати кількість відвідувань квітів комахами.</a:t>
            </a:r>
          </a:p>
          <a:p>
            <a:r>
              <a:rPr lang="uk-UA" dirty="0"/>
              <a:t>Проаналізувати залежність активності комах від температури.</a:t>
            </a:r>
          </a:p>
          <a:p>
            <a:r>
              <a:rPr lang="uk-UA" dirty="0"/>
              <a:t>Побудувати графіки та узагальнити результати.</a:t>
            </a:r>
          </a:p>
          <a:p>
            <a:pPr marL="0" indent="0">
              <a:buNone/>
            </a:pP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3</a:t>
            </a:fld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6300192" y="6324188"/>
            <a:ext cx="1389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Фото автора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36296" y="4796324"/>
            <a:ext cx="1911346" cy="17125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70C0"/>
                </a:solidFill>
              </a:rPr>
              <a:t>МЕТОДИ ДОСЛІДЖЕННЯ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95536" y="1166018"/>
            <a:ext cx="4896544" cy="550334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400" dirty="0" smtClean="0"/>
              <a:t>Метод обліку на пробних площах (2 М</a:t>
            </a:r>
            <a:r>
              <a:rPr lang="uk-UA" sz="2400" baseline="30000" dirty="0" smtClean="0"/>
              <a:t>2</a:t>
            </a:r>
            <a:r>
              <a:rPr lang="uk-UA" sz="24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400" dirty="0" smtClean="0"/>
              <a:t>Метод прямих спостережень (які комахи та їх поведінка)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400" dirty="0" smtClean="0"/>
              <a:t>Метод хронометражу (3 р/день по 10 </a:t>
            </a:r>
            <a:r>
              <a:rPr lang="uk-UA" sz="2400" dirty="0" err="1" smtClean="0"/>
              <a:t>хв</a:t>
            </a:r>
            <a:r>
              <a:rPr lang="uk-UA" sz="24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400" dirty="0" smtClean="0"/>
              <a:t>Метод екологічної кореляції (температура + активність комах)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400" dirty="0" smtClean="0"/>
              <a:t>Метод обліку відвідувань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400" dirty="0" smtClean="0"/>
              <a:t>Метод статистичної обробки даних (середнє значення, варіацій та кореляцій).</a:t>
            </a:r>
            <a:endParaRPr lang="uk-UA" sz="24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4</a:t>
            </a:fld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5644" y="1555141"/>
            <a:ext cx="3717334" cy="4077072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5569272" y="6018161"/>
            <a:ext cx="1389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Фото автора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КОМАХИ – ЗАПИЛЮВАЧІ 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67544" y="1268760"/>
            <a:ext cx="4104456" cy="49251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dirty="0" smtClean="0"/>
              <a:t>це </a:t>
            </a:r>
            <a:r>
              <a:rPr lang="uk-UA" sz="2000" dirty="0"/>
              <a:t>екологічно важлива група </a:t>
            </a:r>
            <a:r>
              <a:rPr lang="uk-UA" sz="2000" dirty="0" smtClean="0"/>
              <a:t>комах, що </a:t>
            </a:r>
            <a:r>
              <a:rPr lang="uk-UA" sz="2000" dirty="0"/>
              <a:t>переносять пилок, забезпечуючи до 80% запилення рослин. Найефективнішими є дикі бджоли (понад 900 видів в Україні), осмії, джмелі та </a:t>
            </a:r>
            <a:r>
              <a:rPr lang="uk-UA" sz="2000" dirty="0" smtClean="0"/>
              <a:t>оси.</a:t>
            </a:r>
            <a:endParaRPr lang="uk-UA" sz="2000" dirty="0"/>
          </a:p>
          <a:p>
            <a:pPr marL="0" indent="0">
              <a:buNone/>
            </a:pPr>
            <a:r>
              <a:rPr lang="uk-UA" sz="2000" b="1" dirty="0" smtClean="0">
                <a:solidFill>
                  <a:srgbClr val="C00000"/>
                </a:solidFill>
              </a:rPr>
              <a:t>До </a:t>
            </a:r>
            <a:r>
              <a:rPr lang="uk-UA" sz="2000" b="1" dirty="0">
                <a:solidFill>
                  <a:srgbClr val="C00000"/>
                </a:solidFill>
              </a:rPr>
              <a:t>них належать представники різних рядів </a:t>
            </a:r>
            <a:r>
              <a:rPr lang="uk-UA" sz="2000" b="1" dirty="0" smtClean="0">
                <a:solidFill>
                  <a:srgbClr val="C00000"/>
                </a:solidFill>
              </a:rPr>
              <a:t>комах:</a:t>
            </a:r>
            <a:endParaRPr lang="uk-UA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uk-UA" sz="2000" dirty="0" smtClean="0"/>
              <a:t>Перетинчастокрилі</a:t>
            </a:r>
            <a:r>
              <a:rPr lang="en-US" sz="2000" dirty="0" smtClean="0"/>
              <a:t>: </a:t>
            </a:r>
            <a:r>
              <a:rPr lang="uk-UA" sz="2000" dirty="0"/>
              <a:t>бджоли, джмелі, оси.</a:t>
            </a:r>
          </a:p>
          <a:p>
            <a:pPr marL="0" indent="0">
              <a:buNone/>
            </a:pPr>
            <a:r>
              <a:rPr lang="uk-UA" sz="2000" dirty="0" smtClean="0"/>
              <a:t>Двокрилі</a:t>
            </a:r>
            <a:r>
              <a:rPr lang="en-US" sz="2000" dirty="0" smtClean="0"/>
              <a:t>: </a:t>
            </a:r>
            <a:r>
              <a:rPr lang="uk-UA" sz="2000" dirty="0" err="1"/>
              <a:t>повисюхові</a:t>
            </a:r>
            <a:r>
              <a:rPr lang="uk-UA" sz="2000" dirty="0"/>
              <a:t> та квіткові мухи.</a:t>
            </a:r>
          </a:p>
          <a:p>
            <a:pPr marL="0" indent="0">
              <a:buNone/>
            </a:pPr>
            <a:r>
              <a:rPr lang="uk-UA" sz="2000" dirty="0" smtClean="0"/>
              <a:t>Лускокрилі</a:t>
            </a:r>
            <a:r>
              <a:rPr lang="en-US" sz="2000" dirty="0" smtClean="0"/>
              <a:t>: </a:t>
            </a:r>
            <a:r>
              <a:rPr lang="uk-UA" sz="2000" dirty="0"/>
              <a:t>метелики.</a:t>
            </a:r>
          </a:p>
          <a:p>
            <a:pPr marL="0" indent="0">
              <a:buNone/>
            </a:pPr>
            <a:r>
              <a:rPr lang="uk-UA" sz="2000" dirty="0" smtClean="0"/>
              <a:t>Твердокрилі</a:t>
            </a:r>
            <a:r>
              <a:rPr lang="en-US" sz="2000" dirty="0" smtClean="0"/>
              <a:t>: </a:t>
            </a:r>
            <a:r>
              <a:rPr lang="uk-UA" sz="2000" dirty="0"/>
              <a:t>жуки</a:t>
            </a:r>
            <a:r>
              <a:rPr lang="uk-UA" sz="2000" dirty="0" smtClean="0"/>
              <a:t>.</a:t>
            </a:r>
            <a:endParaRPr lang="uk-UA" sz="2000" dirty="0"/>
          </a:p>
        </p:txBody>
      </p:sp>
      <p:sp>
        <p:nvSpPr>
          <p:cNvPr id="8" name="Місце для номера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5</a:t>
            </a:fld>
            <a:endParaRPr lang="uk-UA"/>
          </a:p>
        </p:txBody>
      </p:sp>
      <p:pic>
        <p:nvPicPr>
          <p:cNvPr id="1026" name="Picture 2" descr="D:\Документи з документів\НТУ\2025-2026\Юніор-дослідник\72fff7ee-3391-41de-a4c3-dbe03dbf0a1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088752" y="3031595"/>
            <a:ext cx="3098189" cy="4130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40673" y="980728"/>
            <a:ext cx="3194346" cy="3287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кутник 9"/>
          <p:cNvSpPr/>
          <p:nvPr/>
        </p:nvSpPr>
        <p:spPr>
          <a:xfrm>
            <a:off x="3183765" y="6381328"/>
            <a:ext cx="1389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Фото автора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323528" y="6011996"/>
            <a:ext cx="1247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Джерело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0121"/>
            <a:ext cx="1472831" cy="11046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6616" y="5172695"/>
            <a:ext cx="1627086" cy="15556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МАТЕРІАЛИ ДОСЛІДЖЕННЯ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67544" y="1368542"/>
            <a:ext cx="3322712" cy="24048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</a:rPr>
              <a:t>Рослини</a:t>
            </a:r>
          </a:p>
          <a:p>
            <a:pPr marL="0" indent="0">
              <a:buNone/>
            </a:pPr>
            <a:r>
              <a:rPr lang="uk-UA" dirty="0" smtClean="0"/>
              <a:t>Пшінка (жовтець)</a:t>
            </a:r>
          </a:p>
          <a:p>
            <a:pPr marL="0" indent="0">
              <a:buNone/>
            </a:pPr>
            <a:r>
              <a:rPr lang="uk-UA" dirty="0" smtClean="0"/>
              <a:t>Зірочки жовті</a:t>
            </a:r>
          </a:p>
          <a:p>
            <a:pPr marL="0" indent="0">
              <a:buNone/>
            </a:pPr>
            <a:r>
              <a:rPr lang="uk-UA" dirty="0" smtClean="0"/>
              <a:t>Материнка звичайна</a:t>
            </a:r>
          </a:p>
          <a:p>
            <a:pPr marL="0" indent="0">
              <a:buNone/>
            </a:pPr>
            <a:r>
              <a:rPr lang="uk-UA" dirty="0" smtClean="0"/>
              <a:t>Фіалка польова</a:t>
            </a:r>
          </a:p>
          <a:p>
            <a:pPr marL="0" indent="0">
              <a:buNone/>
            </a:pPr>
            <a:r>
              <a:rPr lang="uk-UA" dirty="0" smtClean="0"/>
              <a:t>Проліски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491880" y="1303899"/>
            <a:ext cx="4618856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3600" b="1" dirty="0" smtClean="0">
                <a:solidFill>
                  <a:schemeClr val="accent3">
                    <a:lumMod val="75000"/>
                  </a:schemeClr>
                </a:solidFill>
              </a:rPr>
              <a:t>Комахи-запилювачі</a:t>
            </a:r>
          </a:p>
          <a:p>
            <a:pPr marL="0" indent="0">
              <a:buNone/>
            </a:pPr>
            <a:r>
              <a:rPr lang="uk-UA" dirty="0" smtClean="0"/>
              <a:t>Бджоли</a:t>
            </a:r>
          </a:p>
          <a:p>
            <a:pPr marL="0" indent="0">
              <a:buNone/>
            </a:pPr>
            <a:r>
              <a:rPr lang="uk-UA" dirty="0" smtClean="0"/>
              <a:t>Джмелі</a:t>
            </a:r>
          </a:p>
          <a:p>
            <a:pPr marL="0" indent="0">
              <a:buNone/>
            </a:pPr>
            <a:r>
              <a:rPr lang="uk-UA" dirty="0" smtClean="0"/>
              <a:t>Мухи</a:t>
            </a:r>
          </a:p>
          <a:p>
            <a:pPr marL="0" indent="0">
              <a:buNone/>
            </a:pPr>
            <a:r>
              <a:rPr lang="uk-UA" dirty="0" smtClean="0"/>
              <a:t>Метелики</a:t>
            </a:r>
          </a:p>
          <a:p>
            <a:pPr marL="0" indent="0">
              <a:buNone/>
            </a:pPr>
            <a:r>
              <a:rPr lang="uk-UA" dirty="0" smtClean="0"/>
              <a:t>Жуки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2422293" y="3083286"/>
            <a:ext cx="1518302" cy="2403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022222" y="5092374"/>
            <a:ext cx="1410664" cy="1907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87057" y="3776072"/>
            <a:ext cx="1540517" cy="13966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504" y="3900573"/>
            <a:ext cx="2130638" cy="25963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3" name="Місце для номера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6</a:t>
            </a:fld>
            <a:endParaRPr lang="uk-U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3133" y="4959922"/>
            <a:ext cx="148113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1890" y="1714242"/>
            <a:ext cx="3392303" cy="45230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7477063" y="811970"/>
            <a:ext cx="1631416" cy="15368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Екологічні чинники в темі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692896"/>
          </a:xfrm>
        </p:spPr>
        <p:txBody>
          <a:bodyPr/>
          <a:lstStyle/>
          <a:p>
            <a:pPr marL="0" indent="0">
              <a:buNone/>
            </a:pPr>
            <a:r>
              <a:rPr lang="uk-UA" u="sng" dirty="0" smtClean="0"/>
              <a:t>Основний чинник </a:t>
            </a:r>
            <a:r>
              <a:rPr lang="uk-UA" dirty="0" smtClean="0"/>
              <a:t>– </a:t>
            </a:r>
            <a:r>
              <a:rPr lang="uk-UA" dirty="0" smtClean="0">
                <a:solidFill>
                  <a:schemeClr val="accent2"/>
                </a:solidFill>
              </a:rPr>
              <a:t>час доби:</a:t>
            </a:r>
          </a:p>
          <a:p>
            <a:pPr marL="0" indent="0">
              <a:buNone/>
            </a:pPr>
            <a:r>
              <a:rPr lang="uk-UA" dirty="0" smtClean="0"/>
              <a:t>Ранок (8 - 10 </a:t>
            </a:r>
            <a:r>
              <a:rPr lang="uk-UA" dirty="0" err="1" smtClean="0"/>
              <a:t>год</a:t>
            </a:r>
            <a:r>
              <a:rPr lang="uk-UA" dirty="0" smtClean="0"/>
              <a:t>)</a:t>
            </a:r>
          </a:p>
          <a:p>
            <a:pPr marL="0" indent="0">
              <a:buNone/>
            </a:pPr>
            <a:r>
              <a:rPr lang="uk-UA" dirty="0" smtClean="0"/>
              <a:t>Обід (12 – 14 </a:t>
            </a:r>
            <a:r>
              <a:rPr lang="uk-UA" dirty="0" err="1" smtClean="0"/>
              <a:t>год</a:t>
            </a:r>
            <a:r>
              <a:rPr lang="uk-UA" dirty="0" smtClean="0"/>
              <a:t>)</a:t>
            </a:r>
          </a:p>
          <a:p>
            <a:pPr marL="0" indent="0">
              <a:buNone/>
            </a:pPr>
            <a:r>
              <a:rPr lang="uk-UA" dirty="0" smtClean="0"/>
              <a:t>Вечір (16 – 18 </a:t>
            </a:r>
            <a:r>
              <a:rPr lang="uk-UA" dirty="0" err="1" smtClean="0"/>
              <a:t>год</a:t>
            </a:r>
            <a:r>
              <a:rPr lang="uk-UA" dirty="0" smtClean="0"/>
              <a:t>)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332856"/>
          </a:xfrm>
        </p:spPr>
        <p:txBody>
          <a:bodyPr/>
          <a:lstStyle/>
          <a:p>
            <a:pPr marL="0" indent="0">
              <a:buNone/>
            </a:pPr>
            <a:r>
              <a:rPr lang="uk-UA" u="sng" dirty="0" smtClean="0"/>
              <a:t>Додаткові чинники</a:t>
            </a:r>
            <a:r>
              <a:rPr lang="uk-UA" dirty="0" smtClean="0"/>
              <a:t>:</a:t>
            </a:r>
          </a:p>
          <a:p>
            <a:pPr marL="0" indent="0">
              <a:buNone/>
            </a:pPr>
            <a:r>
              <a:rPr lang="uk-UA" dirty="0" smtClean="0">
                <a:solidFill>
                  <a:schemeClr val="accent2"/>
                </a:solidFill>
              </a:rPr>
              <a:t>Температура повітря</a:t>
            </a:r>
          </a:p>
          <a:p>
            <a:pPr marL="0" indent="0">
              <a:buNone/>
            </a:pPr>
            <a:r>
              <a:rPr lang="uk-UA" dirty="0" smtClean="0"/>
              <a:t>Хмарність</a:t>
            </a:r>
          </a:p>
          <a:p>
            <a:pPr marL="0" indent="0">
              <a:buNone/>
            </a:pPr>
            <a:r>
              <a:rPr lang="uk-UA" dirty="0" smtClean="0"/>
              <a:t>Вітер</a:t>
            </a:r>
            <a:endParaRPr lang="uk-UA" dirty="0"/>
          </a:p>
        </p:txBody>
      </p:sp>
      <p:pic>
        <p:nvPicPr>
          <p:cNvPr id="1026" name="Picture 2" descr="D:\Документи з документів\НТУ\2025-2026\Юніор-дослідник\27eeecfc-143c-4991-ae06-1747e0ff5dc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719308" y="3709409"/>
            <a:ext cx="2592287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7</a:t>
            </a:fld>
            <a:endParaRPr lang="uk-UA"/>
          </a:p>
        </p:txBody>
      </p:sp>
      <p:pic>
        <p:nvPicPr>
          <p:cNvPr id="2050" name="Picture 2" descr="D:\Документи з документів\НТУ\2025-2026\Юніор-дослідник\60e8dc7b-8170-4d61-bb2b-a4533e21c0c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4208" y="2636912"/>
            <a:ext cx="2949792" cy="39330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20386" y="3645023"/>
            <a:ext cx="2631858" cy="24999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кутник 4"/>
          <p:cNvSpPr/>
          <p:nvPr/>
        </p:nvSpPr>
        <p:spPr>
          <a:xfrm>
            <a:off x="4536699" y="6200636"/>
            <a:ext cx="1389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Фото автора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29" y="0"/>
            <a:ext cx="6377879" cy="1143000"/>
          </a:xfrm>
        </p:spPr>
        <p:txBody>
          <a:bodyPr/>
          <a:lstStyle/>
          <a:p>
            <a:pPr algn="l"/>
            <a:r>
              <a:rPr lang="uk-UA" b="1" dirty="0" smtClean="0">
                <a:solidFill>
                  <a:srgbClr val="002060"/>
                </a:solidFill>
              </a:rPr>
              <a:t>Ранок, 3 </a:t>
            </a:r>
            <a:r>
              <a:rPr lang="uk-UA" b="1" dirty="0">
                <a:solidFill>
                  <a:srgbClr val="002060"/>
                </a:solidFill>
              </a:rPr>
              <a:t>к</a:t>
            </a:r>
            <a:r>
              <a:rPr lang="uk-UA" b="1" dirty="0" smtClean="0">
                <a:solidFill>
                  <a:srgbClr val="002060"/>
                </a:solidFill>
              </a:rPr>
              <a:t>вітня 2026 року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8</a:t>
            </a:fld>
            <a:endParaRPr lang="uk-UA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08996" y="995246"/>
            <a:ext cx="2589230" cy="2852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621" y="994226"/>
            <a:ext cx="3432159" cy="26793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54" y="3709359"/>
            <a:ext cx="2811445" cy="3116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Місце для вмісту 5"/>
          <p:cNvPicPr>
            <a:picLocks noGrp="1" noChangeAspect="1"/>
          </p:cNvPicPr>
          <p:nvPr>
            <p:ph sz="half" idx="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0192" y="131150"/>
            <a:ext cx="2659502" cy="3297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87823" y="4056797"/>
            <a:ext cx="3629851" cy="2411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ямокутник 10"/>
          <p:cNvSpPr/>
          <p:nvPr/>
        </p:nvSpPr>
        <p:spPr>
          <a:xfrm>
            <a:off x="7236296" y="5831304"/>
            <a:ext cx="1389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Фото автора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4553" y="3673623"/>
            <a:ext cx="2392531" cy="27400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кутник 11"/>
          <p:cNvSpPr/>
          <p:nvPr/>
        </p:nvSpPr>
        <p:spPr>
          <a:xfrm>
            <a:off x="5724128" y="6481333"/>
            <a:ext cx="1389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Фото автора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47"/>
          <a:stretch/>
        </p:blipFill>
        <p:spPr>
          <a:xfrm>
            <a:off x="1" y="3429000"/>
            <a:ext cx="3491879" cy="34406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30471" y="-3884"/>
            <a:ext cx="3241727" cy="3576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311902" y="3536963"/>
            <a:ext cx="3328308" cy="3337066"/>
          </a:xfrm>
          <a:prstGeom prst="rect">
            <a:avLst/>
          </a:prstGeom>
        </p:spPr>
      </p:pic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9</a:t>
            </a:fld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72199" y="-13401"/>
            <a:ext cx="2771801" cy="35774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60962" y="3564060"/>
            <a:ext cx="2683038" cy="33055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3307522" cy="35730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9480" y="2857500"/>
            <a:ext cx="7416824" cy="1143000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День, 3 </a:t>
            </a:r>
            <a:r>
              <a:rPr lang="uk-U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квітня 2026 року</a:t>
            </a:r>
            <a:endParaRPr lang="uk-UA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15" y="260985"/>
            <a:ext cx="1811655" cy="1875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Місце для вмісту 5"/>
          <p:cNvPicPr>
            <a:picLocks noGrp="1" noChangeAspect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260647"/>
            <a:ext cx="6336704" cy="6434191"/>
          </a:xfrm>
        </p:spPr>
      </p:pic>
      <p:sp>
        <p:nvSpPr>
          <p:cNvPr id="5" name="TextBox 4"/>
          <p:cNvSpPr txBox="1"/>
          <p:nvPr/>
        </p:nvSpPr>
        <p:spPr>
          <a:xfrm>
            <a:off x="219475" y="2277239"/>
            <a:ext cx="16561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/>
              <a:t>Дані: </a:t>
            </a:r>
          </a:p>
          <a:p>
            <a:r>
              <a:rPr lang="uk-UA" sz="1400" dirty="0" smtClean="0"/>
              <a:t>кількість відвідувань комахами квітів за 10 </a:t>
            </a:r>
            <a:r>
              <a:rPr lang="uk-UA" sz="1400" dirty="0" err="1" smtClean="0"/>
              <a:t>хв</a:t>
            </a:r>
            <a:r>
              <a:rPr lang="uk-UA" sz="1400" dirty="0" smtClean="0"/>
              <a:t> спостережень на ділянці площею </a:t>
            </a:r>
          </a:p>
          <a:p>
            <a:r>
              <a:rPr lang="uk-UA" sz="1400" dirty="0" smtClean="0"/>
              <a:t>2 </a:t>
            </a:r>
            <a:r>
              <a:rPr lang="uk-UA" sz="1400" dirty="0" err="1" smtClean="0"/>
              <a:t>кв.м</a:t>
            </a:r>
            <a:r>
              <a:rPr lang="uk-UA" sz="1400" dirty="0" smtClean="0"/>
              <a:t> </a:t>
            </a:r>
          </a:p>
          <a:p>
            <a:r>
              <a:rPr lang="uk-UA" sz="1400" dirty="0" smtClean="0"/>
              <a:t>в різний час доби протягом 10 днів з 29 березня по </a:t>
            </a:r>
            <a:r>
              <a:rPr lang="uk-UA" sz="1400" dirty="0"/>
              <a:t>7</a:t>
            </a:r>
            <a:r>
              <a:rPr lang="uk-UA" sz="1400" dirty="0" smtClean="0"/>
              <a:t> квітня</a:t>
            </a:r>
            <a:endParaRPr lang="uk-UA" sz="1400" b="1" dirty="0"/>
          </a:p>
        </p:txBody>
      </p:sp>
      <p:sp>
        <p:nvSpPr>
          <p:cNvPr id="8" name="Місце для номера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10</a:t>
            </a:fld>
            <a:endParaRPr lang="uk-UA"/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645734"/>
              </p:ext>
            </p:extLst>
          </p:nvPr>
        </p:nvGraphicFramePr>
        <p:xfrm>
          <a:off x="467360" y="5733415"/>
          <a:ext cx="671830" cy="553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Worksheet" showAsIcon="1" r:id="rId5" imgW="971640" imgH="800280" progId="Excel.Sheet.12">
                  <p:embed/>
                </p:oleObj>
              </mc:Choice>
              <mc:Fallback>
                <p:oleObj name="Worksheet" showAsIcon="1" r:id="rId5" imgW="971640" imgH="800280" progId="Excel.Sheet.12">
                  <p:embed/>
                  <p:pic>
                    <p:nvPicPr>
                      <p:cNvPr id="0" name="Picture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360" y="5733415"/>
                        <a:ext cx="671830" cy="553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5301208"/>
            <a:ext cx="1157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ДОДАТОК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9" y="62895"/>
            <a:ext cx="7200800" cy="2862049"/>
          </a:xfrm>
        </p:spPr>
      </p:pic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11</a:t>
            </a:fld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714046"/>
            <a:ext cx="6011114" cy="41439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1124744"/>
            <a:ext cx="2051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Діаграма показує, що найбільша активність комах спостерігається у денний період.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5616116" y="3068017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Різні групи комах мають різну добову активність, що свідчить про розподіл екологічних ніш: активними вдень є бджоли, а ввечері – мухи.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44158" y="404664"/>
            <a:ext cx="1654928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8034" y="4653136"/>
            <a:ext cx="2232248" cy="20686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96336" y="1713875"/>
            <a:ext cx="1280547" cy="1310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Місце для вмісту 5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04" y="16024"/>
            <a:ext cx="5034460" cy="4990934"/>
          </a:xfrm>
        </p:spPr>
      </p:pic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12</a:t>
            </a:fld>
            <a:endParaRPr lang="uk-UA"/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3212976"/>
            <a:ext cx="4978803" cy="3431836"/>
          </a:xfrm>
        </p:spPr>
      </p:pic>
      <p:sp>
        <p:nvSpPr>
          <p:cNvPr id="8" name="TextBox 7"/>
          <p:cNvSpPr txBox="1"/>
          <p:nvPr/>
        </p:nvSpPr>
        <p:spPr>
          <a:xfrm>
            <a:off x="5148064" y="614166"/>
            <a:ext cx="36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Спостерігається пряма залежність між температурою повітря та активністю комах, що підтверджується лінією тренду. Чим більша температура, тим більше комах.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681336" y="5589240"/>
            <a:ext cx="6768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Зростання активності співпадає з підвищенням температури. Графік демонструє зміну активності комах упродовж періоду спостережень, що </a:t>
            </a:r>
            <a:r>
              <a:rPr lang="uk-UA" dirty="0" err="1" smtClean="0"/>
              <a:t>пов</a:t>
            </a:r>
            <a:r>
              <a:rPr lang="en-US" dirty="0" smtClean="0"/>
              <a:t>’</a:t>
            </a:r>
            <a:r>
              <a:rPr lang="uk-UA" dirty="0" err="1" smtClean="0"/>
              <a:t>язано</a:t>
            </a:r>
            <a:r>
              <a:rPr lang="uk-UA" dirty="0" smtClean="0"/>
              <a:t> зі змінами погодних умов.</a:t>
            </a: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2237" y="3140968"/>
            <a:ext cx="2013992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2"/>
                </a:solidFill>
              </a:rPr>
              <a:t>Підрахунок та висновки по варіації та кореляції</a:t>
            </a:r>
            <a:endParaRPr lang="uk-UA" b="1" dirty="0">
              <a:solidFill>
                <a:schemeClr val="tx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2060848"/>
            <a:ext cx="4038600" cy="4065315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Розмах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=MAX(C3:C32)-MIN(C3:C32)</a:t>
            </a:r>
            <a:endParaRPr lang="uk-UA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Стандартне відхилення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=STDEV.S(C3:C32)</a:t>
            </a:r>
            <a:endParaRPr lang="uk-UA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/>
              <a:t>Для кореляції візьмемо залежність температура/загальна кількість комах </a:t>
            </a:r>
            <a:r>
              <a:rPr lang="en-US" dirty="0"/>
              <a:t>=CORREL(T21:T50; U21:U50)</a:t>
            </a:r>
            <a:endParaRPr lang="uk-UA" dirty="0"/>
          </a:p>
        </p:txBody>
      </p:sp>
      <p:pic>
        <p:nvPicPr>
          <p:cNvPr id="6" name="Місце для вмісту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6693" y="1484784"/>
            <a:ext cx="5629803" cy="509540"/>
          </a:xfrm>
        </p:spPr>
      </p:pic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13</a:t>
            </a:fld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4139952" y="2420888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/>
                </a:solidFill>
              </a:rPr>
              <a:t>Отримані значення варіації свідчать про нерівномірність активності комах у різні дні. Найбільш мінливою є активність бджіл. </a:t>
            </a:r>
            <a:endParaRPr lang="uk-UA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4581128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Встановлено прямий зв’язок між температурою повітря та активністю комах – помірна позитивна кореляція 0,62. 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493" y="4145901"/>
            <a:ext cx="3096344" cy="35513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2185376">
            <a:off x="144588" y="123876"/>
            <a:ext cx="2140402" cy="2255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52591" y="5661248"/>
            <a:ext cx="124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Джерело 4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8" y="188640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ВИСНОВКИ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fontScale="47500" lnSpcReduction="20000"/>
          </a:bodyPr>
          <a:lstStyle/>
          <a:p>
            <a:r>
              <a:rPr lang="uk-UA" dirty="0" smtClean="0"/>
              <a:t>У </a:t>
            </a:r>
            <a:r>
              <a:rPr lang="uk-UA" dirty="0"/>
              <a:t>ході виконання проєкту ми використали метод пробних площ (Ф. </a:t>
            </a:r>
            <a:r>
              <a:rPr lang="uk-UA" dirty="0" err="1"/>
              <a:t>Клементс</a:t>
            </a:r>
            <a:r>
              <a:rPr lang="uk-UA" dirty="0"/>
              <a:t>, 1905), метод прямих спостережень (Н. </a:t>
            </a:r>
            <a:r>
              <a:rPr lang="uk-UA" dirty="0" err="1"/>
              <a:t>Тінберген</a:t>
            </a:r>
            <a:r>
              <a:rPr lang="uk-UA" dirty="0"/>
              <a:t>, 1951), метод хронометражу (Р. </a:t>
            </a:r>
            <a:r>
              <a:rPr lang="uk-UA" dirty="0" err="1"/>
              <a:t>Гайнд</a:t>
            </a:r>
            <a:r>
              <a:rPr lang="uk-UA" dirty="0"/>
              <a:t>, 1956), а також метод обліку відвідувань квітів (</a:t>
            </a:r>
            <a:r>
              <a:rPr lang="en-US" dirty="0"/>
              <a:t>B. Heinrich, 1979) </a:t>
            </a:r>
            <a:r>
              <a:rPr lang="uk-UA" dirty="0"/>
              <a:t>і статистичні методи обробки даних (К. </a:t>
            </a:r>
            <a:r>
              <a:rPr lang="uk-UA" dirty="0" err="1"/>
              <a:t>Пірсон</a:t>
            </a:r>
            <a:r>
              <a:rPr lang="uk-UA" dirty="0"/>
              <a:t>, 1896</a:t>
            </a:r>
            <a:r>
              <a:rPr lang="uk-UA" dirty="0" smtClean="0"/>
              <a:t>).</a:t>
            </a:r>
          </a:p>
          <a:p>
            <a:pPr lvl="0"/>
            <a:r>
              <a:rPr lang="uk-UA" dirty="0"/>
              <a:t>Основні групи комах, що відвідували квіти в період з 29 березня по 7 квітня 2026 року – бджоли, жуки та мухи.</a:t>
            </a:r>
          </a:p>
          <a:p>
            <a:pPr lvl="0"/>
            <a:r>
              <a:rPr lang="uk-UA" dirty="0"/>
              <a:t>Провели спостереження в різний час доби (ранок, день, вечір) з фіксацією груп комах , їх кількості, температури, погодних умов.</a:t>
            </a:r>
          </a:p>
          <a:p>
            <a:pPr lvl="0"/>
            <a:r>
              <a:rPr lang="uk-UA" dirty="0"/>
              <a:t>Найбільша активність запилювачів спостерігається в денний час і напряму залежить від температури повітря.</a:t>
            </a:r>
          </a:p>
          <a:p>
            <a:pPr lvl="0"/>
            <a:r>
              <a:rPr lang="uk-UA" dirty="0"/>
              <a:t>Різні групи комах мають різну добову активність (бджоли - вдень, мухи - ввечері).</a:t>
            </a:r>
          </a:p>
          <a:p>
            <a:pPr lvl="0"/>
            <a:r>
              <a:rPr lang="uk-UA" dirty="0"/>
              <a:t>Дикі бджоли</a:t>
            </a:r>
            <a:r>
              <a:rPr lang="uk-UA" dirty="0" smtClean="0"/>
              <a:t>, </a:t>
            </a:r>
            <a:r>
              <a:rPr lang="uk-UA" dirty="0"/>
              <a:t>джмелі залишаються найефективнішими природними </a:t>
            </a:r>
            <a:r>
              <a:rPr lang="uk-UA" dirty="0" smtClean="0"/>
              <a:t>запилювачами</a:t>
            </a:r>
          </a:p>
          <a:p>
            <a:pPr lvl="0"/>
            <a:r>
              <a:rPr lang="uk-UA" dirty="0" smtClean="0"/>
              <a:t>Побудували </a:t>
            </a:r>
            <a:r>
              <a:rPr lang="uk-UA" dirty="0"/>
              <a:t>чотири графіки (діаграми) та узагальнили результати.</a:t>
            </a:r>
          </a:p>
          <a:p>
            <a:pPr lvl="0"/>
            <a:r>
              <a:rPr lang="uk-UA" dirty="0"/>
              <a:t>Підрахували варіації для кожної  групи комах, стандартне відхилення та кореляцію.</a:t>
            </a:r>
          </a:p>
          <a:p>
            <a:pPr lvl="0"/>
            <a:r>
              <a:rPr lang="uk-UA" dirty="0"/>
              <a:t>Найбільша варіація характерна для бджіл, що свідчить про їхню залежність від умов середовища, зокрема температури.</a:t>
            </a:r>
          </a:p>
          <a:p>
            <a:pPr lvl="0"/>
            <a:r>
              <a:rPr lang="uk-UA" dirty="0"/>
              <a:t>Значна варіація активності бджіл та помірна кореляція з температурою підтверджують, що температура є одним із ключових чинників, але не єдиним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14</a:t>
            </a:fld>
            <a:endParaRPr lang="uk-UA"/>
          </a:p>
        </p:txBody>
      </p:sp>
      <p:pic>
        <p:nvPicPr>
          <p:cNvPr id="5" name="Місце для вмісту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7" y="4869161"/>
            <a:ext cx="1605584" cy="1955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56842" y="4869162"/>
            <a:ext cx="1678917" cy="1955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7654" y="4869161"/>
            <a:ext cx="1989740" cy="1955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8304" y="4873277"/>
            <a:ext cx="1800200" cy="1951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7394" y="4861077"/>
            <a:ext cx="1840910" cy="1950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Список використаних джерел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dirty="0" smtClean="0"/>
              <a:t>Які комахи поруч з нами запилюють рослини? </a:t>
            </a:r>
            <a:r>
              <a:rPr lang="en-US" dirty="0">
                <a:hlinkClick r:id="rId2"/>
              </a:rPr>
              <a:t>https://iers.org.ua/iaki-komakhy-poruch-z-namy-zapyliuiut-roslyny</a:t>
            </a:r>
            <a:r>
              <a:rPr lang="en-US" dirty="0" smtClean="0">
                <a:hlinkClick r:id="rId2"/>
              </a:rPr>
              <a:t>/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r>
              <a:rPr lang="uk-UA" dirty="0" smtClean="0"/>
              <a:t>Як порахувати коефіцієнт кореляції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www.youtube.com/watch?v=DCSpjIhYr18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r>
              <a:rPr lang="uk-UA" dirty="0" smtClean="0"/>
              <a:t>Метод обліку </a:t>
            </a:r>
            <a:r>
              <a:rPr lang="en-US" dirty="0">
                <a:hlinkClick r:id="rId4"/>
              </a:rPr>
              <a:t>https://forest.gov.ua/storage/app/sites/8/uploaded-files/%</a:t>
            </a:r>
            <a:r>
              <a:rPr lang="en-US" dirty="0" smtClean="0">
                <a:hlinkClick r:id="rId4"/>
              </a:rPr>
              <a:t>202.pdf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r>
              <a:rPr lang="uk-UA" dirty="0" smtClean="0"/>
              <a:t>Чат </a:t>
            </a:r>
            <a:r>
              <a:rPr lang="en-US" dirty="0" smtClean="0"/>
              <a:t>GPT</a:t>
            </a:r>
            <a:r>
              <a:rPr lang="uk-UA" dirty="0" smtClean="0"/>
              <a:t>: розпізнання комах; узагальнення за результатами самостійного обчислення варіацій та кореляції.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 smtClean="0"/>
              <a:t>Пшінка весняна </a:t>
            </a: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uk.wikipedia.org/wiki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r>
              <a:rPr lang="uk-UA" dirty="0" smtClean="0"/>
              <a:t>Осмії </a:t>
            </a:r>
            <a:r>
              <a:rPr lang="en-US" dirty="0">
                <a:hlinkClick r:id="rId6"/>
              </a:rPr>
              <a:t>https://osmia.com.ua/osmiyi-bdzhilky-odynachky-u-vashomu-sadu</a:t>
            </a:r>
            <a:r>
              <a:rPr lang="en-US" dirty="0" smtClean="0">
                <a:hlinkClick r:id="rId6"/>
              </a:rPr>
              <a:t>/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r>
              <a:rPr lang="uk-UA" dirty="0" smtClean="0"/>
              <a:t>Оленка волохата </a:t>
            </a:r>
            <a:r>
              <a:rPr lang="en-US" dirty="0">
                <a:hlinkClick r:id="rId7"/>
              </a:rPr>
              <a:t>https://uk.wikipedia.org/wiki</a:t>
            </a:r>
            <a:r>
              <a:rPr lang="en-US" dirty="0" smtClean="0">
                <a:hlinkClick r:id="rId7"/>
              </a:rPr>
              <a:t>/</a:t>
            </a: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15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870</Words>
  <Application>Microsoft Office PowerPoint</Application>
  <PresentationFormat>Екран (4:3)</PresentationFormat>
  <Paragraphs>119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7" baseType="lpstr">
      <vt:lpstr>Тема Office</vt:lpstr>
      <vt:lpstr>Microsoft Excel Worksheet</vt:lpstr>
      <vt:lpstr>ДОБОВА ДИНАМІКА АКТИВНОСТІ КОМАХ – ЗАПИЛЮВАЧІВ ВЕСНЯНИХ КВІТІВ У МОЄМУ САДУ</vt:lpstr>
      <vt:lpstr>Актуальність та новизна теми дослідження</vt:lpstr>
      <vt:lpstr>Мета дослідження: </vt:lpstr>
      <vt:lpstr>МЕТОДИ ДОСЛІДЖЕННЯ</vt:lpstr>
      <vt:lpstr>КОМАХИ – ЗАПИЛЮВАЧІ </vt:lpstr>
      <vt:lpstr>МАТЕРІАЛИ ДОСЛІДЖЕННЯ</vt:lpstr>
      <vt:lpstr>Екологічні чинники в темі</vt:lpstr>
      <vt:lpstr>Ранок, 3 квітня 2026 року</vt:lpstr>
      <vt:lpstr>День, 3 квітня 2026 року</vt:lpstr>
      <vt:lpstr>Презентація PowerPoint</vt:lpstr>
      <vt:lpstr>Презентація PowerPoint</vt:lpstr>
      <vt:lpstr>Презентація PowerPoint</vt:lpstr>
      <vt:lpstr>Підрахунок та висновки по варіації та кореляції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ДОБОВА ДИНАМІКА АКТИВНОСТІ КОМАХ – ЗАПИЛЮВАЧІВ НА ВЕСНЯНИХ КВІТАХ У МОЄМУ САДУ</dc:title>
  <dc:creator>Sara Yasmeen (Wipro Technologies)</dc:creator>
  <cp:lastModifiedBy>Olga</cp:lastModifiedBy>
  <cp:revision>107</cp:revision>
  <dcterms:created xsi:type="dcterms:W3CDTF">2010-02-23T11:30:00Z</dcterms:created>
  <dcterms:modified xsi:type="dcterms:W3CDTF">2026-04-11T12:55:06Z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A37E0C19FA4446D3AD1BD0D682718EC9_12</vt:lpwstr>
  </property>
  <property fmtid="{D5CDD505-2E9C-101B-9397-08002B2CF9AE}" pid="3" name="KSOProductBuildVer">
    <vt:lpwstr>1033-12.2.0.23196</vt:lpwstr>
  </property>
</Properties>
</file>