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lice" panose="020B0604020202020204" charset="-52"/>
      <p:regular r:id="rId15"/>
    </p:embeddedFont>
    <p:embeddedFont>
      <p:font typeface="Amal Bold" panose="020B0604020202020204" charset="-78"/>
      <p:regular r:id="rId16"/>
    </p:embeddedFont>
    <p:embeddedFont>
      <p:font typeface="Amaranth Bold" panose="020B0604020202020204" charset="0"/>
      <p:regular r:id="rId17"/>
    </p:embeddedFont>
    <p:embeddedFont>
      <p:font typeface="Amazing Slab Bold" panose="020B0604020202020204" charset="0"/>
      <p:regular r:id="rId18"/>
    </p:embeddedFont>
    <p:embeddedFont>
      <p:font typeface="Genty" panose="020B0604020202020204" charset="0"/>
      <p:regular r:id="rId19"/>
    </p:embeddedFont>
    <p:embeddedFont>
      <p:font typeface="League Spartan" panose="020B0604020202020204" charset="0"/>
      <p:regular r:id="rId20"/>
    </p:embeddedFont>
    <p:embeddedFont>
      <p:font typeface="Nunito Sans" pitchFamily="2" charset="-52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0905" y="6684681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9" y="0"/>
                </a:lnTo>
                <a:lnTo>
                  <a:pt x="8424069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4636847" y="-461986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1303774" y="3793673"/>
            <a:ext cx="14451725" cy="6028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03"/>
              </a:lnSpc>
            </a:pPr>
            <a:r>
              <a:rPr lang="uk-UA" sz="7200" dirty="0">
                <a:solidFill>
                  <a:srgbClr val="051D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ВИКОРИСТАННЯ АЛГОРИТМІВ </a:t>
            </a:r>
            <a:r>
              <a:rPr lang="en-US" sz="7200" dirty="0">
                <a:solidFill>
                  <a:srgbClr val="051D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PLATE SOLVING </a:t>
            </a:r>
            <a:r>
              <a:rPr lang="uk-UA" sz="7200" dirty="0">
                <a:solidFill>
                  <a:srgbClr val="051D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ДЛЯ АВТОМАТИЗОВАНОЇ ІДЕНТИФІКАЦІЇ КОСМІЧНИХ ОБ’ЄКТІВ НА ЗНІМКАХ МОБІЛЬНИХ ПРИСТРОЇВ</a:t>
            </a:r>
            <a:endParaRPr lang="en-US" sz="7200" dirty="0">
              <a:solidFill>
                <a:srgbClr val="051D4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58F17-5892-E7EF-A151-B1320B2E8A57}"/>
              </a:ext>
            </a:extLst>
          </p:cNvPr>
          <p:cNvSpPr txBox="1"/>
          <p:nvPr/>
        </p:nvSpPr>
        <p:spPr>
          <a:xfrm>
            <a:off x="1619250" y="342900"/>
            <a:ext cx="1382077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Бачинська Анастасія Володимирівна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учениця 8 класу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НВК «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Лозівська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ЗОШ І-ІІІ ступенів -ДНЗ»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Тернопільське обласне відділення МАН України,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Тернопільська філія на базі НВК-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Лозівська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ЗОШ І-ІІІ ст.-ДНЗ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Керівник проєкту: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Стоянов Юрій Миколайович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доцент кафедри програмної інженерії ТНТУ імені Івана Пулюя,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м. Тернопіль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75966" y="8026486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5418531" y="-5695168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2616784" y="1268817"/>
            <a:ext cx="13323570" cy="720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9"/>
              </a:lnSpc>
            </a:pPr>
            <a:r>
              <a:rPr lang="en-US" sz="5299">
                <a:solidFill>
                  <a:srgbClr val="051D40"/>
                </a:solidFill>
                <a:latin typeface="Alice"/>
                <a:ea typeface="Alice"/>
                <a:cs typeface="Alice"/>
                <a:sym typeface="Alice"/>
              </a:rPr>
              <a:t>Фотографії нічного неба можна отримати навіть за допомогою смартфона, однак такі зображення часто мають низьку якість.</a:t>
            </a:r>
          </a:p>
          <a:p>
            <a:pPr algn="ctr">
              <a:lnSpc>
                <a:spcPts val="6359"/>
              </a:lnSpc>
            </a:pPr>
            <a:endParaRPr lang="en-US" sz="5299">
              <a:solidFill>
                <a:srgbClr val="051D4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ctr">
              <a:lnSpc>
                <a:spcPts val="6359"/>
              </a:lnSpc>
            </a:pPr>
            <a:r>
              <a:rPr lang="en-US" sz="5299">
                <a:solidFill>
                  <a:srgbClr val="051D40"/>
                </a:solidFill>
                <a:latin typeface="Alice"/>
                <a:ea typeface="Alice"/>
                <a:cs typeface="Alice"/>
                <a:sym typeface="Alice"/>
              </a:rPr>
              <a:t> У роботі розглядається програмний підхід</a:t>
            </a:r>
          </a:p>
          <a:p>
            <a:pPr algn="ctr">
              <a:lnSpc>
                <a:spcPts val="6359"/>
              </a:lnSpc>
            </a:pPr>
            <a:r>
              <a:rPr lang="en-US" sz="5299">
                <a:solidFill>
                  <a:srgbClr val="051D40"/>
                </a:solidFill>
                <a:latin typeface="Alice"/>
                <a:ea typeface="Alice"/>
                <a:cs typeface="Alice"/>
                <a:sym typeface="Alice"/>
              </a:rPr>
              <a:t> до розпізнавання зірок на таких фотографіях.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6107" y="861137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11616293" y="5542968"/>
            <a:ext cx="5904260" cy="4483815"/>
            <a:chOff x="0" y="0"/>
            <a:chExt cx="107029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0290" cy="812800"/>
            </a:xfrm>
            <a:custGeom>
              <a:avLst/>
              <a:gdLst/>
              <a:ahLst/>
              <a:cxnLst/>
              <a:rect l="l" t="t" r="r" b="b"/>
              <a:pathLst>
                <a:path w="1070290" h="812800">
                  <a:moveTo>
                    <a:pt x="0" y="0"/>
                  </a:moveTo>
                  <a:lnTo>
                    <a:pt x="1070290" y="0"/>
                  </a:lnTo>
                  <a:lnTo>
                    <a:pt x="107029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717" r="-717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822363" y="6272279"/>
            <a:ext cx="5246370" cy="524637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6789" r="-16789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721387" y="-123219"/>
            <a:ext cx="10384637" cy="1151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1"/>
              </a:lnSpc>
            </a:pPr>
            <a:r>
              <a:rPr lang="en-US" sz="7101" b="1">
                <a:solidFill>
                  <a:srgbClr val="051D40"/>
                </a:solidFill>
                <a:latin typeface="Amazing Slab Bold"/>
                <a:ea typeface="Amazing Slab Bold"/>
                <a:cs typeface="Amazing Slab Bold"/>
                <a:sym typeface="Amazing Slab Bold"/>
              </a:rPr>
              <a:t>Існуючі рішення: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441" y="-161925"/>
            <a:ext cx="6168531" cy="261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5399" b="1">
                <a:solidFill>
                  <a:srgbClr val="051D40"/>
                </a:solidFill>
                <a:latin typeface="Amazing Slab Bold"/>
                <a:ea typeface="Amazing Slab Bold"/>
                <a:cs typeface="Amazing Slab Bold"/>
                <a:sym typeface="Amazing Slab Bold"/>
              </a:rPr>
              <a:t>Як працює ця програма:</a:t>
            </a:r>
          </a:p>
          <a:p>
            <a:pPr algn="ctr">
              <a:lnSpc>
                <a:spcPts val="6479"/>
              </a:lnSpc>
            </a:pPr>
            <a:endParaRPr lang="en-US" sz="5399" b="1">
              <a:solidFill>
                <a:srgbClr val="051D40"/>
              </a:solidFill>
              <a:latin typeface="Amazing Slab Bold"/>
              <a:ea typeface="Amazing Slab Bold"/>
              <a:cs typeface="Amazing Slab Bold"/>
              <a:sym typeface="Amazing Slab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239233" y="2074566"/>
            <a:ext cx="8075037" cy="456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051D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•Програма аналізує фотографію та знаходить на ній зірки.</a:t>
            </a:r>
          </a:p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051D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•Далі вона порівнює їх взаємне розташуванняз даними з астрономічних каталогіві на цій основі визначає координати зображення.</a:t>
            </a:r>
          </a:p>
          <a:p>
            <a:pPr algn="ctr">
              <a:lnSpc>
                <a:spcPts val="4559"/>
              </a:lnSpc>
            </a:pPr>
            <a:endParaRPr lang="en-US" sz="3799">
              <a:solidFill>
                <a:srgbClr val="051D4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17365" y="1146476"/>
            <a:ext cx="7992681" cy="472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051D40"/>
                </a:solidFill>
                <a:latin typeface="Alice"/>
                <a:ea typeface="Alice"/>
                <a:cs typeface="Alice"/>
                <a:sym typeface="Alice"/>
              </a:rPr>
              <a:t>•В астрономії вже існують програми для розпізнавання зірок.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051D40"/>
                </a:solidFill>
                <a:latin typeface="Alice"/>
                <a:ea typeface="Alice"/>
                <a:cs typeface="Alice"/>
                <a:sym typeface="Alice"/>
              </a:rPr>
              <a:t>•Однією з них є сервіс, що використовує метод plate solving і дозволяє визначати положення зображення на небесній сфері.</a:t>
            </a:r>
          </a:p>
          <a:p>
            <a:pPr algn="ctr">
              <a:lnSpc>
                <a:spcPts val="4679"/>
              </a:lnSpc>
            </a:pPr>
            <a:endParaRPr lang="en-US" sz="3899">
              <a:solidFill>
                <a:srgbClr val="051D4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75966" y="8026486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5418531" y="-5695168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966473" y="877827"/>
            <a:ext cx="6321527" cy="8770579"/>
            <a:chOff x="0" y="0"/>
            <a:chExt cx="3350260" cy="4648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14700" cy="2184577"/>
            </a:xfrm>
            <a:custGeom>
              <a:avLst/>
              <a:gdLst/>
              <a:ahLst/>
              <a:cxnLst/>
              <a:rect l="l" t="t" r="r" b="b"/>
              <a:pathLst>
                <a:path w="3314700" h="2184577">
                  <a:moveTo>
                    <a:pt x="3282950" y="0"/>
                  </a:moveTo>
                  <a:lnTo>
                    <a:pt x="1334770" y="0"/>
                  </a:lnTo>
                  <a:cubicBezTo>
                    <a:pt x="890270" y="17780"/>
                    <a:pt x="445770" y="53340"/>
                    <a:pt x="0" y="55880"/>
                  </a:cubicBezTo>
                  <a:cubicBezTo>
                    <a:pt x="2540" y="410210"/>
                    <a:pt x="20320" y="844550"/>
                    <a:pt x="39370" y="1198880"/>
                  </a:cubicBezTo>
                  <a:cubicBezTo>
                    <a:pt x="55880" y="1518920"/>
                    <a:pt x="72390" y="1838960"/>
                    <a:pt x="76200" y="2160270"/>
                  </a:cubicBezTo>
                  <a:cubicBezTo>
                    <a:pt x="294640" y="2159000"/>
                    <a:pt x="514350" y="2156460"/>
                    <a:pt x="732790" y="2152650"/>
                  </a:cubicBezTo>
                  <a:cubicBezTo>
                    <a:pt x="1225550" y="2145030"/>
                    <a:pt x="1718310" y="2137410"/>
                    <a:pt x="2211070" y="2151380"/>
                  </a:cubicBezTo>
                  <a:cubicBezTo>
                    <a:pt x="2579370" y="2161540"/>
                    <a:pt x="2946400" y="2186940"/>
                    <a:pt x="3314700" y="2184400"/>
                  </a:cubicBezTo>
                  <a:cubicBezTo>
                    <a:pt x="3314700" y="2142490"/>
                    <a:pt x="3313430" y="2100580"/>
                    <a:pt x="3313430" y="2058670"/>
                  </a:cubicBezTo>
                  <a:cubicBezTo>
                    <a:pt x="3305810" y="1399540"/>
                    <a:pt x="3284220" y="660400"/>
                    <a:pt x="3282950" y="0"/>
                  </a:cubicBezTo>
                  <a:close/>
                </a:path>
              </a:pathLst>
            </a:custGeom>
            <a:blipFill>
              <a:blip r:embed="rId4"/>
              <a:stretch>
                <a:fillRect t="-6936" b="-6936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6"/>
            <p:cNvSpPr/>
            <p:nvPr/>
          </p:nvSpPr>
          <p:spPr>
            <a:xfrm>
              <a:off x="57150" y="2435860"/>
              <a:ext cx="3294380" cy="2213610"/>
            </a:xfrm>
            <a:custGeom>
              <a:avLst/>
              <a:gdLst/>
              <a:ahLst/>
              <a:cxnLst/>
              <a:rect l="l" t="t" r="r" b="b"/>
              <a:pathLst>
                <a:path w="3294380" h="2213610">
                  <a:moveTo>
                    <a:pt x="3275330" y="1113790"/>
                  </a:moveTo>
                  <a:cubicBezTo>
                    <a:pt x="3266440" y="948690"/>
                    <a:pt x="3263900" y="783590"/>
                    <a:pt x="3262630" y="618490"/>
                  </a:cubicBezTo>
                  <a:cubicBezTo>
                    <a:pt x="3260090" y="425450"/>
                    <a:pt x="3260090" y="232410"/>
                    <a:pt x="3260090" y="40640"/>
                  </a:cubicBezTo>
                  <a:cubicBezTo>
                    <a:pt x="3105150" y="41910"/>
                    <a:pt x="2950210" y="38100"/>
                    <a:pt x="2795270" y="33020"/>
                  </a:cubicBezTo>
                  <a:cubicBezTo>
                    <a:pt x="2550160" y="25400"/>
                    <a:pt x="2303780" y="10160"/>
                    <a:pt x="2058670" y="5080"/>
                  </a:cubicBezTo>
                  <a:cubicBezTo>
                    <a:pt x="1812290" y="0"/>
                    <a:pt x="1565910" y="-1270"/>
                    <a:pt x="1319530" y="1270"/>
                  </a:cubicBezTo>
                  <a:cubicBezTo>
                    <a:pt x="886460" y="3810"/>
                    <a:pt x="454660" y="13970"/>
                    <a:pt x="21590" y="16510"/>
                  </a:cubicBezTo>
                  <a:cubicBezTo>
                    <a:pt x="20320" y="284480"/>
                    <a:pt x="13970" y="552450"/>
                    <a:pt x="8890" y="819150"/>
                  </a:cubicBezTo>
                  <a:cubicBezTo>
                    <a:pt x="5080" y="991870"/>
                    <a:pt x="2540" y="1164590"/>
                    <a:pt x="0" y="1337310"/>
                  </a:cubicBezTo>
                  <a:lnTo>
                    <a:pt x="0" y="1413510"/>
                  </a:lnTo>
                  <a:cubicBezTo>
                    <a:pt x="8890" y="1675130"/>
                    <a:pt x="21590" y="1936750"/>
                    <a:pt x="30480" y="2198370"/>
                  </a:cubicBezTo>
                  <a:cubicBezTo>
                    <a:pt x="419100" y="2199640"/>
                    <a:pt x="807720" y="2211070"/>
                    <a:pt x="1196340" y="2213610"/>
                  </a:cubicBezTo>
                  <a:cubicBezTo>
                    <a:pt x="1280160" y="2209800"/>
                    <a:pt x="1363980" y="2205990"/>
                    <a:pt x="1447800" y="2203450"/>
                  </a:cubicBezTo>
                  <a:cubicBezTo>
                    <a:pt x="1714500" y="2195830"/>
                    <a:pt x="1982470" y="2198370"/>
                    <a:pt x="2249170" y="2197100"/>
                  </a:cubicBezTo>
                  <a:lnTo>
                    <a:pt x="3294380" y="2189480"/>
                  </a:lnTo>
                  <a:lnTo>
                    <a:pt x="3294380" y="1357630"/>
                  </a:lnTo>
                  <a:cubicBezTo>
                    <a:pt x="3285489" y="1275080"/>
                    <a:pt x="3279139" y="1195070"/>
                    <a:pt x="3275330" y="1113790"/>
                  </a:cubicBezTo>
                  <a:close/>
                </a:path>
              </a:pathLst>
            </a:custGeom>
            <a:blipFill>
              <a:blip r:embed="rId5"/>
              <a:stretch>
                <a:fillRect t="-49300" b="-4930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34603"/>
            <a:ext cx="10384637" cy="19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1"/>
              </a:lnSpc>
            </a:pPr>
            <a:r>
              <a:rPr lang="en-US" sz="55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Сильні сторони підходу:</a:t>
            </a:r>
          </a:p>
          <a:p>
            <a:pPr algn="ctr">
              <a:lnSpc>
                <a:spcPts val="9500"/>
              </a:lnSpc>
            </a:pPr>
            <a:endParaRPr lang="en-US" sz="55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1038225"/>
            <a:ext cx="9720124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•Метод plate solving не потребує інформаціїпро напрям зйомки або параметри камери.</a:t>
            </a:r>
          </a:p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•Він ґрунтується на геометрії між зірками та є надійним за умови достатньої якості зображення.</a:t>
            </a:r>
          </a:p>
          <a:p>
            <a:pPr algn="ctr">
              <a:lnSpc>
                <a:spcPts val="4199"/>
              </a:lnSpc>
            </a:pPr>
            <a:endParaRPr lang="en-US" sz="34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9203" y="4641941"/>
            <a:ext cx="10384637" cy="185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1"/>
              </a:lnSpc>
            </a:pPr>
            <a:r>
              <a:rPr lang="en-US" sz="56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Важливе обмеження:</a:t>
            </a:r>
          </a:p>
          <a:p>
            <a:pPr algn="ctr">
              <a:lnSpc>
                <a:spcPts val="8500"/>
              </a:lnSpc>
            </a:pPr>
            <a:endParaRPr lang="en-US" sz="56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79203" y="4973600"/>
            <a:ext cx="9720124" cy="393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endParaRPr/>
          </a:p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•Якщо зірки на фотографії видно нечітко, їх мало або зображення містить багато шумів, алгоритм може не знайти рішення.</a:t>
            </a:r>
          </a:p>
          <a:p>
            <a:pPr algn="ctr">
              <a:lnSpc>
                <a:spcPts val="4559"/>
              </a:lnSpc>
            </a:pPr>
            <a:r>
              <a:rPr lang="en-US" sz="37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•Це є обмеженням існуючої реалізації.</a:t>
            </a:r>
          </a:p>
          <a:p>
            <a:pPr algn="ctr">
              <a:lnSpc>
                <a:spcPts val="4439"/>
              </a:lnSpc>
            </a:pPr>
            <a:endParaRPr lang="en-US" sz="37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82463" y="8026486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2687464">
            <a:off x="-6544471" y="-6279146"/>
            <a:ext cx="9601650" cy="9601650"/>
          </a:xfrm>
          <a:custGeom>
            <a:avLst/>
            <a:gdLst/>
            <a:ahLst/>
            <a:cxnLst/>
            <a:rect l="l" t="t" r="r" b="b"/>
            <a:pathLst>
              <a:path w="9601650" h="9601650">
                <a:moveTo>
                  <a:pt x="0" y="8314497"/>
                </a:moveTo>
                <a:lnTo>
                  <a:pt x="1287152" y="0"/>
                </a:lnTo>
                <a:lnTo>
                  <a:pt x="9601649" y="1287152"/>
                </a:lnTo>
                <a:lnTo>
                  <a:pt x="8314497" y="9601649"/>
                </a:lnTo>
                <a:lnTo>
                  <a:pt x="0" y="831449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2061" t="-12046" r="-12078" b="-11938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47556" y="5032182"/>
            <a:ext cx="4968934" cy="496893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7460"/>
            </a:xfrm>
            <a:custGeom>
              <a:avLst/>
              <a:gdLst/>
              <a:ahLst/>
              <a:cxnLst/>
              <a:rect l="l" t="t" r="r" b="b"/>
              <a:pathLst>
                <a:path w="6350000" h="634746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B1D4E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6"/>
            <p:cNvSpPr/>
            <p:nvPr/>
          </p:nvSpPr>
          <p:spPr>
            <a:xfrm>
              <a:off x="358140" y="358140"/>
              <a:ext cx="5632450" cy="5633720"/>
            </a:xfrm>
            <a:custGeom>
              <a:avLst/>
              <a:gdLst/>
              <a:ahLst/>
              <a:cxnLst/>
              <a:rect l="l" t="t" r="r" b="b"/>
              <a:pathLst>
                <a:path w="5632450" h="563372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4"/>
              <a:stretch>
                <a:fillRect l="-16634" r="-16634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608229" y="-89712"/>
            <a:ext cx="5032182" cy="5032182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7460"/>
            </a:xfrm>
            <a:custGeom>
              <a:avLst/>
              <a:gdLst/>
              <a:ahLst/>
              <a:cxnLst/>
              <a:rect l="l" t="t" r="r" b="b"/>
              <a:pathLst>
                <a:path w="6350000" h="6347460">
                  <a:moveTo>
                    <a:pt x="6350000" y="532130"/>
                  </a:moveTo>
                  <a:cubicBezTo>
                    <a:pt x="6350000" y="463550"/>
                    <a:pt x="6315710" y="402590"/>
                    <a:pt x="6263640" y="367030"/>
                  </a:cubicBezTo>
                  <a:cubicBezTo>
                    <a:pt x="6273800" y="360680"/>
                    <a:pt x="6282690" y="353060"/>
                    <a:pt x="6290310" y="344170"/>
                  </a:cubicBezTo>
                  <a:cubicBezTo>
                    <a:pt x="6328410" y="306070"/>
                    <a:pt x="6350000" y="255270"/>
                    <a:pt x="6350000" y="201930"/>
                  </a:cubicBezTo>
                  <a:cubicBezTo>
                    <a:pt x="6350000" y="148590"/>
                    <a:pt x="6328410" y="96520"/>
                    <a:pt x="6290310" y="59690"/>
                  </a:cubicBezTo>
                  <a:cubicBezTo>
                    <a:pt x="6252210" y="21590"/>
                    <a:pt x="6200140" y="0"/>
                    <a:pt x="6148070" y="0"/>
                  </a:cubicBezTo>
                  <a:cubicBezTo>
                    <a:pt x="6094730" y="0"/>
                    <a:pt x="6042660" y="21590"/>
                    <a:pt x="6005830" y="59690"/>
                  </a:cubicBezTo>
                  <a:cubicBezTo>
                    <a:pt x="5996940" y="68580"/>
                    <a:pt x="5990590" y="77470"/>
                    <a:pt x="5982970" y="86360"/>
                  </a:cubicBezTo>
                  <a:cubicBezTo>
                    <a:pt x="5946140" y="34290"/>
                    <a:pt x="5886450" y="0"/>
                    <a:pt x="5817870" y="0"/>
                  </a:cubicBezTo>
                  <a:cubicBezTo>
                    <a:pt x="5749290" y="0"/>
                    <a:pt x="5689600" y="34290"/>
                    <a:pt x="5652770" y="86360"/>
                  </a:cubicBezTo>
                  <a:cubicBezTo>
                    <a:pt x="5615940" y="34290"/>
                    <a:pt x="5556250" y="0"/>
                    <a:pt x="5487670" y="0"/>
                  </a:cubicBezTo>
                  <a:cubicBezTo>
                    <a:pt x="5419090" y="0"/>
                    <a:pt x="5359400" y="34290"/>
                    <a:pt x="5322570" y="86360"/>
                  </a:cubicBezTo>
                  <a:cubicBezTo>
                    <a:pt x="5285740" y="34290"/>
                    <a:pt x="5226050" y="0"/>
                    <a:pt x="5157470" y="0"/>
                  </a:cubicBezTo>
                  <a:cubicBezTo>
                    <a:pt x="5088890" y="0"/>
                    <a:pt x="5027930" y="34290"/>
                    <a:pt x="4992370" y="86360"/>
                  </a:cubicBezTo>
                  <a:cubicBezTo>
                    <a:pt x="4955540" y="34290"/>
                    <a:pt x="4894580" y="0"/>
                    <a:pt x="4827270" y="0"/>
                  </a:cubicBezTo>
                  <a:cubicBezTo>
                    <a:pt x="4758690" y="0"/>
                    <a:pt x="4699000" y="34290"/>
                    <a:pt x="4662170" y="86360"/>
                  </a:cubicBezTo>
                  <a:cubicBezTo>
                    <a:pt x="4625340" y="34290"/>
                    <a:pt x="4565650" y="0"/>
                    <a:pt x="4497070" y="0"/>
                  </a:cubicBezTo>
                  <a:cubicBezTo>
                    <a:pt x="4428490" y="0"/>
                    <a:pt x="4368800" y="34290"/>
                    <a:pt x="4331970" y="86360"/>
                  </a:cubicBezTo>
                  <a:cubicBezTo>
                    <a:pt x="4295140" y="34290"/>
                    <a:pt x="4235450" y="0"/>
                    <a:pt x="4166870" y="0"/>
                  </a:cubicBezTo>
                  <a:cubicBezTo>
                    <a:pt x="4098290" y="0"/>
                    <a:pt x="4038600" y="34290"/>
                    <a:pt x="4001770" y="86360"/>
                  </a:cubicBezTo>
                  <a:cubicBezTo>
                    <a:pt x="3964940" y="34290"/>
                    <a:pt x="3903980" y="0"/>
                    <a:pt x="3836670" y="0"/>
                  </a:cubicBezTo>
                  <a:cubicBezTo>
                    <a:pt x="3768090" y="0"/>
                    <a:pt x="3707130" y="34290"/>
                    <a:pt x="3671570" y="86360"/>
                  </a:cubicBezTo>
                  <a:cubicBezTo>
                    <a:pt x="3634740" y="34290"/>
                    <a:pt x="3575050" y="0"/>
                    <a:pt x="3506470" y="0"/>
                  </a:cubicBezTo>
                  <a:cubicBezTo>
                    <a:pt x="3437890" y="0"/>
                    <a:pt x="3378200" y="34290"/>
                    <a:pt x="3341370" y="86360"/>
                  </a:cubicBezTo>
                  <a:cubicBezTo>
                    <a:pt x="3304540" y="34290"/>
                    <a:pt x="3244850" y="0"/>
                    <a:pt x="3176270" y="0"/>
                  </a:cubicBezTo>
                  <a:cubicBezTo>
                    <a:pt x="3107690" y="0"/>
                    <a:pt x="3048000" y="34290"/>
                    <a:pt x="3011170" y="86360"/>
                  </a:cubicBezTo>
                  <a:cubicBezTo>
                    <a:pt x="2974340" y="34290"/>
                    <a:pt x="2914650" y="0"/>
                    <a:pt x="2846070" y="0"/>
                  </a:cubicBezTo>
                  <a:cubicBezTo>
                    <a:pt x="2777490" y="0"/>
                    <a:pt x="2716530" y="34290"/>
                    <a:pt x="2680970" y="86360"/>
                  </a:cubicBezTo>
                  <a:cubicBezTo>
                    <a:pt x="2644140" y="34290"/>
                    <a:pt x="2583180" y="0"/>
                    <a:pt x="2515870" y="0"/>
                  </a:cubicBezTo>
                  <a:cubicBezTo>
                    <a:pt x="2447290" y="0"/>
                    <a:pt x="2387600" y="34290"/>
                    <a:pt x="2350770" y="86360"/>
                  </a:cubicBezTo>
                  <a:cubicBezTo>
                    <a:pt x="2313940" y="34290"/>
                    <a:pt x="2254250" y="0"/>
                    <a:pt x="2185670" y="0"/>
                  </a:cubicBezTo>
                  <a:cubicBezTo>
                    <a:pt x="2117090" y="0"/>
                    <a:pt x="2057400" y="34290"/>
                    <a:pt x="2020570" y="86360"/>
                  </a:cubicBezTo>
                  <a:cubicBezTo>
                    <a:pt x="1983740" y="34290"/>
                    <a:pt x="1924050" y="0"/>
                    <a:pt x="1855470" y="0"/>
                  </a:cubicBezTo>
                  <a:cubicBezTo>
                    <a:pt x="1786890" y="0"/>
                    <a:pt x="1727200" y="34290"/>
                    <a:pt x="1690370" y="86360"/>
                  </a:cubicBezTo>
                  <a:cubicBezTo>
                    <a:pt x="1653540" y="34290"/>
                    <a:pt x="1593850" y="0"/>
                    <a:pt x="1525270" y="0"/>
                  </a:cubicBezTo>
                  <a:cubicBezTo>
                    <a:pt x="1456690" y="0"/>
                    <a:pt x="1395730" y="34290"/>
                    <a:pt x="1360170" y="86360"/>
                  </a:cubicBezTo>
                  <a:cubicBezTo>
                    <a:pt x="1324610" y="34290"/>
                    <a:pt x="1263650" y="0"/>
                    <a:pt x="1195070" y="0"/>
                  </a:cubicBezTo>
                  <a:cubicBezTo>
                    <a:pt x="1126490" y="0"/>
                    <a:pt x="1066800" y="34290"/>
                    <a:pt x="1029970" y="86360"/>
                  </a:cubicBezTo>
                  <a:cubicBezTo>
                    <a:pt x="990600" y="34290"/>
                    <a:pt x="930910" y="0"/>
                    <a:pt x="862330" y="0"/>
                  </a:cubicBezTo>
                  <a:cubicBezTo>
                    <a:pt x="793750" y="0"/>
                    <a:pt x="734060" y="34290"/>
                    <a:pt x="697230" y="86360"/>
                  </a:cubicBezTo>
                  <a:cubicBezTo>
                    <a:pt x="660400" y="34290"/>
                    <a:pt x="600710" y="0"/>
                    <a:pt x="532130" y="0"/>
                  </a:cubicBezTo>
                  <a:cubicBezTo>
                    <a:pt x="463550" y="0"/>
                    <a:pt x="402590" y="34290"/>
                    <a:pt x="367030" y="86360"/>
                  </a:cubicBezTo>
                  <a:cubicBezTo>
                    <a:pt x="360680" y="76200"/>
                    <a:pt x="353060" y="67310"/>
                    <a:pt x="344170" y="59690"/>
                  </a:cubicBezTo>
                  <a:cubicBezTo>
                    <a:pt x="306070" y="21590"/>
                    <a:pt x="254000" y="0"/>
                    <a:pt x="201930" y="0"/>
                  </a:cubicBezTo>
                  <a:cubicBezTo>
                    <a:pt x="148590" y="0"/>
                    <a:pt x="96520" y="21590"/>
                    <a:pt x="59690" y="59690"/>
                  </a:cubicBezTo>
                  <a:cubicBezTo>
                    <a:pt x="21590" y="96520"/>
                    <a:pt x="0" y="148590"/>
                    <a:pt x="0" y="201930"/>
                  </a:cubicBezTo>
                  <a:cubicBezTo>
                    <a:pt x="0" y="255270"/>
                    <a:pt x="21590" y="307340"/>
                    <a:pt x="59690" y="344170"/>
                  </a:cubicBezTo>
                  <a:cubicBezTo>
                    <a:pt x="68580" y="353060"/>
                    <a:pt x="77470" y="359410"/>
                    <a:pt x="86360" y="367030"/>
                  </a:cubicBezTo>
                  <a:cubicBezTo>
                    <a:pt x="34290" y="403860"/>
                    <a:pt x="0" y="463550"/>
                    <a:pt x="0" y="532130"/>
                  </a:cubicBezTo>
                  <a:cubicBezTo>
                    <a:pt x="0" y="600710"/>
                    <a:pt x="34290" y="660400"/>
                    <a:pt x="86360" y="697230"/>
                  </a:cubicBezTo>
                  <a:cubicBezTo>
                    <a:pt x="34290" y="734060"/>
                    <a:pt x="0" y="793750"/>
                    <a:pt x="0" y="862330"/>
                  </a:cubicBezTo>
                  <a:cubicBezTo>
                    <a:pt x="0" y="930910"/>
                    <a:pt x="34290" y="990600"/>
                    <a:pt x="86360" y="1027430"/>
                  </a:cubicBezTo>
                  <a:cubicBezTo>
                    <a:pt x="34290" y="1064260"/>
                    <a:pt x="0" y="1123950"/>
                    <a:pt x="0" y="1192530"/>
                  </a:cubicBezTo>
                  <a:cubicBezTo>
                    <a:pt x="0" y="1261110"/>
                    <a:pt x="34290" y="1322070"/>
                    <a:pt x="86360" y="1357630"/>
                  </a:cubicBezTo>
                  <a:cubicBezTo>
                    <a:pt x="34290" y="1393190"/>
                    <a:pt x="0" y="1454150"/>
                    <a:pt x="0" y="1522730"/>
                  </a:cubicBezTo>
                  <a:cubicBezTo>
                    <a:pt x="0" y="1591310"/>
                    <a:pt x="34290" y="1651000"/>
                    <a:pt x="86360" y="1687830"/>
                  </a:cubicBezTo>
                  <a:cubicBezTo>
                    <a:pt x="34290" y="1724660"/>
                    <a:pt x="0" y="1784350"/>
                    <a:pt x="0" y="1852930"/>
                  </a:cubicBezTo>
                  <a:cubicBezTo>
                    <a:pt x="0" y="1921510"/>
                    <a:pt x="34290" y="1981200"/>
                    <a:pt x="86360" y="2018030"/>
                  </a:cubicBezTo>
                  <a:cubicBezTo>
                    <a:pt x="34290" y="2054860"/>
                    <a:pt x="0" y="2114550"/>
                    <a:pt x="0" y="2183130"/>
                  </a:cubicBezTo>
                  <a:cubicBezTo>
                    <a:pt x="0" y="2251710"/>
                    <a:pt x="34290" y="2311400"/>
                    <a:pt x="86360" y="2348230"/>
                  </a:cubicBezTo>
                  <a:cubicBezTo>
                    <a:pt x="34290" y="2385060"/>
                    <a:pt x="0" y="2444750"/>
                    <a:pt x="0" y="2513330"/>
                  </a:cubicBezTo>
                  <a:cubicBezTo>
                    <a:pt x="0" y="2581910"/>
                    <a:pt x="34290" y="2642870"/>
                    <a:pt x="86360" y="2678430"/>
                  </a:cubicBezTo>
                  <a:cubicBezTo>
                    <a:pt x="34290" y="2713990"/>
                    <a:pt x="0" y="2774950"/>
                    <a:pt x="0" y="2843530"/>
                  </a:cubicBezTo>
                  <a:cubicBezTo>
                    <a:pt x="0" y="2912110"/>
                    <a:pt x="34290" y="2971800"/>
                    <a:pt x="86360" y="3008630"/>
                  </a:cubicBezTo>
                  <a:cubicBezTo>
                    <a:pt x="34290" y="3045460"/>
                    <a:pt x="0" y="3105150"/>
                    <a:pt x="0" y="3173730"/>
                  </a:cubicBezTo>
                  <a:cubicBezTo>
                    <a:pt x="0" y="3242310"/>
                    <a:pt x="34290" y="3302000"/>
                    <a:pt x="86360" y="3338830"/>
                  </a:cubicBezTo>
                  <a:cubicBezTo>
                    <a:pt x="34290" y="3375660"/>
                    <a:pt x="0" y="3435350"/>
                    <a:pt x="0" y="3503930"/>
                  </a:cubicBezTo>
                  <a:cubicBezTo>
                    <a:pt x="0" y="3572510"/>
                    <a:pt x="34290" y="3633470"/>
                    <a:pt x="86360" y="3669030"/>
                  </a:cubicBezTo>
                  <a:cubicBezTo>
                    <a:pt x="34290" y="3705860"/>
                    <a:pt x="0" y="3766820"/>
                    <a:pt x="0" y="3834130"/>
                  </a:cubicBezTo>
                  <a:cubicBezTo>
                    <a:pt x="0" y="3901440"/>
                    <a:pt x="34290" y="3962400"/>
                    <a:pt x="86360" y="3999230"/>
                  </a:cubicBezTo>
                  <a:cubicBezTo>
                    <a:pt x="34290" y="4036060"/>
                    <a:pt x="0" y="4095750"/>
                    <a:pt x="0" y="4164330"/>
                  </a:cubicBezTo>
                  <a:cubicBezTo>
                    <a:pt x="0" y="4232910"/>
                    <a:pt x="34290" y="4292600"/>
                    <a:pt x="86360" y="4329430"/>
                  </a:cubicBezTo>
                  <a:cubicBezTo>
                    <a:pt x="34290" y="4366260"/>
                    <a:pt x="0" y="4425950"/>
                    <a:pt x="0" y="4494530"/>
                  </a:cubicBezTo>
                  <a:cubicBezTo>
                    <a:pt x="0" y="4563110"/>
                    <a:pt x="34290" y="4622800"/>
                    <a:pt x="86360" y="4659630"/>
                  </a:cubicBezTo>
                  <a:cubicBezTo>
                    <a:pt x="34290" y="4696460"/>
                    <a:pt x="0" y="4756150"/>
                    <a:pt x="0" y="4824730"/>
                  </a:cubicBezTo>
                  <a:cubicBezTo>
                    <a:pt x="0" y="4893310"/>
                    <a:pt x="34290" y="4954270"/>
                    <a:pt x="86360" y="4989830"/>
                  </a:cubicBezTo>
                  <a:cubicBezTo>
                    <a:pt x="34290" y="5025390"/>
                    <a:pt x="0" y="5086350"/>
                    <a:pt x="0" y="5154930"/>
                  </a:cubicBezTo>
                  <a:cubicBezTo>
                    <a:pt x="0" y="5223510"/>
                    <a:pt x="34290" y="5283200"/>
                    <a:pt x="86360" y="5320030"/>
                  </a:cubicBezTo>
                  <a:cubicBezTo>
                    <a:pt x="34290" y="5356860"/>
                    <a:pt x="0" y="5416550"/>
                    <a:pt x="0" y="5485130"/>
                  </a:cubicBezTo>
                  <a:cubicBezTo>
                    <a:pt x="0" y="5553710"/>
                    <a:pt x="34290" y="5613400"/>
                    <a:pt x="86360" y="5650230"/>
                  </a:cubicBezTo>
                  <a:cubicBezTo>
                    <a:pt x="34290" y="5687060"/>
                    <a:pt x="0" y="5746750"/>
                    <a:pt x="0" y="5815330"/>
                  </a:cubicBezTo>
                  <a:cubicBezTo>
                    <a:pt x="0" y="5883910"/>
                    <a:pt x="34290" y="5944870"/>
                    <a:pt x="86360" y="5980430"/>
                  </a:cubicBezTo>
                  <a:cubicBezTo>
                    <a:pt x="76200" y="5986780"/>
                    <a:pt x="67310" y="5994400"/>
                    <a:pt x="59690" y="6003290"/>
                  </a:cubicBezTo>
                  <a:cubicBezTo>
                    <a:pt x="22860" y="6041390"/>
                    <a:pt x="0" y="6093460"/>
                    <a:pt x="0" y="6145530"/>
                  </a:cubicBezTo>
                  <a:cubicBezTo>
                    <a:pt x="0" y="6198870"/>
                    <a:pt x="20320" y="6249670"/>
                    <a:pt x="59690" y="6287770"/>
                  </a:cubicBezTo>
                  <a:cubicBezTo>
                    <a:pt x="97790" y="6325870"/>
                    <a:pt x="148590" y="6347460"/>
                    <a:pt x="201930" y="6347460"/>
                  </a:cubicBezTo>
                  <a:cubicBezTo>
                    <a:pt x="256540" y="6347460"/>
                    <a:pt x="307340" y="6325870"/>
                    <a:pt x="344170" y="6287770"/>
                  </a:cubicBezTo>
                  <a:cubicBezTo>
                    <a:pt x="353060" y="6278880"/>
                    <a:pt x="359410" y="6269990"/>
                    <a:pt x="367030" y="6261100"/>
                  </a:cubicBezTo>
                  <a:cubicBezTo>
                    <a:pt x="403860" y="6313170"/>
                    <a:pt x="463550" y="6347460"/>
                    <a:pt x="532130" y="6347460"/>
                  </a:cubicBezTo>
                  <a:cubicBezTo>
                    <a:pt x="600710" y="6347460"/>
                    <a:pt x="660400" y="6313170"/>
                    <a:pt x="697230" y="6261100"/>
                  </a:cubicBezTo>
                  <a:cubicBezTo>
                    <a:pt x="734060" y="6313170"/>
                    <a:pt x="793750" y="6347460"/>
                    <a:pt x="862330" y="6347460"/>
                  </a:cubicBezTo>
                  <a:cubicBezTo>
                    <a:pt x="930910" y="6347460"/>
                    <a:pt x="990600" y="6313170"/>
                    <a:pt x="1027430" y="6261100"/>
                  </a:cubicBezTo>
                  <a:cubicBezTo>
                    <a:pt x="1064260" y="6313170"/>
                    <a:pt x="1123950" y="6347460"/>
                    <a:pt x="1192530" y="6347460"/>
                  </a:cubicBezTo>
                  <a:cubicBezTo>
                    <a:pt x="1261110" y="6347460"/>
                    <a:pt x="1320800" y="6313170"/>
                    <a:pt x="1357630" y="6261100"/>
                  </a:cubicBezTo>
                  <a:cubicBezTo>
                    <a:pt x="1394460" y="6313170"/>
                    <a:pt x="1455420" y="6347460"/>
                    <a:pt x="1522730" y="6347460"/>
                  </a:cubicBezTo>
                  <a:cubicBezTo>
                    <a:pt x="1591310" y="6347460"/>
                    <a:pt x="1651000" y="6313170"/>
                    <a:pt x="1687830" y="6261100"/>
                  </a:cubicBezTo>
                  <a:cubicBezTo>
                    <a:pt x="1724660" y="6313170"/>
                    <a:pt x="1784350" y="6347460"/>
                    <a:pt x="1852930" y="6347460"/>
                  </a:cubicBezTo>
                  <a:cubicBezTo>
                    <a:pt x="1921510" y="6347460"/>
                    <a:pt x="1981200" y="6313170"/>
                    <a:pt x="2018030" y="6261100"/>
                  </a:cubicBezTo>
                  <a:cubicBezTo>
                    <a:pt x="2054860" y="6313170"/>
                    <a:pt x="2114550" y="6347460"/>
                    <a:pt x="2183130" y="6347460"/>
                  </a:cubicBezTo>
                  <a:cubicBezTo>
                    <a:pt x="2251710" y="6347460"/>
                    <a:pt x="2311400" y="6313170"/>
                    <a:pt x="2348230" y="6261100"/>
                  </a:cubicBezTo>
                  <a:cubicBezTo>
                    <a:pt x="2385060" y="6313170"/>
                    <a:pt x="2444750" y="6347460"/>
                    <a:pt x="2513330" y="6347460"/>
                  </a:cubicBezTo>
                  <a:cubicBezTo>
                    <a:pt x="2581910" y="6347460"/>
                    <a:pt x="2642870" y="6313170"/>
                    <a:pt x="2678430" y="6261100"/>
                  </a:cubicBezTo>
                  <a:cubicBezTo>
                    <a:pt x="2715260" y="6313170"/>
                    <a:pt x="2776220" y="6347460"/>
                    <a:pt x="2843530" y="6347460"/>
                  </a:cubicBezTo>
                  <a:cubicBezTo>
                    <a:pt x="2912110" y="6347460"/>
                    <a:pt x="2971800" y="6313170"/>
                    <a:pt x="3008630" y="6261100"/>
                  </a:cubicBezTo>
                  <a:cubicBezTo>
                    <a:pt x="3045460" y="6313170"/>
                    <a:pt x="3105150" y="6347460"/>
                    <a:pt x="3173730" y="6347460"/>
                  </a:cubicBezTo>
                  <a:cubicBezTo>
                    <a:pt x="3242310" y="6347460"/>
                    <a:pt x="3302000" y="6313170"/>
                    <a:pt x="3338830" y="6261100"/>
                  </a:cubicBezTo>
                  <a:cubicBezTo>
                    <a:pt x="3375660" y="6313170"/>
                    <a:pt x="3435350" y="6347460"/>
                    <a:pt x="3503930" y="6347460"/>
                  </a:cubicBezTo>
                  <a:cubicBezTo>
                    <a:pt x="3572510" y="6347460"/>
                    <a:pt x="3632200" y="6313170"/>
                    <a:pt x="3669030" y="6261100"/>
                  </a:cubicBezTo>
                  <a:cubicBezTo>
                    <a:pt x="3705860" y="6313170"/>
                    <a:pt x="3765550" y="6347460"/>
                    <a:pt x="3834130" y="6347460"/>
                  </a:cubicBezTo>
                  <a:cubicBezTo>
                    <a:pt x="3902710" y="6347460"/>
                    <a:pt x="3963670" y="6313170"/>
                    <a:pt x="3999230" y="6261100"/>
                  </a:cubicBezTo>
                  <a:cubicBezTo>
                    <a:pt x="4036060" y="6313170"/>
                    <a:pt x="4095750" y="6347460"/>
                    <a:pt x="4164330" y="6347460"/>
                  </a:cubicBezTo>
                  <a:cubicBezTo>
                    <a:pt x="4232910" y="6347460"/>
                    <a:pt x="4292600" y="6313170"/>
                    <a:pt x="4329430" y="6261100"/>
                  </a:cubicBezTo>
                  <a:cubicBezTo>
                    <a:pt x="4366260" y="6313170"/>
                    <a:pt x="4425950" y="6347460"/>
                    <a:pt x="4494530" y="6347460"/>
                  </a:cubicBezTo>
                  <a:cubicBezTo>
                    <a:pt x="4563110" y="6347460"/>
                    <a:pt x="4622800" y="6313170"/>
                    <a:pt x="4659630" y="6261100"/>
                  </a:cubicBezTo>
                  <a:cubicBezTo>
                    <a:pt x="4696460" y="6313170"/>
                    <a:pt x="4756150" y="6347460"/>
                    <a:pt x="4824730" y="6347460"/>
                  </a:cubicBezTo>
                  <a:cubicBezTo>
                    <a:pt x="4893310" y="6347460"/>
                    <a:pt x="4954270" y="6313170"/>
                    <a:pt x="4989830" y="6261100"/>
                  </a:cubicBezTo>
                  <a:cubicBezTo>
                    <a:pt x="5026660" y="6313170"/>
                    <a:pt x="5087620" y="6347460"/>
                    <a:pt x="5154930" y="6347460"/>
                  </a:cubicBezTo>
                  <a:cubicBezTo>
                    <a:pt x="5223510" y="6347460"/>
                    <a:pt x="5283200" y="6313170"/>
                    <a:pt x="5320030" y="6261100"/>
                  </a:cubicBezTo>
                  <a:cubicBezTo>
                    <a:pt x="5356860" y="6313170"/>
                    <a:pt x="5416550" y="6347460"/>
                    <a:pt x="5485130" y="6347460"/>
                  </a:cubicBezTo>
                  <a:cubicBezTo>
                    <a:pt x="5553710" y="6347460"/>
                    <a:pt x="5613400" y="6313170"/>
                    <a:pt x="5650230" y="6261100"/>
                  </a:cubicBezTo>
                  <a:cubicBezTo>
                    <a:pt x="5687060" y="6313170"/>
                    <a:pt x="5746750" y="6347460"/>
                    <a:pt x="5815330" y="6347460"/>
                  </a:cubicBezTo>
                  <a:cubicBezTo>
                    <a:pt x="5883910" y="6347460"/>
                    <a:pt x="5943600" y="6313170"/>
                    <a:pt x="5980430" y="6261100"/>
                  </a:cubicBezTo>
                  <a:cubicBezTo>
                    <a:pt x="5986780" y="6271260"/>
                    <a:pt x="5994400" y="6280150"/>
                    <a:pt x="6003290" y="6287770"/>
                  </a:cubicBezTo>
                  <a:cubicBezTo>
                    <a:pt x="6041390" y="6325870"/>
                    <a:pt x="6092190" y="6347460"/>
                    <a:pt x="6145530" y="6347460"/>
                  </a:cubicBezTo>
                  <a:cubicBezTo>
                    <a:pt x="6198870" y="6347460"/>
                    <a:pt x="6249670" y="6325870"/>
                    <a:pt x="6287770" y="6287770"/>
                  </a:cubicBezTo>
                  <a:cubicBezTo>
                    <a:pt x="6325870" y="6249670"/>
                    <a:pt x="6347460" y="6198870"/>
                    <a:pt x="6347460" y="6145530"/>
                  </a:cubicBezTo>
                  <a:cubicBezTo>
                    <a:pt x="6347460" y="6092190"/>
                    <a:pt x="6325870" y="6040120"/>
                    <a:pt x="6287770" y="6003290"/>
                  </a:cubicBezTo>
                  <a:cubicBezTo>
                    <a:pt x="6278880" y="5994400"/>
                    <a:pt x="6269990" y="5988050"/>
                    <a:pt x="6261100" y="5980430"/>
                  </a:cubicBezTo>
                  <a:cubicBezTo>
                    <a:pt x="6313170" y="5943600"/>
                    <a:pt x="6347460" y="5883910"/>
                    <a:pt x="6347460" y="5815330"/>
                  </a:cubicBezTo>
                  <a:cubicBezTo>
                    <a:pt x="6347460" y="5746750"/>
                    <a:pt x="6313170" y="5687060"/>
                    <a:pt x="6261100" y="5650230"/>
                  </a:cubicBezTo>
                  <a:cubicBezTo>
                    <a:pt x="6313170" y="5613400"/>
                    <a:pt x="6347460" y="5553710"/>
                    <a:pt x="6347460" y="5485130"/>
                  </a:cubicBezTo>
                  <a:cubicBezTo>
                    <a:pt x="6347460" y="5416550"/>
                    <a:pt x="6313170" y="5356860"/>
                    <a:pt x="6261100" y="5320030"/>
                  </a:cubicBezTo>
                  <a:cubicBezTo>
                    <a:pt x="6313170" y="5283200"/>
                    <a:pt x="6347460" y="5223510"/>
                    <a:pt x="6347460" y="5154930"/>
                  </a:cubicBezTo>
                  <a:cubicBezTo>
                    <a:pt x="6347460" y="5086350"/>
                    <a:pt x="6313170" y="5025390"/>
                    <a:pt x="6261100" y="4989830"/>
                  </a:cubicBezTo>
                  <a:cubicBezTo>
                    <a:pt x="6313170" y="4953000"/>
                    <a:pt x="6347460" y="4892040"/>
                    <a:pt x="6347460" y="4824730"/>
                  </a:cubicBezTo>
                  <a:cubicBezTo>
                    <a:pt x="6347460" y="4756150"/>
                    <a:pt x="6313170" y="4696460"/>
                    <a:pt x="6261100" y="4659630"/>
                  </a:cubicBezTo>
                  <a:cubicBezTo>
                    <a:pt x="6313170" y="4622800"/>
                    <a:pt x="6347460" y="4563110"/>
                    <a:pt x="6347460" y="4494530"/>
                  </a:cubicBezTo>
                  <a:cubicBezTo>
                    <a:pt x="6347460" y="4425950"/>
                    <a:pt x="6313170" y="4366260"/>
                    <a:pt x="6261100" y="4329430"/>
                  </a:cubicBezTo>
                  <a:cubicBezTo>
                    <a:pt x="6313170" y="4292600"/>
                    <a:pt x="6347460" y="4232910"/>
                    <a:pt x="6347460" y="4164330"/>
                  </a:cubicBezTo>
                  <a:cubicBezTo>
                    <a:pt x="6347460" y="4095750"/>
                    <a:pt x="6313170" y="4036060"/>
                    <a:pt x="6261100" y="3999230"/>
                  </a:cubicBezTo>
                  <a:cubicBezTo>
                    <a:pt x="6313170" y="3962400"/>
                    <a:pt x="6347460" y="3901440"/>
                    <a:pt x="6347460" y="3834130"/>
                  </a:cubicBezTo>
                  <a:cubicBezTo>
                    <a:pt x="6347460" y="3765550"/>
                    <a:pt x="6313170" y="3704590"/>
                    <a:pt x="6261100" y="3669030"/>
                  </a:cubicBezTo>
                  <a:cubicBezTo>
                    <a:pt x="6313170" y="3632200"/>
                    <a:pt x="6347460" y="3572510"/>
                    <a:pt x="6347460" y="3503930"/>
                  </a:cubicBezTo>
                  <a:cubicBezTo>
                    <a:pt x="6347460" y="3435350"/>
                    <a:pt x="6313170" y="3375660"/>
                    <a:pt x="6261100" y="3338830"/>
                  </a:cubicBezTo>
                  <a:cubicBezTo>
                    <a:pt x="6313170" y="3302000"/>
                    <a:pt x="6347460" y="3242310"/>
                    <a:pt x="6347460" y="3173730"/>
                  </a:cubicBezTo>
                  <a:cubicBezTo>
                    <a:pt x="6347460" y="3105150"/>
                    <a:pt x="6313170" y="3045460"/>
                    <a:pt x="6261100" y="3008630"/>
                  </a:cubicBezTo>
                  <a:cubicBezTo>
                    <a:pt x="6313170" y="2971800"/>
                    <a:pt x="6347460" y="2912110"/>
                    <a:pt x="6347460" y="2843530"/>
                  </a:cubicBezTo>
                  <a:cubicBezTo>
                    <a:pt x="6347460" y="2774950"/>
                    <a:pt x="6313170" y="2713990"/>
                    <a:pt x="6261100" y="2678430"/>
                  </a:cubicBezTo>
                  <a:cubicBezTo>
                    <a:pt x="6313170" y="2641600"/>
                    <a:pt x="6347460" y="2580640"/>
                    <a:pt x="6347460" y="2513330"/>
                  </a:cubicBezTo>
                  <a:cubicBezTo>
                    <a:pt x="6347460" y="2444750"/>
                    <a:pt x="6313170" y="2383790"/>
                    <a:pt x="6261100" y="2348230"/>
                  </a:cubicBezTo>
                  <a:cubicBezTo>
                    <a:pt x="6313170" y="2311400"/>
                    <a:pt x="6347460" y="2251710"/>
                    <a:pt x="6347460" y="2183130"/>
                  </a:cubicBezTo>
                  <a:cubicBezTo>
                    <a:pt x="6347460" y="2114550"/>
                    <a:pt x="6313170" y="2054860"/>
                    <a:pt x="6261100" y="2018030"/>
                  </a:cubicBezTo>
                  <a:cubicBezTo>
                    <a:pt x="6313170" y="1981200"/>
                    <a:pt x="6347460" y="1921510"/>
                    <a:pt x="6347460" y="1852930"/>
                  </a:cubicBezTo>
                  <a:cubicBezTo>
                    <a:pt x="6347460" y="1784350"/>
                    <a:pt x="6313170" y="1724660"/>
                    <a:pt x="6261100" y="1687830"/>
                  </a:cubicBezTo>
                  <a:cubicBezTo>
                    <a:pt x="6313170" y="1651000"/>
                    <a:pt x="6347460" y="1591310"/>
                    <a:pt x="6347460" y="1522730"/>
                  </a:cubicBezTo>
                  <a:cubicBezTo>
                    <a:pt x="6347460" y="1454150"/>
                    <a:pt x="6313170" y="1393190"/>
                    <a:pt x="6261100" y="1357630"/>
                  </a:cubicBezTo>
                  <a:cubicBezTo>
                    <a:pt x="6313170" y="1322070"/>
                    <a:pt x="6347460" y="1261110"/>
                    <a:pt x="6347460" y="1192530"/>
                  </a:cubicBezTo>
                  <a:cubicBezTo>
                    <a:pt x="6347460" y="1123950"/>
                    <a:pt x="6313170" y="1064260"/>
                    <a:pt x="6261100" y="1027430"/>
                  </a:cubicBezTo>
                  <a:cubicBezTo>
                    <a:pt x="6313170" y="990600"/>
                    <a:pt x="6347460" y="930910"/>
                    <a:pt x="6347460" y="862330"/>
                  </a:cubicBezTo>
                  <a:cubicBezTo>
                    <a:pt x="6347460" y="793750"/>
                    <a:pt x="6313170" y="734060"/>
                    <a:pt x="6261100" y="697230"/>
                  </a:cubicBezTo>
                  <a:cubicBezTo>
                    <a:pt x="6315710" y="660400"/>
                    <a:pt x="6350000" y="600710"/>
                    <a:pt x="6350000" y="532130"/>
                  </a:cubicBezTo>
                  <a:close/>
                </a:path>
              </a:pathLst>
            </a:custGeom>
            <a:solidFill>
              <a:srgbClr val="B1D4E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9"/>
            <p:cNvSpPr/>
            <p:nvPr/>
          </p:nvSpPr>
          <p:spPr>
            <a:xfrm>
              <a:off x="358140" y="358140"/>
              <a:ext cx="5632450" cy="5633720"/>
            </a:xfrm>
            <a:custGeom>
              <a:avLst/>
              <a:gdLst/>
              <a:ahLst/>
              <a:cxnLst/>
              <a:rect l="l" t="t" r="r" b="b"/>
              <a:pathLst>
                <a:path w="5632450" h="5633720">
                  <a:moveTo>
                    <a:pt x="0" y="0"/>
                  </a:moveTo>
                  <a:lnTo>
                    <a:pt x="5632450" y="0"/>
                  </a:lnTo>
                  <a:lnTo>
                    <a:pt x="5632450" y="5633720"/>
                  </a:lnTo>
                  <a:lnTo>
                    <a:pt x="0" y="5633720"/>
                  </a:lnTo>
                  <a:close/>
                </a:path>
              </a:pathLst>
            </a:custGeom>
            <a:blipFill>
              <a:blip r:embed="rId5"/>
              <a:stretch>
                <a:fillRect l="-16591" r="-16591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-3987"/>
            <a:ext cx="5547517" cy="1986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1"/>
              </a:lnSpc>
            </a:pPr>
            <a:r>
              <a:rPr lang="en-US" sz="51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Проблема для фото зі смартфона: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3801" y="1807047"/>
            <a:ext cx="8061950" cy="372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•Фотографіїзі смартфона часто: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•– розмиті;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•– затемнені;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•– містятьцифрові шуми.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•Саме в таких умовах стандартні алгоритми працюють не стабільно або не спрацьовують.</a:t>
            </a:r>
          </a:p>
          <a:p>
            <a:pPr algn="ctr">
              <a:lnSpc>
                <a:spcPts val="4199"/>
              </a:lnSpc>
            </a:pPr>
            <a:endParaRPr lang="en-US" sz="3000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092894" y="5037720"/>
            <a:ext cx="5547517" cy="21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1"/>
              </a:lnSpc>
            </a:pPr>
            <a:r>
              <a:rPr lang="en-US" sz="55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Напрям моєї роботи:</a:t>
            </a:r>
          </a:p>
          <a:p>
            <a:pPr algn="ctr">
              <a:lnSpc>
                <a:spcPts val="5501"/>
              </a:lnSpc>
            </a:pPr>
            <a:endParaRPr lang="en-US" sz="55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35751" y="6285703"/>
            <a:ext cx="8061950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•Метою роботи є дослідження можливостей розширення цього підходу,</a:t>
            </a:r>
          </a:p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•щоб у майбутньому алгоритм міг працювати</a:t>
            </a:r>
          </a:p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•з менш чіткими та зашумленими зображеннями,</a:t>
            </a:r>
          </a:p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•зробленими у реальних умовах.</a:t>
            </a:r>
          </a:p>
          <a:p>
            <a:pPr algn="ctr">
              <a:lnSpc>
                <a:spcPts val="3600"/>
              </a:lnSpc>
            </a:pPr>
            <a:endParaRPr lang="en-US" sz="31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6107" y="861137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2854310" y="-5723595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0" y="0"/>
                </a:lnTo>
                <a:lnTo>
                  <a:pt x="7766020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-192658" y="-102870"/>
            <a:ext cx="9836651" cy="10599206"/>
            <a:chOff x="0" y="0"/>
            <a:chExt cx="1523955" cy="16420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3955" cy="1642094"/>
            </a:xfrm>
            <a:custGeom>
              <a:avLst/>
              <a:gdLst/>
              <a:ahLst/>
              <a:cxnLst/>
              <a:rect l="l" t="t" r="r" b="b"/>
              <a:pathLst>
                <a:path w="1523955" h="1642094">
                  <a:moveTo>
                    <a:pt x="0" y="0"/>
                  </a:moveTo>
                  <a:lnTo>
                    <a:pt x="1523955" y="0"/>
                  </a:lnTo>
                  <a:lnTo>
                    <a:pt x="1523955" y="1642094"/>
                  </a:lnTo>
                  <a:lnTo>
                    <a:pt x="0" y="1642094"/>
                  </a:lnTo>
                  <a:close/>
                </a:path>
              </a:pathLst>
            </a:custGeom>
            <a:blipFill>
              <a:blip r:embed="rId4"/>
              <a:stretch>
                <a:fillRect l="-710" r="-71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934291" y="289952"/>
            <a:ext cx="6108349" cy="251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1"/>
              </a:lnSpc>
            </a:pPr>
            <a:r>
              <a:rPr lang="en-US" sz="4901" b="1">
                <a:solidFill>
                  <a:srgbClr val="051D40"/>
                </a:solidFill>
                <a:latin typeface="Amaranth Bold"/>
                <a:ea typeface="Amaranth Bold"/>
                <a:cs typeface="Amaranth Bold"/>
                <a:sym typeface="Amaranth Bold"/>
              </a:rPr>
              <a:t> Використання алгоритму plate sloving:</a:t>
            </a:r>
          </a:p>
          <a:p>
            <a:pPr algn="ctr">
              <a:lnSpc>
                <a:spcPts val="4901"/>
              </a:lnSpc>
            </a:pPr>
            <a:endParaRPr lang="en-US" sz="4901" b="1">
              <a:solidFill>
                <a:srgbClr val="051D40"/>
              </a:solidFill>
              <a:latin typeface="Amaranth Bold"/>
              <a:ea typeface="Amaranth Bold"/>
              <a:cs typeface="Amaranth Bold"/>
              <a:sym typeface="Amaranth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934291" y="3382150"/>
            <a:ext cx="6489765" cy="522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•Вибрано сайт:</a:t>
            </a:r>
          </a:p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https://nova.astrometry.net/</a:t>
            </a:r>
          </a:p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•Всі фотографії в цій презентації зняті мною самостійно або отримані в друзів, однокласниць і однокласників.</a:t>
            </a:r>
          </a:p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•На сайті потрібна реєстрація.</a:t>
            </a:r>
          </a:p>
          <a:p>
            <a:pPr algn="ctr">
              <a:lnSpc>
                <a:spcPts val="4199"/>
              </a:lnSpc>
            </a:pPr>
            <a:endParaRPr lang="en-US" sz="34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52508" y="7981629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9"/>
                </a:lnTo>
                <a:lnTo>
                  <a:pt x="0" y="8413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4288279" y="-5799833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9"/>
                </a:lnTo>
                <a:lnTo>
                  <a:pt x="0" y="8413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028700" y="3234332"/>
            <a:ext cx="7254415" cy="6394365"/>
            <a:chOff x="0" y="0"/>
            <a:chExt cx="1472669" cy="12980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72669" cy="1298076"/>
            </a:xfrm>
            <a:custGeom>
              <a:avLst/>
              <a:gdLst/>
              <a:ahLst/>
              <a:cxnLst/>
              <a:rect l="l" t="t" r="r" b="b"/>
              <a:pathLst>
                <a:path w="1472669" h="1298076">
                  <a:moveTo>
                    <a:pt x="0" y="0"/>
                  </a:moveTo>
                  <a:lnTo>
                    <a:pt x="1472669" y="0"/>
                  </a:lnTo>
                  <a:lnTo>
                    <a:pt x="1472669" y="1298076"/>
                  </a:lnTo>
                  <a:lnTo>
                    <a:pt x="0" y="1298076"/>
                  </a:lnTo>
                  <a:close/>
                </a:path>
              </a:pathLst>
            </a:custGeom>
            <a:blipFill>
              <a:blip r:embed="rId4"/>
              <a:stretch>
                <a:fillRect l="-730" r="-73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26265" y="3234332"/>
            <a:ext cx="7254415" cy="6394365"/>
            <a:chOff x="0" y="0"/>
            <a:chExt cx="1472669" cy="12980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72669" cy="1298076"/>
            </a:xfrm>
            <a:custGeom>
              <a:avLst/>
              <a:gdLst/>
              <a:ahLst/>
              <a:cxnLst/>
              <a:rect l="l" t="t" r="r" b="b"/>
              <a:pathLst>
                <a:path w="1472669" h="1298076">
                  <a:moveTo>
                    <a:pt x="0" y="0"/>
                  </a:moveTo>
                  <a:lnTo>
                    <a:pt x="1472669" y="0"/>
                  </a:lnTo>
                  <a:lnTo>
                    <a:pt x="1472669" y="1298076"/>
                  </a:lnTo>
                  <a:lnTo>
                    <a:pt x="0" y="1298076"/>
                  </a:lnTo>
                  <a:close/>
                </a:path>
              </a:pathLst>
            </a:custGeom>
            <a:blipFill>
              <a:blip r:embed="rId5"/>
              <a:stretch>
                <a:fillRect l="-2702" r="-2702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33610" y="356714"/>
            <a:ext cx="7307290" cy="972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3772" b="1">
                <a:solidFill>
                  <a:srgbClr val="051D40"/>
                </a:solidFill>
                <a:latin typeface="Amal Bold"/>
                <a:ea typeface="Amal Bold"/>
                <a:cs typeface="Amal Bold"/>
                <a:sym typeface="Amal Bold"/>
              </a:rPr>
              <a:t>Використання алгоритму plate sloving: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5191" y="1605053"/>
            <a:ext cx="8338809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•Вибираємо gmail пошту, реєструємось і завантажуємо фотографію</a:t>
            </a:r>
          </a:p>
          <a:p>
            <a:pPr algn="ctr">
              <a:lnSpc>
                <a:spcPts val="3000"/>
              </a:lnSpc>
            </a:pPr>
            <a:endParaRPr lang="en-US" sz="31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6107" y="861137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1265133" y="-5798355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1" y="0"/>
                </a:lnTo>
                <a:lnTo>
                  <a:pt x="7766021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0" y="-181572"/>
            <a:ext cx="8914417" cy="6299862"/>
            <a:chOff x="0" y="0"/>
            <a:chExt cx="1564518" cy="11056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4518" cy="1105652"/>
            </a:xfrm>
            <a:custGeom>
              <a:avLst/>
              <a:gdLst/>
              <a:ahLst/>
              <a:cxnLst/>
              <a:rect l="l" t="t" r="r" b="b"/>
              <a:pathLst>
                <a:path w="1564518" h="1105652">
                  <a:moveTo>
                    <a:pt x="0" y="0"/>
                  </a:moveTo>
                  <a:lnTo>
                    <a:pt x="1564518" y="0"/>
                  </a:lnTo>
                  <a:lnTo>
                    <a:pt x="1564518" y="1105652"/>
                  </a:lnTo>
                  <a:lnTo>
                    <a:pt x="0" y="1105652"/>
                  </a:lnTo>
                  <a:close/>
                </a:path>
              </a:pathLst>
            </a:custGeom>
            <a:blipFill>
              <a:blip r:embed="rId4"/>
              <a:stretch>
                <a:fillRect t="-144" b="-144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56220" y="2242026"/>
            <a:ext cx="6715989" cy="8044974"/>
            <a:chOff x="0" y="0"/>
            <a:chExt cx="67853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8530" cy="812800"/>
            </a:xfrm>
            <a:custGeom>
              <a:avLst/>
              <a:gdLst/>
              <a:ahLst/>
              <a:cxnLst/>
              <a:rect l="l" t="t" r="r" b="b"/>
              <a:pathLst>
                <a:path w="678530" h="812800">
                  <a:moveTo>
                    <a:pt x="0" y="0"/>
                  </a:moveTo>
                  <a:lnTo>
                    <a:pt x="678530" y="0"/>
                  </a:lnTo>
                  <a:lnTo>
                    <a:pt x="67853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594" b="-594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64326" y="-47625"/>
            <a:ext cx="8385356" cy="128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4463" b="1">
                <a:solidFill>
                  <a:srgbClr val="051D40"/>
                </a:solidFill>
                <a:latin typeface="Amazing Slab Bold"/>
                <a:ea typeface="Amazing Slab Bold"/>
                <a:cs typeface="Amazing Slab Bold"/>
                <a:sym typeface="Amazing Slab Bold"/>
              </a:rPr>
              <a:t>Використання алгоритму plate sloving: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64326" y="1181671"/>
            <a:ext cx="6168531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•Вибираємо і завантажуємо файл</a:t>
            </a:r>
          </a:p>
          <a:p>
            <a:pPr algn="ctr">
              <a:lnSpc>
                <a:spcPts val="4199"/>
              </a:lnSpc>
            </a:pPr>
            <a:endParaRPr lang="en-US" sz="34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6107" y="861137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1265133" y="-5798355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1" y="0"/>
                </a:lnTo>
                <a:lnTo>
                  <a:pt x="7766021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8642009" cy="7641856"/>
            <a:chOff x="0" y="0"/>
            <a:chExt cx="995112" cy="8799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5112" cy="879946"/>
            </a:xfrm>
            <a:custGeom>
              <a:avLst/>
              <a:gdLst/>
              <a:ahLst/>
              <a:cxnLst/>
              <a:rect l="l" t="t" r="r" b="b"/>
              <a:pathLst>
                <a:path w="995112" h="879946">
                  <a:moveTo>
                    <a:pt x="0" y="0"/>
                  </a:moveTo>
                  <a:lnTo>
                    <a:pt x="995112" y="0"/>
                  </a:lnTo>
                  <a:lnTo>
                    <a:pt x="995112" y="879946"/>
                  </a:lnTo>
                  <a:lnTo>
                    <a:pt x="0" y="879946"/>
                  </a:lnTo>
                  <a:close/>
                </a:path>
              </a:pathLst>
            </a:custGeom>
            <a:blipFill>
              <a:blip r:embed="rId4"/>
              <a:stretch>
                <a:fillRect l="-385" r="-385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89189" y="4353196"/>
            <a:ext cx="10043744" cy="6039039"/>
            <a:chOff x="0" y="0"/>
            <a:chExt cx="1351797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1797" cy="812800"/>
            </a:xfrm>
            <a:custGeom>
              <a:avLst/>
              <a:gdLst/>
              <a:ahLst/>
              <a:cxnLst/>
              <a:rect l="l" t="t" r="r" b="b"/>
              <a:pathLst>
                <a:path w="1351797" h="812800">
                  <a:moveTo>
                    <a:pt x="0" y="0"/>
                  </a:moveTo>
                  <a:lnTo>
                    <a:pt x="1351797" y="0"/>
                  </a:lnTo>
                  <a:lnTo>
                    <a:pt x="135179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955" r="-955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342369" y="197278"/>
            <a:ext cx="7945631" cy="2029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sz="4896" b="1">
                <a:solidFill>
                  <a:srgbClr val="051D40"/>
                </a:solidFill>
                <a:latin typeface="Amazing Slab Bold"/>
                <a:ea typeface="Amazing Slab Bold"/>
                <a:cs typeface="Amazing Slab Bold"/>
                <a:sym typeface="Amazing Slab Bold"/>
              </a:rPr>
              <a:t>Використання алгоритму plate sloving: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26795" y="2384820"/>
            <a:ext cx="6168531" cy="208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•Потрібнопочекати 5-10 хвпокисервісобробитьзображення</a:t>
            </a:r>
          </a:p>
          <a:p>
            <a:pPr algn="ctr">
              <a:lnSpc>
                <a:spcPts val="4199"/>
              </a:lnSpc>
            </a:pPr>
            <a:endParaRPr lang="en-US" sz="34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38385" y="8400287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4075966" y="-6203538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643112" y="2210000"/>
            <a:ext cx="7391990" cy="739199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16666" b="-16666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2305080"/>
            <a:ext cx="7391990" cy="739199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12992" b="-12992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85683" y="85725"/>
            <a:ext cx="7513843" cy="117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</a:pPr>
            <a:r>
              <a:rPr lang="en-US" sz="4501" b="1">
                <a:solidFill>
                  <a:srgbClr val="051D40"/>
                </a:solidFill>
                <a:latin typeface="Amal Bold"/>
                <a:ea typeface="Amal Bold"/>
                <a:cs typeface="Amal Bold"/>
                <a:sym typeface="Amal Bold"/>
              </a:rPr>
              <a:t>Використання алгоритму plate sloving: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266855"/>
            <a:ext cx="12276926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4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•Початкове фото і результат</a:t>
            </a:r>
          </a:p>
          <a:p>
            <a:pPr algn="ctr">
              <a:lnSpc>
                <a:spcPts val="4199"/>
              </a:lnSpc>
            </a:pPr>
            <a:endParaRPr lang="en-US" sz="34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66107" y="8611375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1265133" y="-5798355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1" y="0"/>
                </a:lnTo>
                <a:lnTo>
                  <a:pt x="7766021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525041" y="2936157"/>
            <a:ext cx="7232841" cy="6917410"/>
            <a:chOff x="0" y="0"/>
            <a:chExt cx="84986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9863" cy="812800"/>
            </a:xfrm>
            <a:custGeom>
              <a:avLst/>
              <a:gdLst/>
              <a:ahLst/>
              <a:cxnLst/>
              <a:rect l="l" t="t" r="r" b="b"/>
              <a:pathLst>
                <a:path w="849863" h="812800">
                  <a:moveTo>
                    <a:pt x="0" y="0"/>
                  </a:moveTo>
                  <a:lnTo>
                    <a:pt x="849863" y="0"/>
                  </a:lnTo>
                  <a:lnTo>
                    <a:pt x="84986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5123" r="-5123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93634" y="2936157"/>
            <a:ext cx="8711481" cy="7350843"/>
            <a:chOff x="0" y="0"/>
            <a:chExt cx="963249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3249" cy="812800"/>
            </a:xfrm>
            <a:custGeom>
              <a:avLst/>
              <a:gdLst/>
              <a:ahLst/>
              <a:cxnLst/>
              <a:rect l="l" t="t" r="r" b="b"/>
              <a:pathLst>
                <a:path w="963249" h="812800">
                  <a:moveTo>
                    <a:pt x="0" y="0"/>
                  </a:moveTo>
                  <a:lnTo>
                    <a:pt x="963249" y="0"/>
                  </a:lnTo>
                  <a:lnTo>
                    <a:pt x="96324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588" b="-588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56086" y="85725"/>
            <a:ext cx="10384637" cy="275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1"/>
              </a:lnSpc>
            </a:pPr>
            <a:r>
              <a:rPr lang="en-US" sz="50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 Використання алгоритму plate sloving:</a:t>
            </a:r>
          </a:p>
          <a:p>
            <a:pPr algn="ctr">
              <a:lnSpc>
                <a:spcPts val="10900"/>
              </a:lnSpc>
            </a:pPr>
            <a:endParaRPr lang="en-US" sz="50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08069" y="1526457"/>
            <a:ext cx="8897046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•Якщо зірки на фотографії не чіткі</a:t>
            </a:r>
          </a:p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або велика частинафотографіїпересвічена то сервіс не спрацює і видасть помилку.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89655" y="8192717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9" y="0"/>
                </a:lnTo>
                <a:lnTo>
                  <a:pt x="8424069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5391457" y="-4736759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1" y="0"/>
                </a:lnTo>
                <a:lnTo>
                  <a:pt x="7766021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9865654" y="-18333"/>
            <a:ext cx="6128541" cy="5246370"/>
            <a:chOff x="0" y="0"/>
            <a:chExt cx="949471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9471" cy="812800"/>
            </a:xfrm>
            <a:custGeom>
              <a:avLst/>
              <a:gdLst/>
              <a:ahLst/>
              <a:cxnLst/>
              <a:rect l="l" t="t" r="r" b="b"/>
              <a:pathLst>
                <a:path w="949471" h="812800">
                  <a:moveTo>
                    <a:pt x="29055" y="0"/>
                  </a:moveTo>
                  <a:lnTo>
                    <a:pt x="920416" y="0"/>
                  </a:lnTo>
                  <a:cubicBezTo>
                    <a:pt x="928122" y="0"/>
                    <a:pt x="935513" y="3061"/>
                    <a:pt x="940961" y="8510"/>
                  </a:cubicBezTo>
                  <a:cubicBezTo>
                    <a:pt x="946410" y="13959"/>
                    <a:pt x="949471" y="21349"/>
                    <a:pt x="949471" y="29055"/>
                  </a:cubicBezTo>
                  <a:lnTo>
                    <a:pt x="949471" y="783745"/>
                  </a:lnTo>
                  <a:cubicBezTo>
                    <a:pt x="949471" y="799792"/>
                    <a:pt x="936463" y="812800"/>
                    <a:pt x="920416" y="812800"/>
                  </a:cubicBezTo>
                  <a:lnTo>
                    <a:pt x="29055" y="812800"/>
                  </a:lnTo>
                  <a:cubicBezTo>
                    <a:pt x="13008" y="812800"/>
                    <a:pt x="0" y="799792"/>
                    <a:pt x="0" y="783745"/>
                  </a:cubicBezTo>
                  <a:lnTo>
                    <a:pt x="0" y="29055"/>
                  </a:lnTo>
                  <a:cubicBezTo>
                    <a:pt x="0" y="13008"/>
                    <a:pt x="13008" y="0"/>
                    <a:pt x="29055" y="0"/>
                  </a:cubicBezTo>
                  <a:close/>
                </a:path>
              </a:pathLst>
            </a:custGeom>
            <a:blipFill>
              <a:blip r:embed="rId4"/>
              <a:stretch>
                <a:fillRect l="-7070" r="-707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9448" y="4293027"/>
            <a:ext cx="5739788" cy="573978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1023" y="0"/>
                  </a:moveTo>
                  <a:lnTo>
                    <a:pt x="781777" y="0"/>
                  </a:lnTo>
                  <a:cubicBezTo>
                    <a:pt x="798911" y="0"/>
                    <a:pt x="812800" y="13889"/>
                    <a:pt x="812800" y="31023"/>
                  </a:cubicBezTo>
                  <a:lnTo>
                    <a:pt x="812800" y="781777"/>
                  </a:lnTo>
                  <a:cubicBezTo>
                    <a:pt x="812800" y="798911"/>
                    <a:pt x="798911" y="812800"/>
                    <a:pt x="781777" y="812800"/>
                  </a:cubicBezTo>
                  <a:lnTo>
                    <a:pt x="31023" y="812800"/>
                  </a:lnTo>
                  <a:cubicBezTo>
                    <a:pt x="13889" y="812800"/>
                    <a:pt x="0" y="798911"/>
                    <a:pt x="0" y="781777"/>
                  </a:cubicBezTo>
                  <a:lnTo>
                    <a:pt x="0" y="31023"/>
                  </a:lnTo>
                  <a:cubicBezTo>
                    <a:pt x="0" y="13889"/>
                    <a:pt x="13889" y="0"/>
                    <a:pt x="31023" y="0"/>
                  </a:cubicBezTo>
                  <a:close/>
                </a:path>
              </a:pathLst>
            </a:custGeom>
            <a:blipFill>
              <a:blip r:embed="rId5"/>
              <a:stretch>
                <a:fillRect t="-16582" b="-16582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-1146970" y="289627"/>
            <a:ext cx="11012624" cy="2315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1"/>
              </a:lnSpc>
            </a:pPr>
            <a:r>
              <a:rPr lang="en-US" sz="53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Очікуваний результат:</a:t>
            </a:r>
          </a:p>
          <a:p>
            <a:pPr algn="ctr">
              <a:lnSpc>
                <a:spcPts val="12000"/>
              </a:lnSpc>
            </a:pPr>
            <a:endParaRPr lang="en-US" sz="53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39764" y="1028700"/>
            <a:ext cx="7252320" cy="346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•Очікується, що вдосконалення обробки зображень дозволить збільшити кількість випадків, у яких розпізнавання зірок є можливим, навіть за зниженої якості фото.</a:t>
            </a:r>
          </a:p>
          <a:p>
            <a:pPr algn="ctr">
              <a:lnSpc>
                <a:spcPts val="3959"/>
              </a:lnSpc>
            </a:pPr>
            <a:endParaRPr lang="en-US" sz="32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23776" y="5498362"/>
            <a:ext cx="11012624" cy="1927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1"/>
              </a:lnSpc>
            </a:pPr>
            <a:r>
              <a:rPr lang="en-US" sz="5001">
                <a:solidFill>
                  <a:srgbClr val="051D40"/>
                </a:solidFill>
                <a:latin typeface="Genty"/>
                <a:ea typeface="Genty"/>
                <a:cs typeface="Genty"/>
                <a:sym typeface="Genty"/>
              </a:rPr>
              <a:t>Висновок:</a:t>
            </a:r>
          </a:p>
          <a:p>
            <a:pPr algn="ctr">
              <a:lnSpc>
                <a:spcPts val="9500"/>
              </a:lnSpc>
            </a:pPr>
            <a:endParaRPr lang="en-US" sz="5001">
              <a:solidFill>
                <a:srgbClr val="051D40"/>
              </a:solidFill>
              <a:latin typeface="Genty"/>
              <a:ea typeface="Genty"/>
              <a:cs typeface="Genty"/>
              <a:sym typeface="Gent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403928" y="6419124"/>
            <a:ext cx="7252320" cy="396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•Існуючі програми демонструють, що розпізнавання зірок можливе.</a:t>
            </a:r>
          </a:p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051D40"/>
                </a:solidFill>
                <a:latin typeface="Nunito Sans"/>
                <a:ea typeface="Nunito Sans"/>
                <a:cs typeface="Nunito Sans"/>
                <a:sym typeface="Nunito Sans"/>
              </a:rPr>
              <a:t>•Моя робота спрямована на те, щоб зробити цей підхід доступнішим для фотографій зі смартфона та менш залежним від ідеальних умов зйомки.</a:t>
            </a:r>
          </a:p>
          <a:p>
            <a:pPr algn="ctr">
              <a:lnSpc>
                <a:spcPts val="3959"/>
              </a:lnSpc>
            </a:pPr>
            <a:endParaRPr lang="en-US" sz="3299">
              <a:solidFill>
                <a:srgbClr val="051D4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17732" y="7102154"/>
            <a:ext cx="8424068" cy="8413538"/>
          </a:xfrm>
          <a:custGeom>
            <a:avLst/>
            <a:gdLst/>
            <a:ahLst/>
            <a:cxnLst/>
            <a:rect l="l" t="t" r="r" b="b"/>
            <a:pathLst>
              <a:path w="8424068" h="8413538">
                <a:moveTo>
                  <a:pt x="0" y="0"/>
                </a:moveTo>
                <a:lnTo>
                  <a:pt x="8424068" y="0"/>
                </a:lnTo>
                <a:lnTo>
                  <a:pt x="8424068" y="8413538"/>
                </a:lnTo>
                <a:lnTo>
                  <a:pt x="0" y="8413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3883010" y="-4628577"/>
            <a:ext cx="7766021" cy="7756313"/>
          </a:xfrm>
          <a:custGeom>
            <a:avLst/>
            <a:gdLst/>
            <a:ahLst/>
            <a:cxnLst/>
            <a:rect l="l" t="t" r="r" b="b"/>
            <a:pathLst>
              <a:path w="7766021" h="7756313">
                <a:moveTo>
                  <a:pt x="0" y="0"/>
                </a:moveTo>
                <a:lnTo>
                  <a:pt x="7766020" y="0"/>
                </a:lnTo>
                <a:lnTo>
                  <a:pt x="7766020" y="7756313"/>
                </a:lnTo>
                <a:lnTo>
                  <a:pt x="0" y="775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4884322" y="1747245"/>
            <a:ext cx="8698781" cy="692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00"/>
              </a:lnSpc>
            </a:pPr>
            <a:r>
              <a:rPr lang="en-US" sz="17900" b="1">
                <a:solidFill>
                  <a:srgbClr val="051D40"/>
                </a:solidFill>
                <a:latin typeface="Amal Bold"/>
                <a:ea typeface="Amal Bold"/>
                <a:cs typeface="Amal Bold"/>
                <a:sym typeface="Amal Bold"/>
              </a:rPr>
              <a:t>дякую за увагу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474</Words>
  <Application>Microsoft Office PowerPoint</Application>
  <PresentationFormat>Довільний</PresentationFormat>
  <Paragraphs>58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4" baseType="lpstr">
      <vt:lpstr>Alice</vt:lpstr>
      <vt:lpstr>Genty</vt:lpstr>
      <vt:lpstr>Times New Roman</vt:lpstr>
      <vt:lpstr>League Spartan</vt:lpstr>
      <vt:lpstr>Amal Bold</vt:lpstr>
      <vt:lpstr>Amazing Slab Bold</vt:lpstr>
      <vt:lpstr>Nunito Sans</vt:lpstr>
      <vt:lpstr>Arial</vt:lpstr>
      <vt:lpstr>Calibri</vt:lpstr>
      <vt:lpstr>Amaranth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Виявлення зірок на фотографіях знятих на смартфон з допомогою алгоритму plate solving</dc:title>
  <dc:creator>user</dc:creator>
  <cp:lastModifiedBy>Yurii Stoianov</cp:lastModifiedBy>
  <cp:revision>4</cp:revision>
  <dcterms:created xsi:type="dcterms:W3CDTF">2006-08-16T00:00:00Z</dcterms:created>
  <dcterms:modified xsi:type="dcterms:W3CDTF">2026-04-14T08:28:29Z</dcterms:modified>
  <dc:identifier>DAHFuaPKoYM</dc:identifier>
</cp:coreProperties>
</file>