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26"/>
  </p:notesMasterIdLst>
  <p:sldIdLst>
    <p:sldId id="256" r:id="rId7"/>
    <p:sldId id="265" r:id="rId8"/>
    <p:sldId id="262" r:id="rId9"/>
    <p:sldId id="293" r:id="rId10"/>
    <p:sldId id="271" r:id="rId11"/>
    <p:sldId id="259" r:id="rId12"/>
    <p:sldId id="258" r:id="rId13"/>
    <p:sldId id="269" r:id="rId14"/>
    <p:sldId id="298" r:id="rId15"/>
    <p:sldId id="289" r:id="rId16"/>
    <p:sldId id="278" r:id="rId17"/>
    <p:sldId id="267" r:id="rId18"/>
    <p:sldId id="303" r:id="rId19"/>
    <p:sldId id="295" r:id="rId20"/>
    <p:sldId id="282" r:id="rId21"/>
    <p:sldId id="304" r:id="rId22"/>
    <p:sldId id="305" r:id="rId23"/>
    <p:sldId id="284" r:id="rId24"/>
    <p:sldId id="287" r:id="rId25"/>
  </p:sldIdLst>
  <p:sldSz cx="9144000" cy="6858000" type="screen4x3"/>
  <p:notesSz cx="6858000" cy="9144000"/>
  <p:defaultTextStyle>
    <a:defPPr>
      <a:defRPr lang="ru-RU"/>
    </a:defPPr>
    <a:lvl1pPr marL="0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96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93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89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85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82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78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74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71" algn="l" defTabSz="9143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EE5"/>
    <a:srgbClr val="FFFFCC"/>
    <a:srgbClr val="635311"/>
    <a:srgbClr val="98811A"/>
    <a:srgbClr val="333399"/>
    <a:srgbClr val="92341E"/>
    <a:srgbClr val="523838"/>
    <a:srgbClr val="527105"/>
    <a:srgbClr val="302020"/>
    <a:srgbClr val="552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98" autoAdjust="0"/>
    <p:restoredTop sz="94660"/>
  </p:normalViewPr>
  <p:slideViewPr>
    <p:cSldViewPr>
      <p:cViewPr>
        <p:scale>
          <a:sx n="75" d="100"/>
          <a:sy n="75" d="100"/>
        </p:scale>
        <p:origin x="-490" y="8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88FAD-3759-4527-A094-5F11A7283481}" type="datetimeFigureOut">
              <a:rPr lang="uk-UA" smtClean="0"/>
              <a:t>22.04.2026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03DAD-325E-498D-AC2F-0B3D792336B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8964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3" indent="0">
              <a:buNone/>
              <a:defRPr sz="1800" b="1"/>
            </a:lvl3pPr>
            <a:lvl4pPr marL="1371589" indent="0">
              <a:buNone/>
              <a:defRPr sz="1600" b="1"/>
            </a:lvl4pPr>
            <a:lvl5pPr marL="1828785" indent="0">
              <a:buNone/>
              <a:defRPr sz="1600" b="1"/>
            </a:lvl5pPr>
            <a:lvl6pPr marL="2285982" indent="0">
              <a:buNone/>
              <a:defRPr sz="1600" b="1"/>
            </a:lvl6pPr>
            <a:lvl7pPr marL="2743178" indent="0">
              <a:buNone/>
              <a:defRPr sz="1600" b="1"/>
            </a:lvl7pPr>
            <a:lvl8pPr marL="3200374" indent="0">
              <a:buNone/>
              <a:defRPr sz="1600" b="1"/>
            </a:lvl8pPr>
            <a:lvl9pPr marL="365757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3" indent="0">
              <a:buNone/>
              <a:defRPr sz="1800" b="1"/>
            </a:lvl3pPr>
            <a:lvl4pPr marL="1371589" indent="0">
              <a:buNone/>
              <a:defRPr sz="1600" b="1"/>
            </a:lvl4pPr>
            <a:lvl5pPr marL="1828785" indent="0">
              <a:buNone/>
              <a:defRPr sz="1600" b="1"/>
            </a:lvl5pPr>
            <a:lvl6pPr marL="2285982" indent="0">
              <a:buNone/>
              <a:defRPr sz="1600" b="1"/>
            </a:lvl6pPr>
            <a:lvl7pPr marL="2743178" indent="0">
              <a:buNone/>
              <a:defRPr sz="1600" b="1"/>
            </a:lvl7pPr>
            <a:lvl8pPr marL="3200374" indent="0">
              <a:buNone/>
              <a:defRPr sz="1600" b="1"/>
            </a:lvl8pPr>
            <a:lvl9pPr marL="365757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3" indent="0">
              <a:buNone/>
              <a:defRPr sz="1000"/>
            </a:lvl3pPr>
            <a:lvl4pPr marL="1371589" indent="0">
              <a:buNone/>
              <a:defRPr sz="900"/>
            </a:lvl4pPr>
            <a:lvl5pPr marL="1828785" indent="0">
              <a:buNone/>
              <a:defRPr sz="900"/>
            </a:lvl5pPr>
            <a:lvl6pPr marL="2285982" indent="0">
              <a:buNone/>
              <a:defRPr sz="900"/>
            </a:lvl6pPr>
            <a:lvl7pPr marL="2743178" indent="0">
              <a:buNone/>
              <a:defRPr sz="900"/>
            </a:lvl7pPr>
            <a:lvl8pPr marL="3200374" indent="0">
              <a:buNone/>
              <a:defRPr sz="900"/>
            </a:lvl8pPr>
            <a:lvl9pPr marL="3657571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3" indent="0">
              <a:buNone/>
              <a:defRPr sz="2400"/>
            </a:lvl3pPr>
            <a:lvl4pPr marL="1371589" indent="0">
              <a:buNone/>
              <a:defRPr sz="2000"/>
            </a:lvl4pPr>
            <a:lvl5pPr marL="1828785" indent="0">
              <a:buNone/>
              <a:defRPr sz="2000"/>
            </a:lvl5pPr>
            <a:lvl6pPr marL="2285982" indent="0">
              <a:buNone/>
              <a:defRPr sz="2000"/>
            </a:lvl6pPr>
            <a:lvl7pPr marL="2743178" indent="0">
              <a:buNone/>
              <a:defRPr sz="2000"/>
            </a:lvl7pPr>
            <a:lvl8pPr marL="3200374" indent="0">
              <a:buNone/>
              <a:defRPr sz="2000"/>
            </a:lvl8pPr>
            <a:lvl9pPr marL="365757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3" indent="0">
              <a:buNone/>
              <a:defRPr sz="1000"/>
            </a:lvl3pPr>
            <a:lvl4pPr marL="1371589" indent="0">
              <a:buNone/>
              <a:defRPr sz="900"/>
            </a:lvl4pPr>
            <a:lvl5pPr marL="1828785" indent="0">
              <a:buNone/>
              <a:defRPr sz="900"/>
            </a:lvl5pPr>
            <a:lvl6pPr marL="2285982" indent="0">
              <a:buNone/>
              <a:defRPr sz="900"/>
            </a:lvl6pPr>
            <a:lvl7pPr marL="2743178" indent="0">
              <a:buNone/>
              <a:defRPr sz="900"/>
            </a:lvl7pPr>
            <a:lvl8pPr marL="3200374" indent="0">
              <a:buNone/>
              <a:defRPr sz="900"/>
            </a:lvl8pPr>
            <a:lvl9pPr marL="3657571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5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6" indent="0" algn="ctr">
              <a:buNone/>
              <a:defRPr sz="2000"/>
            </a:lvl2pPr>
            <a:lvl3pPr marL="914393" indent="0" algn="ctr">
              <a:buNone/>
              <a:defRPr sz="1800"/>
            </a:lvl3pPr>
            <a:lvl4pPr marL="1371589" indent="0" algn="ctr">
              <a:buNone/>
              <a:defRPr sz="1600"/>
            </a:lvl4pPr>
            <a:lvl5pPr marL="1828785" indent="0" algn="ctr">
              <a:buNone/>
              <a:defRPr sz="1600"/>
            </a:lvl5pPr>
            <a:lvl6pPr marL="2285982" indent="0" algn="ctr">
              <a:buNone/>
              <a:defRPr sz="1600"/>
            </a:lvl6pPr>
            <a:lvl7pPr marL="2743178" indent="0" algn="ctr">
              <a:buNone/>
              <a:defRPr sz="1600"/>
            </a:lvl7pPr>
            <a:lvl8pPr marL="3200374" indent="0" algn="ctr">
              <a:buNone/>
              <a:defRPr sz="1600"/>
            </a:lvl8pPr>
            <a:lvl9pPr marL="3657571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273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355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4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9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941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82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30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3" indent="0">
              <a:buNone/>
              <a:defRPr sz="1800" b="1"/>
            </a:lvl3pPr>
            <a:lvl4pPr marL="1371589" indent="0">
              <a:buNone/>
              <a:defRPr sz="1600" b="1"/>
            </a:lvl4pPr>
            <a:lvl5pPr marL="1828785" indent="0">
              <a:buNone/>
              <a:defRPr sz="1600" b="1"/>
            </a:lvl5pPr>
            <a:lvl6pPr marL="2285982" indent="0">
              <a:buNone/>
              <a:defRPr sz="1600" b="1"/>
            </a:lvl6pPr>
            <a:lvl7pPr marL="2743178" indent="0">
              <a:buNone/>
              <a:defRPr sz="1600" b="1"/>
            </a:lvl7pPr>
            <a:lvl8pPr marL="3200374" indent="0">
              <a:buNone/>
              <a:defRPr sz="1600" b="1"/>
            </a:lvl8pPr>
            <a:lvl9pPr marL="365757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3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3" indent="0">
              <a:buNone/>
              <a:defRPr sz="1800" b="1"/>
            </a:lvl3pPr>
            <a:lvl4pPr marL="1371589" indent="0">
              <a:buNone/>
              <a:defRPr sz="1600" b="1"/>
            </a:lvl4pPr>
            <a:lvl5pPr marL="1828785" indent="0">
              <a:buNone/>
              <a:defRPr sz="1600" b="1"/>
            </a:lvl5pPr>
            <a:lvl6pPr marL="2285982" indent="0">
              <a:buNone/>
              <a:defRPr sz="1600" b="1"/>
            </a:lvl6pPr>
            <a:lvl7pPr marL="2743178" indent="0">
              <a:buNone/>
              <a:defRPr sz="1600" b="1"/>
            </a:lvl7pPr>
            <a:lvl8pPr marL="3200374" indent="0">
              <a:buNone/>
              <a:defRPr sz="1600" b="1"/>
            </a:lvl8pPr>
            <a:lvl9pPr marL="365757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3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547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458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181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31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3" indent="0">
              <a:buNone/>
              <a:defRPr sz="1200"/>
            </a:lvl3pPr>
            <a:lvl4pPr marL="1371589" indent="0">
              <a:buNone/>
              <a:defRPr sz="1000"/>
            </a:lvl4pPr>
            <a:lvl5pPr marL="1828785" indent="0">
              <a:buNone/>
              <a:defRPr sz="1000"/>
            </a:lvl5pPr>
            <a:lvl6pPr marL="2285982" indent="0">
              <a:buNone/>
              <a:defRPr sz="1000"/>
            </a:lvl6pPr>
            <a:lvl7pPr marL="2743178" indent="0">
              <a:buNone/>
              <a:defRPr sz="1000"/>
            </a:lvl7pPr>
            <a:lvl8pPr marL="3200374" indent="0">
              <a:buNone/>
              <a:defRPr sz="1000"/>
            </a:lvl8pPr>
            <a:lvl9pPr marL="365757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5114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31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3" indent="0">
              <a:buNone/>
              <a:defRPr sz="2400"/>
            </a:lvl3pPr>
            <a:lvl4pPr marL="1371589" indent="0">
              <a:buNone/>
              <a:defRPr sz="2000"/>
            </a:lvl4pPr>
            <a:lvl5pPr marL="1828785" indent="0">
              <a:buNone/>
              <a:defRPr sz="2000"/>
            </a:lvl5pPr>
            <a:lvl6pPr marL="2285982" indent="0">
              <a:buNone/>
              <a:defRPr sz="2000"/>
            </a:lvl6pPr>
            <a:lvl7pPr marL="2743178" indent="0">
              <a:buNone/>
              <a:defRPr sz="2000"/>
            </a:lvl7pPr>
            <a:lvl8pPr marL="3200374" indent="0">
              <a:buNone/>
              <a:defRPr sz="2000"/>
            </a:lvl8pPr>
            <a:lvl9pPr marL="3657571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3" indent="0">
              <a:buNone/>
              <a:defRPr sz="1200"/>
            </a:lvl3pPr>
            <a:lvl4pPr marL="1371589" indent="0">
              <a:buNone/>
              <a:defRPr sz="1000"/>
            </a:lvl4pPr>
            <a:lvl5pPr marL="1828785" indent="0">
              <a:buNone/>
              <a:defRPr sz="1000"/>
            </a:lvl5pPr>
            <a:lvl6pPr marL="2285982" indent="0">
              <a:buNone/>
              <a:defRPr sz="1000"/>
            </a:lvl6pPr>
            <a:lvl7pPr marL="2743178" indent="0">
              <a:buNone/>
              <a:defRPr sz="1000"/>
            </a:lvl7pPr>
            <a:lvl8pPr marL="3200374" indent="0">
              <a:buNone/>
              <a:defRPr sz="1000"/>
            </a:lvl8pPr>
            <a:lvl9pPr marL="365757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984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5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3" y="365126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66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6" indent="0" algn="ctr">
              <a:buNone/>
              <a:defRPr sz="2000"/>
            </a:lvl2pPr>
            <a:lvl3pPr marL="914393" indent="0" algn="ctr">
              <a:buNone/>
              <a:defRPr sz="1800"/>
            </a:lvl3pPr>
            <a:lvl4pPr marL="1371589" indent="0" algn="ctr">
              <a:buNone/>
              <a:defRPr sz="1600"/>
            </a:lvl4pPr>
            <a:lvl5pPr marL="1828785" indent="0" algn="ctr">
              <a:buNone/>
              <a:defRPr sz="1600"/>
            </a:lvl5pPr>
            <a:lvl6pPr marL="2285982" indent="0" algn="ctr">
              <a:buNone/>
              <a:defRPr sz="1600"/>
            </a:lvl6pPr>
            <a:lvl7pPr marL="2743178" indent="0" algn="ctr">
              <a:buNone/>
              <a:defRPr sz="1600"/>
            </a:lvl7pPr>
            <a:lvl8pPr marL="3200374" indent="0" algn="ctr">
              <a:buNone/>
              <a:defRPr sz="1600"/>
            </a:lvl8pPr>
            <a:lvl9pPr marL="3657571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008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5713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1133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357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3" indent="0">
              <a:buNone/>
              <a:defRPr sz="1800" b="1"/>
            </a:lvl3pPr>
            <a:lvl4pPr marL="1371589" indent="0">
              <a:buNone/>
              <a:defRPr sz="1600" b="1"/>
            </a:lvl4pPr>
            <a:lvl5pPr marL="1828785" indent="0">
              <a:buNone/>
              <a:defRPr sz="1600" b="1"/>
            </a:lvl5pPr>
            <a:lvl6pPr marL="2285982" indent="0">
              <a:buNone/>
              <a:defRPr sz="1600" b="1"/>
            </a:lvl6pPr>
            <a:lvl7pPr marL="2743178" indent="0">
              <a:buNone/>
              <a:defRPr sz="1600" b="1"/>
            </a:lvl7pPr>
            <a:lvl8pPr marL="3200374" indent="0">
              <a:buNone/>
              <a:defRPr sz="1600" b="1"/>
            </a:lvl8pPr>
            <a:lvl9pPr marL="365757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3" indent="0">
              <a:buNone/>
              <a:defRPr sz="1800" b="1"/>
            </a:lvl3pPr>
            <a:lvl4pPr marL="1371589" indent="0">
              <a:buNone/>
              <a:defRPr sz="1600" b="1"/>
            </a:lvl4pPr>
            <a:lvl5pPr marL="1828785" indent="0">
              <a:buNone/>
              <a:defRPr sz="1600" b="1"/>
            </a:lvl5pPr>
            <a:lvl6pPr marL="2285982" indent="0">
              <a:buNone/>
              <a:defRPr sz="1600" b="1"/>
            </a:lvl6pPr>
            <a:lvl7pPr marL="2743178" indent="0">
              <a:buNone/>
              <a:defRPr sz="1600" b="1"/>
            </a:lvl7pPr>
            <a:lvl8pPr marL="3200374" indent="0">
              <a:buNone/>
              <a:defRPr sz="1600" b="1"/>
            </a:lvl8pPr>
            <a:lvl9pPr marL="365757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1068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691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5493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3" indent="0">
              <a:buNone/>
              <a:defRPr sz="1200"/>
            </a:lvl3pPr>
            <a:lvl4pPr marL="1371589" indent="0">
              <a:buNone/>
              <a:defRPr sz="1000"/>
            </a:lvl4pPr>
            <a:lvl5pPr marL="1828785" indent="0">
              <a:buNone/>
              <a:defRPr sz="1000"/>
            </a:lvl5pPr>
            <a:lvl6pPr marL="2285982" indent="0">
              <a:buNone/>
              <a:defRPr sz="1000"/>
            </a:lvl6pPr>
            <a:lvl7pPr marL="2743178" indent="0">
              <a:buNone/>
              <a:defRPr sz="1000"/>
            </a:lvl7pPr>
            <a:lvl8pPr marL="3200374" indent="0">
              <a:buNone/>
              <a:defRPr sz="1000"/>
            </a:lvl8pPr>
            <a:lvl9pPr marL="365757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9075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3" indent="0">
              <a:buNone/>
              <a:defRPr sz="2400"/>
            </a:lvl3pPr>
            <a:lvl4pPr marL="1371589" indent="0">
              <a:buNone/>
              <a:defRPr sz="2000"/>
            </a:lvl4pPr>
            <a:lvl5pPr marL="1828785" indent="0">
              <a:buNone/>
              <a:defRPr sz="2000"/>
            </a:lvl5pPr>
            <a:lvl6pPr marL="2285982" indent="0">
              <a:buNone/>
              <a:defRPr sz="2000"/>
            </a:lvl6pPr>
            <a:lvl7pPr marL="2743178" indent="0">
              <a:buNone/>
              <a:defRPr sz="2000"/>
            </a:lvl7pPr>
            <a:lvl8pPr marL="3200374" indent="0">
              <a:buNone/>
              <a:defRPr sz="2000"/>
            </a:lvl8pPr>
            <a:lvl9pPr marL="3657571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3" indent="0">
              <a:buNone/>
              <a:defRPr sz="1200"/>
            </a:lvl3pPr>
            <a:lvl4pPr marL="1371589" indent="0">
              <a:buNone/>
              <a:defRPr sz="1000"/>
            </a:lvl4pPr>
            <a:lvl5pPr marL="1828785" indent="0">
              <a:buNone/>
              <a:defRPr sz="1000"/>
            </a:lvl5pPr>
            <a:lvl6pPr marL="2285982" indent="0">
              <a:buNone/>
              <a:defRPr sz="1000"/>
            </a:lvl6pPr>
            <a:lvl7pPr marL="2743178" indent="0">
              <a:buNone/>
              <a:defRPr sz="1000"/>
            </a:lvl7pPr>
            <a:lvl8pPr marL="3200374" indent="0">
              <a:buNone/>
              <a:defRPr sz="1000"/>
            </a:lvl8pPr>
            <a:lvl9pPr marL="365757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0808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9517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4663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420283"/>
            <a:ext cx="3886200" cy="9800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32004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6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2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68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4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0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36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92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4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4041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8897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937934"/>
            <a:ext cx="3886200" cy="908050"/>
          </a:xfrm>
        </p:spPr>
        <p:txBody>
          <a:bodyPr anchor="t"/>
          <a:lstStyle>
            <a:lvl1pPr algn="l">
              <a:defRPr sz="2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937810"/>
            <a:ext cx="3886200" cy="1000125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603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206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6809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412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01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3618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79220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4824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6484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1"/>
            <a:ext cx="2019300" cy="3017309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1066801"/>
            <a:ext cx="2019300" cy="3017309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701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23409"/>
            <a:ext cx="2020094" cy="42650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56030" indent="0">
              <a:buNone/>
              <a:defRPr sz="1100" b="1"/>
            </a:lvl2pPr>
            <a:lvl3pPr marL="512060" indent="0">
              <a:buNone/>
              <a:defRPr sz="1000" b="1"/>
            </a:lvl3pPr>
            <a:lvl4pPr marL="768090" indent="0">
              <a:buNone/>
              <a:defRPr sz="900" b="1"/>
            </a:lvl4pPr>
            <a:lvl5pPr marL="1024120" indent="0">
              <a:buNone/>
              <a:defRPr sz="900" b="1"/>
            </a:lvl5pPr>
            <a:lvl6pPr marL="1280150" indent="0">
              <a:buNone/>
              <a:defRPr sz="900" b="1"/>
            </a:lvl6pPr>
            <a:lvl7pPr marL="1536180" indent="0">
              <a:buNone/>
              <a:defRPr sz="900" b="1"/>
            </a:lvl7pPr>
            <a:lvl8pPr marL="1792209" indent="0">
              <a:buNone/>
              <a:defRPr sz="900" b="1"/>
            </a:lvl8pPr>
            <a:lvl9pPr marL="204824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449917"/>
            <a:ext cx="2020094" cy="2634192"/>
          </a:xfrm>
        </p:spPr>
        <p:txBody>
          <a:bodyPr/>
          <a:lstStyle>
            <a:lvl1pPr>
              <a:defRPr sz="13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1023409"/>
            <a:ext cx="2020888" cy="42650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56030" indent="0">
              <a:buNone/>
              <a:defRPr sz="1100" b="1"/>
            </a:lvl2pPr>
            <a:lvl3pPr marL="512060" indent="0">
              <a:buNone/>
              <a:defRPr sz="1000" b="1"/>
            </a:lvl3pPr>
            <a:lvl4pPr marL="768090" indent="0">
              <a:buNone/>
              <a:defRPr sz="900" b="1"/>
            </a:lvl4pPr>
            <a:lvl5pPr marL="1024120" indent="0">
              <a:buNone/>
              <a:defRPr sz="900" b="1"/>
            </a:lvl5pPr>
            <a:lvl6pPr marL="1280150" indent="0">
              <a:buNone/>
              <a:defRPr sz="900" b="1"/>
            </a:lvl6pPr>
            <a:lvl7pPr marL="1536180" indent="0">
              <a:buNone/>
              <a:defRPr sz="900" b="1"/>
            </a:lvl7pPr>
            <a:lvl8pPr marL="1792209" indent="0">
              <a:buNone/>
              <a:defRPr sz="900" b="1"/>
            </a:lvl8pPr>
            <a:lvl9pPr marL="204824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449917"/>
            <a:ext cx="2020888" cy="2634192"/>
          </a:xfrm>
        </p:spPr>
        <p:txBody>
          <a:bodyPr/>
          <a:lstStyle>
            <a:lvl1pPr>
              <a:defRPr sz="13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0394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0877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1556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82033"/>
            <a:ext cx="1504157" cy="77470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6" y="182035"/>
            <a:ext cx="2555875" cy="39020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1" y="956735"/>
            <a:ext cx="1504157" cy="3127375"/>
          </a:xfrm>
        </p:spPr>
        <p:txBody>
          <a:bodyPr/>
          <a:lstStyle>
            <a:lvl1pPr marL="0" indent="0">
              <a:buNone/>
              <a:defRPr sz="800"/>
            </a:lvl1pPr>
            <a:lvl2pPr marL="256030" indent="0">
              <a:buNone/>
              <a:defRPr sz="700"/>
            </a:lvl2pPr>
            <a:lvl3pPr marL="512060" indent="0">
              <a:buNone/>
              <a:defRPr sz="600"/>
            </a:lvl3pPr>
            <a:lvl4pPr marL="768090" indent="0">
              <a:buNone/>
              <a:defRPr sz="500"/>
            </a:lvl4pPr>
            <a:lvl5pPr marL="1024120" indent="0">
              <a:buNone/>
              <a:defRPr sz="500"/>
            </a:lvl5pPr>
            <a:lvl6pPr marL="1280150" indent="0">
              <a:buNone/>
              <a:defRPr sz="500"/>
            </a:lvl6pPr>
            <a:lvl7pPr marL="1536180" indent="0">
              <a:buNone/>
              <a:defRPr sz="500"/>
            </a:lvl7pPr>
            <a:lvl8pPr marL="1792209" indent="0">
              <a:buNone/>
              <a:defRPr sz="500"/>
            </a:lvl8pPr>
            <a:lvl9pPr marL="2048240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9019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3200401"/>
            <a:ext cx="2743200" cy="377825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408517"/>
            <a:ext cx="2743200" cy="2743200"/>
          </a:xfrm>
        </p:spPr>
        <p:txBody>
          <a:bodyPr/>
          <a:lstStyle>
            <a:lvl1pPr marL="0" indent="0">
              <a:buNone/>
              <a:defRPr sz="1800"/>
            </a:lvl1pPr>
            <a:lvl2pPr marL="256030" indent="0">
              <a:buNone/>
              <a:defRPr sz="1600"/>
            </a:lvl2pPr>
            <a:lvl3pPr marL="512060" indent="0">
              <a:buNone/>
              <a:defRPr sz="1300"/>
            </a:lvl3pPr>
            <a:lvl4pPr marL="768090" indent="0">
              <a:buNone/>
              <a:defRPr sz="1100"/>
            </a:lvl4pPr>
            <a:lvl5pPr marL="1024120" indent="0">
              <a:buNone/>
              <a:defRPr sz="1100"/>
            </a:lvl5pPr>
            <a:lvl6pPr marL="1280150" indent="0">
              <a:buNone/>
              <a:defRPr sz="1100"/>
            </a:lvl6pPr>
            <a:lvl7pPr marL="1536180" indent="0">
              <a:buNone/>
              <a:defRPr sz="1100"/>
            </a:lvl7pPr>
            <a:lvl8pPr marL="1792209" indent="0">
              <a:buNone/>
              <a:defRPr sz="1100"/>
            </a:lvl8pPr>
            <a:lvl9pPr marL="2048240" indent="0">
              <a:buNone/>
              <a:defRPr sz="1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3578226"/>
            <a:ext cx="2743200" cy="536575"/>
          </a:xfrm>
        </p:spPr>
        <p:txBody>
          <a:bodyPr/>
          <a:lstStyle>
            <a:lvl1pPr marL="0" indent="0">
              <a:buNone/>
              <a:defRPr sz="800"/>
            </a:lvl1pPr>
            <a:lvl2pPr marL="256030" indent="0">
              <a:buNone/>
              <a:defRPr sz="700"/>
            </a:lvl2pPr>
            <a:lvl3pPr marL="512060" indent="0">
              <a:buNone/>
              <a:defRPr sz="600"/>
            </a:lvl3pPr>
            <a:lvl4pPr marL="768090" indent="0">
              <a:buNone/>
              <a:defRPr sz="500"/>
            </a:lvl4pPr>
            <a:lvl5pPr marL="1024120" indent="0">
              <a:buNone/>
              <a:defRPr sz="500"/>
            </a:lvl5pPr>
            <a:lvl6pPr marL="1280150" indent="0">
              <a:buNone/>
              <a:defRPr sz="500"/>
            </a:lvl6pPr>
            <a:lvl7pPr marL="1536180" indent="0">
              <a:buNone/>
              <a:defRPr sz="500"/>
            </a:lvl7pPr>
            <a:lvl8pPr marL="1792209" indent="0">
              <a:buNone/>
              <a:defRPr sz="500"/>
            </a:lvl8pPr>
            <a:lvl9pPr marL="2048240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3486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6306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83093"/>
            <a:ext cx="1028700" cy="39010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83093"/>
            <a:ext cx="3009900" cy="39010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5712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420283"/>
            <a:ext cx="3886200" cy="9800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32004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60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2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68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4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36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9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482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3410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261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937934"/>
            <a:ext cx="3886200" cy="908050"/>
          </a:xfrm>
        </p:spPr>
        <p:txBody>
          <a:bodyPr anchor="t"/>
          <a:lstStyle>
            <a:lvl1pPr algn="l">
              <a:defRPr sz="2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937809"/>
            <a:ext cx="3886200" cy="1000125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6032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2064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6809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4128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016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3619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792224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4825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2577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2019300" cy="3017309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1066800"/>
            <a:ext cx="2019300" cy="3017309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4805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23409"/>
            <a:ext cx="2020094" cy="42650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56032" indent="0">
              <a:buNone/>
              <a:defRPr sz="1100" b="1"/>
            </a:lvl2pPr>
            <a:lvl3pPr marL="512064" indent="0">
              <a:buNone/>
              <a:defRPr sz="1000" b="1"/>
            </a:lvl3pPr>
            <a:lvl4pPr marL="768096" indent="0">
              <a:buNone/>
              <a:defRPr sz="900" b="1"/>
            </a:lvl4pPr>
            <a:lvl5pPr marL="1024128" indent="0">
              <a:buNone/>
              <a:defRPr sz="900" b="1"/>
            </a:lvl5pPr>
            <a:lvl6pPr marL="1280160" indent="0">
              <a:buNone/>
              <a:defRPr sz="900" b="1"/>
            </a:lvl6pPr>
            <a:lvl7pPr marL="1536192" indent="0">
              <a:buNone/>
              <a:defRPr sz="900" b="1"/>
            </a:lvl7pPr>
            <a:lvl8pPr marL="1792224" indent="0">
              <a:buNone/>
              <a:defRPr sz="900" b="1"/>
            </a:lvl8pPr>
            <a:lvl9pPr marL="2048256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449917"/>
            <a:ext cx="2020094" cy="2634192"/>
          </a:xfrm>
        </p:spPr>
        <p:txBody>
          <a:bodyPr/>
          <a:lstStyle>
            <a:lvl1pPr>
              <a:defRPr sz="13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1023409"/>
            <a:ext cx="2020888" cy="42650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56032" indent="0">
              <a:buNone/>
              <a:defRPr sz="1100" b="1"/>
            </a:lvl2pPr>
            <a:lvl3pPr marL="512064" indent="0">
              <a:buNone/>
              <a:defRPr sz="1000" b="1"/>
            </a:lvl3pPr>
            <a:lvl4pPr marL="768096" indent="0">
              <a:buNone/>
              <a:defRPr sz="900" b="1"/>
            </a:lvl4pPr>
            <a:lvl5pPr marL="1024128" indent="0">
              <a:buNone/>
              <a:defRPr sz="900" b="1"/>
            </a:lvl5pPr>
            <a:lvl6pPr marL="1280160" indent="0">
              <a:buNone/>
              <a:defRPr sz="900" b="1"/>
            </a:lvl6pPr>
            <a:lvl7pPr marL="1536192" indent="0">
              <a:buNone/>
              <a:defRPr sz="900" b="1"/>
            </a:lvl7pPr>
            <a:lvl8pPr marL="1792224" indent="0">
              <a:buNone/>
              <a:defRPr sz="900" b="1"/>
            </a:lvl8pPr>
            <a:lvl9pPr marL="2048256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449917"/>
            <a:ext cx="2020888" cy="2634192"/>
          </a:xfrm>
        </p:spPr>
        <p:txBody>
          <a:bodyPr/>
          <a:lstStyle>
            <a:lvl1pPr>
              <a:defRPr sz="13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32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9103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9668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033"/>
            <a:ext cx="1504157" cy="774700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82034"/>
            <a:ext cx="2555875" cy="390207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956734"/>
            <a:ext cx="1504157" cy="3127375"/>
          </a:xfrm>
        </p:spPr>
        <p:txBody>
          <a:bodyPr/>
          <a:lstStyle>
            <a:lvl1pPr marL="0" indent="0">
              <a:buNone/>
              <a:defRPr sz="800"/>
            </a:lvl1pPr>
            <a:lvl2pPr marL="256032" indent="0">
              <a:buNone/>
              <a:defRPr sz="700"/>
            </a:lvl2pPr>
            <a:lvl3pPr marL="512064" indent="0">
              <a:buNone/>
              <a:defRPr sz="600"/>
            </a:lvl3pPr>
            <a:lvl4pPr marL="768096" indent="0">
              <a:buNone/>
              <a:defRPr sz="500"/>
            </a:lvl4pPr>
            <a:lvl5pPr marL="1024128" indent="0">
              <a:buNone/>
              <a:defRPr sz="500"/>
            </a:lvl5pPr>
            <a:lvl6pPr marL="1280160" indent="0">
              <a:buNone/>
              <a:defRPr sz="500"/>
            </a:lvl6pPr>
            <a:lvl7pPr marL="1536192" indent="0">
              <a:buNone/>
              <a:defRPr sz="500"/>
            </a:lvl7pPr>
            <a:lvl8pPr marL="1792224" indent="0">
              <a:buNone/>
              <a:defRPr sz="500"/>
            </a:lvl8pPr>
            <a:lvl9pPr marL="2048256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4018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3200400"/>
            <a:ext cx="2743200" cy="377825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408517"/>
            <a:ext cx="2743200" cy="2743200"/>
          </a:xfrm>
        </p:spPr>
        <p:txBody>
          <a:bodyPr/>
          <a:lstStyle>
            <a:lvl1pPr marL="0" indent="0">
              <a:buNone/>
              <a:defRPr sz="1800"/>
            </a:lvl1pPr>
            <a:lvl2pPr marL="256032" indent="0">
              <a:buNone/>
              <a:defRPr sz="1600"/>
            </a:lvl2pPr>
            <a:lvl3pPr marL="512064" indent="0">
              <a:buNone/>
              <a:defRPr sz="1300"/>
            </a:lvl3pPr>
            <a:lvl4pPr marL="768096" indent="0">
              <a:buNone/>
              <a:defRPr sz="1100"/>
            </a:lvl4pPr>
            <a:lvl5pPr marL="1024128" indent="0">
              <a:buNone/>
              <a:defRPr sz="1100"/>
            </a:lvl5pPr>
            <a:lvl6pPr marL="1280160" indent="0">
              <a:buNone/>
              <a:defRPr sz="1100"/>
            </a:lvl6pPr>
            <a:lvl7pPr marL="1536192" indent="0">
              <a:buNone/>
              <a:defRPr sz="1100"/>
            </a:lvl7pPr>
            <a:lvl8pPr marL="1792224" indent="0">
              <a:buNone/>
              <a:defRPr sz="1100"/>
            </a:lvl8pPr>
            <a:lvl9pPr marL="2048256" indent="0">
              <a:buNone/>
              <a:defRPr sz="1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3578225"/>
            <a:ext cx="2743200" cy="536575"/>
          </a:xfrm>
        </p:spPr>
        <p:txBody>
          <a:bodyPr/>
          <a:lstStyle>
            <a:lvl1pPr marL="0" indent="0">
              <a:buNone/>
              <a:defRPr sz="800"/>
            </a:lvl1pPr>
            <a:lvl2pPr marL="256032" indent="0">
              <a:buNone/>
              <a:defRPr sz="700"/>
            </a:lvl2pPr>
            <a:lvl3pPr marL="512064" indent="0">
              <a:buNone/>
              <a:defRPr sz="600"/>
            </a:lvl3pPr>
            <a:lvl4pPr marL="768096" indent="0">
              <a:buNone/>
              <a:defRPr sz="500"/>
            </a:lvl4pPr>
            <a:lvl5pPr marL="1024128" indent="0">
              <a:buNone/>
              <a:defRPr sz="500"/>
            </a:lvl5pPr>
            <a:lvl6pPr marL="1280160" indent="0">
              <a:buNone/>
              <a:defRPr sz="500"/>
            </a:lvl6pPr>
            <a:lvl7pPr marL="1536192" indent="0">
              <a:buNone/>
              <a:defRPr sz="500"/>
            </a:lvl7pPr>
            <a:lvl8pPr marL="1792224" indent="0">
              <a:buNone/>
              <a:defRPr sz="500"/>
            </a:lvl8pPr>
            <a:lvl9pPr marL="2048256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697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9594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83092"/>
            <a:ext cx="1028700" cy="39010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83092"/>
            <a:ext cx="3009900" cy="39010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3013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0879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9937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2326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0644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66178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8245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8774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3022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3352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4105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239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9" tIns="45720" rIns="91439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7"/>
            <a:ext cx="8229600" cy="4525963"/>
          </a:xfrm>
          <a:prstGeom prst="rect">
            <a:avLst/>
          </a:prstGeom>
        </p:spPr>
        <p:txBody>
          <a:bodyPr vert="horz" lIns="91439" tIns="45720" rIns="91439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7"/>
            <a:ext cx="2133600" cy="365125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7"/>
            <a:ext cx="2895600" cy="365125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7"/>
            <a:ext cx="2133600" cy="365125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9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4" indent="-285748" algn="l" defTabSz="91439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1" indent="-228598" algn="l" defTabSz="91439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7" indent="-228598" algn="l" defTabSz="91439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3" indent="-228598" algn="l" defTabSz="91439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0" indent="-228598" algn="l" defTabSz="9143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6" indent="-228598" algn="l" defTabSz="9143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72" indent="-228598" algn="l" defTabSz="9143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9" indent="-228598" algn="l" defTabSz="9143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3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9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5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2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8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74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1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1325563"/>
          </a:xfrm>
          <a:prstGeom prst="rect">
            <a:avLst/>
          </a:prstGeom>
        </p:spPr>
        <p:txBody>
          <a:bodyPr vert="horz" lIns="91439" tIns="45720" rIns="91439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6"/>
            <a:ext cx="7886700" cy="4351338"/>
          </a:xfrm>
          <a:prstGeom prst="rect">
            <a:avLst/>
          </a:prstGeom>
        </p:spPr>
        <p:txBody>
          <a:bodyPr vert="horz" lIns="91439" tIns="45720" rIns="91439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6"/>
            <a:ext cx="2057400" cy="365125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29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9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4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1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7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3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0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6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72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9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3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9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5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2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8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74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1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39" tIns="45720" rIns="91439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6"/>
            <a:ext cx="7886700" cy="4351338"/>
          </a:xfrm>
          <a:prstGeom prst="rect">
            <a:avLst/>
          </a:prstGeom>
        </p:spPr>
        <p:txBody>
          <a:bodyPr vert="horz" lIns="91439" tIns="45720" rIns="91439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E-BAAE-44E3-B3AA-920AE50EE04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B482F-8F60-48B9-9C05-1FFC681CCF4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24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9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4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1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7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3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0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6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72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9" indent="-228598" algn="l" defTabSz="91439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3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9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5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2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8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74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1" algn="l" defTabSz="9143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83092"/>
            <a:ext cx="4114800" cy="762000"/>
          </a:xfrm>
          <a:prstGeom prst="rect">
            <a:avLst/>
          </a:prstGeom>
        </p:spPr>
        <p:txBody>
          <a:bodyPr vert="horz" lIns="51206" tIns="25603" rIns="51206" bIns="2560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66801"/>
            <a:ext cx="4114800" cy="3017309"/>
          </a:xfrm>
          <a:prstGeom prst="rect">
            <a:avLst/>
          </a:prstGeom>
        </p:spPr>
        <p:txBody>
          <a:bodyPr vert="horz" lIns="51206" tIns="25603" rIns="51206" bIns="2560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4237568"/>
            <a:ext cx="1066800" cy="243417"/>
          </a:xfrm>
          <a:prstGeom prst="rect">
            <a:avLst/>
          </a:prstGeom>
        </p:spPr>
        <p:txBody>
          <a:bodyPr vert="horz" lIns="51206" tIns="25603" rIns="51206" bIns="25603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1206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512060"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4237568"/>
            <a:ext cx="1447800" cy="243417"/>
          </a:xfrm>
          <a:prstGeom prst="rect">
            <a:avLst/>
          </a:prstGeom>
        </p:spPr>
        <p:txBody>
          <a:bodyPr vert="horz" lIns="51206" tIns="25603" rIns="51206" bIns="25603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1206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4237568"/>
            <a:ext cx="1066800" cy="243417"/>
          </a:xfrm>
          <a:prstGeom prst="rect">
            <a:avLst/>
          </a:prstGeom>
        </p:spPr>
        <p:txBody>
          <a:bodyPr vert="horz" lIns="51206" tIns="25603" rIns="51206" bIns="25603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1206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51206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63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51206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022" indent="-192022" algn="l" defTabSz="5120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6049" indent="-160019" algn="l" defTabSz="51206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75" indent="-128015" algn="l" defTabSz="512060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96105" indent="-128015" algn="l" defTabSz="51206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35" indent="-128015" algn="l" defTabSz="51206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08165" indent="-128015" algn="l" defTabSz="51206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64195" indent="-128015" algn="l" defTabSz="51206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25" indent="-128015" algn="l" defTabSz="51206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55" indent="-128015" algn="l" defTabSz="51206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206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0" algn="l" defTabSz="51206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2060" algn="l" defTabSz="51206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0" algn="l" defTabSz="51206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4120" algn="l" defTabSz="51206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0150" algn="l" defTabSz="51206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36180" algn="l" defTabSz="51206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92209" algn="l" defTabSz="51206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40" algn="l" defTabSz="51206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83092"/>
            <a:ext cx="4114800" cy="762000"/>
          </a:xfrm>
          <a:prstGeom prst="rect">
            <a:avLst/>
          </a:prstGeom>
        </p:spPr>
        <p:txBody>
          <a:bodyPr vert="horz" lIns="51206" tIns="25603" rIns="51206" bIns="2560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66800"/>
            <a:ext cx="4114800" cy="3017309"/>
          </a:xfrm>
          <a:prstGeom prst="rect">
            <a:avLst/>
          </a:prstGeom>
        </p:spPr>
        <p:txBody>
          <a:bodyPr vert="horz" lIns="51206" tIns="25603" rIns="51206" bIns="2560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4237567"/>
            <a:ext cx="1066800" cy="243417"/>
          </a:xfrm>
          <a:prstGeom prst="rect">
            <a:avLst/>
          </a:prstGeom>
        </p:spPr>
        <p:txBody>
          <a:bodyPr vert="horz" lIns="51206" tIns="25603" rIns="51206" bIns="25603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12064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512064"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4237567"/>
            <a:ext cx="1447800" cy="243417"/>
          </a:xfrm>
          <a:prstGeom prst="rect">
            <a:avLst/>
          </a:prstGeom>
        </p:spPr>
        <p:txBody>
          <a:bodyPr vert="horz" lIns="51206" tIns="25603" rIns="51206" bIns="25603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1206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4237567"/>
            <a:ext cx="1066800" cy="243417"/>
          </a:xfrm>
          <a:prstGeom prst="rect">
            <a:avLst/>
          </a:prstGeom>
        </p:spPr>
        <p:txBody>
          <a:bodyPr vert="horz" lIns="51206" tIns="25603" rIns="51206" bIns="25603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12064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51206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752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512064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024" indent="-192024" algn="l" defTabSz="512064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6052" indent="-160020" algn="l" defTabSz="512064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28016" algn="l" defTabSz="512064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96112" indent="-128016" algn="l" defTabSz="512064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indent="-128016" algn="l" defTabSz="512064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08176" indent="-128016" algn="l" defTabSz="512064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64208" indent="-128016" algn="l" defTabSz="512064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28016" algn="l" defTabSz="512064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128016" algn="l" defTabSz="512064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206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algn="l" defTabSz="51206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2064" algn="l" defTabSz="51206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" algn="l" defTabSz="51206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4128" algn="l" defTabSz="51206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0160" algn="l" defTabSz="51206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36192" algn="l" defTabSz="51206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92224" algn="l" defTabSz="51206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algn="l" defTabSz="51206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22.04.2026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167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jpe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ekhsuir.kspu.edu/server/api/core/bitstreams/87f74971-6eca-40ce-8fe4-df2ffe8de04e/content" TargetMode="External"/><Relationship Id="rId3" Type="http://schemas.openxmlformats.org/officeDocument/2006/relationships/hyperlink" Target="https://www.biochemtech.com.ua/kashtanova-minuyucha-mil-cameraria-ohridella/" TargetMode="External"/><Relationship Id="rId7" Type="http://schemas.openxmlformats.org/officeDocument/2006/relationships/hyperlink" Target="https://journal.subtropras.ru/en/archive/79/17/" TargetMode="External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51.xml"/><Relationship Id="rId6" Type="http://schemas.openxmlformats.org/officeDocument/2006/relationships/hyperlink" Target="https://pmc.ncbi.nlm.nih.gov/articles/PMC10531086/" TargetMode="External"/><Relationship Id="rId11" Type="http://schemas.openxmlformats.org/officeDocument/2006/relationships/image" Target="../media/image88.png"/><Relationship Id="rId5" Type="http://schemas.openxmlformats.org/officeDocument/2006/relationships/hyperlink" Target="https://dglib.nubip.edu.ua/server/api/core/bitstreams/54e2e90f-8aa4-4981-a2a6-769cc4df2ac0/content" TargetMode="External"/><Relationship Id="rId10" Type="http://schemas.openxmlformats.org/officeDocument/2006/relationships/image" Target="../media/image87.png"/><Relationship Id="rId4" Type="http://schemas.openxmlformats.org/officeDocument/2006/relationships/hyperlink" Target="https://ekhsuir.kspu.edu/items/4acc3432-bc22-47ab-af45-537d5d243b4a" TargetMode="External"/><Relationship Id="rId9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80" y="3"/>
            <a:ext cx="9088711" cy="1844821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2400" b="1" dirty="0">
                <a:solidFill>
                  <a:srgbClr val="283214"/>
                </a:solidFill>
                <a:latin typeface="Arial Black" panose="020B0A04020102020204" pitchFamily="34" charset="0"/>
              </a:rPr>
              <a:t>Шляхи зменшення кількості шкідника </a:t>
            </a:r>
            <a:r>
              <a:rPr lang="uk-UA" sz="2400" b="1" dirty="0" smtClean="0">
                <a:solidFill>
                  <a:srgbClr val="283214"/>
                </a:solidFill>
                <a:latin typeface="Arial Black" panose="020B0A04020102020204" pitchFamily="34" charset="0"/>
              </a:rPr>
              <a:t>гіркокаштана </a:t>
            </a:r>
            <a:r>
              <a:rPr lang="uk-UA" sz="2400" b="1" dirty="0">
                <a:solidFill>
                  <a:srgbClr val="283214"/>
                </a:solidFill>
                <a:latin typeface="Arial Black" panose="020B0A04020102020204" pitchFamily="34" charset="0"/>
              </a:rPr>
              <a:t>звичайного (</a:t>
            </a:r>
            <a:r>
              <a:rPr lang="en-US" sz="2400" b="1" dirty="0" err="1">
                <a:solidFill>
                  <a:srgbClr val="283214"/>
                </a:solidFill>
                <a:latin typeface="Arial Black" panose="020B0A04020102020204" pitchFamily="34" charset="0"/>
              </a:rPr>
              <a:t>Aesculus</a:t>
            </a:r>
            <a:r>
              <a:rPr lang="en-US" sz="2400" b="1" dirty="0">
                <a:solidFill>
                  <a:srgbClr val="283214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solidFill>
                  <a:srgbClr val="283214"/>
                </a:solidFill>
                <a:latin typeface="Arial Black" panose="020B0A04020102020204" pitchFamily="34" charset="0"/>
              </a:rPr>
              <a:t>hippocastanum</a:t>
            </a:r>
            <a:r>
              <a:rPr lang="en-US" sz="2400" b="1" dirty="0">
                <a:solidFill>
                  <a:srgbClr val="283214"/>
                </a:solidFill>
                <a:latin typeface="Arial Black" panose="020B0A04020102020204" pitchFamily="34" charset="0"/>
              </a:rPr>
              <a:t> L</a:t>
            </a:r>
            <a:r>
              <a:rPr lang="uk-UA" sz="2400" b="1" dirty="0">
                <a:solidFill>
                  <a:srgbClr val="283214"/>
                </a:solidFill>
                <a:latin typeface="Arial Black" panose="020B0A04020102020204" pitchFamily="34" charset="0"/>
              </a:rPr>
              <a:t>.) після зимової </a:t>
            </a:r>
            <a:r>
              <a:rPr lang="uk-UA" sz="2400" b="1" dirty="0" smtClean="0">
                <a:solidFill>
                  <a:srgbClr val="283214"/>
                </a:solidFill>
                <a:latin typeface="Arial Black" panose="020B0A04020102020204" pitchFamily="34" charset="0"/>
              </a:rPr>
              <a:t>діапаузи метелика </a:t>
            </a:r>
            <a:r>
              <a:rPr lang="uk-UA" sz="2400" b="1" dirty="0">
                <a:solidFill>
                  <a:srgbClr val="283214"/>
                </a:solidFill>
                <a:latin typeface="Arial Black" panose="020B0A04020102020204" pitchFamily="34" charset="0"/>
              </a:rPr>
              <a:t>мінуючої молі (</a:t>
            </a:r>
            <a:r>
              <a:rPr lang="en-US" sz="2400" b="1" dirty="0" err="1">
                <a:solidFill>
                  <a:srgbClr val="283214"/>
                </a:solidFill>
                <a:latin typeface="Arial Black" panose="020B0A04020102020204" pitchFamily="34" charset="0"/>
              </a:rPr>
              <a:t>Cameraria</a:t>
            </a:r>
            <a:r>
              <a:rPr lang="en-US" sz="2400" b="1" dirty="0">
                <a:solidFill>
                  <a:srgbClr val="283214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solidFill>
                  <a:srgbClr val="283214"/>
                </a:solidFill>
                <a:latin typeface="Arial Black" panose="020B0A04020102020204" pitchFamily="34" charset="0"/>
              </a:rPr>
              <a:t>ohridella</a:t>
            </a:r>
            <a:r>
              <a:rPr lang="uk-UA" sz="2400" b="1" dirty="0">
                <a:solidFill>
                  <a:srgbClr val="283214"/>
                </a:solidFill>
                <a:latin typeface="Arial Black" panose="020B0A04020102020204" pitchFamily="34" charset="0"/>
              </a:rPr>
              <a:t>)</a:t>
            </a:r>
            <a:r>
              <a:rPr lang="en-US" sz="2400" b="1" dirty="0">
                <a:solidFill>
                  <a:srgbClr val="283214"/>
                </a:solidFill>
                <a:latin typeface="Arial Black" panose="020B0A04020102020204" pitchFamily="34" charset="0"/>
              </a:rPr>
              <a:t> </a:t>
            </a:r>
            <a:endParaRPr lang="uk-UA" sz="2400" b="1" dirty="0">
              <a:solidFill>
                <a:srgbClr val="283214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4766" y="2060848"/>
            <a:ext cx="4666508" cy="4608512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uk-UA" sz="1800" b="1" dirty="0">
                <a:solidFill>
                  <a:prstClr val="black"/>
                </a:solidFill>
                <a:latin typeface="Comic Sans MS" panose="030F0702030302020204" pitchFamily="66" charset="0"/>
              </a:rPr>
              <a:t>Автори:</a:t>
            </a:r>
          </a:p>
          <a:p>
            <a:pPr algn="l">
              <a:spcBef>
                <a:spcPts val="0"/>
              </a:spcBef>
            </a:pPr>
            <a:r>
              <a:rPr lang="uk-UA" sz="1800" dirty="0">
                <a:solidFill>
                  <a:prstClr val="black"/>
                </a:solidFill>
              </a:rPr>
              <a:t>✤</a:t>
            </a:r>
            <a:r>
              <a:rPr lang="uk-UA" sz="18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Байраченко</a:t>
            </a: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uk-UA" sz="18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Нікіта</a:t>
            </a: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uk-UA" sz="18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Сергійович, </a:t>
            </a: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вихованець ХЦДЮТ,  учень 9 класу </a:t>
            </a:r>
            <a:r>
              <a:rPr lang="uk-UA" sz="18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НВК № </a:t>
            </a: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56 Херсонської міської </a:t>
            </a:r>
            <a:r>
              <a:rPr lang="uk-UA" sz="18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ради.</a:t>
            </a:r>
            <a:endParaRPr lang="uk-UA" sz="18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algn="l">
              <a:spcBef>
                <a:spcPts val="0"/>
              </a:spcBef>
            </a:pP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✤ </a:t>
            </a:r>
            <a:r>
              <a:rPr lang="uk-UA" sz="18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Вороненко</a:t>
            </a: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 Марія Дмитрівна, вихованка ХЦДЮТ, учениця  9 </a:t>
            </a:r>
            <a:r>
              <a:rPr lang="uk-UA" sz="18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класу </a:t>
            </a: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ЗЗСО № 33 Херсонської міської ради </a:t>
            </a:r>
            <a:r>
              <a:rPr lang="uk-UA" sz="18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.</a:t>
            </a:r>
            <a:endParaRPr lang="uk-UA" sz="18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algn="l">
              <a:spcBef>
                <a:spcPts val="0"/>
              </a:spcBef>
            </a:pPr>
            <a:endParaRPr lang="uk-UA" sz="18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algn="l">
              <a:spcBef>
                <a:spcPts val="0"/>
              </a:spcBef>
            </a:pP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Наукові  керівники:</a:t>
            </a:r>
          </a:p>
          <a:p>
            <a:pPr algn="l">
              <a:spcBef>
                <a:spcPts val="0"/>
              </a:spcBef>
            </a:pP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✤ Козуб Наталія Марківна. Керівник гуртка  </a:t>
            </a:r>
            <a:r>
              <a:rPr lang="uk-UA" sz="18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ХЦДЮТ.</a:t>
            </a:r>
            <a:endParaRPr lang="uk-UA" sz="18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algn="l">
              <a:spcBef>
                <a:spcPts val="0"/>
              </a:spcBef>
            </a:pP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✤ </a:t>
            </a:r>
            <a:r>
              <a:rPr lang="ru-RU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Довгалюк Ольга </a:t>
            </a:r>
            <a:r>
              <a:rPr lang="ru-RU" sz="18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Михайлівна</a:t>
            </a:r>
            <a:r>
              <a:rPr lang="ru-RU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, старший </a:t>
            </a:r>
            <a:r>
              <a:rPr lang="ru-RU" sz="18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вчитель</a:t>
            </a:r>
            <a:r>
              <a:rPr lang="ru-RU" sz="18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, </a:t>
            </a:r>
            <a:r>
              <a:rPr lang="ru-RU" sz="18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біологія</a:t>
            </a:r>
            <a:r>
              <a:rPr lang="ru-RU" sz="18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НВК </a:t>
            </a: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№ </a:t>
            </a:r>
            <a:r>
              <a:rPr lang="uk-UA" sz="18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56.</a:t>
            </a:r>
            <a:endParaRPr lang="uk-UA" sz="18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algn="l">
              <a:spcBef>
                <a:spcPts val="0"/>
              </a:spcBef>
            </a:pP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✤</a:t>
            </a:r>
            <a:r>
              <a:rPr lang="uk-UA" sz="18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Щавлинська</a:t>
            </a:r>
            <a:r>
              <a:rPr lang="uk-UA" sz="1800" dirty="0">
                <a:solidFill>
                  <a:prstClr val="black"/>
                </a:solidFill>
                <a:latin typeface="Comic Sans MS" panose="030F0702030302020204" pitchFamily="66" charset="0"/>
              </a:rPr>
              <a:t> Валентина Юріївна, вчитель біології вищої категорії ЗЗСО № </a:t>
            </a:r>
            <a:r>
              <a:rPr lang="uk-UA" sz="18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33.</a:t>
            </a:r>
            <a:endParaRPr lang="uk-UA" sz="18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88"/>
          <a:stretch/>
        </p:blipFill>
        <p:spPr bwMode="auto">
          <a:xfrm>
            <a:off x="35495" y="2926472"/>
            <a:ext cx="2214347" cy="3931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5"/>
          <a:stretch/>
        </p:blipFill>
        <p:spPr bwMode="auto">
          <a:xfrm>
            <a:off x="35495" y="1844824"/>
            <a:ext cx="2214348" cy="20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D:\мой д-дик\гурток 2025-26\2 рік  Основи біології\Мінуюча міль та каштан\500px-Aesculus_hippocastanum_PICT00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200" y="1856503"/>
            <a:ext cx="2066455" cy="225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199" y="4113071"/>
            <a:ext cx="2066456" cy="27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821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Гіркокаштан звичайний (Aesculus hippocastanum) — фото та опис рослини 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4" y="-35076"/>
            <a:ext cx="9141681" cy="689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3650"/>
            <a:ext cx="5153080" cy="44265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3100" b="1" dirty="0" smtClean="0">
                <a:solidFill>
                  <a:schemeClr val="accent6">
                    <a:lumMod val="75000"/>
                  </a:schemeClr>
                </a:solidFill>
              </a:rPr>
              <a:t>Актуальність дослідження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192" y="692696"/>
            <a:ext cx="4896544" cy="590465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dirty="0" smtClean="0"/>
              <a:t>Проблема захисту кінського каштану від мінуючої молі актуальна в наш час  практично в усіх країнах Європи </a:t>
            </a:r>
            <a:r>
              <a:rPr lang="ru-RU" sz="1800" b="1" dirty="0" smtClean="0"/>
              <a:t>(рис.1)</a:t>
            </a:r>
            <a:r>
              <a:rPr lang="en-US" sz="1800" b="1" dirty="0" smtClean="0">
                <a:solidFill>
                  <a:schemeClr val="tx1"/>
                </a:solidFill>
              </a:rPr>
              <a:t>[</a:t>
            </a:r>
            <a:r>
              <a:rPr lang="en-US" sz="1800" b="1" dirty="0" smtClean="0">
                <a:solidFill>
                  <a:schemeClr val="tx1"/>
                </a:solidFill>
              </a:rPr>
              <a:t>1</a:t>
            </a:r>
            <a:r>
              <a:rPr lang="uk-UA" sz="1800" b="1" dirty="0" smtClean="0">
                <a:solidFill>
                  <a:schemeClr val="tx1"/>
                </a:solidFill>
              </a:rPr>
              <a:t>,8,9,10</a:t>
            </a:r>
            <a:r>
              <a:rPr lang="en-US" sz="1800" b="1" dirty="0" smtClean="0">
                <a:solidFill>
                  <a:schemeClr val="tx1"/>
                </a:solidFill>
              </a:rPr>
              <a:t>]</a:t>
            </a:r>
            <a:r>
              <a:rPr lang="ru-RU" sz="1800" b="1" dirty="0" smtClean="0"/>
              <a:t>. </a:t>
            </a:r>
            <a:endParaRPr lang="en-US" sz="1800" b="1" dirty="0" smtClean="0"/>
          </a:p>
          <a:p>
            <a:pPr marL="0" indent="0">
              <a:buNone/>
            </a:pPr>
            <a:r>
              <a:rPr lang="uk-UA" sz="1800" b="1" dirty="0" smtClean="0"/>
              <a:t>Ці дерева </a:t>
            </a:r>
            <a:r>
              <a:rPr lang="ru-RU" sz="1800" b="1" dirty="0" smtClean="0"/>
              <a:t>є </a:t>
            </a:r>
            <a:r>
              <a:rPr lang="uk-UA" sz="1800" b="1" dirty="0" smtClean="0"/>
              <a:t>важливою складовою міського озеленення, проте їхній стан значно погіршується через поширення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мінуючо</a:t>
            </a:r>
            <a:r>
              <a:rPr lang="uk-UA" sz="1800" b="1" dirty="0" smtClean="0"/>
              <a:t>ї молі </a:t>
            </a:r>
            <a:r>
              <a:rPr lang="ru-RU" sz="1800" b="1" dirty="0" smtClean="0"/>
              <a:t>(</a:t>
            </a:r>
            <a:r>
              <a:rPr lang="en-US" sz="1800" b="1" dirty="0" err="1"/>
              <a:t>Cameraria</a:t>
            </a:r>
            <a:r>
              <a:rPr lang="en-US" sz="1800" b="1" dirty="0"/>
              <a:t> </a:t>
            </a:r>
            <a:r>
              <a:rPr lang="en-US" sz="1800" b="1" dirty="0" err="1"/>
              <a:t>ohridella</a:t>
            </a:r>
            <a:r>
              <a:rPr lang="en-US" sz="1800" b="1" dirty="0"/>
              <a:t>), </a:t>
            </a:r>
            <a:r>
              <a:rPr lang="uk-UA" sz="1800" b="1" dirty="0" smtClean="0"/>
              <a:t>що спричиняє масове ураження листя, зниження фотосинтетичної активності та ослаблення дерев. Внаслідок чого каштани, втрачають природний декоративний вигляд, що ставить під сумнів доцільність подальшого культивування цього дерева в містах. </a:t>
            </a:r>
            <a:endParaRPr lang="en-US" sz="1800" b="1" dirty="0" smtClean="0"/>
          </a:p>
          <a:p>
            <a:pPr marL="0" indent="0">
              <a:buNone/>
            </a:pPr>
            <a:r>
              <a:rPr lang="uk-UA" sz="1800" b="1" dirty="0" smtClean="0"/>
              <a:t>Естетичний  збиток настільки серйозний, що в багатьох європейських містах муніципалітети вже вживають заходи щодо  заміні звичайного кінського каштана</a:t>
            </a:r>
            <a:r>
              <a:rPr lang="en-US" sz="1800" b="1" dirty="0" smtClean="0">
                <a:solidFill>
                  <a:schemeClr val="tx1"/>
                </a:solidFill>
              </a:rPr>
              <a:t>[2]</a:t>
            </a:r>
            <a:r>
              <a:rPr lang="uk-UA" sz="1800" b="1" dirty="0" smtClean="0"/>
              <a:t>.  Це зумовлює необхідність пошуку стійких видів гіркокаштана для ефективного та довготривалого озеленення міського середовища.</a:t>
            </a:r>
            <a:endParaRPr lang="uk-UA" sz="1800" b="1" dirty="0"/>
          </a:p>
        </p:txBody>
      </p:sp>
      <p:pic>
        <p:nvPicPr>
          <p:cNvPr id="2050" name="Picture 2" descr="D:\мой д-дик\гурток 2025-26\Адміністрація, завучі\канікули\Розповсюдження метелика мінуюча міль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7"/>
          <a:stretch/>
        </p:blipFill>
        <p:spPr bwMode="auto">
          <a:xfrm>
            <a:off x="5364088" y="63650"/>
            <a:ext cx="3452712" cy="186723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29272" y="1940108"/>
            <a:ext cx="348752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39" tIns="45720" rIns="91439" bIns="45720">
            <a:spAutoFit/>
          </a:bodyPr>
          <a:lstStyle/>
          <a:p>
            <a:r>
              <a:rPr lang="ru-RU" sz="1600" dirty="0" smtClean="0"/>
              <a:t>Рис.1: Ареал </a:t>
            </a:r>
            <a:r>
              <a:rPr lang="uk-UA" sz="1600" dirty="0" smtClean="0"/>
              <a:t>поширення</a:t>
            </a:r>
            <a:r>
              <a:rPr lang="ru-RU" sz="1600" dirty="0" smtClean="0"/>
              <a:t> листов</a:t>
            </a:r>
            <a:r>
              <a:rPr lang="uk-UA" sz="1600" dirty="0" err="1" smtClean="0"/>
              <a:t>ого</a:t>
            </a:r>
            <a:r>
              <a:rPr lang="ru-RU" sz="1600" dirty="0" smtClean="0"/>
              <a:t> </a:t>
            </a:r>
            <a:r>
              <a:rPr lang="uk-UA" sz="1600" dirty="0" smtClean="0"/>
              <a:t>мінера</a:t>
            </a:r>
            <a:r>
              <a:rPr lang="ru-RU" sz="1600" dirty="0" smtClean="0"/>
              <a:t> </a:t>
            </a:r>
            <a:r>
              <a:rPr lang="en-US" sz="1600" dirty="0" err="1"/>
              <a:t>Cameraria</a:t>
            </a:r>
            <a:r>
              <a:rPr lang="en-US" sz="1600" dirty="0"/>
              <a:t> </a:t>
            </a:r>
            <a:r>
              <a:rPr lang="en-US" sz="1600" dirty="0" err="1"/>
              <a:t>ohridella</a:t>
            </a:r>
            <a:r>
              <a:rPr lang="en-US" sz="1600" dirty="0"/>
              <a:t> </a:t>
            </a:r>
            <a:r>
              <a:rPr lang="uk-UA" sz="1600" dirty="0" smtClean="0"/>
              <a:t> у світі станом на 2023 рік </a:t>
            </a:r>
            <a:r>
              <a:rPr lang="en-US" sz="1600" dirty="0" smtClean="0"/>
              <a:t>[</a:t>
            </a:r>
            <a:r>
              <a:rPr lang="uk-UA" sz="1600" dirty="0"/>
              <a:t>1</a:t>
            </a:r>
            <a:r>
              <a:rPr lang="en-US" sz="1600" dirty="0" smtClean="0"/>
              <a:t>]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97120" y="2861089"/>
            <a:ext cx="3739376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39" tIns="45720" rIns="91439" bIns="45720">
            <a:spAutoFit/>
          </a:bodyPr>
          <a:lstStyle/>
          <a:p>
            <a:r>
              <a:rPr lang="uk-UA" sz="1600" b="1" dirty="0" smtClean="0"/>
              <a:t>У Херсоні  </a:t>
            </a:r>
            <a:r>
              <a:rPr lang="en-US" sz="1600" b="1" dirty="0" err="1" smtClean="0"/>
              <a:t>Cameraria</a:t>
            </a:r>
            <a:r>
              <a:rPr lang="en-US" sz="1600" b="1" dirty="0" smtClean="0"/>
              <a:t> </a:t>
            </a:r>
            <a:r>
              <a:rPr lang="en-US" sz="1600" b="1" dirty="0" err="1"/>
              <a:t>ohridella</a:t>
            </a:r>
            <a:r>
              <a:rPr lang="en-US" sz="1600" b="1" dirty="0"/>
              <a:t> </a:t>
            </a:r>
            <a:r>
              <a:rPr lang="ru-RU" sz="1600" b="1" dirty="0" smtClean="0"/>
              <a:t>—активно </a:t>
            </a:r>
            <a:r>
              <a:rPr lang="uk-UA" sz="1600" b="1" dirty="0" smtClean="0"/>
              <a:t>поширюється завдяки  великому фонду гіркокаштанів звичайних</a:t>
            </a:r>
            <a:r>
              <a:rPr lang="ru-RU" sz="1600" b="1" dirty="0" smtClean="0"/>
              <a:t> </a:t>
            </a:r>
            <a:r>
              <a:rPr lang="uk-UA" sz="1600" b="1" dirty="0" smtClean="0"/>
              <a:t>і сприятливих кліматичних умов: м'яка зима, тепла  весна, жарке літо</a:t>
            </a:r>
            <a:r>
              <a:rPr lang="ru-RU" sz="1600" b="1" dirty="0"/>
              <a:t>. </a:t>
            </a:r>
            <a:r>
              <a:rPr lang="uk-UA" sz="1600" b="1" dirty="0" smtClean="0"/>
              <a:t> Метелики вирізняється високою  репродуктивною здатністю та швидким поширенням на нових територіях</a:t>
            </a:r>
            <a:r>
              <a:rPr lang="en-US" sz="1600" b="1" dirty="0" smtClean="0"/>
              <a:t>[3]</a:t>
            </a:r>
            <a:r>
              <a:rPr lang="uk-UA" sz="1600" b="1" dirty="0" smtClean="0"/>
              <a:t>. </a:t>
            </a:r>
            <a:endParaRPr lang="uk-UA" sz="1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53080" y="11896"/>
            <a:ext cx="66992" cy="684610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" name="Picture 2" descr="Ирина и Андрей В, г. Херсон, Украин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8" b="4043"/>
          <a:stretch/>
        </p:blipFill>
        <p:spPr bwMode="auto">
          <a:xfrm>
            <a:off x="5315664" y="5013176"/>
            <a:ext cx="2064648" cy="17271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Запорізькі каштани атакує небезпечна комаха - Запорозька Сі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013176"/>
            <a:ext cx="1728872" cy="17271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42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Гіркокаштан, каштан дикий (білий), горіх кінський, жолузник – Aesculus –  Конский каштан, жёлудник, эскулу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00"/>
            <a:ext cx="9144000" cy="68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55338"/>
            <a:ext cx="8856982" cy="895386"/>
          </a:xfr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62500" lnSpcReduction="20000"/>
          </a:bodyPr>
          <a:lstStyle/>
          <a:p>
            <a:r>
              <a:rPr lang="uk-UA" b="1" dirty="0" smtClean="0"/>
              <a:t>Об’єкт дослідження</a:t>
            </a:r>
            <a:r>
              <a:rPr lang="uk-UA" dirty="0" smtClean="0"/>
              <a:t>: екологічні зв’язки гіркокаштана та мінуючої молі</a:t>
            </a:r>
          </a:p>
          <a:p>
            <a:r>
              <a:rPr lang="uk-UA" b="1" dirty="0" smtClean="0"/>
              <a:t>Предмет </a:t>
            </a:r>
            <a:r>
              <a:rPr lang="uk-UA" b="1" dirty="0"/>
              <a:t>дослідження:</a:t>
            </a:r>
            <a:r>
              <a:rPr lang="uk-UA" dirty="0"/>
              <a:t> </a:t>
            </a:r>
            <a:r>
              <a:rPr lang="uk-UA" dirty="0" smtClean="0"/>
              <a:t>заходи обмеження чисельності каштанової мінуючої молі (</a:t>
            </a:r>
            <a:r>
              <a:rPr lang="en-US" dirty="0" err="1"/>
              <a:t>C</a:t>
            </a:r>
            <a:r>
              <a:rPr lang="en-US" dirty="0" err="1" smtClean="0"/>
              <a:t>ameraria</a:t>
            </a:r>
            <a:r>
              <a:rPr lang="en-US" dirty="0" smtClean="0"/>
              <a:t> </a:t>
            </a:r>
            <a:r>
              <a:rPr lang="en-US" dirty="0" err="1"/>
              <a:t>O</a:t>
            </a:r>
            <a:r>
              <a:rPr lang="en-US" dirty="0" err="1" smtClean="0"/>
              <a:t>hridella</a:t>
            </a:r>
            <a:r>
              <a:rPr lang="en-US" dirty="0" smtClean="0"/>
              <a:t>)</a:t>
            </a:r>
            <a:r>
              <a:rPr lang="uk-UA" dirty="0" smtClean="0"/>
              <a:t> після зимової діапаузи.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2218044"/>
            <a:ext cx="3384375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/>
              <a:t>ЗАВДАННЯ: </a:t>
            </a:r>
            <a:endParaRPr lang="uk-UA" sz="2000" b="1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07504" y="2708920"/>
            <a:ext cx="3384376" cy="39604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39" tIns="45720" rIns="91439" bIns="45720" rtlCol="0">
            <a:noAutofit/>
          </a:bodyPr>
          <a:lstStyle>
            <a:lvl1pPr marL="342898" indent="-342898" algn="l" defTabSz="91439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44" indent="-285748" algn="l" defTabSz="91439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91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87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83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80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76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72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69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uk-UA" sz="1800" dirty="0" smtClean="0"/>
              <a:t>1. Аналіз літератури щодо теми і мети дослідження.</a:t>
            </a:r>
          </a:p>
          <a:p>
            <a:pPr marL="0" indent="0">
              <a:buFont typeface="Arial" pitchFamily="34" charset="0"/>
              <a:buNone/>
            </a:pPr>
            <a:r>
              <a:rPr lang="uk-UA" sz="1800" dirty="0" smtClean="0"/>
              <a:t>2. Дослідження  </a:t>
            </a:r>
            <a:r>
              <a:rPr lang="uk-UA" sz="1800" dirty="0" err="1" smtClean="0"/>
              <a:t>фітосанітарного</a:t>
            </a:r>
            <a:r>
              <a:rPr lang="uk-UA" sz="1800" dirty="0" smtClean="0"/>
              <a:t> стану дерев кінського каштана  </a:t>
            </a:r>
            <a:r>
              <a:rPr lang="ru-RU" sz="1800" dirty="0" smtClean="0"/>
              <a:t>та </a:t>
            </a:r>
            <a:r>
              <a:rPr lang="uk-UA" sz="1800" dirty="0" smtClean="0"/>
              <a:t>організація і проведення заходів захисту </a:t>
            </a:r>
            <a:r>
              <a:rPr lang="uk-UA" sz="1800" dirty="0" err="1" smtClean="0"/>
              <a:t>гіркокаштана</a:t>
            </a:r>
            <a:r>
              <a:rPr lang="uk-UA" sz="1800" dirty="0" smtClean="0"/>
              <a:t> для зменшення чисельності </a:t>
            </a:r>
            <a:r>
              <a:rPr lang="uk-UA" sz="1800" dirty="0" err="1" smtClean="0"/>
              <a:t>мінуючої</a:t>
            </a:r>
            <a:r>
              <a:rPr lang="uk-UA" sz="1800" dirty="0" smtClean="0"/>
              <a:t> молі після зимової діапаузи.</a:t>
            </a:r>
          </a:p>
          <a:p>
            <a:pPr marL="0" indent="0">
              <a:buFont typeface="Arial" pitchFamily="34" charset="0"/>
              <a:buNone/>
            </a:pPr>
            <a:r>
              <a:rPr lang="uk-UA" sz="1800" dirty="0" smtClean="0"/>
              <a:t>3. Рекомендації щодо збереження дерев гіркокаштана звичайного та ведення в урбофітоценоз  інших видів гіркокаштанів.</a:t>
            </a:r>
            <a:endParaRPr lang="uk-UA" sz="1800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832139" y="2215802"/>
            <a:ext cx="3132347" cy="4280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000" b="1" dirty="0"/>
              <a:t>МЕТОДИ </a:t>
            </a:r>
            <a:r>
              <a:rPr lang="uk-UA" sz="2000" b="1" dirty="0" smtClean="0"/>
              <a:t>ДОСЛІДЖЕННЯ</a:t>
            </a:r>
            <a:r>
              <a:rPr lang="uk-UA" sz="2000" dirty="0" smtClean="0"/>
              <a:t>:</a:t>
            </a:r>
            <a:endParaRPr lang="ru-RU" sz="2000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832139" y="2708920"/>
            <a:ext cx="3078341" cy="396044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39" tIns="45720" rIns="91439" bIns="45720" rtlCol="0">
            <a:normAutofit fontScale="55000" lnSpcReduction="20000"/>
          </a:bodyPr>
          <a:lstStyle>
            <a:lvl1pPr marL="342898" indent="-342898" algn="l" defTabSz="91439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44" indent="-285748" algn="l" defTabSz="91439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91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87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83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80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76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72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69" indent="-228598" algn="l" defTabSz="91439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uk-UA" dirty="0" smtClean="0"/>
              <a:t>Аналіз літературних джерел.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/>
              <a:t>Спостереження і опис стану гіркокаштана звичайного.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/>
              <a:t>Організація і проведення агітаційної роботи щодо різних верст населення відносно захисту гіркокаштана звичайного від мінуючої молі.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/>
              <a:t>Методи  зменшення кількості шкідника мінуючої молі.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/>
              <a:t>Статистична обробка результатів дослідження.</a:t>
            </a:r>
          </a:p>
          <a:p>
            <a:pPr marL="0" indent="0">
              <a:buNone/>
            </a:pPr>
            <a:endParaRPr lang="uk-UA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93436"/>
            <a:ext cx="9144000" cy="103130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МЕТА: </a:t>
            </a:r>
            <a:r>
              <a:rPr lang="uk-UA" sz="2000" b="1" dirty="0" smtClean="0"/>
              <a:t>ОБҐРУНТУВАТИ ТА РЕАЛІЗУВАТИ ДОСТУПНІ МЕТОДИ ЗМЕНШЕННЯ ЧИСЕЛЬНОСТІ </a:t>
            </a:r>
            <a:r>
              <a:rPr lang="en-US" sz="2000" b="1" dirty="0" smtClean="0"/>
              <a:t>CAMERARIA OHRIDELLA </a:t>
            </a:r>
            <a:r>
              <a:rPr lang="uk-UA" sz="2000" b="1" dirty="0" smtClean="0"/>
              <a:t>ЗАДЛЯ ЗБЕРЕЖЕННЯ ЕСТЕТИЧНОГО ВИГЛЯДУ ГІРКОКАШТАНА ЗВИЧАЙНОГО У МІСЬКОМУ СЕРЕДОВИЩІ.</a:t>
            </a:r>
            <a:endParaRPr lang="uk-UA" sz="2000" b="1" dirty="0"/>
          </a:p>
        </p:txBody>
      </p:sp>
      <p:pic>
        <p:nvPicPr>
          <p:cNvPr id="5122" name="Picture 2" descr="Гіркокаштан звичайний ( каштан кінський) | ГОСПОДА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923" y="2215802"/>
            <a:ext cx="2232248" cy="247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0919" y="4689140"/>
            <a:ext cx="2268252" cy="1980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148373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Гіркокаштан звичайний (Aesculus hippocastanum) — фото та опис рослини 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8" y="-32216"/>
            <a:ext cx="9150608" cy="689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56" y="149602"/>
            <a:ext cx="9126344" cy="48057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333399"/>
                </a:solidFill>
              </a:rPr>
              <a:t>Новизна дослідження</a:t>
            </a:r>
            <a:endParaRPr lang="ru-RU" sz="3200" b="1" dirty="0">
              <a:solidFill>
                <a:srgbClr val="33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336" y="774194"/>
            <a:ext cx="8280920" cy="193472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sz="2600" dirty="0" smtClean="0"/>
              <a:t>Моніторинг стану гіркокаштана звичайного</a:t>
            </a:r>
            <a:endParaRPr lang="ru-RU" sz="26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uk-UA" sz="2600" dirty="0" smtClean="0"/>
              <a:t>Прикладне впровадження комунікаційної взаємодії різних верств населення щодо обізнаності проблеми захисту каштану кінського 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600" dirty="0" smtClean="0"/>
              <a:t>Зменшення кількості шкідника мінуючої молі  у осіннє – зимово - весняному періоду.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600" dirty="0" smtClean="0"/>
              <a:t>Пошук</a:t>
            </a:r>
            <a:r>
              <a:rPr lang="ru-RU" sz="2600" dirty="0" smtClean="0"/>
              <a:t>  </a:t>
            </a:r>
            <a:r>
              <a:rPr lang="ru-RU" sz="2600" dirty="0"/>
              <a:t>та </a:t>
            </a:r>
            <a:r>
              <a:rPr lang="uk-UA" sz="2600" dirty="0" smtClean="0"/>
              <a:t>пропозиції стійких видів гіркокаштана для ефективного та довготривалого озеленення міського середовища.</a:t>
            </a:r>
          </a:p>
          <a:p>
            <a:pPr marL="0" indent="0">
              <a:buNone/>
            </a:pPr>
            <a:endParaRPr lang="uk-UA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717032"/>
            <a:ext cx="8280920" cy="286232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dirty="0" smtClean="0"/>
              <a:t>Проаналізувати літературні джерела;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dirty="0" smtClean="0"/>
              <a:t>Дослідити  сучасний стан </a:t>
            </a:r>
            <a:r>
              <a:rPr lang="uk-UA" sz="2000" dirty="0" err="1" smtClean="0"/>
              <a:t>гіркокаштана</a:t>
            </a:r>
            <a:r>
              <a:rPr lang="uk-UA" sz="2000" dirty="0" smtClean="0"/>
              <a:t> звичайного</a:t>
            </a:r>
            <a:r>
              <a:rPr lang="ru-RU" sz="2000" dirty="0" smtClean="0"/>
              <a:t> </a:t>
            </a:r>
            <a:r>
              <a:rPr lang="ru-RU" sz="2000" dirty="0"/>
              <a:t>(</a:t>
            </a:r>
            <a:r>
              <a:rPr lang="en-US" sz="2000" dirty="0" err="1"/>
              <a:t>Aesculus</a:t>
            </a:r>
            <a:r>
              <a:rPr lang="en-US" sz="2000" dirty="0"/>
              <a:t> </a:t>
            </a:r>
            <a:r>
              <a:rPr lang="en-US" sz="2000" dirty="0" err="1"/>
              <a:t>hippocastanum</a:t>
            </a:r>
            <a:r>
              <a:rPr lang="en-US" sz="2000" dirty="0"/>
              <a:t> );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dirty="0" smtClean="0"/>
              <a:t>Розробити і провести  заходи щодо зменшення чисельності шкідника </a:t>
            </a:r>
            <a:r>
              <a:rPr lang="uk-UA" sz="2000" dirty="0" err="1" smtClean="0"/>
              <a:t>мінуючої</a:t>
            </a:r>
            <a:r>
              <a:rPr lang="uk-UA" sz="2000" dirty="0" smtClean="0"/>
              <a:t> молі до виходу його з зимуючої лялечки;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dirty="0" smtClean="0"/>
              <a:t>Запропонувати  можливості використання інших видів </a:t>
            </a:r>
            <a:r>
              <a:rPr lang="uk-UA" sz="2000" dirty="0" err="1" smtClean="0"/>
              <a:t>гіркокаштанів</a:t>
            </a:r>
            <a:r>
              <a:rPr lang="uk-UA" sz="2000" dirty="0" smtClean="0"/>
              <a:t> в озеленені міста;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dirty="0" smtClean="0"/>
              <a:t>Надати  рекомендації щодо допомоги і захисту  </a:t>
            </a:r>
            <a:r>
              <a:rPr lang="uk-UA" sz="2000" dirty="0" err="1" smtClean="0"/>
              <a:t>гіркокаштана</a:t>
            </a:r>
            <a:r>
              <a:rPr lang="uk-UA" sz="2000" dirty="0" smtClean="0"/>
              <a:t>  звичайного .</a:t>
            </a:r>
            <a:endParaRPr lang="uk-UA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3049796"/>
            <a:ext cx="91440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92341E"/>
                </a:solidFill>
              </a:rPr>
              <a:t>Організація  дослідження</a:t>
            </a:r>
            <a:endParaRPr lang="uk-UA" sz="2800" b="1" dirty="0">
              <a:solidFill>
                <a:srgbClr val="9234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99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Зеленый фон с листочками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941" y="-2598"/>
            <a:ext cx="9193941" cy="686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-2597"/>
            <a:ext cx="6894211" cy="105533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2400" b="1" dirty="0">
                <a:solidFill>
                  <a:srgbClr val="527105"/>
                </a:solidFill>
              </a:rPr>
              <a:t>Аналіз літературних джерел </a:t>
            </a:r>
            <a:r>
              <a:rPr lang="uk-UA" sz="2400" b="1" dirty="0" smtClean="0">
                <a:solidFill>
                  <a:srgbClr val="527105"/>
                </a:solidFill>
              </a:rPr>
              <a:t>щодо екологічних  зв’язків </a:t>
            </a:r>
            <a:r>
              <a:rPr lang="uk-UA" sz="2400" b="1" dirty="0">
                <a:solidFill>
                  <a:srgbClr val="527105"/>
                </a:solidFill>
              </a:rPr>
              <a:t>гіркокаштана та мінуючої </a:t>
            </a:r>
            <a:r>
              <a:rPr lang="uk-UA" sz="2400" b="1" dirty="0" smtClean="0">
                <a:solidFill>
                  <a:srgbClr val="527105"/>
                </a:solidFill>
              </a:rPr>
              <a:t>молі та природніх </a:t>
            </a:r>
            <a:r>
              <a:rPr lang="uk-UA" sz="2400" b="1" dirty="0">
                <a:solidFill>
                  <a:srgbClr val="527105"/>
                </a:solidFill>
              </a:rPr>
              <a:t>механізмів  регуляції чисельності </a:t>
            </a:r>
            <a:r>
              <a:rPr lang="en-US" sz="2400" b="1" dirty="0" err="1" smtClean="0">
                <a:solidFill>
                  <a:srgbClr val="527105"/>
                </a:solidFill>
              </a:rPr>
              <a:t>Cameraria</a:t>
            </a:r>
            <a:r>
              <a:rPr lang="en-US" sz="2400" b="1" dirty="0" smtClean="0">
                <a:solidFill>
                  <a:srgbClr val="527105"/>
                </a:solidFill>
              </a:rPr>
              <a:t> </a:t>
            </a:r>
            <a:r>
              <a:rPr lang="en-US" sz="2400" b="1" dirty="0" err="1" smtClean="0">
                <a:solidFill>
                  <a:srgbClr val="527105"/>
                </a:solidFill>
              </a:rPr>
              <a:t>ohridella</a:t>
            </a:r>
            <a:endParaRPr lang="uk-UA" sz="2800" dirty="0">
              <a:solidFill>
                <a:srgbClr val="527105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378114"/>
            <a:ext cx="3024336" cy="536325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1200" dirty="0" smtClean="0"/>
              <a:t>Личинки </a:t>
            </a:r>
            <a:r>
              <a:rPr lang="uk-UA" sz="1200" dirty="0"/>
              <a:t>прогризають тунелі («міни») у паренхімі листка між верхнім і нижнім епідермісом. Це руйнує хлоропласти — клітини, що здійснюють </a:t>
            </a:r>
            <a:r>
              <a:rPr lang="uk-UA" sz="1200" b="1" dirty="0"/>
              <a:t>фотосинтез</a:t>
            </a:r>
            <a:r>
              <a:rPr lang="uk-UA" sz="1200" dirty="0"/>
              <a:t>.</a:t>
            </a:r>
          </a:p>
          <a:p>
            <a:pPr marL="0" indent="0">
              <a:buNone/>
            </a:pPr>
            <a:r>
              <a:rPr lang="uk-UA" sz="1200" dirty="0"/>
              <a:t> Наслідки:</a:t>
            </a:r>
          </a:p>
          <a:p>
            <a:r>
              <a:rPr lang="uk-UA" sz="1200" dirty="0"/>
              <a:t>Дерево </a:t>
            </a:r>
            <a:r>
              <a:rPr lang="uk-UA" sz="1200" b="1" dirty="0"/>
              <a:t>втрачає до 70–90% листової поверхні</a:t>
            </a:r>
            <a:r>
              <a:rPr lang="uk-UA" sz="1200" dirty="0"/>
              <a:t> вже у липні–серпні</a:t>
            </a:r>
          </a:p>
          <a:p>
            <a:r>
              <a:rPr lang="uk-UA" sz="1200" b="1" dirty="0"/>
              <a:t>Передчасне всихання та </a:t>
            </a:r>
            <a:r>
              <a:rPr lang="uk-UA" sz="1200" b="1" dirty="0" err="1"/>
              <a:t>опадіння</a:t>
            </a:r>
            <a:r>
              <a:rPr lang="uk-UA" sz="1200" b="1" dirty="0"/>
              <a:t> листя</a:t>
            </a:r>
            <a:r>
              <a:rPr lang="uk-UA" sz="1200" dirty="0"/>
              <a:t> (замість жовтня — вже у серпні)</a:t>
            </a:r>
          </a:p>
          <a:p>
            <a:r>
              <a:rPr lang="uk-UA" sz="1200" dirty="0"/>
              <a:t>Дерево </a:t>
            </a:r>
            <a:r>
              <a:rPr lang="uk-UA" sz="1200" b="1" dirty="0"/>
              <a:t>не встигає накопичити поживні речовини</a:t>
            </a:r>
            <a:r>
              <a:rPr lang="uk-UA" sz="1200" dirty="0"/>
              <a:t> на зиму</a:t>
            </a:r>
          </a:p>
          <a:p>
            <a:r>
              <a:rPr lang="uk-UA" sz="1200" dirty="0"/>
              <a:t>Ослаблені дерева </a:t>
            </a:r>
            <a:r>
              <a:rPr lang="uk-UA" sz="1200" b="1" dirty="0"/>
              <a:t>стають вразливими</a:t>
            </a:r>
            <a:r>
              <a:rPr lang="uk-UA" sz="1200" dirty="0"/>
              <a:t> до грибкових </a:t>
            </a:r>
            <a:r>
              <a:rPr lang="uk-UA" sz="1200" dirty="0" err="1"/>
              <a:t>хвороб</a:t>
            </a:r>
            <a:r>
              <a:rPr lang="uk-UA" sz="1200" dirty="0"/>
              <a:t>, бактерій, інших шкідників</a:t>
            </a:r>
          </a:p>
          <a:p>
            <a:r>
              <a:rPr lang="uk-UA" sz="1200" dirty="0"/>
              <a:t>При багаторічному ураженні — </a:t>
            </a:r>
            <a:r>
              <a:rPr lang="uk-UA" sz="1200" b="1" dirty="0"/>
              <a:t>загибель дерева</a:t>
            </a:r>
            <a:endParaRPr lang="uk-UA" sz="1200" dirty="0"/>
          </a:p>
          <a:p>
            <a:r>
              <a:rPr lang="uk-UA" sz="1200" dirty="0"/>
              <a:t>Для міста: втрата </a:t>
            </a:r>
            <a:r>
              <a:rPr lang="uk-UA" sz="1200" b="1" dirty="0"/>
              <a:t>тіні, естетики, мікрокліматичного ефекту</a:t>
            </a:r>
            <a:r>
              <a:rPr lang="uk-UA" sz="1200" dirty="0"/>
              <a:t> зелених насаджень</a:t>
            </a:r>
          </a:p>
          <a:p>
            <a:r>
              <a:rPr lang="uk-UA" sz="1200" b="1" dirty="0"/>
              <a:t>Що змінюється у каштані зовні:</a:t>
            </a:r>
            <a:r>
              <a:rPr lang="uk-UA" sz="1200" dirty="0"/>
              <a:t> листя вкривається бурими плямами-«мінами», починаючи з травня–червня. До серпня крона стає повністю бурою, ніби восени. Плоди дрібнішають або не формуються. Кора ослаблених дерев </a:t>
            </a:r>
            <a:r>
              <a:rPr lang="uk-UA" sz="1200" dirty="0" smtClean="0"/>
              <a:t>тріскається</a:t>
            </a:r>
            <a:r>
              <a:rPr lang="en-US" sz="1200" dirty="0" smtClean="0"/>
              <a:t>[4]</a:t>
            </a:r>
            <a:r>
              <a:rPr lang="uk-UA" sz="1200" dirty="0" smtClean="0"/>
              <a:t>.</a:t>
            </a:r>
          </a:p>
          <a:p>
            <a:endParaRPr lang="uk-UA" sz="9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361910" cy="10527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Каштанова мінуюча міль Cameraria ohridella - БіоХімТех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941" y="0"/>
            <a:ext cx="1309573" cy="105273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81759" y="1042082"/>
            <a:ext cx="4098325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НАЙПОШИРЕНІШІ ПРИРОДНІ ВОРОГИ МІНУЮЧОЇ МОЛІ 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047852"/>
            <a:ext cx="303235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FF0000"/>
                </a:solidFill>
              </a:rPr>
              <a:t>ЯК МІЛЬ ШКОДИТЬ ДЕРЕВУ</a:t>
            </a:r>
            <a:r>
              <a:rPr lang="ru-RU" b="1" dirty="0">
                <a:solidFill>
                  <a:srgbClr val="FF0000"/>
                </a:solidFill>
              </a:rPr>
              <a:t>?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73742" y="1637511"/>
            <a:ext cx="4106343" cy="510385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uk-UA" sz="1200" b="1" dirty="0"/>
              <a:t>Птахи (Ентомофаги):</a:t>
            </a:r>
            <a:endParaRPr lang="uk-UA" sz="12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1200" dirty="0"/>
              <a:t>Синиця велика (</a:t>
            </a:r>
            <a:r>
              <a:rPr lang="en-US" sz="1200" i="1" dirty="0" err="1"/>
              <a:t>Parus</a:t>
            </a:r>
            <a:r>
              <a:rPr lang="en-US" sz="1200" i="1" dirty="0"/>
              <a:t> major</a:t>
            </a:r>
            <a:r>
              <a:rPr lang="en-US" sz="1200" dirty="0"/>
              <a:t>) </a:t>
            </a:r>
            <a:r>
              <a:rPr lang="uk-UA" sz="1200" dirty="0"/>
              <a:t>та Гаїчка болотяна (</a:t>
            </a:r>
            <a:r>
              <a:rPr lang="en-US" sz="1200" i="1" dirty="0" err="1"/>
              <a:t>Parus</a:t>
            </a:r>
            <a:r>
              <a:rPr lang="en-US" sz="1200" i="1" dirty="0"/>
              <a:t> </a:t>
            </a:r>
            <a:r>
              <a:rPr lang="en-US" sz="1200" i="1" dirty="0" err="1"/>
              <a:t>palustris</a:t>
            </a:r>
            <a:r>
              <a:rPr lang="en-US" sz="1200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1200" b="1" dirty="0"/>
              <a:t>Що роблять:</a:t>
            </a:r>
            <a:r>
              <a:rPr lang="uk-UA" sz="1200" dirty="0"/>
              <a:t> Викльовують личинок та лялечок прямо зсередини листка («мін»). Це найактивніші помічники взимку та рано навесні.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b="1" dirty="0"/>
              <a:t>Комахи-</a:t>
            </a:r>
            <a:r>
              <a:rPr lang="uk-UA" sz="1200" b="1" dirty="0" err="1"/>
              <a:t>паразитоїди</a:t>
            </a:r>
            <a:r>
              <a:rPr lang="uk-UA" sz="1200" b="1" dirty="0"/>
              <a:t> (Оси-їздці):</a:t>
            </a:r>
            <a:endParaRPr lang="uk-UA" sz="1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1200" dirty="0"/>
              <a:t>Представники родин </a:t>
            </a:r>
            <a:r>
              <a:rPr lang="en-US" sz="1200" i="1" dirty="0" err="1"/>
              <a:t>Ichneumonoidea</a:t>
            </a:r>
            <a:r>
              <a:rPr lang="en-US" sz="1200" dirty="0"/>
              <a:t>, </a:t>
            </a:r>
            <a:r>
              <a:rPr lang="en-US" sz="1200" i="1" dirty="0" err="1"/>
              <a:t>Braconidae</a:t>
            </a:r>
            <a:r>
              <a:rPr lang="en-US" sz="1200" dirty="0"/>
              <a:t> </a:t>
            </a:r>
            <a:r>
              <a:rPr lang="uk-UA" sz="1200" dirty="0"/>
              <a:t>та </a:t>
            </a:r>
            <a:r>
              <a:rPr lang="en-US" sz="1200" i="1" dirty="0" err="1"/>
              <a:t>Chalcidoidea</a:t>
            </a:r>
            <a:r>
              <a:rPr lang="en-US" sz="12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1200" b="1" dirty="0"/>
              <a:t>Що роблять:</a:t>
            </a:r>
            <a:r>
              <a:rPr lang="uk-UA" sz="1200" dirty="0"/>
              <a:t> Відкладають свої яйця всередину личинки молі. Личинка оси виїдає моль зсередини, не даючи їй перетворитися на метелика.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1200" b="1" dirty="0"/>
              <a:t>Ефективність:</a:t>
            </a:r>
            <a:r>
              <a:rPr lang="uk-UA" sz="1200" dirty="0"/>
              <a:t> Поки що низька (заселяють лише </a:t>
            </a:r>
            <a:r>
              <a:rPr lang="uk-UA" sz="1200" b="1" dirty="0"/>
              <a:t>3–10%</a:t>
            </a:r>
            <a:r>
              <a:rPr lang="uk-UA" sz="1200" dirty="0"/>
              <a:t> популяції), бо міль для них — новий, нетиповий об'єкт.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b="1" dirty="0"/>
              <a:t>Хижі комахи:</a:t>
            </a:r>
            <a:endParaRPr lang="uk-UA" sz="1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1200" dirty="0"/>
              <a:t>Сонечка (</a:t>
            </a:r>
            <a:r>
              <a:rPr lang="en-US" sz="1200" i="1" dirty="0"/>
              <a:t>Coccinellidae</a:t>
            </a:r>
            <a:r>
              <a:rPr lang="en-US" sz="1200" dirty="0"/>
              <a:t>), </a:t>
            </a:r>
            <a:r>
              <a:rPr lang="uk-UA" sz="1200" dirty="0"/>
              <a:t>золотоочки, </a:t>
            </a:r>
            <a:r>
              <a:rPr lang="uk-UA" sz="1200" dirty="0" err="1"/>
              <a:t>вуховертки</a:t>
            </a:r>
            <a:r>
              <a:rPr lang="uk-UA" sz="1200" dirty="0"/>
              <a:t>, </a:t>
            </a:r>
            <a:r>
              <a:rPr lang="uk-UA" sz="1200" dirty="0" err="1"/>
              <a:t>мурахи</a:t>
            </a:r>
            <a:r>
              <a:rPr lang="uk-UA" sz="1200" dirty="0"/>
              <a:t> та павуки.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1200" b="1" dirty="0"/>
              <a:t>Що роблять:</a:t>
            </a:r>
            <a:r>
              <a:rPr lang="uk-UA" sz="1200" dirty="0"/>
              <a:t> Поїдають метеликів під час вильоту або личинок, якщо міна пошкоджена.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b="1" dirty="0"/>
              <a:t>Гриби-</a:t>
            </a:r>
            <a:r>
              <a:rPr lang="uk-UA" sz="1200" b="1" dirty="0" err="1"/>
              <a:t>патогені</a:t>
            </a:r>
            <a:r>
              <a:rPr lang="uk-UA" sz="1200" b="1" dirty="0"/>
              <a:t> (Мікози):</a:t>
            </a:r>
            <a:endParaRPr lang="uk-UA" sz="1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i="1" dirty="0"/>
              <a:t>Beauveria </a:t>
            </a:r>
            <a:r>
              <a:rPr lang="en-US" sz="1200" i="1" dirty="0" err="1"/>
              <a:t>bassiana</a:t>
            </a:r>
            <a:r>
              <a:rPr lang="en-US" sz="1200" dirty="0"/>
              <a:t> </a:t>
            </a:r>
            <a:r>
              <a:rPr lang="uk-UA" sz="1200" dirty="0"/>
              <a:t>та збудники </a:t>
            </a:r>
            <a:r>
              <a:rPr lang="uk-UA" sz="1200" dirty="0" err="1"/>
              <a:t>хвороб</a:t>
            </a:r>
            <a:r>
              <a:rPr lang="uk-UA" sz="1200" dirty="0"/>
              <a:t> самого каштана (церкоспороз).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sz="1200" b="1" dirty="0"/>
              <a:t>Що роблять:</a:t>
            </a:r>
            <a:r>
              <a:rPr lang="uk-UA" sz="1200" dirty="0"/>
              <a:t> За високої вологості грибок проростає крізь оболонку лялечки, вбиваючи її. Це може викликати </a:t>
            </a:r>
            <a:r>
              <a:rPr lang="uk-UA" sz="1200" b="1" dirty="0"/>
              <a:t>масовий мор</a:t>
            </a:r>
            <a:r>
              <a:rPr lang="uk-UA" sz="1200" dirty="0"/>
              <a:t> </a:t>
            </a:r>
            <a:r>
              <a:rPr lang="uk-UA" sz="1200" dirty="0" smtClean="0"/>
              <a:t>шкідника</a:t>
            </a:r>
            <a:r>
              <a:rPr lang="en-US" sz="1200" dirty="0" smtClean="0"/>
              <a:t>[5]</a:t>
            </a:r>
            <a:r>
              <a:rPr lang="uk-UA" sz="1200" dirty="0" smtClean="0"/>
              <a:t>.</a:t>
            </a:r>
            <a:endParaRPr lang="uk-UA" sz="1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363" y="1092138"/>
            <a:ext cx="1728192" cy="121385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1026" name="Picture 2" descr="Синиця велика (Parus major) :: Пернаті друзі, птахи України, орнітологія ::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695" y="2324092"/>
            <a:ext cx="1728192" cy="121454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chneumonidae - Wikiped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867" y="3591311"/>
            <a:ext cx="1757020" cy="116300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eauveria Endophytes Can Curb Grasshopper Pest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363" y="5489030"/>
            <a:ext cx="1740855" cy="125233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0893" y="4509120"/>
            <a:ext cx="1470466" cy="1149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064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Изображения по запросу «Зеленые фоны для презентаций» - бесплатно на  gryzli.clu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9144000" cy="56558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2400" b="1" dirty="0"/>
              <a:t>Дослідження  фітосанітарний стану дерев кінського каштана </a:t>
            </a:r>
            <a:br>
              <a:rPr lang="uk-UA" sz="2400" b="1" dirty="0"/>
            </a:br>
            <a:r>
              <a:rPr lang="uk-UA" sz="2400" b="1" dirty="0"/>
              <a:t>звичайного</a:t>
            </a:r>
            <a:r>
              <a:rPr lang="ru-RU" sz="2400" b="1" dirty="0"/>
              <a:t> (</a:t>
            </a:r>
            <a:r>
              <a:rPr lang="en-US" sz="2400" b="1" dirty="0" err="1"/>
              <a:t>Aesculus</a:t>
            </a:r>
            <a:r>
              <a:rPr lang="en-US" sz="2400" b="1" dirty="0"/>
              <a:t> </a:t>
            </a:r>
            <a:r>
              <a:rPr lang="en-US" sz="2400" b="1" dirty="0" err="1"/>
              <a:t>hippocastanum</a:t>
            </a:r>
            <a:r>
              <a:rPr lang="en-US" sz="2400" b="1" dirty="0"/>
              <a:t> L.) </a:t>
            </a:r>
            <a:r>
              <a:rPr lang="uk-UA" sz="2400" b="1" dirty="0"/>
              <a:t>в умовах міських насаджень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299" y="4897635"/>
            <a:ext cx="4436548" cy="11320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1800" b="1" i="1" dirty="0" smtClean="0">
                <a:solidFill>
                  <a:srgbClr val="002060"/>
                </a:solidFill>
              </a:rPr>
              <a:t>Було </a:t>
            </a:r>
            <a:r>
              <a:rPr lang="uk-UA" sz="1800" b="1" i="1" dirty="0" err="1" smtClean="0">
                <a:solidFill>
                  <a:srgbClr val="002060"/>
                </a:solidFill>
              </a:rPr>
              <a:t>дослідженно</a:t>
            </a:r>
            <a:r>
              <a:rPr lang="uk-UA" sz="1800" b="1" i="1" dirty="0" smtClean="0">
                <a:solidFill>
                  <a:srgbClr val="002060"/>
                </a:solidFill>
              </a:rPr>
              <a:t> стан дерев </a:t>
            </a:r>
            <a:r>
              <a:rPr lang="uk-UA" sz="1800" b="1" i="1" dirty="0" err="1" smtClean="0">
                <a:solidFill>
                  <a:srgbClr val="002060"/>
                </a:solidFill>
              </a:rPr>
              <a:t>гіркокаштану</a:t>
            </a:r>
            <a:r>
              <a:rPr lang="uk-UA" sz="1800" b="1" i="1" dirty="0" smtClean="0">
                <a:solidFill>
                  <a:srgbClr val="002060"/>
                </a:solidFill>
              </a:rPr>
              <a:t> звичайного у м. Херсон на вул.  </a:t>
            </a:r>
            <a:r>
              <a:rPr lang="uk-UA" sz="1800" b="1" i="1" dirty="0" err="1" smtClean="0">
                <a:solidFill>
                  <a:srgbClr val="002060"/>
                </a:solidFill>
              </a:rPr>
              <a:t>Стрітенська</a:t>
            </a:r>
            <a:r>
              <a:rPr lang="uk-UA" sz="1800" b="1" i="1" dirty="0" smtClean="0">
                <a:solidFill>
                  <a:srgbClr val="002060"/>
                </a:solidFill>
              </a:rPr>
              <a:t> і Полковника </a:t>
            </a:r>
            <a:r>
              <a:rPr lang="uk-UA" sz="1800" b="1" i="1" dirty="0" err="1" smtClean="0">
                <a:solidFill>
                  <a:srgbClr val="002060"/>
                </a:solidFill>
              </a:rPr>
              <a:t>Кедровського</a:t>
            </a:r>
            <a:r>
              <a:rPr lang="uk-UA" sz="1800" b="1" i="1" dirty="0" smtClean="0">
                <a:solidFill>
                  <a:srgbClr val="002060"/>
                </a:solidFill>
              </a:rPr>
              <a:t>. Жовтень. 2025р.</a:t>
            </a:r>
            <a:endParaRPr lang="ru-RU" sz="1800" b="1" i="1" dirty="0">
              <a:solidFill>
                <a:srgbClr val="00206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095" y="758869"/>
            <a:ext cx="1983123" cy="204866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0" y="758867"/>
            <a:ext cx="2098144" cy="204866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650" y="758867"/>
            <a:ext cx="2160545" cy="204866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847" y="758868"/>
            <a:ext cx="2158595" cy="204866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0" y="2884187"/>
            <a:ext cx="2110614" cy="191296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slop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27382" y="2884187"/>
            <a:ext cx="2208813" cy="19129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9617" y="2884187"/>
            <a:ext cx="1925054" cy="31454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0"/>
          <a:srcRect b="3973"/>
          <a:stretch/>
        </p:blipFill>
        <p:spPr>
          <a:xfrm>
            <a:off x="6765339" y="2884187"/>
            <a:ext cx="1945879" cy="313710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7" name="Стрелка вправо 6"/>
          <p:cNvSpPr/>
          <p:nvPr/>
        </p:nvSpPr>
        <p:spPr>
          <a:xfrm>
            <a:off x="179512" y="6029660"/>
            <a:ext cx="8640960" cy="71170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555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9" y="0"/>
            <a:ext cx="4860031" cy="50587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3" y="33338"/>
            <a:ext cx="4032448" cy="65935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002060"/>
                </a:solidFill>
              </a:rPr>
              <a:t>          </a:t>
            </a:r>
            <a:r>
              <a:rPr lang="uk-UA" sz="2000" b="1" i="1" dirty="0">
                <a:solidFill>
                  <a:srgbClr val="002060"/>
                </a:solidFill>
              </a:rPr>
              <a:t>Таблиця 1</a:t>
            </a:r>
            <a:br>
              <a:rPr lang="uk-UA" sz="2000" b="1" i="1" dirty="0">
                <a:solidFill>
                  <a:srgbClr val="002060"/>
                </a:solidFill>
              </a:rPr>
            </a:br>
            <a:r>
              <a:rPr lang="uk-UA" sz="2000" b="1" dirty="0">
                <a:solidFill>
                  <a:srgbClr val="002060"/>
                </a:solidFill>
              </a:rPr>
              <a:t> Маса насіння </a:t>
            </a:r>
            <a:r>
              <a:rPr lang="uk-UA" sz="2000" b="1" dirty="0" err="1">
                <a:solidFill>
                  <a:srgbClr val="002060"/>
                </a:solidFill>
              </a:rPr>
              <a:t>гіркокаштану</a:t>
            </a:r>
            <a:r>
              <a:rPr lang="uk-UA" sz="2000" b="1" dirty="0">
                <a:solidFill>
                  <a:srgbClr val="002060"/>
                </a:solidFill>
              </a:rPr>
              <a:t>  з 6 дерев</a:t>
            </a:r>
            <a:br>
              <a:rPr lang="uk-UA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2177454"/>
              </p:ext>
            </p:extLst>
          </p:nvPr>
        </p:nvGraphicFramePr>
        <p:xfrm>
          <a:off x="251523" y="722262"/>
          <a:ext cx="4032447" cy="5851080"/>
        </p:xfrm>
        <a:graphic>
          <a:graphicData uri="http://schemas.openxmlformats.org/drawingml/2006/table">
            <a:tbl>
              <a:tblPr firstRow="1" firstCol="1" bandRow="1"/>
              <a:tblGrid>
                <a:gridCol w="5371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09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21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44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363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7444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0962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0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насіння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дерева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1 -  </a:t>
                      </a:r>
                      <a:r>
                        <a:rPr lang="ru-RU" sz="1000" b="1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m,г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8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9"/>
                  </a:ext>
                </a:extLst>
              </a:tr>
              <a:tr h="177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51" marR="283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30"/>
                  </a:ext>
                </a:extLst>
              </a:tr>
            </a:tbl>
          </a:graphicData>
        </a:graphic>
      </p:graphicFrame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492" y="836712"/>
            <a:ext cx="2340639" cy="42220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895" y="836712"/>
            <a:ext cx="1908593" cy="18961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1" t="12627" r="9355" b="-222"/>
          <a:stretch/>
        </p:blipFill>
        <p:spPr bwMode="auto">
          <a:xfrm>
            <a:off x="7055894" y="2862891"/>
            <a:ext cx="1908594" cy="18141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63611" y="60378"/>
            <a:ext cx="4500878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9" tIns="45720" rIns="91439" bIns="45720">
            <a:spAutoFit/>
          </a:bodyPr>
          <a:lstStyle/>
          <a:p>
            <a:pPr algn="ctr"/>
            <a:r>
              <a:rPr lang="uk-UA" b="1" dirty="0" smtClean="0">
                <a:solidFill>
                  <a:srgbClr val="552579"/>
                </a:solidFill>
              </a:rPr>
              <a:t>Було досліджено вагу по 30 насінин з кожного із 6 дерев:</a:t>
            </a:r>
            <a:endParaRPr lang="uk-UA" b="1" dirty="0">
              <a:solidFill>
                <a:srgbClr val="552579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895582"/>
              </p:ext>
            </p:extLst>
          </p:nvPr>
        </p:nvGraphicFramePr>
        <p:xfrm>
          <a:off x="4552491" y="5040899"/>
          <a:ext cx="4232538" cy="1590448"/>
        </p:xfrm>
        <a:graphic>
          <a:graphicData uri="http://schemas.openxmlformats.org/drawingml/2006/table">
            <a:tbl>
              <a:tblPr firstRow="1" firstCol="1" bandRow="1"/>
              <a:tblGrid>
                <a:gridCol w="6072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0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17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117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195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8624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7593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23376">
                <a:tc gridSpan="7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Продовження таблиці № 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92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 дерево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 дерево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 дерево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 дерево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 дерево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 дерево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вага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 серд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7,6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9,7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4,7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6,76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4955">
                <a:tc>
                  <a:txBody>
                    <a:bodyPr/>
                    <a:lstStyle/>
                    <a:p>
                      <a:pPr>
                        <a:lnSpc>
                          <a:spcPts val="167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7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7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7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7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3,69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7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1, 47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7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1,47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3408">
                <a:tc>
                  <a:txBody>
                    <a:bodyPr/>
                    <a:lstStyle/>
                    <a:p>
                      <a:pPr>
                        <a:lnSpc>
                          <a:spcPts val="1565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 </a:t>
                      </a:r>
                      <a:r>
                        <a:rPr lang="ru-RU" sz="1100" u="sng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65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65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0,71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65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65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0,67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65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0,27 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65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0,27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Двойная стрелка влево/вправо 4"/>
          <p:cNvSpPr/>
          <p:nvPr/>
        </p:nvSpPr>
        <p:spPr>
          <a:xfrm>
            <a:off x="4283969" y="5155208"/>
            <a:ext cx="2558161" cy="146000"/>
          </a:xfrm>
          <a:prstGeom prst="left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AutoShape 2" descr="Білий фон із зеленим листям - картинки та фото (51 шт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779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93" y="0"/>
            <a:ext cx="4462308" cy="42061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267643"/>
            <a:ext cx="7992887" cy="58927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2000" b="1" dirty="0" smtClean="0"/>
              <a:t>Весняне проростання різних розмірів насіння гіркокаштана звичайного:</a:t>
            </a:r>
            <a:endParaRPr lang="ru-RU" sz="2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71503"/>
            <a:ext cx="4717064" cy="10823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spcAft>
                <a:spcPts val="1000"/>
              </a:spcAft>
            </a:pPr>
            <a:r>
              <a:rPr lang="uk-UA" sz="1400" b="1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ea typeface="Calibri"/>
                <a:cs typeface="Times New Roman"/>
              </a:rPr>
              <a:t>Таблиця </a:t>
            </a:r>
            <a:r>
              <a:rPr lang="uk-UA" sz="1400" b="1" i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ea typeface="Calibri"/>
                <a:cs typeface="Times New Roman"/>
              </a:rPr>
              <a:t>2</a:t>
            </a:r>
            <a:endParaRPr lang="ru-RU" sz="1400" b="1" i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  <a:p>
            <a:pPr algn="r">
              <a:spcAft>
                <a:spcPts val="1000"/>
              </a:spcAft>
            </a:pPr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ea typeface="Calibri"/>
                <a:cs typeface="Times New Roman"/>
              </a:rPr>
              <a:t>Оцінка </a:t>
            </a:r>
            <a:r>
              <a:rPr lang="uk-UA" sz="14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ea typeface="Calibri"/>
                <a:cs typeface="Times New Roman"/>
              </a:rPr>
              <a:t>достовірності різниці середніх величин </a:t>
            </a:r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ea typeface="Calibri"/>
                <a:cs typeface="Times New Roman"/>
              </a:rPr>
              <a:t>ваги насіння різних дерев(1,2,3,4,5,6) Гіркокаштана </a:t>
            </a:r>
            <a:r>
              <a:rPr lang="uk-UA" sz="14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ea typeface="Calibri"/>
                <a:cs typeface="Times New Roman"/>
              </a:rPr>
              <a:t>звичайного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0" t="36791" r="32520" b="23247"/>
          <a:stretch/>
        </p:blipFill>
        <p:spPr bwMode="auto">
          <a:xfrm>
            <a:off x="6243508" y="1112276"/>
            <a:ext cx="1228863" cy="13331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 t="41048" r="37005" b="27879"/>
          <a:stretch/>
        </p:blipFill>
        <p:spPr bwMode="auto">
          <a:xfrm>
            <a:off x="7630883" y="1113876"/>
            <a:ext cx="1302617" cy="13299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6" t="14100" r="34746" b="57745"/>
          <a:stretch/>
        </p:blipFill>
        <p:spPr bwMode="auto">
          <a:xfrm>
            <a:off x="4776642" y="1113876"/>
            <a:ext cx="1278374" cy="13243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" b="4706"/>
          <a:stretch/>
        </p:blipFill>
        <p:spPr bwMode="auto">
          <a:xfrm>
            <a:off x="7633973" y="2562840"/>
            <a:ext cx="1299527" cy="15408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" t="3475" r="10689"/>
          <a:stretch/>
        </p:blipFill>
        <p:spPr bwMode="auto">
          <a:xfrm>
            <a:off x="6162607" y="2538488"/>
            <a:ext cx="1380150" cy="1557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8" t="6822" r="4483"/>
          <a:stretch/>
        </p:blipFill>
        <p:spPr bwMode="auto">
          <a:xfrm>
            <a:off x="4744719" y="2565287"/>
            <a:ext cx="1310297" cy="15359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776642" y="71503"/>
            <a:ext cx="4249668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552579"/>
                </a:solidFill>
              </a:rPr>
              <a:t>Осіння висадка насіння </a:t>
            </a:r>
            <a:r>
              <a:rPr lang="uk-UA" b="1" dirty="0" err="1" smtClean="0">
                <a:solidFill>
                  <a:srgbClr val="552579"/>
                </a:solidFill>
              </a:rPr>
              <a:t>гіркокаштана</a:t>
            </a:r>
            <a:r>
              <a:rPr lang="uk-UA" b="1" dirty="0" smtClean="0">
                <a:solidFill>
                  <a:srgbClr val="552579"/>
                </a:solidFill>
              </a:rPr>
              <a:t>:</a:t>
            </a:r>
          </a:p>
          <a:p>
            <a:pPr algn="ctr"/>
            <a:r>
              <a:rPr lang="uk-UA" b="1" dirty="0" smtClean="0">
                <a:solidFill>
                  <a:srgbClr val="552579"/>
                </a:solidFill>
              </a:rPr>
              <a:t>Середнє значення маленького насіння - 2,8 г, середнього - 5,65 г, великого - 11 г.</a:t>
            </a:r>
            <a:endParaRPr lang="uk-UA" b="1" dirty="0">
              <a:solidFill>
                <a:srgbClr val="552579"/>
              </a:solidFill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3235332"/>
              </p:ext>
            </p:extLst>
          </p:nvPr>
        </p:nvGraphicFramePr>
        <p:xfrm>
          <a:off x="103729" y="1240726"/>
          <a:ext cx="4577963" cy="2949171"/>
        </p:xfrm>
        <a:graphic>
          <a:graphicData uri="http://schemas.openxmlformats.org/drawingml/2006/table">
            <a:tbl>
              <a:tblPr firstRow="1" firstCol="1" bandRow="1"/>
              <a:tblGrid>
                <a:gridCol w="2451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2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5667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572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5667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8138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5667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443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760" algn="l"/>
                          <a:tab pos="457200" algn="l"/>
                        </a:tabLst>
                      </a:pP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r>
                        <a:rPr lang="uk-UA" sz="9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1.</a:t>
                      </a:r>
                      <a:endParaRPr lang="ru-RU" sz="800" dirty="0">
                        <a:effectLst/>
                        <a:latin typeface="Calibri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081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r>
                        <a:rPr lang="uk-UA" sz="9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1.</a:t>
                      </a:r>
                      <a:endParaRPr lang="ru-RU" sz="800" dirty="0">
                        <a:effectLst/>
                        <a:latin typeface="Calibri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р </a:t>
                      </a: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= 0,00</a:t>
                      </a: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99,</a:t>
                      </a: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Різниця не достовірна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uk-UA" sz="900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Різниця не достовірна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8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р </a:t>
                      </a:r>
                      <a:r>
                        <a:rPr lang="en-US" sz="8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= 0,00</a:t>
                      </a:r>
                      <a:r>
                        <a:rPr lang="uk-UA" sz="8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99,</a:t>
                      </a:r>
                      <a:r>
                        <a:rPr lang="uk-UA" sz="8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8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uk-UA" sz="900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Різниця не достовірна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 </a:t>
                      </a: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3,18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Різниця не достовірна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р </a:t>
                      </a: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= 0,001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99,9%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р </a:t>
                      </a: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= 0,001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99,9%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р </a:t>
                      </a: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= 0,001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99,9%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 ≤1,</a:t>
                      </a:r>
                      <a:r>
                        <a:rPr lang="uk-UA" sz="900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 ≤1,22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р = 0,02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98%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р=0.05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95%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8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р </a:t>
                      </a:r>
                      <a:r>
                        <a:rPr lang="en-US" sz="8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= 0,00</a:t>
                      </a:r>
                      <a:r>
                        <a:rPr lang="uk-UA" sz="8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99,</a:t>
                      </a:r>
                      <a:r>
                        <a:rPr lang="uk-UA" sz="8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8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0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4.  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 </a:t>
                      </a: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 </a:t>
                      </a: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0,67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 </a:t>
                      </a: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4,2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 </a:t>
                      </a: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 </a:t>
                      </a: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2,69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 р=0.05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95%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uk-UA" sz="900" kern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Різниця не достовірна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0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5.  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 </a:t>
                      </a: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 </a:t>
                      </a: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3,08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 </a:t>
                      </a: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 </a:t>
                      </a: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6, 72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 </a:t>
                      </a: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 </a:t>
                      </a: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2,18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 </a:t>
                      </a: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 </a:t>
                      </a: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2,41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р </a:t>
                      </a: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= 0,001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99,9%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0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 </a:t>
                      </a: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 </a:t>
                      </a:r>
                      <a:r>
                        <a:rPr lang="uk-UA" sz="900" kern="12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0,99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 </a:t>
                      </a: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 </a:t>
                      </a: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5,65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 </a:t>
                      </a: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 </a:t>
                      </a: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3,48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</a:t>
                      </a: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0.19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  </a:t>
                      </a: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t ≥ </a:t>
                      </a: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5,42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6" marR="50056" marT="69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7" y="5323598"/>
            <a:ext cx="902568" cy="10521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3607" y="4934666"/>
            <a:ext cx="1859859" cy="185780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76474" y="4924466"/>
            <a:ext cx="1983175" cy="188176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42541" y="4921960"/>
            <a:ext cx="1905724" cy="18779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Прямоугольник 5"/>
          <p:cNvSpPr/>
          <p:nvPr/>
        </p:nvSpPr>
        <p:spPr>
          <a:xfrm>
            <a:off x="7031157" y="5049468"/>
            <a:ext cx="1995153" cy="16004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</a:rPr>
              <a:t>Навесні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проросло </a:t>
            </a:r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</a:rPr>
              <a:t>кількість насіння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за </a:t>
            </a:r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</a:rPr>
              <a:t>середньою масою у %:</a:t>
            </a:r>
          </a:p>
          <a:p>
            <a:pPr algn="ctr"/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</a:rPr>
              <a:t>Найменшого насіння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–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6,7%</a:t>
            </a:r>
          </a:p>
          <a:p>
            <a:pPr algn="ctr"/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</a:rPr>
              <a:t>Середнього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– 20%</a:t>
            </a:r>
          </a:p>
          <a:p>
            <a:pPr algn="ctr"/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</a:rPr>
              <a:t>Найбільшого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– 40%</a:t>
            </a:r>
          </a:p>
        </p:txBody>
      </p:sp>
    </p:spTree>
    <p:extLst>
      <p:ext uri="{BB962C8B-B14F-4D97-AF65-F5344CB8AC3E}">
        <p14:creationId xmlns:p14="http://schemas.microsoft.com/office/powerpoint/2010/main" val="11030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675" r="3884"/>
          <a:stretch/>
        </p:blipFill>
        <p:spPr>
          <a:xfrm>
            <a:off x="0" y="-10904"/>
            <a:ext cx="9144000" cy="68242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60145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uk-UA" sz="2400" b="1" dirty="0" smtClean="0">
                <a:solidFill>
                  <a:srgbClr val="002060"/>
                </a:solidFill>
              </a:rPr>
              <a:t>Складання  листівок та їхнє розповсюдження </a:t>
            </a:r>
            <a:r>
              <a:rPr lang="uk-UA" sz="2400" b="1" i="1" dirty="0" smtClean="0">
                <a:solidFill>
                  <a:srgbClr val="002060"/>
                </a:solidFill>
              </a:rPr>
              <a:t>(листопад 2025 — березень 2026) (1)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961246"/>
            <a:ext cx="9144000" cy="85213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uk-UA" sz="2200" dirty="0" smtClean="0">
                <a:solidFill>
                  <a:prstClr val="black"/>
                </a:solidFill>
              </a:rPr>
              <a:t>Звернення </a:t>
            </a:r>
            <a:r>
              <a:rPr lang="uk-UA" sz="2200" dirty="0">
                <a:solidFill>
                  <a:prstClr val="black"/>
                </a:solidFill>
              </a:rPr>
              <a:t>до громадської організації «Екологи Херсонщини», </a:t>
            </a:r>
            <a:r>
              <a:rPr lang="uk-UA" sz="2200" dirty="0" smtClean="0">
                <a:solidFill>
                  <a:prstClr val="black"/>
                </a:solidFill>
              </a:rPr>
              <a:t>комунального підприємства «Парки </a:t>
            </a:r>
            <a:r>
              <a:rPr lang="uk-UA" sz="2200" dirty="0">
                <a:solidFill>
                  <a:prstClr val="black"/>
                </a:solidFill>
              </a:rPr>
              <a:t>Херсона</a:t>
            </a:r>
            <a:r>
              <a:rPr lang="uk-UA" sz="2200" dirty="0" smtClean="0">
                <a:solidFill>
                  <a:prstClr val="black"/>
                </a:solidFill>
              </a:rPr>
              <a:t>» та різних верст населення м. Херсона.</a:t>
            </a:r>
          </a:p>
          <a:p>
            <a:pPr mar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uk-UA" sz="2200" dirty="0" smtClean="0"/>
              <a:t>Масова </a:t>
            </a:r>
            <a:r>
              <a:rPr lang="uk-UA" sz="2200" dirty="0"/>
              <a:t>правильна утилізація листя — це </a:t>
            </a:r>
            <a:r>
              <a:rPr lang="uk-UA" sz="2200" b="1" dirty="0"/>
              <a:t>найефективніший з усіх доступних методів</a:t>
            </a:r>
            <a:r>
              <a:rPr lang="uk-UA" sz="2200" dirty="0"/>
              <a:t> зниження чисельності молі в міських умовах. За науковими даними, збір і знищення листя знижує чисельність першого покоління молі на </a:t>
            </a:r>
            <a:r>
              <a:rPr lang="uk-UA" sz="2200" b="1" dirty="0"/>
              <a:t>60–80%</a:t>
            </a:r>
            <a:r>
              <a:rPr lang="uk-UA" sz="2200" dirty="0"/>
              <a:t>.</a:t>
            </a:r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</a:pPr>
            <a:endParaRPr lang="uk-UA" sz="2000" dirty="0">
              <a:solidFill>
                <a:prstClr val="black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21818"/>
            <a:ext cx="3888432" cy="51636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739" y="721817"/>
            <a:ext cx="3892757" cy="51636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Двойная стрелка влево/вправо 5"/>
          <p:cNvSpPr/>
          <p:nvPr/>
        </p:nvSpPr>
        <p:spPr>
          <a:xfrm>
            <a:off x="3923928" y="2993906"/>
            <a:ext cx="1296144" cy="579109"/>
          </a:xfrm>
          <a:prstGeom prst="left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482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924" y="-12343"/>
            <a:ext cx="9179924" cy="687034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7"/>
            <a:ext cx="9145016" cy="576065"/>
          </a:xfr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>
            <a:noAutofit/>
          </a:bodyPr>
          <a:lstStyle/>
          <a:p>
            <a:pPr algn="ctr"/>
            <a:r>
              <a:rPr lang="ru-RU" sz="1800" b="1" i="1" dirty="0">
                <a:solidFill>
                  <a:srgbClr val="635311"/>
                </a:solidFill>
              </a:rPr>
              <a:t>Привернули </a:t>
            </a:r>
            <a:r>
              <a:rPr lang="ru-RU" sz="1800" b="1" i="1" dirty="0" err="1">
                <a:solidFill>
                  <a:srgbClr val="635311"/>
                </a:solidFill>
              </a:rPr>
              <a:t>увагу</a:t>
            </a:r>
            <a:r>
              <a:rPr lang="ru-RU" sz="1800" b="1" i="1" dirty="0">
                <a:solidFill>
                  <a:srgbClr val="635311"/>
                </a:solidFill>
              </a:rPr>
              <a:t> </a:t>
            </a:r>
            <a:r>
              <a:rPr lang="ru-RU" sz="1800" b="1" i="1" dirty="0" err="1">
                <a:solidFill>
                  <a:srgbClr val="635311"/>
                </a:solidFill>
              </a:rPr>
              <a:t>учнів</a:t>
            </a:r>
            <a:r>
              <a:rPr lang="ru-RU" sz="1800" b="1" i="1" dirty="0">
                <a:solidFill>
                  <a:srgbClr val="635311"/>
                </a:solidFill>
              </a:rPr>
              <a:t> ЗЗСО № 33, НВК № 56 та </a:t>
            </a:r>
            <a:r>
              <a:rPr lang="ru-RU" sz="1800" b="1" i="1" dirty="0" err="1">
                <a:solidFill>
                  <a:srgbClr val="635311"/>
                </a:solidFill>
              </a:rPr>
              <a:t>гуртківців</a:t>
            </a:r>
            <a:r>
              <a:rPr lang="ru-RU" sz="1800" b="1" i="1" dirty="0">
                <a:solidFill>
                  <a:srgbClr val="635311"/>
                </a:solidFill>
              </a:rPr>
              <a:t> ХЦДЮТ до </a:t>
            </a:r>
            <a:r>
              <a:rPr lang="ru-RU" sz="1800" b="1" i="1" dirty="0" err="1">
                <a:solidFill>
                  <a:srgbClr val="635311"/>
                </a:solidFill>
              </a:rPr>
              <a:t>проблеми</a:t>
            </a:r>
            <a:r>
              <a:rPr lang="ru-RU" sz="1800" b="1" i="1" dirty="0">
                <a:solidFill>
                  <a:srgbClr val="635311"/>
                </a:solidFill>
              </a:rPr>
              <a:t> </a:t>
            </a:r>
            <a:r>
              <a:rPr lang="ru-RU" sz="1800" b="1" i="1" dirty="0" err="1">
                <a:solidFill>
                  <a:srgbClr val="635311"/>
                </a:solidFill>
              </a:rPr>
              <a:t>ураження</a:t>
            </a:r>
            <a:r>
              <a:rPr lang="ru-RU" sz="1800" b="1" i="1" dirty="0">
                <a:solidFill>
                  <a:srgbClr val="635311"/>
                </a:solidFill>
              </a:rPr>
              <a:t> </a:t>
            </a:r>
            <a:r>
              <a:rPr lang="ru-RU" sz="1800" b="1" i="1" dirty="0" err="1">
                <a:solidFill>
                  <a:srgbClr val="635311"/>
                </a:solidFill>
              </a:rPr>
              <a:t>гіркокаштану</a:t>
            </a:r>
            <a:r>
              <a:rPr lang="ru-RU" sz="1800" b="1" i="1" dirty="0">
                <a:solidFill>
                  <a:srgbClr val="635311"/>
                </a:solidFill>
              </a:rPr>
              <a:t> </a:t>
            </a:r>
            <a:r>
              <a:rPr lang="ru-RU" sz="1800" b="1" i="1" dirty="0" err="1">
                <a:solidFill>
                  <a:srgbClr val="635311"/>
                </a:solidFill>
              </a:rPr>
              <a:t>звичайного</a:t>
            </a:r>
            <a:r>
              <a:rPr lang="ru-RU" sz="1800" b="1" i="1" dirty="0">
                <a:solidFill>
                  <a:srgbClr val="635311"/>
                </a:solidFill>
              </a:rPr>
              <a:t> та </a:t>
            </a:r>
            <a:r>
              <a:rPr lang="ru-RU" sz="1800" b="1" i="1" dirty="0" err="1">
                <a:solidFill>
                  <a:srgbClr val="635311"/>
                </a:solidFill>
              </a:rPr>
              <a:t>його</a:t>
            </a:r>
            <a:r>
              <a:rPr lang="ru-RU" sz="1800" b="1" i="1" dirty="0">
                <a:solidFill>
                  <a:srgbClr val="635311"/>
                </a:solidFill>
              </a:rPr>
              <a:t> </a:t>
            </a:r>
            <a:r>
              <a:rPr lang="ru-RU" sz="1800" b="1" i="1" dirty="0" err="1" smtClean="0">
                <a:solidFill>
                  <a:srgbClr val="635311"/>
                </a:solidFill>
              </a:rPr>
              <a:t>захисту</a:t>
            </a:r>
            <a:r>
              <a:rPr lang="ru-RU" sz="1800" b="1" i="1" dirty="0" smtClean="0">
                <a:solidFill>
                  <a:srgbClr val="635311"/>
                </a:solidFill>
              </a:rPr>
              <a:t>.</a:t>
            </a:r>
            <a:endParaRPr lang="ru-RU" sz="1800" b="1" i="1" dirty="0">
              <a:solidFill>
                <a:srgbClr val="635311"/>
              </a:solidFill>
            </a:endParaRPr>
          </a:p>
        </p:txBody>
      </p:sp>
      <p:pic>
        <p:nvPicPr>
          <p:cNvPr id="4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" y="1279595"/>
            <a:ext cx="5688044" cy="2581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886400" y="4324686"/>
            <a:ext cx="3203848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dirty="0"/>
              <a:t>https://www.canva.com/design/DAG_l9Zi92s/b-YN72t25xID2_NYMMaJQg/edit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" y="4005064"/>
            <a:ext cx="5688044" cy="2736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940152" y="1312491"/>
            <a:ext cx="3096344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dirty="0"/>
              <a:t>https://www.canva.com/design/DAG-flQZDEI/ttQLHpFK5POmEUay-yNjcw/edit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0" y="44624"/>
            <a:ext cx="9144000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39" tIns="45720" rIns="91439" bIns="45720" rtlCol="0" anchor="ctr">
            <a:normAutofit fontScale="90000" lnSpcReduction="20000"/>
          </a:bodyPr>
          <a:lstStyle>
            <a:lvl1pPr algn="l" defTabSz="9143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1. Складання  листівок та їхнє розповсюдження </a:t>
            </a:r>
            <a:r>
              <a:rPr lang="uk-UA" sz="2400" b="1" i="1" dirty="0" smtClean="0">
                <a:solidFill>
                  <a:srgbClr val="002060"/>
                </a:solidFill>
              </a:rPr>
              <a:t>(листопад 2025 — березень 2026) (2)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84728" y="5257562"/>
            <a:ext cx="320552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/>
              <a:t>Захід у школі «Як ми можемо допомогти зимуючим птахам»:</a:t>
            </a:r>
            <a:r>
              <a:rPr lang="uk-UA" sz="1400" dirty="0"/>
              <a:t> Проводився в  </a:t>
            </a:r>
            <a:r>
              <a:rPr lang="uk-UA" sz="1400" dirty="0" smtClean="0"/>
              <a:t>Херсонському НВК </a:t>
            </a:r>
            <a:r>
              <a:rPr lang="uk-UA" sz="1400" dirty="0"/>
              <a:t>№ 33. Мета — навчити дітей правилам безпечної підгодівлі </a:t>
            </a:r>
            <a:r>
              <a:rPr lang="uk-UA" sz="1400" dirty="0" smtClean="0"/>
              <a:t>птахів і залучення цих птахів ентомофагів для боротьби із каштановою </a:t>
            </a:r>
            <a:r>
              <a:rPr lang="uk-UA" sz="1400" dirty="0" err="1" smtClean="0"/>
              <a:t>мінуючою</a:t>
            </a:r>
            <a:r>
              <a:rPr lang="uk-UA" sz="1400" dirty="0" smtClean="0"/>
              <a:t> молю.</a:t>
            </a:r>
            <a:endParaRPr lang="uk-UA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884728" y="2499109"/>
            <a:ext cx="32055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b="1" dirty="0" smtClean="0"/>
              <a:t>Просвітницько-практична </a:t>
            </a:r>
            <a:r>
              <a:rPr lang="uk-UA" sz="1200" b="1" dirty="0"/>
              <a:t>екологічна </a:t>
            </a:r>
            <a:r>
              <a:rPr lang="uk-UA" sz="1200" b="1" dirty="0" smtClean="0"/>
              <a:t>листівка</a:t>
            </a:r>
            <a:r>
              <a:rPr lang="uk-UA" sz="1200" dirty="0" smtClean="0"/>
              <a:t>, розповсюджена у Херсонському НВК №33 і </a:t>
            </a:r>
            <a:r>
              <a:rPr lang="uk-UA" sz="1200" dirty="0"/>
              <a:t>в</a:t>
            </a:r>
            <a:r>
              <a:rPr lang="uk-UA" sz="1200" dirty="0" smtClean="0"/>
              <a:t> комісії </a:t>
            </a:r>
            <a:r>
              <a:rPr lang="ru-RU" sz="1200" dirty="0" smtClean="0"/>
              <a:t>з </a:t>
            </a:r>
            <a:r>
              <a:rPr lang="ru-RU" sz="1200" dirty="0" err="1"/>
              <a:t>питань</a:t>
            </a:r>
            <a:r>
              <a:rPr lang="ru-RU" sz="1200" dirty="0"/>
              <a:t> </a:t>
            </a:r>
            <a:r>
              <a:rPr lang="ru-RU" sz="1200" dirty="0" err="1"/>
              <a:t>екології</a:t>
            </a:r>
            <a:r>
              <a:rPr lang="ru-RU" sz="1200" dirty="0"/>
              <a:t> та </a:t>
            </a:r>
            <a:r>
              <a:rPr lang="ru-RU" sz="1200" dirty="0" err="1"/>
              <a:t>формування</a:t>
            </a:r>
            <a:r>
              <a:rPr lang="ru-RU" sz="1200" dirty="0"/>
              <a:t> здорового способу </a:t>
            </a:r>
            <a:r>
              <a:rPr lang="ru-RU" sz="1200" dirty="0" err="1" smtClean="0"/>
              <a:t>життя</a:t>
            </a:r>
            <a:r>
              <a:rPr lang="ru-RU" sz="1200" dirty="0" smtClean="0"/>
              <a:t>.  </a:t>
            </a:r>
            <a:r>
              <a:rPr lang="uk-UA" sz="1200" dirty="0" smtClean="0"/>
              <a:t> Спрямована </a:t>
            </a:r>
            <a:r>
              <a:rPr lang="uk-UA" sz="1200" dirty="0"/>
              <a:t>на боротьбу з каштановою </a:t>
            </a:r>
            <a:r>
              <a:rPr lang="uk-UA" sz="1200" dirty="0" err="1"/>
              <a:t>мінуючою</a:t>
            </a:r>
            <a:r>
              <a:rPr lang="uk-UA" sz="1200" dirty="0"/>
              <a:t> міллю природним шляхом. Замість використання хімікатів, пропонується залучення птахів (синиць, повзиків), які є природними ворогами шкідника. </a:t>
            </a:r>
          </a:p>
        </p:txBody>
      </p:sp>
    </p:spTree>
    <p:extLst>
      <p:ext uri="{BB962C8B-B14F-4D97-AF65-F5344CB8AC3E}">
        <p14:creationId xmlns:p14="http://schemas.microsoft.com/office/powerpoint/2010/main" val="354707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3142"/>
            <a:ext cx="9144000" cy="642485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3573" y="33223"/>
            <a:ext cx="9237574" cy="400168"/>
          </a:xfr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2800" b="1" dirty="0" smtClean="0"/>
              <a:t>Утилізація </a:t>
            </a:r>
            <a:r>
              <a:rPr lang="ru-RU" sz="2800" b="1" dirty="0" smtClean="0"/>
              <a:t>опалого </a:t>
            </a:r>
            <a:r>
              <a:rPr lang="uk-UA" sz="2800" b="1" dirty="0" smtClean="0"/>
              <a:t>листя </a:t>
            </a:r>
            <a:r>
              <a:rPr lang="uk-UA" sz="2800" b="1" i="1" dirty="0" smtClean="0"/>
              <a:t>(лютий – </a:t>
            </a:r>
            <a:r>
              <a:rPr lang="uk-UA" sz="2800" b="1" i="1" dirty="0" err="1" smtClean="0"/>
              <a:t>березнь</a:t>
            </a:r>
            <a:r>
              <a:rPr lang="uk-UA" sz="2800" b="1" i="1" dirty="0" smtClean="0"/>
              <a:t> </a:t>
            </a:r>
            <a:r>
              <a:rPr lang="ru-RU" sz="2800" b="1" i="1" dirty="0" smtClean="0"/>
              <a:t>2025</a:t>
            </a:r>
            <a:r>
              <a:rPr lang="ru-RU" sz="2800" b="1" i="1" dirty="0"/>
              <a:t>)</a:t>
            </a:r>
            <a:endParaRPr lang="uk-UA" sz="28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t="2235"/>
          <a:stretch/>
        </p:blipFill>
        <p:spPr>
          <a:xfrm>
            <a:off x="260112" y="433390"/>
            <a:ext cx="2328636" cy="3085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689191" y="6063491"/>
            <a:ext cx="3236619" cy="607142"/>
          </a:xfr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1400" b="1" i="1" dirty="0" smtClean="0">
                <a:solidFill>
                  <a:schemeClr val="bg1"/>
                </a:solidFill>
              </a:rPr>
              <a:t>Природне гніздо на </a:t>
            </a:r>
            <a:r>
              <a:rPr lang="uk-UA" sz="1400" b="1" i="1" dirty="0" err="1" smtClean="0">
                <a:solidFill>
                  <a:schemeClr val="bg1"/>
                </a:solidFill>
              </a:rPr>
              <a:t>гіркокаштані</a:t>
            </a:r>
            <a:r>
              <a:rPr lang="uk-UA" sz="1400" b="1" i="1" dirty="0" smtClean="0">
                <a:solidFill>
                  <a:schemeClr val="bg1"/>
                </a:solidFill>
              </a:rPr>
              <a:t> звичайному( виявлено у квітні, вул. </a:t>
            </a:r>
            <a:r>
              <a:rPr lang="uk-UA" sz="1400" b="1" i="1" dirty="0" err="1" smtClean="0">
                <a:solidFill>
                  <a:schemeClr val="bg1"/>
                </a:solidFill>
              </a:rPr>
              <a:t>Стрітненська</a:t>
            </a:r>
            <a:r>
              <a:rPr lang="uk-UA" sz="1400" b="1" i="1" dirty="0" smtClean="0">
                <a:solidFill>
                  <a:schemeClr val="bg1"/>
                </a:solidFill>
              </a:rPr>
              <a:t>, м. Херсон</a:t>
            </a:r>
            <a:r>
              <a:rPr lang="uk-UA" sz="1200" b="1" i="1" dirty="0" smtClean="0">
                <a:solidFill>
                  <a:schemeClr val="bg1"/>
                </a:solidFill>
              </a:rPr>
              <a:t>).</a:t>
            </a:r>
            <a:endParaRPr lang="ru-RU" sz="1200" b="1" i="1" dirty="0">
              <a:solidFill>
                <a:schemeClr val="bg1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663280" y="620688"/>
            <a:ext cx="6480720" cy="64807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39" tIns="45720" rIns="91439" bIns="45720" rtlCol="0" anchor="ctr">
            <a:normAutofit/>
          </a:bodyPr>
          <a:lstStyle>
            <a:lvl1pPr algn="l" defTabSz="9143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400" b="1" dirty="0" smtClean="0">
                <a:solidFill>
                  <a:srgbClr val="302020"/>
                </a:solidFill>
              </a:rPr>
              <a:t>Побілка</a:t>
            </a:r>
            <a:r>
              <a:rPr lang="ru-RU" sz="2400" b="1" dirty="0" smtClean="0">
                <a:solidFill>
                  <a:srgbClr val="302020"/>
                </a:solidFill>
              </a:rPr>
              <a:t> </a:t>
            </a:r>
            <a:r>
              <a:rPr lang="uk-UA" sz="2400" b="1" dirty="0" smtClean="0">
                <a:solidFill>
                  <a:srgbClr val="302020"/>
                </a:solidFill>
              </a:rPr>
              <a:t>стовбурів </a:t>
            </a:r>
            <a:r>
              <a:rPr lang="uk-UA" sz="2400" b="1" i="1" dirty="0" smtClean="0">
                <a:solidFill>
                  <a:srgbClr val="302020"/>
                </a:solidFill>
              </a:rPr>
              <a:t>(лютий–березень </a:t>
            </a:r>
            <a:r>
              <a:rPr lang="ru-RU" sz="2400" b="1" i="1" dirty="0" smtClean="0">
                <a:solidFill>
                  <a:srgbClr val="302020"/>
                </a:solidFill>
              </a:rPr>
              <a:t>2025)</a:t>
            </a:r>
            <a:endParaRPr lang="uk-UA" sz="2400" b="1" dirty="0">
              <a:solidFill>
                <a:srgbClr val="30202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9658" y="1341618"/>
            <a:ext cx="1582302" cy="21097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7790" y="1341618"/>
            <a:ext cx="1429590" cy="21097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1001" y="1355630"/>
            <a:ext cx="1482004" cy="21097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6421" y="1355630"/>
            <a:ext cx="1501086" cy="209572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17" name="Прямоугольник 16"/>
          <p:cNvSpPr/>
          <p:nvPr/>
        </p:nvSpPr>
        <p:spPr>
          <a:xfrm>
            <a:off x="323528" y="3519144"/>
            <a:ext cx="5020162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/>
              <a:t>Розвісили штучні гнізда біля </a:t>
            </a:r>
            <a:r>
              <a:rPr lang="uk-UA" sz="2000" b="1" dirty="0" err="1" smtClean="0"/>
              <a:t>досліджуємих</a:t>
            </a:r>
            <a:r>
              <a:rPr lang="uk-UA" sz="2000" b="1" dirty="0" smtClean="0"/>
              <a:t> дерев </a:t>
            </a:r>
            <a:r>
              <a:rPr lang="uk-UA" sz="2000" b="1" dirty="0" err="1" smtClean="0"/>
              <a:t>гіркокаштану</a:t>
            </a:r>
            <a:r>
              <a:rPr lang="uk-UA" sz="2000" b="1" dirty="0" smtClean="0"/>
              <a:t> звичайного:</a:t>
            </a:r>
            <a:endParaRPr lang="uk-UA" sz="2000" b="1" dirty="0"/>
          </a:p>
        </p:txBody>
      </p:sp>
      <p:pic>
        <p:nvPicPr>
          <p:cNvPr id="20" name="Объект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8" y="4303929"/>
            <a:ext cx="2486382" cy="236670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9"/>
          <a:srcRect l="25069" b="14754"/>
          <a:stretch/>
        </p:blipFill>
        <p:spPr>
          <a:xfrm>
            <a:off x="2964896" y="4303770"/>
            <a:ext cx="2471200" cy="23668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2160" y="3519144"/>
            <a:ext cx="2535331" cy="24765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247098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7" name="Picture 17" descr="88 700+ стокових відео та відеоматеріалів роялті-фрі на тему зелений фон - 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" y="-8739"/>
            <a:ext cx="9135898" cy="686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96" y="12864"/>
            <a:ext cx="9149680" cy="60782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2400" dirty="0"/>
              <a:t>Рекомендації щодо </a:t>
            </a:r>
            <a:r>
              <a:rPr lang="uk-UA" sz="2400" dirty="0" smtClean="0"/>
              <a:t>захисту гіркокаштанів </a:t>
            </a:r>
            <a:r>
              <a:rPr lang="uk-UA" sz="2400" dirty="0"/>
              <a:t>в умовах </a:t>
            </a:r>
            <a:r>
              <a:rPr lang="uk-UA" sz="2400" dirty="0" smtClean="0"/>
              <a:t>урбофітоценозу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67781" y="1462377"/>
            <a:ext cx="2696223" cy="526297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200" b="1" dirty="0"/>
              <a:t>1. Механічний контроль (переривання циклу)</a:t>
            </a:r>
            <a:r>
              <a:rPr lang="uk-UA" sz="1200" dirty="0"/>
              <a:t/>
            </a:r>
            <a:br>
              <a:rPr lang="uk-UA" sz="1200" dirty="0"/>
            </a:br>
            <a:r>
              <a:rPr lang="uk-UA" sz="1200" dirty="0"/>
              <a:t>Знищення зимуючих стадій шкідника через регулярний збір і утилізацію опалого листя (до 90% популяції). Листя вивозять або </a:t>
            </a:r>
            <a:r>
              <a:rPr lang="uk-UA" sz="1200" dirty="0" err="1"/>
              <a:t>захоронюють</a:t>
            </a:r>
            <a:r>
              <a:rPr lang="uk-UA" sz="1200" dirty="0"/>
              <a:t> на 30–50 см; спалювання заборонене.</a:t>
            </a:r>
          </a:p>
          <a:p>
            <a:r>
              <a:rPr lang="uk-UA" sz="1200" b="1" dirty="0"/>
              <a:t>2. Біологічний метод (природна регуляція)</a:t>
            </a:r>
            <a:r>
              <a:rPr lang="uk-UA" sz="1200" dirty="0"/>
              <a:t/>
            </a:r>
            <a:br>
              <a:rPr lang="uk-UA" sz="1200" dirty="0"/>
            </a:br>
            <a:r>
              <a:rPr lang="uk-UA" sz="1200" dirty="0"/>
              <a:t>Залучення птахів-ентомофагів шляхом встановлення годівничок. Регулярне підживлення (насіння, несолоне сало) підтримує їхню активність і сприяє знищенню лялечок.</a:t>
            </a:r>
          </a:p>
          <a:p>
            <a:r>
              <a:rPr lang="uk-UA" sz="1200" b="1" dirty="0"/>
              <a:t>3. Фізико-хімічний бар’єр (обробка стовбура)</a:t>
            </a:r>
            <a:r>
              <a:rPr lang="uk-UA" sz="1200" dirty="0"/>
              <a:t/>
            </a:r>
            <a:br>
              <a:rPr lang="uk-UA" sz="1200" dirty="0"/>
            </a:br>
            <a:r>
              <a:rPr lang="uk-UA" sz="1200" dirty="0"/>
              <a:t>Побілка у лютому–березні створює лужне середовище, що пошкоджує лялечки, і пригнічує грибкові інфекції. Склад: 2,5 кг вапна + 0,5 кг мідного купоросу на 10 л води; обробка до +10 °</a:t>
            </a:r>
            <a:r>
              <a:rPr lang="en-US" sz="1200"/>
              <a:t>C.</a:t>
            </a:r>
          </a:p>
          <a:p>
            <a:r>
              <a:rPr lang="en-US" sz="1200" b="1" dirty="0"/>
              <a:t>4. </a:t>
            </a:r>
            <a:r>
              <a:rPr lang="uk-UA" sz="1200" b="1"/>
              <a:t>Підтримка фізіологічної стійкості</a:t>
            </a:r>
            <a:r>
              <a:rPr lang="uk-UA" sz="1200"/>
              <a:t/>
            </a:r>
            <a:br>
              <a:rPr lang="uk-UA" sz="1200"/>
            </a:br>
            <a:r>
              <a:rPr lang="uk-UA" sz="1200"/>
              <a:t>Регулярний полив, аерація ґрунту та мульчування забезпечують оптимальний водний режим, підтримують тургор і підсилюють захисні реакції дерева.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91372" y="600005"/>
            <a:ext cx="2853095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/>
              <a:t>КОМПЛЕКСНА СТРАТЕГІЯ ЗАХИСТУ </a:t>
            </a:r>
            <a:r>
              <a:rPr lang="uk-UA" sz="1600" b="1" dirty="0" smtClean="0"/>
              <a:t>ГІРКОКАШТАНУ ЗВИЧАЙНОГО:</a:t>
            </a:r>
            <a:endParaRPr lang="uk-UA" sz="1600" b="1" dirty="0"/>
          </a:p>
        </p:txBody>
      </p:sp>
      <p:pic>
        <p:nvPicPr>
          <p:cNvPr id="10242" name="Picture 2" descr="Міль каштанова мінуюча — загроза для насаджень гіркокаштана звичайного в  Україні | Сингента Україн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734" y="674439"/>
            <a:ext cx="2086729" cy="15224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0182" y="1385450"/>
            <a:ext cx="3515923" cy="541683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uk-UA" sz="1100" b="1" i="1" dirty="0" smtClean="0"/>
              <a:t>Впровадження </a:t>
            </a:r>
            <a:r>
              <a:rPr lang="uk-UA" sz="1100" b="1" i="1" dirty="0"/>
              <a:t>в культуру рослин без урахування їх взаємозв'язків з екологічними факторами екосистем:</a:t>
            </a:r>
          </a:p>
          <a:p>
            <a:pPr marL="228600" lvl="0" indent="-228600">
              <a:buFont typeface="+mj-lt"/>
              <a:buAutoNum type="arabicPeriod"/>
            </a:pPr>
            <a:r>
              <a:rPr lang="uk-UA" sz="1050" b="1" dirty="0"/>
              <a:t>Антропогенний фактор (вплив діяльності людини</a:t>
            </a:r>
            <a:r>
              <a:rPr lang="uk-UA" sz="1050" b="1" dirty="0" smtClean="0"/>
              <a:t>):</a:t>
            </a:r>
            <a:r>
              <a:rPr lang="uk-UA" sz="1050" dirty="0"/>
              <a:t/>
            </a:r>
            <a:br>
              <a:rPr lang="uk-UA" sz="1050" dirty="0"/>
            </a:br>
            <a:r>
              <a:rPr lang="uk-UA" sz="1050" dirty="0"/>
              <a:t>Поширення шкідника відбувається переважно через транспортні перевезення, оскільки міль не здатна до далеких перельотів самостійно. Великі транспортні вузли сприяють її розселенню. Монокультурне озеленення з домінуванням </a:t>
            </a:r>
            <a:r>
              <a:rPr lang="uk-UA" sz="1050" dirty="0" err="1"/>
              <a:t>Aesculus</a:t>
            </a:r>
            <a:r>
              <a:rPr lang="uk-UA" sz="1050" dirty="0"/>
              <a:t> </a:t>
            </a:r>
            <a:r>
              <a:rPr lang="uk-UA" sz="1050" dirty="0" err="1"/>
              <a:t>hippocastanum</a:t>
            </a:r>
            <a:r>
              <a:rPr lang="uk-UA" sz="1050" dirty="0"/>
              <a:t> формує щільну кормову базу, що забезпечує швидке поширення між деревами. Додатково, неправильна утилізація опалого листя створює умови для масового </a:t>
            </a:r>
            <a:r>
              <a:rPr lang="uk-UA" sz="1050" dirty="0" err="1"/>
              <a:t>перезимування</a:t>
            </a:r>
            <a:r>
              <a:rPr lang="uk-UA" sz="1050" dirty="0"/>
              <a:t> популяції.</a:t>
            </a:r>
          </a:p>
          <a:p>
            <a:pPr marL="228600" lvl="0" indent="-228600">
              <a:buFont typeface="+mj-lt"/>
              <a:buAutoNum type="arabicPeriod"/>
            </a:pPr>
            <a:r>
              <a:rPr lang="uk-UA" sz="1050" b="1" dirty="0"/>
              <a:t>Кліматичний фактор (сприятливі умови середовища</a:t>
            </a:r>
            <a:r>
              <a:rPr lang="uk-UA" sz="1050" b="1" dirty="0" smtClean="0"/>
              <a:t>):</a:t>
            </a:r>
            <a:r>
              <a:rPr lang="uk-UA" sz="1050" b="1" dirty="0"/>
              <a:t/>
            </a:r>
            <a:br>
              <a:rPr lang="uk-UA" sz="1050" b="1" dirty="0"/>
            </a:br>
            <a:r>
              <a:rPr lang="uk-UA" sz="1050" dirty="0"/>
              <a:t>М'які зими без тривалих морозів нижче -15 °С забезпечують високу виживаність лялечок. Водночас спекотне та посушливе літо послаблює фізіологічний стан дерев, знижуючи їхню стійкість до ураження. Ефект «теплового острова» міста (підвищення температури на 2-3 °С) подовжує вегетаційний період шкідника та сприяє формуванню кількох поколінь за сезон.</a:t>
            </a:r>
          </a:p>
          <a:p>
            <a:pPr marL="228600" lvl="0" indent="-228600">
              <a:buFont typeface="+mj-lt"/>
              <a:buAutoNum type="arabicPeriod"/>
            </a:pPr>
            <a:r>
              <a:rPr lang="uk-UA" sz="1050" b="1" dirty="0"/>
              <a:t>Біологічний фактор (екологічний дисбаланс)</a:t>
            </a:r>
            <a:br>
              <a:rPr lang="uk-UA" sz="1050" b="1" dirty="0"/>
            </a:br>
            <a:r>
              <a:rPr lang="uk-UA" sz="1050" b="1" dirty="0"/>
              <a:t>Відсутність або зменшення чисельності </a:t>
            </a:r>
            <a:r>
              <a:rPr lang="uk-UA" sz="1050" b="1" dirty="0" smtClean="0"/>
              <a:t>птахів і жуків-ентомофагів </a:t>
            </a:r>
            <a:r>
              <a:rPr lang="uk-UA" sz="1050" b="1" dirty="0"/>
              <a:t>через </a:t>
            </a:r>
            <a:r>
              <a:rPr lang="uk-UA" sz="1050" b="1" dirty="0" smtClean="0"/>
              <a:t>урбанізацію:</a:t>
            </a:r>
            <a:r>
              <a:rPr lang="uk-UA" sz="1050" b="1" dirty="0"/>
              <a:t/>
            </a:r>
            <a:br>
              <a:rPr lang="uk-UA" sz="1050" b="1" dirty="0"/>
            </a:br>
            <a:r>
              <a:rPr lang="uk-UA" sz="1050" dirty="0"/>
              <a:t>Висока репродуктивна здатність (до 40 яєць від самки та 3-4 покоління на рік) зумовлює </a:t>
            </a:r>
            <a:r>
              <a:rPr lang="uk-UA" sz="1050" dirty="0" err="1"/>
              <a:t>експоненційне</a:t>
            </a:r>
            <a:r>
              <a:rPr lang="uk-UA" sz="1050" dirty="0"/>
              <a:t> зростання чисельності популяції, яке міська екосистема не здатна ефективно регулювати.</a:t>
            </a:r>
          </a:p>
          <a:p>
            <a:pPr marL="228600" lvl="0" indent="-228600">
              <a:buFont typeface="+mj-lt"/>
              <a:buAutoNum type="arabicPeriod"/>
            </a:pPr>
            <a:r>
              <a:rPr lang="uk-UA" sz="1050" b="1" dirty="0"/>
              <a:t>Відсутність системної роботи з населенням щодо існування проблеми </a:t>
            </a:r>
            <a:r>
              <a:rPr lang="uk-UA" sz="1050" b="1" dirty="0" err="1"/>
              <a:t>гіркокаштана</a:t>
            </a:r>
            <a:r>
              <a:rPr lang="uk-UA" sz="1050" b="1" dirty="0"/>
              <a:t> та її вирішення.</a:t>
            </a:r>
          </a:p>
          <a:p>
            <a:pPr lvl="0" algn="ctr" defTabSz="914400">
              <a:defRPr/>
            </a:pPr>
            <a:endParaRPr lang="uk-UA" sz="1050" b="1" kern="0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2708" y="591070"/>
            <a:ext cx="3513397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uk-UA" sz="1400" b="1" kern="0" dirty="0">
                <a:solidFill>
                  <a:prstClr val="black"/>
                </a:solidFill>
              </a:rPr>
              <a:t>ЧОМУ РОЗПОВСЮДЖЕННЯ МІНУЮЧОЇ МОЛІ  - ЦЕ АНТРОПОГЕННА ІНВАЗІЯ САМЕ У МІСТІ ХЕРСОН?</a:t>
            </a:r>
          </a:p>
        </p:txBody>
      </p:sp>
      <p:pic>
        <p:nvPicPr>
          <p:cNvPr id="10247" name="Picture 7" descr="Погода в Херсоне | Прогноз погоды в Херсоне на неделю, месяц – О, Море.С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239" y="2250641"/>
            <a:ext cx="2395713" cy="16748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9" name="Picture 9" descr="Херсон, погода, зима, сніг, вулиц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239" y="3971277"/>
            <a:ext cx="2395713" cy="163527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1" name="Picture 11" descr="Мінуюча міль каштанова — Вікіпедія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7" t="10807" r="15237" b="7570"/>
          <a:stretch/>
        </p:blipFill>
        <p:spPr bwMode="auto">
          <a:xfrm>
            <a:off x="3668184" y="5524210"/>
            <a:ext cx="1256101" cy="1333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3" name="Picture 13" descr="Гаїчка болотяна — Вікіпедія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9" t="9927" r="24087" b="3811"/>
          <a:stretch/>
        </p:blipFill>
        <p:spPr bwMode="auto">
          <a:xfrm>
            <a:off x="4759284" y="5555454"/>
            <a:ext cx="1432088" cy="13165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83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848" y="1099593"/>
            <a:ext cx="8324288" cy="360039"/>
          </a:xfrm>
        </p:spPr>
        <p:txBody>
          <a:bodyPr>
            <a:noAutofit/>
          </a:bodyPr>
          <a:lstStyle/>
          <a:p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</a:rPr>
              <a:t>Біологічна класифікація</a:t>
            </a: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ea typeface="+mn-ea"/>
                <a:cs typeface="+mn-cs"/>
              </a:rPr>
              <a:t>  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ea typeface="+mn-ea"/>
                <a:cs typeface="+mn-cs"/>
              </a:rPr>
              <a:t>Гіркокаштана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ea typeface="+mn-ea"/>
                <a:cs typeface="+mn-cs"/>
              </a:rPr>
              <a:t>(</a:t>
            </a:r>
            <a:r>
              <a:rPr lang="en-US" sz="2000" b="1" dirty="0" err="1" smtClean="0">
                <a:solidFill>
                  <a:schemeClr val="accent3">
                    <a:lumMod val="75000"/>
                  </a:schemeClr>
                </a:solidFill>
                <a:ea typeface="+mn-ea"/>
                <a:cs typeface="+mn-cs"/>
              </a:rPr>
              <a:t>Aesculus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ea typeface="+mn-ea"/>
                <a:cs typeface="+mn-cs"/>
              </a:rPr>
              <a:t>)L</a:t>
            </a:r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  <a:ea typeface="+mn-ea"/>
                <a:cs typeface="+mn-cs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146" name="Picture 2" descr="редагува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315" y="3302609"/>
            <a:ext cx="1524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9512" y="1714137"/>
            <a:ext cx="4171826" cy="1584176"/>
          </a:xfrm>
        </p:spPr>
        <p:txBody>
          <a:bodyPr>
            <a:normAutofit fontScale="85000" lnSpcReduction="10000"/>
          </a:bodyPr>
          <a:lstStyle/>
          <a:p>
            <a:r>
              <a:rPr lang="ru-RU" sz="1800" dirty="0" smtClean="0"/>
              <a:t>Царство</a:t>
            </a:r>
            <a:r>
              <a:rPr lang="ru-RU" sz="1800" dirty="0"/>
              <a:t>:	</a:t>
            </a:r>
            <a:r>
              <a:rPr lang="ru-RU" sz="1800" dirty="0" err="1"/>
              <a:t>Рослини</a:t>
            </a:r>
            <a:r>
              <a:rPr lang="ru-RU" sz="1800" dirty="0"/>
              <a:t> (</a:t>
            </a:r>
            <a:r>
              <a:rPr lang="en-US" sz="1800" dirty="0"/>
              <a:t>Plantae)</a:t>
            </a:r>
          </a:p>
          <a:p>
            <a:r>
              <a:rPr lang="ru-RU" sz="1800" dirty="0" smtClean="0"/>
              <a:t>Порядок</a:t>
            </a:r>
            <a:r>
              <a:rPr lang="ru-RU" sz="1800" dirty="0"/>
              <a:t>:	</a:t>
            </a:r>
            <a:r>
              <a:rPr lang="ru-RU" sz="1800" dirty="0" err="1"/>
              <a:t>Сапіндоцвіті</a:t>
            </a:r>
            <a:r>
              <a:rPr lang="ru-RU" sz="1800" dirty="0"/>
              <a:t> (</a:t>
            </a:r>
            <a:r>
              <a:rPr lang="en-US" sz="1800" dirty="0" err="1"/>
              <a:t>Sapindales</a:t>
            </a:r>
            <a:r>
              <a:rPr lang="en-US" sz="1800" dirty="0"/>
              <a:t>)</a:t>
            </a:r>
          </a:p>
          <a:p>
            <a:r>
              <a:rPr lang="ru-RU" sz="1800" dirty="0"/>
              <a:t>Родина:	</a:t>
            </a:r>
            <a:r>
              <a:rPr lang="ru-RU" sz="1800" dirty="0" err="1"/>
              <a:t>Сапіндові</a:t>
            </a:r>
            <a:r>
              <a:rPr lang="ru-RU" sz="1800" dirty="0"/>
              <a:t> (</a:t>
            </a:r>
            <a:r>
              <a:rPr lang="en-US" sz="1800" dirty="0" err="1"/>
              <a:t>Sapindaceae</a:t>
            </a:r>
            <a:r>
              <a:rPr lang="en-US" sz="1800" dirty="0"/>
              <a:t>)</a:t>
            </a:r>
          </a:p>
          <a:p>
            <a:r>
              <a:rPr lang="ru-RU" sz="1800" dirty="0" err="1"/>
              <a:t>Підродина</a:t>
            </a:r>
            <a:r>
              <a:rPr lang="ru-RU" sz="1800" dirty="0"/>
              <a:t>:	</a:t>
            </a:r>
            <a:r>
              <a:rPr lang="ru-RU" sz="1800" dirty="0" err="1"/>
              <a:t>Гіркокаштанові</a:t>
            </a:r>
            <a:r>
              <a:rPr lang="ru-RU" sz="1800" dirty="0"/>
              <a:t> (</a:t>
            </a:r>
            <a:r>
              <a:rPr lang="en-US" sz="1800" dirty="0" err="1"/>
              <a:t>Hippocastanoideae</a:t>
            </a:r>
            <a:r>
              <a:rPr lang="en-US" sz="1800" dirty="0"/>
              <a:t>)</a:t>
            </a:r>
          </a:p>
          <a:p>
            <a:r>
              <a:rPr lang="ru-RU" sz="1800" dirty="0" err="1"/>
              <a:t>Рід</a:t>
            </a:r>
            <a:r>
              <a:rPr lang="ru-RU" sz="1800" dirty="0"/>
              <a:t>:	</a:t>
            </a:r>
            <a:r>
              <a:rPr lang="ru-RU" sz="1800" dirty="0" err="1"/>
              <a:t>Гіркокаштан</a:t>
            </a:r>
            <a:r>
              <a:rPr lang="ru-RU" sz="1800" dirty="0"/>
              <a:t> (</a:t>
            </a:r>
            <a:r>
              <a:rPr lang="en-US" sz="1800" dirty="0" err="1" smtClean="0"/>
              <a:t>Aesculus</a:t>
            </a:r>
            <a:r>
              <a:rPr lang="en-US" sz="1800" dirty="0" smtClean="0"/>
              <a:t>)L.</a:t>
            </a:r>
            <a:endParaRPr lang="en-US" sz="1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32369" y="1556792"/>
            <a:ext cx="44644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ru-RU" sz="2000" dirty="0" err="1" smtClean="0">
                <a:solidFill>
                  <a:prstClr val="black"/>
                </a:solidFill>
              </a:rPr>
              <a:t>Види</a:t>
            </a:r>
            <a:r>
              <a:rPr lang="ru-RU" sz="2000" dirty="0" smtClean="0">
                <a:solidFill>
                  <a:prstClr val="black"/>
                </a:solidFill>
              </a:rPr>
              <a:t>:</a:t>
            </a:r>
            <a:endParaRPr lang="ru-RU" sz="2000" dirty="0">
              <a:solidFill>
                <a:prstClr val="black"/>
              </a:solidFill>
            </a:endParaRPr>
          </a:p>
          <a:p>
            <a:pPr defTabSz="914400"/>
            <a:r>
              <a:rPr lang="ru-RU" sz="2000" dirty="0" err="1">
                <a:solidFill>
                  <a:prstClr val="black"/>
                </a:solidFill>
              </a:rPr>
              <a:t>Гіркокаштан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каліфорнійський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endParaRPr lang="ru-RU" sz="2000" dirty="0" smtClean="0">
              <a:solidFill>
                <a:prstClr val="black"/>
              </a:solidFill>
            </a:endParaRPr>
          </a:p>
          <a:p>
            <a:pPr defTabSz="914400"/>
            <a:r>
              <a:rPr lang="ru-RU" sz="2000" dirty="0" smtClean="0">
                <a:solidFill>
                  <a:prstClr val="black"/>
                </a:solidFill>
              </a:rPr>
              <a:t>(</a:t>
            </a:r>
            <a:r>
              <a:rPr lang="en-US" sz="2000" dirty="0">
                <a:solidFill>
                  <a:prstClr val="black"/>
                </a:solidFill>
              </a:rPr>
              <a:t>A. </a:t>
            </a:r>
            <a:r>
              <a:rPr lang="en-US" sz="2000" dirty="0" err="1">
                <a:solidFill>
                  <a:prstClr val="black"/>
                </a:solidFill>
              </a:rPr>
              <a:t>californica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  <a:p>
            <a:pPr defTabSz="914400"/>
            <a:r>
              <a:rPr lang="ru-RU" sz="2000" dirty="0" err="1">
                <a:solidFill>
                  <a:prstClr val="black"/>
                </a:solidFill>
              </a:rPr>
              <a:t>Гіркокаштан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криваво-м'ясний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endParaRPr lang="ru-RU" sz="2000" dirty="0" smtClean="0">
              <a:solidFill>
                <a:prstClr val="black"/>
              </a:solidFill>
            </a:endParaRPr>
          </a:p>
          <a:p>
            <a:pPr defTabSz="914400"/>
            <a:r>
              <a:rPr lang="ru-RU" sz="2000" dirty="0" smtClean="0">
                <a:solidFill>
                  <a:prstClr val="black"/>
                </a:solidFill>
              </a:rPr>
              <a:t>(</a:t>
            </a:r>
            <a:r>
              <a:rPr lang="en-US" sz="2000" dirty="0">
                <a:solidFill>
                  <a:prstClr val="black"/>
                </a:solidFill>
              </a:rPr>
              <a:t>A. </a:t>
            </a:r>
            <a:r>
              <a:rPr lang="en-US" sz="2000" dirty="0" err="1">
                <a:solidFill>
                  <a:prstClr val="black"/>
                </a:solidFill>
              </a:rPr>
              <a:t>carnea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  <a:p>
            <a:pPr defTabSz="914400"/>
            <a:r>
              <a:rPr lang="ru-RU" sz="2000" dirty="0" err="1">
                <a:solidFill>
                  <a:prstClr val="black"/>
                </a:solidFill>
              </a:rPr>
              <a:t>Гіркокаштан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китайський</a:t>
            </a:r>
            <a:r>
              <a:rPr lang="ru-RU" sz="2000" dirty="0">
                <a:solidFill>
                  <a:prstClr val="black"/>
                </a:solidFill>
              </a:rPr>
              <a:t> (</a:t>
            </a:r>
            <a:r>
              <a:rPr lang="en-US" sz="2000" dirty="0">
                <a:solidFill>
                  <a:prstClr val="black"/>
                </a:solidFill>
              </a:rPr>
              <a:t>A. </a:t>
            </a:r>
            <a:r>
              <a:rPr lang="en-US" sz="2000" dirty="0" err="1">
                <a:solidFill>
                  <a:prstClr val="black"/>
                </a:solidFill>
              </a:rPr>
              <a:t>chinensis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  <a:p>
            <a:pPr defTabSz="914400"/>
            <a:r>
              <a:rPr lang="ru-RU" sz="2000" dirty="0" err="1">
                <a:solidFill>
                  <a:prstClr val="black"/>
                </a:solidFill>
              </a:rPr>
              <a:t>Гіркокаштан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жовтий</a:t>
            </a:r>
            <a:r>
              <a:rPr lang="ru-RU" sz="2000" dirty="0">
                <a:solidFill>
                  <a:prstClr val="black"/>
                </a:solidFill>
              </a:rPr>
              <a:t> (</a:t>
            </a:r>
            <a:r>
              <a:rPr lang="en-US" sz="2000" dirty="0">
                <a:solidFill>
                  <a:prstClr val="black"/>
                </a:solidFill>
              </a:rPr>
              <a:t>A. </a:t>
            </a:r>
            <a:r>
              <a:rPr lang="en-US" sz="2000" dirty="0" err="1">
                <a:solidFill>
                  <a:prstClr val="black"/>
                </a:solidFill>
              </a:rPr>
              <a:t>flava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  <a:p>
            <a:pPr defTabSz="914400"/>
            <a:r>
              <a:rPr lang="ru-RU" sz="2000" dirty="0" err="1">
                <a:solidFill>
                  <a:prstClr val="black"/>
                </a:solidFill>
              </a:rPr>
              <a:t>Гіркокаштан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голий</a:t>
            </a:r>
            <a:r>
              <a:rPr lang="ru-RU" sz="2000" dirty="0">
                <a:solidFill>
                  <a:prstClr val="black"/>
                </a:solidFill>
              </a:rPr>
              <a:t> (</a:t>
            </a:r>
            <a:r>
              <a:rPr lang="en-US" sz="2000" dirty="0">
                <a:solidFill>
                  <a:prstClr val="black"/>
                </a:solidFill>
              </a:rPr>
              <a:t>A. </a:t>
            </a:r>
            <a:r>
              <a:rPr lang="en-US" sz="2000" dirty="0" err="1">
                <a:solidFill>
                  <a:prstClr val="black"/>
                </a:solidFill>
              </a:rPr>
              <a:t>glabra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  <a:p>
            <a:pPr defTabSz="914400"/>
            <a:r>
              <a:rPr lang="ru-RU" sz="2000" dirty="0" err="1">
                <a:solidFill>
                  <a:prstClr val="black"/>
                </a:solidFill>
              </a:rPr>
              <a:t>Гіркокаштан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звичайний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endParaRPr lang="ru-RU" sz="2000" dirty="0" smtClean="0">
              <a:solidFill>
                <a:prstClr val="black"/>
              </a:solidFill>
            </a:endParaRPr>
          </a:p>
          <a:p>
            <a:pPr defTabSz="914400"/>
            <a:r>
              <a:rPr lang="ru-RU" sz="2000" dirty="0" smtClean="0">
                <a:solidFill>
                  <a:prstClr val="black"/>
                </a:solidFill>
              </a:rPr>
              <a:t>(</a:t>
            </a:r>
            <a:r>
              <a:rPr lang="en-US" sz="2000" dirty="0">
                <a:solidFill>
                  <a:prstClr val="black"/>
                </a:solidFill>
              </a:rPr>
              <a:t>A. </a:t>
            </a:r>
            <a:r>
              <a:rPr lang="en-US" sz="2000" dirty="0" err="1">
                <a:solidFill>
                  <a:prstClr val="black"/>
                </a:solidFill>
              </a:rPr>
              <a:t>hippocastanum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  <a:p>
            <a:pPr defTabSz="914400"/>
            <a:r>
              <a:rPr lang="ru-RU" sz="2000" dirty="0" err="1">
                <a:solidFill>
                  <a:prstClr val="black"/>
                </a:solidFill>
              </a:rPr>
              <a:t>Гіркокаштан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індійський</a:t>
            </a:r>
            <a:r>
              <a:rPr lang="ru-RU" sz="2000" dirty="0">
                <a:solidFill>
                  <a:prstClr val="black"/>
                </a:solidFill>
              </a:rPr>
              <a:t> (</a:t>
            </a:r>
            <a:r>
              <a:rPr lang="en-US" sz="2000" dirty="0">
                <a:solidFill>
                  <a:prstClr val="black"/>
                </a:solidFill>
              </a:rPr>
              <a:t>A. </a:t>
            </a:r>
            <a:r>
              <a:rPr lang="en-US" sz="2000" dirty="0" err="1">
                <a:solidFill>
                  <a:prstClr val="black"/>
                </a:solidFill>
              </a:rPr>
              <a:t>indica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  <a:p>
            <a:pPr defTabSz="914400"/>
            <a:r>
              <a:rPr lang="ru-RU" sz="2000" dirty="0" err="1">
                <a:solidFill>
                  <a:prstClr val="black"/>
                </a:solidFill>
              </a:rPr>
              <a:t>Гіркокаштан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дрібноцвітий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endParaRPr lang="ru-RU" sz="2000" dirty="0" smtClean="0">
              <a:solidFill>
                <a:prstClr val="black"/>
              </a:solidFill>
            </a:endParaRPr>
          </a:p>
          <a:p>
            <a:pPr defTabSz="914400"/>
            <a:r>
              <a:rPr lang="ru-RU" sz="2000" dirty="0" smtClean="0">
                <a:solidFill>
                  <a:prstClr val="black"/>
                </a:solidFill>
              </a:rPr>
              <a:t>(</a:t>
            </a:r>
            <a:r>
              <a:rPr lang="en-US" sz="2000" dirty="0">
                <a:solidFill>
                  <a:prstClr val="black"/>
                </a:solidFill>
              </a:rPr>
              <a:t>A. </a:t>
            </a:r>
            <a:r>
              <a:rPr lang="en-US" sz="2000" dirty="0" err="1">
                <a:solidFill>
                  <a:prstClr val="black"/>
                </a:solidFill>
              </a:rPr>
              <a:t>parviflora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  <a:p>
            <a:pPr defTabSz="914400"/>
            <a:r>
              <a:rPr lang="ru-RU" sz="2000" dirty="0" err="1">
                <a:solidFill>
                  <a:prstClr val="black"/>
                </a:solidFill>
              </a:rPr>
              <a:t>Гіркокаштан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червоний</a:t>
            </a:r>
            <a:r>
              <a:rPr lang="ru-RU" sz="2000" dirty="0">
                <a:solidFill>
                  <a:prstClr val="black"/>
                </a:solidFill>
              </a:rPr>
              <a:t> (</a:t>
            </a:r>
            <a:r>
              <a:rPr lang="en-US" sz="2000" dirty="0">
                <a:solidFill>
                  <a:prstClr val="black"/>
                </a:solidFill>
              </a:rPr>
              <a:t>A. </a:t>
            </a:r>
            <a:r>
              <a:rPr lang="en-US" sz="2000" dirty="0" err="1">
                <a:solidFill>
                  <a:prstClr val="black"/>
                </a:solidFill>
              </a:rPr>
              <a:t>pavia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  <a:p>
            <a:pPr defTabSz="914400"/>
            <a:r>
              <a:rPr lang="ru-RU" sz="2000" dirty="0" err="1">
                <a:solidFill>
                  <a:prstClr val="black"/>
                </a:solidFill>
              </a:rPr>
              <a:t>Гіркокаштан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лісовий</a:t>
            </a:r>
            <a:r>
              <a:rPr lang="ru-RU" sz="2000" dirty="0">
                <a:solidFill>
                  <a:prstClr val="black"/>
                </a:solidFill>
              </a:rPr>
              <a:t> (</a:t>
            </a:r>
            <a:r>
              <a:rPr lang="en-US" sz="2000" dirty="0">
                <a:solidFill>
                  <a:prstClr val="black"/>
                </a:solidFill>
              </a:rPr>
              <a:t>A. </a:t>
            </a:r>
            <a:r>
              <a:rPr lang="en-US" sz="2000" dirty="0" err="1">
                <a:solidFill>
                  <a:prstClr val="black"/>
                </a:solidFill>
              </a:rPr>
              <a:t>sylvatica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  <a:p>
            <a:pPr defTabSz="914400"/>
            <a:r>
              <a:rPr lang="ru-RU" sz="2000" dirty="0" err="1">
                <a:solidFill>
                  <a:prstClr val="black"/>
                </a:solidFill>
              </a:rPr>
              <a:t>Гіркокаштан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японський</a:t>
            </a:r>
            <a:r>
              <a:rPr lang="ru-RU" sz="2000" dirty="0">
                <a:solidFill>
                  <a:prstClr val="black"/>
                </a:solidFill>
              </a:rPr>
              <a:t> (</a:t>
            </a:r>
            <a:r>
              <a:rPr lang="en-US" sz="2000" dirty="0">
                <a:solidFill>
                  <a:prstClr val="black"/>
                </a:solidFill>
              </a:rPr>
              <a:t>A. </a:t>
            </a:r>
            <a:r>
              <a:rPr lang="en-US" sz="2000" dirty="0" err="1">
                <a:solidFill>
                  <a:prstClr val="black"/>
                </a:solidFill>
              </a:rPr>
              <a:t>turbinata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057125"/>
            <a:ext cx="41718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600" dirty="0"/>
              <a:t>Гіркокашта́н звича́йний — багаторічна рослина родини сапіндових, також відома під народними назвами кінський каштан, кашта́н ди́кий, кашта́н бі́лий, горі́х кі́нський, жолузник, </a:t>
            </a:r>
            <a:r>
              <a:rPr lang="vi-VN" sz="1600" dirty="0" smtClean="0"/>
              <a:t>ґестиня</a:t>
            </a:r>
            <a:endParaRPr lang="ru-R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60566"/>
            <a:ext cx="1019630" cy="1406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425" y="3580976"/>
            <a:ext cx="1266317" cy="1382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299136"/>
            <a:ext cx="8573337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300" b="1" dirty="0">
                <a:solidFill>
                  <a:schemeClr val="accent3">
                    <a:lumMod val="75000"/>
                  </a:schemeClr>
                </a:solidFill>
              </a:rPr>
              <a:t>Аналіз </a:t>
            </a:r>
            <a:r>
              <a:rPr lang="uk-UA" sz="2300" b="1" dirty="0" smtClean="0">
                <a:solidFill>
                  <a:schemeClr val="accent3">
                    <a:lumMod val="75000"/>
                  </a:schemeClr>
                </a:solidFill>
              </a:rPr>
              <a:t>літератури</a:t>
            </a:r>
            <a:r>
              <a:rPr lang="en-US" sz="23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uk-UA" sz="2300" b="1" dirty="0" smtClean="0">
                <a:solidFill>
                  <a:schemeClr val="accent3">
                    <a:lumMod val="75000"/>
                  </a:schemeClr>
                </a:solidFill>
              </a:rPr>
              <a:t>щодо </a:t>
            </a:r>
            <a:r>
              <a:rPr lang="uk-UA" sz="2300" b="1" dirty="0">
                <a:solidFill>
                  <a:schemeClr val="accent3">
                    <a:lumMod val="75000"/>
                  </a:schemeClr>
                </a:solidFill>
              </a:rPr>
              <a:t>дослідження природніх механізмів захисту гіркокаштана звичного від мінуючої молі </a:t>
            </a:r>
            <a:r>
              <a:rPr lang="uk-UA" sz="2300" b="1" dirty="0" smtClean="0">
                <a:solidFill>
                  <a:schemeClr val="accent3">
                    <a:lumMod val="75000"/>
                  </a:schemeClr>
                </a:solidFill>
              </a:rPr>
              <a:t>шкідника</a:t>
            </a:r>
            <a:r>
              <a:rPr lang="en-US" sz="2300" b="1" dirty="0">
                <a:solidFill>
                  <a:srgbClr val="9BBB59">
                    <a:lumMod val="75000"/>
                  </a:srgbClr>
                </a:solidFill>
                <a:ea typeface="+mj-ea"/>
                <a:cs typeface="+mj-cs"/>
              </a:rPr>
              <a:t>[9,10]</a:t>
            </a:r>
            <a:r>
              <a:rPr lang="uk-UA" sz="23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3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endParaRPr lang="ru-RU" sz="23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6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r" defTabSz="512056">
              <a:lnSpc>
                <a:spcPts val="2765"/>
              </a:lnSpc>
              <a:spcBef>
                <a:spcPts val="0"/>
              </a:spcBef>
            </a:pPr>
            <a:r>
              <a:rPr lang="en-US" sz="1800" b="1" i="1" dirty="0" err="1">
                <a:solidFill>
                  <a:srgbClr val="523838"/>
                </a:solidFill>
                <a:latin typeface="Raleway"/>
                <a:ea typeface="Raleway"/>
                <a:cs typeface="Raleway"/>
                <a:sym typeface="Raleway"/>
              </a:rPr>
              <a:t>Таблиця</a:t>
            </a:r>
            <a:r>
              <a:rPr lang="uk-UA" sz="1800" b="1" i="1" dirty="0">
                <a:solidFill>
                  <a:srgbClr val="523838"/>
                </a:solidFill>
                <a:latin typeface="Raleway"/>
                <a:ea typeface="Raleway"/>
                <a:cs typeface="Raleway"/>
                <a:sym typeface="Raleway"/>
              </a:rPr>
              <a:t> №1</a:t>
            </a:r>
            <a:br>
              <a:rPr lang="uk-UA" sz="1800" b="1" i="1" dirty="0">
                <a:solidFill>
                  <a:srgbClr val="523838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uk-UA" sz="1800" b="1" dirty="0">
                <a:solidFill>
                  <a:srgbClr val="523838"/>
                </a:solidFill>
                <a:latin typeface="Raleway"/>
                <a:ea typeface="Raleway"/>
                <a:cs typeface="Raleway"/>
                <a:sym typeface="Raleway"/>
              </a:rPr>
              <a:t>Різноманітність видів </a:t>
            </a:r>
            <a:r>
              <a:rPr lang="uk-UA" sz="1800" b="1" dirty="0" err="1">
                <a:solidFill>
                  <a:srgbClr val="523838"/>
                </a:solidFill>
                <a:latin typeface="Raleway"/>
                <a:ea typeface="Raleway"/>
                <a:cs typeface="Raleway"/>
                <a:sym typeface="Raleway"/>
              </a:rPr>
              <a:t>гіркокаштану</a:t>
            </a:r>
            <a:r>
              <a:rPr lang="uk-UA" sz="1800" b="1" dirty="0">
                <a:solidFill>
                  <a:srgbClr val="523838"/>
                </a:solidFill>
                <a:latin typeface="Raleway"/>
                <a:ea typeface="Raleway"/>
                <a:cs typeface="Raleway"/>
                <a:sym typeface="Raleway"/>
              </a:rPr>
              <a:t>, що проявляють підвищену резистентність по відношенню до мінуючої молі </a:t>
            </a:r>
            <a:r>
              <a:rPr lang="en-US" sz="1800" b="1" dirty="0" smtClean="0">
                <a:solidFill>
                  <a:srgbClr val="523838"/>
                </a:solidFill>
                <a:latin typeface="Raleway"/>
                <a:ea typeface="Raleway"/>
                <a:cs typeface="Raleway"/>
                <a:sym typeface="Raleway"/>
              </a:rPr>
              <a:t>[9,10,11,12]</a:t>
            </a:r>
            <a:endParaRPr lang="uk-UA" sz="1800" b="1" dirty="0">
              <a:solidFill>
                <a:srgbClr val="52383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595515"/>
              </p:ext>
            </p:extLst>
          </p:nvPr>
        </p:nvGraphicFramePr>
        <p:xfrm>
          <a:off x="107504" y="1124744"/>
          <a:ext cx="8922776" cy="556956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245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320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712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389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7105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8484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54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Вид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Походження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Клімат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Біохімічний захист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Морфологічний захист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Рівень стійкості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54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</a:rPr>
                        <a:t>Aesculus</a:t>
                      </a:r>
                      <a:r>
                        <a:rPr lang="uk-UA" sz="1600" dirty="0">
                          <a:effectLst/>
                        </a:rPr>
                        <a:t> </a:t>
                      </a:r>
                      <a:r>
                        <a:rPr lang="uk-UA" sz="1600" dirty="0" err="1" smtClean="0">
                          <a:effectLst/>
                        </a:rPr>
                        <a:t>chinensis</a:t>
                      </a:r>
                      <a:endParaRPr lang="uk-UA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Г. </a:t>
                      </a:r>
                      <a:r>
                        <a:rPr lang="ru-RU" sz="16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китайський</a:t>
                      </a: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Китай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Помірно-теплий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Високий рівень Танінів, фенолів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Щільна, </a:t>
                      </a:r>
                      <a:r>
                        <a:rPr lang="uk-UA" sz="1600" dirty="0" smtClean="0">
                          <a:effectLst/>
                        </a:rPr>
                        <a:t>тому менш </a:t>
                      </a:r>
                      <a:r>
                        <a:rPr lang="uk-UA" sz="1600" dirty="0">
                          <a:effectLst/>
                        </a:rPr>
                        <a:t>поживна паренхіма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Високий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9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</a:rPr>
                        <a:t>Aesculus</a:t>
                      </a:r>
                      <a:r>
                        <a:rPr lang="uk-UA" sz="1600" dirty="0">
                          <a:effectLst/>
                        </a:rPr>
                        <a:t> </a:t>
                      </a:r>
                      <a:r>
                        <a:rPr lang="uk-UA" sz="1600" dirty="0" err="1" smtClean="0">
                          <a:effectLst/>
                        </a:rPr>
                        <a:t>parviflora</a:t>
                      </a:r>
                      <a:r>
                        <a:rPr lang="uk-UA" sz="1600" dirty="0" smtClean="0"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</a:rPr>
                        <a:t>Г.</a:t>
                      </a:r>
                      <a:r>
                        <a:rPr lang="uk-UA" sz="1600" baseline="0" dirty="0" smtClean="0">
                          <a:effectLst/>
                        </a:rPr>
                        <a:t> </a:t>
                      </a:r>
                      <a:r>
                        <a:rPr lang="uk-UA" sz="1600" dirty="0" smtClean="0">
                          <a:effectLst/>
                        </a:rPr>
                        <a:t> </a:t>
                      </a:r>
                      <a:r>
                        <a:rPr lang="uk-UA" sz="1600" dirty="0" err="1" smtClean="0">
                          <a:effectLst/>
                        </a:rPr>
                        <a:t>дрібноцвітий</a:t>
                      </a:r>
                      <a:r>
                        <a:rPr lang="uk-UA" sz="1600" dirty="0" smtClean="0">
                          <a:effectLst/>
                        </a:rPr>
                        <a:t> </a:t>
                      </a: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США (Південь)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Помірний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Сапоніни, феноли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Щільні листкові тканини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Високий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90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</a:rPr>
                        <a:t>Aesculus</a:t>
                      </a:r>
                      <a:r>
                        <a:rPr lang="uk-UA" sz="1600" dirty="0">
                          <a:effectLst/>
                        </a:rPr>
                        <a:t> </a:t>
                      </a:r>
                      <a:r>
                        <a:rPr lang="uk-UA" sz="1600" dirty="0" err="1" smtClean="0">
                          <a:effectLst/>
                        </a:rPr>
                        <a:t>pavia</a:t>
                      </a:r>
                      <a:endParaRPr lang="uk-UA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Г. </a:t>
                      </a:r>
                      <a:r>
                        <a:rPr lang="ru-RU" sz="16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червоний</a:t>
                      </a: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США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Помірний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Сапоніни, феноли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Середня товщина паренхіми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Середньо-високий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9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</a:rPr>
                        <a:t>Aesculus</a:t>
                      </a:r>
                      <a:r>
                        <a:rPr lang="uk-UA" sz="1600" dirty="0">
                          <a:effectLst/>
                        </a:rPr>
                        <a:t> </a:t>
                      </a:r>
                      <a:r>
                        <a:rPr lang="uk-UA" sz="1600" dirty="0" err="1" smtClean="0">
                          <a:effectLst/>
                        </a:rPr>
                        <a:t>glabra</a:t>
                      </a:r>
                      <a:endParaRPr lang="uk-UA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</a:rPr>
                        <a:t>Г. голий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Північна Америка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Континентальний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Таніни, феноли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Товста паренхіма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Високий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9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</a:rPr>
                        <a:t>Aesculus</a:t>
                      </a:r>
                      <a:r>
                        <a:rPr lang="uk-UA" sz="1600" dirty="0">
                          <a:effectLst/>
                        </a:rPr>
                        <a:t> × </a:t>
                      </a:r>
                      <a:r>
                        <a:rPr lang="uk-UA" sz="1600" dirty="0" err="1" smtClean="0">
                          <a:effectLst/>
                        </a:rPr>
                        <a:t>carnea</a:t>
                      </a:r>
                      <a:endParaRPr lang="uk-UA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Європа (гібрид)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Помірний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</a:rPr>
                        <a:t>Поліфеноли</a:t>
                      </a:r>
                      <a:r>
                        <a:rPr lang="uk-UA" sz="1600" dirty="0">
                          <a:effectLst/>
                        </a:rPr>
                        <a:t>, </a:t>
                      </a:r>
                      <a:r>
                        <a:rPr lang="uk-UA" sz="1600" dirty="0" err="1">
                          <a:effectLst/>
                        </a:rPr>
                        <a:t>флавоноїди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Щільний епідерміс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Високий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90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Aesculus × neglecta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Гібрид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Помірний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Феноли, вторинні метаболіти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Щільні тканини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Високий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54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</a:rPr>
                        <a:t>Aesculus</a:t>
                      </a:r>
                      <a:r>
                        <a:rPr lang="uk-UA" sz="1600" dirty="0">
                          <a:effectLst/>
                        </a:rPr>
                        <a:t> </a:t>
                      </a:r>
                      <a:r>
                        <a:rPr lang="uk-UA" sz="1600" dirty="0" err="1">
                          <a:effectLst/>
                        </a:rPr>
                        <a:t>hippocastanum</a:t>
                      </a:r>
                      <a:r>
                        <a:rPr lang="uk-UA" sz="1600" dirty="0">
                          <a:effectLst/>
                        </a:rPr>
                        <a:t> </a:t>
                      </a:r>
                      <a:r>
                        <a:rPr lang="uk-UA" sz="1600" dirty="0" err="1">
                          <a:effectLst/>
                        </a:rPr>
                        <a:t>'Mertelík'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 smtClean="0">
                          <a:effectLst/>
                        </a:rPr>
                        <a:t>Селекцій-</a:t>
                      </a:r>
                      <a:endParaRPr lang="uk-UA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</a:rPr>
                        <a:t>ний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Помірний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Підвищений танінів + фенолів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Оптимізована структура листка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Дуже високий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64" marR="12364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26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0528" y="-99392"/>
            <a:ext cx="9324528" cy="6957392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CECF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-175341" y="-99392"/>
            <a:ext cx="4825907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12056">
              <a:lnSpc>
                <a:spcPts val="3499"/>
              </a:lnSpc>
            </a:pPr>
            <a:r>
              <a:rPr lang="en-US" sz="1400" dirty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Морфологічні </a:t>
            </a:r>
            <a:r>
              <a:rPr lang="en-US" sz="1400" dirty="0" err="1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механізми</a:t>
            </a:r>
            <a:r>
              <a:rPr lang="en-US" sz="1400" dirty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400" dirty="0" err="1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захисту</a:t>
            </a:r>
            <a:r>
              <a:rPr lang="uk-UA" sz="1400" dirty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uk-UA" sz="1400" dirty="0" smtClean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листів</a:t>
            </a:r>
            <a:r>
              <a:rPr lang="uk-UA" sz="1400" dirty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uk-UA" sz="1400" dirty="0" err="1" smtClean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гіркокаштану</a:t>
            </a:r>
            <a:r>
              <a:rPr lang="uk-UA" sz="1400" dirty="0" smtClean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 звичайного</a:t>
            </a:r>
            <a:r>
              <a:rPr lang="en-US" sz="1400" dirty="0" smtClean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[5,6]</a:t>
            </a:r>
            <a:r>
              <a:rPr lang="uk-UA" sz="1400" dirty="0" smtClean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lang="en-US" sz="1400" dirty="0">
              <a:solidFill>
                <a:srgbClr val="1B1B2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251520" y="755283"/>
            <a:ext cx="1761267" cy="1475773"/>
            <a:chOff x="0" y="0"/>
            <a:chExt cx="5844184" cy="4783138"/>
          </a:xfrm>
        </p:grpSpPr>
        <p:sp>
          <p:nvSpPr>
            <p:cNvPr id="8" name="Freeform 8" descr="preencoded.png"/>
            <p:cNvSpPr/>
            <p:nvPr/>
          </p:nvSpPr>
          <p:spPr>
            <a:xfrm>
              <a:off x="0" y="0"/>
              <a:ext cx="5844159" cy="4783074"/>
            </a:xfrm>
            <a:custGeom>
              <a:avLst/>
              <a:gdLst/>
              <a:ahLst/>
              <a:cxnLst/>
              <a:rect l="l" t="t" r="r" b="b"/>
              <a:pathLst>
                <a:path w="5844159" h="4783074">
                  <a:moveTo>
                    <a:pt x="0" y="0"/>
                  </a:moveTo>
                  <a:lnTo>
                    <a:pt x="5844159" y="0"/>
                  </a:lnTo>
                  <a:lnTo>
                    <a:pt x="5844159" y="4783074"/>
                  </a:lnTo>
                  <a:lnTo>
                    <a:pt x="0" y="4783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8" b="-69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397847" y="2270572"/>
            <a:ext cx="1824147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12056">
              <a:lnSpc>
                <a:spcPts val="1749"/>
              </a:lnSpc>
            </a:pPr>
            <a:r>
              <a:rPr lang="en-US" sz="1400" dirty="0" err="1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Товщина</a:t>
            </a:r>
            <a:r>
              <a:rPr lang="en-US" sz="1400" dirty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400" dirty="0" err="1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паренхіми</a:t>
            </a:r>
            <a:endParaRPr lang="en-US" sz="1400" dirty="0">
              <a:solidFill>
                <a:srgbClr val="1B1B2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298858" y="908173"/>
            <a:ext cx="2118364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12056">
              <a:lnSpc>
                <a:spcPts val="1610"/>
              </a:lnSpc>
            </a:pP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Збільшена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товщина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мезофілу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зокрема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палісадної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та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губчастої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паренхіми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підвищує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щільність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клітинних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шарів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і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зменшує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доступність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живильних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тканин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що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ускладнює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проникнення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та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живлення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личинок</a:t>
            </a:r>
            <a:r>
              <a:rPr lang="en-US" sz="11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lang="en-US" sz="1100" dirty="0">
              <a:solidFill>
                <a:srgbClr val="3C393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350854" y="2609596"/>
            <a:ext cx="1777080" cy="1404340"/>
            <a:chOff x="0" y="0"/>
            <a:chExt cx="6046394" cy="4362653"/>
          </a:xfrm>
        </p:grpSpPr>
        <p:sp>
          <p:nvSpPr>
            <p:cNvPr id="12" name="Freeform 12" descr="preencoded.png"/>
            <p:cNvSpPr/>
            <p:nvPr/>
          </p:nvSpPr>
          <p:spPr>
            <a:xfrm>
              <a:off x="0" y="0"/>
              <a:ext cx="6046343" cy="4362704"/>
            </a:xfrm>
            <a:custGeom>
              <a:avLst/>
              <a:gdLst/>
              <a:ahLst/>
              <a:cxnLst/>
              <a:rect l="l" t="t" r="r" b="b"/>
              <a:pathLst>
                <a:path w="6046343" h="4362704">
                  <a:moveTo>
                    <a:pt x="0" y="0"/>
                  </a:moveTo>
                  <a:lnTo>
                    <a:pt x="6046343" y="0"/>
                  </a:lnTo>
                  <a:lnTo>
                    <a:pt x="6046343" y="4362704"/>
                  </a:lnTo>
                  <a:lnTo>
                    <a:pt x="0" y="4362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0" b="-79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383559" y="4134968"/>
            <a:ext cx="1773334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12056">
              <a:lnSpc>
                <a:spcPts val="1749"/>
              </a:lnSpc>
            </a:pPr>
            <a:r>
              <a:rPr lang="en-US" sz="1400" dirty="0" err="1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Епідерміс</a:t>
            </a:r>
            <a:r>
              <a:rPr lang="en-US" sz="1400" dirty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 і </a:t>
            </a:r>
            <a:r>
              <a:rPr lang="en-US" sz="1400" dirty="0" err="1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кутикула</a:t>
            </a:r>
            <a:endParaRPr lang="en-US" sz="1400" dirty="0">
              <a:solidFill>
                <a:srgbClr val="1B1B2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242983" y="2485525"/>
            <a:ext cx="2252326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12056">
              <a:lnSpc>
                <a:spcPts val="1610"/>
              </a:lnSpc>
            </a:pP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Багатошаровий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або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потовщений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епідерміс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у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поєднанні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з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добре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розвиненою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кутикулою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формує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ефективний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фізичний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бар'єр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який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знижує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ризик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механічного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пошкодження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тканин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обмежує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відкладання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яєць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і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перешкоджає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проникненню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личинок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64124" y="4671734"/>
            <a:ext cx="1857870" cy="1327630"/>
            <a:chOff x="0" y="0"/>
            <a:chExt cx="5844184" cy="4180688"/>
          </a:xfrm>
        </p:grpSpPr>
        <p:sp>
          <p:nvSpPr>
            <p:cNvPr id="16" name="Freeform 16" descr="preencoded.png"/>
            <p:cNvSpPr/>
            <p:nvPr/>
          </p:nvSpPr>
          <p:spPr>
            <a:xfrm>
              <a:off x="0" y="0"/>
              <a:ext cx="5844159" cy="4180713"/>
            </a:xfrm>
            <a:custGeom>
              <a:avLst/>
              <a:gdLst/>
              <a:ahLst/>
              <a:cxnLst/>
              <a:rect l="l" t="t" r="r" b="b"/>
              <a:pathLst>
                <a:path w="5844159" h="4180713">
                  <a:moveTo>
                    <a:pt x="0" y="0"/>
                  </a:moveTo>
                  <a:lnTo>
                    <a:pt x="5844159" y="0"/>
                  </a:lnTo>
                  <a:lnTo>
                    <a:pt x="5844159" y="4180713"/>
                  </a:lnTo>
                  <a:lnTo>
                    <a:pt x="0" y="4180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" r="-10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827584" y="6209126"/>
            <a:ext cx="159499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12056">
              <a:lnSpc>
                <a:spcPts val="1749"/>
              </a:lnSpc>
            </a:pPr>
            <a:r>
              <a:rPr lang="en-US" sz="1400" dirty="0" err="1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Трихоми</a:t>
            </a:r>
            <a:endParaRPr lang="en-US" sz="1400" dirty="0">
              <a:solidFill>
                <a:srgbClr val="1B1B2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319674" y="4518654"/>
            <a:ext cx="2191569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12056">
              <a:lnSpc>
                <a:spcPts val="1610"/>
              </a:lnSpc>
            </a:pP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Трихоми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створюють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механічний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опір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на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поверхні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листка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ускладнюючи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пересування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фітофагів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їх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утримання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на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субстраті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та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точне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розміщення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кладки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що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знижує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ймовірність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успішного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відкладання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1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яєць</a:t>
            </a:r>
            <a:r>
              <a:rPr lang="en-US" sz="11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21" name="TextBox 6"/>
          <p:cNvSpPr txBox="1"/>
          <p:nvPr/>
        </p:nvSpPr>
        <p:spPr>
          <a:xfrm>
            <a:off x="4859924" y="-194091"/>
            <a:ext cx="4082492" cy="1243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12056">
              <a:lnSpc>
                <a:spcPts val="3499"/>
              </a:lnSpc>
            </a:pPr>
            <a:r>
              <a:rPr lang="uk-UA" sz="1400" dirty="0" smtClean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Біохімічні</a:t>
            </a:r>
            <a:r>
              <a:rPr lang="en-US" sz="1400" dirty="0" smtClean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400" dirty="0" err="1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механізми</a:t>
            </a:r>
            <a:r>
              <a:rPr lang="en-US" sz="1400" dirty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400" dirty="0" err="1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захисту</a:t>
            </a:r>
            <a:r>
              <a:rPr lang="uk-UA" sz="1400" dirty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 листів </a:t>
            </a:r>
            <a:r>
              <a:rPr lang="uk-UA" sz="1400" dirty="0" err="1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гіркокаштану</a:t>
            </a:r>
            <a:r>
              <a:rPr lang="uk-UA" sz="1400" dirty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uk-UA" sz="1400" dirty="0" smtClean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звичайного</a:t>
            </a:r>
            <a:r>
              <a:rPr lang="en-US" sz="1400" dirty="0" smtClean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[5,7]</a:t>
            </a:r>
            <a:r>
              <a:rPr lang="uk-UA" sz="1400" dirty="0" smtClean="0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  <a:endParaRPr lang="en-US" sz="1400" dirty="0">
              <a:solidFill>
                <a:srgbClr val="1B1B2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defTabSz="512056">
              <a:lnSpc>
                <a:spcPts val="2660"/>
              </a:lnSpc>
            </a:pPr>
            <a:endParaRPr lang="en-US" sz="2000" dirty="0">
              <a:solidFill>
                <a:srgbClr val="1B1B2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2" name="Group 7"/>
          <p:cNvGrpSpPr/>
          <p:nvPr/>
        </p:nvGrpSpPr>
        <p:grpSpPr>
          <a:xfrm>
            <a:off x="4533829" y="662287"/>
            <a:ext cx="1982387" cy="1487269"/>
            <a:chOff x="0" y="0"/>
            <a:chExt cx="6259716" cy="3868738"/>
          </a:xfrm>
        </p:grpSpPr>
        <p:sp>
          <p:nvSpPr>
            <p:cNvPr id="23" name="Freeform 8" descr="preencoded.png"/>
            <p:cNvSpPr/>
            <p:nvPr/>
          </p:nvSpPr>
          <p:spPr>
            <a:xfrm>
              <a:off x="0" y="0"/>
              <a:ext cx="6259703" cy="3868801"/>
            </a:xfrm>
            <a:custGeom>
              <a:avLst/>
              <a:gdLst/>
              <a:ahLst/>
              <a:cxnLst/>
              <a:rect l="l" t="t" r="r" b="b"/>
              <a:pathLst>
                <a:path w="6259703" h="3868801">
                  <a:moveTo>
                    <a:pt x="0" y="0"/>
                  </a:moveTo>
                  <a:lnTo>
                    <a:pt x="6259703" y="0"/>
                  </a:lnTo>
                  <a:lnTo>
                    <a:pt x="6259703" y="3868801"/>
                  </a:lnTo>
                  <a:lnTo>
                    <a:pt x="0" y="3868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0" b="-48"/>
              </a:stretch>
            </a:blipFill>
          </p:spPr>
        </p:sp>
      </p:grpSp>
      <p:sp>
        <p:nvSpPr>
          <p:cNvPr id="25" name="TextBox 10"/>
          <p:cNvSpPr txBox="1"/>
          <p:nvPr/>
        </p:nvSpPr>
        <p:spPr>
          <a:xfrm>
            <a:off x="6680476" y="1196752"/>
            <a:ext cx="2137764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12056">
              <a:lnSpc>
                <a:spcPts val="1085"/>
              </a:lnSpc>
            </a:pPr>
            <a:r>
              <a:rPr lang="uk-UA" sz="14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Зв'язують білки, знижують харчову цінність листка, уповільнюють ріст личинок</a:t>
            </a:r>
            <a:r>
              <a:rPr lang="uk-UA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lang="uk-UA" sz="1200" dirty="0">
              <a:solidFill>
                <a:srgbClr val="3C393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" name="TextBox 9"/>
          <p:cNvSpPr txBox="1"/>
          <p:nvPr/>
        </p:nvSpPr>
        <p:spPr>
          <a:xfrm>
            <a:off x="7135022" y="805604"/>
            <a:ext cx="1213919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12056">
              <a:lnSpc>
                <a:spcPts val="1330"/>
              </a:lnSpc>
            </a:pPr>
            <a:r>
              <a:rPr lang="en-US" dirty="0" err="1">
                <a:solidFill>
                  <a:srgbClr val="3C3939"/>
                </a:solidFill>
                <a:latin typeface="Raleway"/>
                <a:ea typeface="Raleway"/>
                <a:cs typeface="Raleway"/>
                <a:sym typeface="Raleway"/>
              </a:rPr>
              <a:t>Таніни</a:t>
            </a:r>
            <a:endParaRPr lang="en-US" dirty="0">
              <a:solidFill>
                <a:srgbClr val="3C393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31" name="Group 15"/>
          <p:cNvGrpSpPr/>
          <p:nvPr/>
        </p:nvGrpSpPr>
        <p:grpSpPr>
          <a:xfrm>
            <a:off x="4509228" y="2166750"/>
            <a:ext cx="2031583" cy="1529979"/>
            <a:chOff x="0" y="0"/>
            <a:chExt cx="6259716" cy="3868738"/>
          </a:xfrm>
        </p:grpSpPr>
        <p:sp>
          <p:nvSpPr>
            <p:cNvPr id="32" name="Freeform 16" descr="preencoded.png"/>
            <p:cNvSpPr/>
            <p:nvPr/>
          </p:nvSpPr>
          <p:spPr>
            <a:xfrm>
              <a:off x="0" y="0"/>
              <a:ext cx="6259703" cy="3868801"/>
            </a:xfrm>
            <a:custGeom>
              <a:avLst/>
              <a:gdLst/>
              <a:ahLst/>
              <a:cxnLst/>
              <a:rect l="l" t="t" r="r" b="b"/>
              <a:pathLst>
                <a:path w="6259703" h="3868801">
                  <a:moveTo>
                    <a:pt x="0" y="0"/>
                  </a:moveTo>
                  <a:lnTo>
                    <a:pt x="6259703" y="0"/>
                  </a:lnTo>
                  <a:lnTo>
                    <a:pt x="6259703" y="3868801"/>
                  </a:lnTo>
                  <a:lnTo>
                    <a:pt x="0" y="3868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0" b="-48"/>
              </a:stretch>
            </a:blipFill>
          </p:spPr>
        </p:sp>
      </p:grpSp>
      <p:grpSp>
        <p:nvGrpSpPr>
          <p:cNvPr id="33" name="Group 11"/>
          <p:cNvGrpSpPr/>
          <p:nvPr/>
        </p:nvGrpSpPr>
        <p:grpSpPr>
          <a:xfrm>
            <a:off x="4668791" y="3804661"/>
            <a:ext cx="1738725" cy="1143241"/>
            <a:chOff x="0" y="0"/>
            <a:chExt cx="6259716" cy="3868738"/>
          </a:xfrm>
        </p:grpSpPr>
        <p:sp>
          <p:nvSpPr>
            <p:cNvPr id="34" name="Freeform 12" descr="preencoded.png"/>
            <p:cNvSpPr/>
            <p:nvPr/>
          </p:nvSpPr>
          <p:spPr>
            <a:xfrm>
              <a:off x="0" y="0"/>
              <a:ext cx="6259703" cy="3868801"/>
            </a:xfrm>
            <a:custGeom>
              <a:avLst/>
              <a:gdLst/>
              <a:ahLst/>
              <a:cxnLst/>
              <a:rect l="l" t="t" r="r" b="b"/>
              <a:pathLst>
                <a:path w="6259703" h="3868801">
                  <a:moveTo>
                    <a:pt x="0" y="0"/>
                  </a:moveTo>
                  <a:lnTo>
                    <a:pt x="6259703" y="0"/>
                  </a:lnTo>
                  <a:lnTo>
                    <a:pt x="6259703" y="3868801"/>
                  </a:lnTo>
                  <a:lnTo>
                    <a:pt x="0" y="3868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50" b="-48"/>
              </a:stretch>
            </a:blipFill>
          </p:spPr>
        </p:sp>
      </p:grpSp>
      <p:grpSp>
        <p:nvGrpSpPr>
          <p:cNvPr id="35" name="Group 19"/>
          <p:cNvGrpSpPr/>
          <p:nvPr/>
        </p:nvGrpSpPr>
        <p:grpSpPr>
          <a:xfrm>
            <a:off x="4650566" y="4822039"/>
            <a:ext cx="1877787" cy="1585841"/>
            <a:chOff x="0" y="0"/>
            <a:chExt cx="6259716" cy="3868738"/>
          </a:xfrm>
        </p:grpSpPr>
        <p:sp>
          <p:nvSpPr>
            <p:cNvPr id="36" name="Freeform 20" descr="preencoded.png"/>
            <p:cNvSpPr/>
            <p:nvPr/>
          </p:nvSpPr>
          <p:spPr>
            <a:xfrm>
              <a:off x="0" y="0"/>
              <a:ext cx="6259703" cy="3868801"/>
            </a:xfrm>
            <a:custGeom>
              <a:avLst/>
              <a:gdLst/>
              <a:ahLst/>
              <a:cxnLst/>
              <a:rect l="l" t="t" r="r" b="b"/>
              <a:pathLst>
                <a:path w="6259703" h="3868801">
                  <a:moveTo>
                    <a:pt x="0" y="0"/>
                  </a:moveTo>
                  <a:lnTo>
                    <a:pt x="6259703" y="0"/>
                  </a:lnTo>
                  <a:lnTo>
                    <a:pt x="6259703" y="3868801"/>
                  </a:lnTo>
                  <a:lnTo>
                    <a:pt x="0" y="3868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50" b="-48"/>
              </a:stretch>
            </a:blipFill>
          </p:spPr>
        </p:sp>
      </p:grpSp>
      <p:sp>
        <p:nvSpPr>
          <p:cNvPr id="37" name="TextBox 17"/>
          <p:cNvSpPr txBox="1"/>
          <p:nvPr/>
        </p:nvSpPr>
        <p:spPr>
          <a:xfrm>
            <a:off x="6930495" y="2212864"/>
            <a:ext cx="1213919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12056">
              <a:lnSpc>
                <a:spcPts val="1330"/>
              </a:lnSpc>
            </a:pPr>
            <a:r>
              <a:rPr lang="en-US" dirty="0" err="1">
                <a:solidFill>
                  <a:srgbClr val="3C3939"/>
                </a:solidFill>
                <a:latin typeface="Raleway"/>
                <a:ea typeface="Raleway"/>
                <a:cs typeface="Raleway"/>
                <a:sym typeface="Raleway"/>
              </a:rPr>
              <a:t>Феноли</a:t>
            </a:r>
            <a:endParaRPr lang="en-US" dirty="0">
              <a:solidFill>
                <a:srgbClr val="3C393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6949503" y="3742684"/>
            <a:ext cx="1213919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12056">
              <a:lnSpc>
                <a:spcPts val="1330"/>
              </a:lnSpc>
            </a:pPr>
            <a:r>
              <a:rPr lang="en-US" dirty="0" err="1">
                <a:solidFill>
                  <a:srgbClr val="3C3939"/>
                </a:solidFill>
                <a:latin typeface="Raleway"/>
                <a:ea typeface="Raleway"/>
                <a:cs typeface="Raleway"/>
                <a:sym typeface="Raleway"/>
              </a:rPr>
              <a:t>Сапоніни</a:t>
            </a:r>
            <a:endParaRPr lang="en-US" dirty="0">
              <a:solidFill>
                <a:srgbClr val="3C393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" name="TextBox 21"/>
          <p:cNvSpPr txBox="1"/>
          <p:nvPr/>
        </p:nvSpPr>
        <p:spPr>
          <a:xfrm>
            <a:off x="6680476" y="4903374"/>
            <a:ext cx="1869061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12056">
              <a:lnSpc>
                <a:spcPts val="1330"/>
              </a:lnSpc>
            </a:pPr>
            <a:r>
              <a:rPr lang="en-US" dirty="0" err="1">
                <a:solidFill>
                  <a:srgbClr val="3C3939"/>
                </a:solidFill>
                <a:latin typeface="Raleway"/>
                <a:ea typeface="Raleway"/>
                <a:cs typeface="Raleway"/>
                <a:sym typeface="Raleway"/>
              </a:rPr>
              <a:t>Флавоноїди</a:t>
            </a:r>
            <a:endParaRPr lang="en-US" dirty="0">
              <a:solidFill>
                <a:srgbClr val="3C393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" name="TextBox 18"/>
          <p:cNvSpPr txBox="1"/>
          <p:nvPr/>
        </p:nvSpPr>
        <p:spPr>
          <a:xfrm>
            <a:off x="6680476" y="2767914"/>
            <a:ext cx="2500594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12056">
              <a:lnSpc>
                <a:spcPts val="1085"/>
              </a:lnSpc>
            </a:pP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Антиоксидантна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дія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пригнічення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розвитку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шкідників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44" name="TextBox 14"/>
          <p:cNvSpPr txBox="1"/>
          <p:nvPr/>
        </p:nvSpPr>
        <p:spPr>
          <a:xfrm>
            <a:off x="6540807" y="4094293"/>
            <a:ext cx="2729584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12056">
              <a:lnSpc>
                <a:spcPts val="1085"/>
              </a:lnSpc>
            </a:pP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Поверхнево-активні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речовини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токсичні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або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репелентні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для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личинок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зменшують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виживаність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45" name="TextBox 22"/>
          <p:cNvSpPr txBox="1"/>
          <p:nvPr/>
        </p:nvSpPr>
        <p:spPr>
          <a:xfrm>
            <a:off x="6565981" y="5251035"/>
            <a:ext cx="2302055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12056">
              <a:lnSpc>
                <a:spcPts val="1085"/>
              </a:lnSpc>
            </a:pP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Впливають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на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ферментні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процеси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пригнічують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розвиток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комах</a:t>
            </a:r>
            <a:r>
              <a:rPr lang="en-US" sz="14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200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65127"/>
            <a:ext cx="7903790" cy="759617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defRPr/>
            </a:pPr>
            <a:r>
              <a:rPr lang="uk-UA" sz="3200" b="1" dirty="0">
                <a:solidFill>
                  <a:schemeClr val="accent6">
                    <a:lumMod val="75000"/>
                  </a:schemeClr>
                </a:solidFill>
                <a:latin typeface="Calibri"/>
                <a:ea typeface="+mn-ea"/>
                <a:cs typeface="+mn-cs"/>
              </a:rPr>
              <a:t>Рекомендації щодо введення  гіркокаштанів різних видів в </a:t>
            </a:r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latin typeface="Calibri"/>
                <a:ea typeface="+mn-ea"/>
                <a:cs typeface="+mn-cs"/>
              </a:rPr>
              <a:t>урбофітоценоз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1585126"/>
              </p:ext>
            </p:extLst>
          </p:nvPr>
        </p:nvGraphicFramePr>
        <p:xfrm>
          <a:off x="539750" y="3284538"/>
          <a:ext cx="8353424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3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83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83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83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3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smtClean="0"/>
                        <a:t>Aesculus hippocastanum 'Mertelík'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Aesculus chinensis</a:t>
                      </a:r>
                    </a:p>
                    <a:p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Aesculus parviflora</a:t>
                      </a:r>
                    </a:p>
                    <a:p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err="1" smtClean="0"/>
                        <a:t>Aesculus</a:t>
                      </a:r>
                      <a:r>
                        <a:rPr lang="en-US" noProof="0" dirty="0" smtClean="0"/>
                        <a:t> </a:t>
                      </a:r>
                      <a:r>
                        <a:rPr lang="en-US" noProof="0" dirty="0" err="1" smtClean="0"/>
                        <a:t>glabra</a:t>
                      </a: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noProof="0" smtClean="0"/>
                        <a:t>Стійкий сорт із підвищеним вмістом танінів і фенолів.</a:t>
                      </a:r>
                      <a:endParaRPr lang="uk-U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noProof="0" smtClean="0"/>
                        <a:t>Китайський гіркокаштан із високим рівнем танінів і фенолів та менш доступними поживними тканинами.</a:t>
                      </a:r>
                    </a:p>
                    <a:p>
                      <a:endParaRPr lang="uk-U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noProof="0" dirty="0" smtClean="0"/>
                        <a:t>Вид із сапонінами та фенолами, де щільні листкові тканини створюють механічний бар’єр.</a:t>
                      </a:r>
                      <a:endParaRPr lang="uk-UA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noProof="0" dirty="0" smtClean="0"/>
                        <a:t>Вид із танінами та фенолами, де товста паренхіма ускладнює живлення личинок</a:t>
                      </a:r>
                    </a:p>
                    <a:p>
                      <a:endParaRPr lang="uk-U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4" name="Group 6"/>
          <p:cNvGrpSpPr/>
          <p:nvPr/>
        </p:nvGrpSpPr>
        <p:grpSpPr>
          <a:xfrm>
            <a:off x="827584" y="1433216"/>
            <a:ext cx="1454300" cy="1845533"/>
            <a:chOff x="0" y="0"/>
            <a:chExt cx="4646219" cy="4564456"/>
          </a:xfrm>
        </p:grpSpPr>
        <p:sp>
          <p:nvSpPr>
            <p:cNvPr id="5" name="Freeform 7" descr="preencoded.png"/>
            <p:cNvSpPr/>
            <p:nvPr/>
          </p:nvSpPr>
          <p:spPr>
            <a:xfrm>
              <a:off x="0" y="0"/>
              <a:ext cx="4646168" cy="4564507"/>
            </a:xfrm>
            <a:custGeom>
              <a:avLst/>
              <a:gdLst/>
              <a:ahLst/>
              <a:cxnLst/>
              <a:rect l="l" t="t" r="r" b="b"/>
              <a:pathLst>
                <a:path w="4646168" h="4564507">
                  <a:moveTo>
                    <a:pt x="0" y="0"/>
                  </a:moveTo>
                  <a:lnTo>
                    <a:pt x="4646168" y="0"/>
                  </a:lnTo>
                  <a:lnTo>
                    <a:pt x="4646168" y="4564507"/>
                  </a:lnTo>
                  <a:lnTo>
                    <a:pt x="0" y="4564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7" r="-78" b="1"/>
              </a:stretch>
            </a:blipFill>
          </p:spPr>
        </p:sp>
      </p:grpSp>
      <p:grpSp>
        <p:nvGrpSpPr>
          <p:cNvPr id="6" name="Group 10"/>
          <p:cNvGrpSpPr/>
          <p:nvPr/>
        </p:nvGrpSpPr>
        <p:grpSpPr>
          <a:xfrm>
            <a:off x="2961272" y="1268781"/>
            <a:ext cx="1538720" cy="2080402"/>
            <a:chOff x="0" y="0"/>
            <a:chExt cx="4646219" cy="4646219"/>
          </a:xfrm>
        </p:grpSpPr>
        <p:sp>
          <p:nvSpPr>
            <p:cNvPr id="7" name="Freeform 11" descr="preencoded.png"/>
            <p:cNvSpPr/>
            <p:nvPr/>
          </p:nvSpPr>
          <p:spPr>
            <a:xfrm>
              <a:off x="0" y="0"/>
              <a:ext cx="4646168" cy="4646168"/>
            </a:xfrm>
            <a:custGeom>
              <a:avLst/>
              <a:gdLst/>
              <a:ahLst/>
              <a:cxnLst/>
              <a:rect l="l" t="t" r="r" b="b"/>
              <a:pathLst>
                <a:path w="4646168" h="4646168">
                  <a:moveTo>
                    <a:pt x="0" y="0"/>
                  </a:moveTo>
                  <a:lnTo>
                    <a:pt x="4646168" y="0"/>
                  </a:lnTo>
                  <a:lnTo>
                    <a:pt x="4646168" y="4646168"/>
                  </a:lnTo>
                  <a:lnTo>
                    <a:pt x="0" y="46461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 b="-1"/>
              </a:stretch>
            </a:blipFill>
          </p:spPr>
        </p:sp>
      </p:grpSp>
      <p:grpSp>
        <p:nvGrpSpPr>
          <p:cNvPr id="8" name="Group 14"/>
          <p:cNvGrpSpPr/>
          <p:nvPr/>
        </p:nvGrpSpPr>
        <p:grpSpPr>
          <a:xfrm>
            <a:off x="4985983" y="1340768"/>
            <a:ext cx="1602241" cy="1953677"/>
            <a:chOff x="0" y="0"/>
            <a:chExt cx="4646219" cy="4907559"/>
          </a:xfrm>
        </p:grpSpPr>
        <p:sp>
          <p:nvSpPr>
            <p:cNvPr id="9" name="Freeform 15" descr="preencoded.png"/>
            <p:cNvSpPr/>
            <p:nvPr/>
          </p:nvSpPr>
          <p:spPr>
            <a:xfrm>
              <a:off x="0" y="0"/>
              <a:ext cx="4646168" cy="4907534"/>
            </a:xfrm>
            <a:custGeom>
              <a:avLst/>
              <a:gdLst/>
              <a:ahLst/>
              <a:cxnLst/>
              <a:rect l="l" t="t" r="r" b="b"/>
              <a:pathLst>
                <a:path w="4646168" h="4907534">
                  <a:moveTo>
                    <a:pt x="0" y="0"/>
                  </a:moveTo>
                  <a:lnTo>
                    <a:pt x="4646168" y="0"/>
                  </a:lnTo>
                  <a:lnTo>
                    <a:pt x="4646168" y="4907534"/>
                  </a:lnTo>
                  <a:lnTo>
                    <a:pt x="0" y="49075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5" r="-77"/>
              </a:stretch>
            </a:blipFill>
          </p:spPr>
        </p:sp>
      </p:grpSp>
      <p:grpSp>
        <p:nvGrpSpPr>
          <p:cNvPr id="10" name="Group 18"/>
          <p:cNvGrpSpPr/>
          <p:nvPr/>
        </p:nvGrpSpPr>
        <p:grpSpPr>
          <a:xfrm>
            <a:off x="7106607" y="1279498"/>
            <a:ext cx="1475715" cy="2016225"/>
            <a:chOff x="0" y="0"/>
            <a:chExt cx="4646219" cy="6969328"/>
          </a:xfrm>
        </p:grpSpPr>
        <p:sp>
          <p:nvSpPr>
            <p:cNvPr id="11" name="Freeform 19" descr="preencoded.png"/>
            <p:cNvSpPr/>
            <p:nvPr/>
          </p:nvSpPr>
          <p:spPr>
            <a:xfrm>
              <a:off x="0" y="0"/>
              <a:ext cx="4646168" cy="6969379"/>
            </a:xfrm>
            <a:custGeom>
              <a:avLst/>
              <a:gdLst/>
              <a:ahLst/>
              <a:cxnLst/>
              <a:rect l="l" t="t" r="r" b="b"/>
              <a:pathLst>
                <a:path w="4646168" h="6969379">
                  <a:moveTo>
                    <a:pt x="0" y="0"/>
                  </a:moveTo>
                  <a:lnTo>
                    <a:pt x="4646168" y="0"/>
                  </a:lnTo>
                  <a:lnTo>
                    <a:pt x="4646168" y="6969379"/>
                  </a:lnTo>
                  <a:lnTo>
                    <a:pt x="0" y="6969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33182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65127"/>
            <a:ext cx="7903790" cy="75961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dirty="0">
                <a:solidFill>
                  <a:schemeClr val="accent6">
                    <a:lumMod val="75000"/>
                  </a:schemeClr>
                </a:solidFill>
              </a:rPr>
              <a:t>Найбільш ефективними видами для озеленення України </a:t>
            </a:r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</a:rPr>
              <a:t>є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4486131"/>
            <a:ext cx="5474275" cy="2102906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uk-UA" sz="1800" dirty="0" smtClean="0"/>
              <a:t>Ці види гіркокаштанів  поєднують високу концентрацію захисних сполук (таніни, сапоніни, феноли, </a:t>
            </a:r>
            <a:r>
              <a:rPr lang="uk-UA" sz="1800" dirty="0" err="1" smtClean="0"/>
              <a:t>флавоноїди</a:t>
            </a:r>
            <a:r>
              <a:rPr lang="uk-UA" sz="1800" dirty="0" smtClean="0"/>
              <a:t>) і структурну складність листка, що ускладнює живлення шкідника. </a:t>
            </a:r>
            <a:r>
              <a:rPr lang="uk-UA" sz="2000" dirty="0">
                <a:solidFill>
                  <a:prstClr val="black"/>
                </a:solidFill>
              </a:rPr>
              <a:t>Такі </a:t>
            </a:r>
            <a:r>
              <a:rPr lang="uk-UA" sz="2000" dirty="0" err="1">
                <a:solidFill>
                  <a:prstClr val="black"/>
                </a:solidFill>
              </a:rPr>
              <a:t>гіркокаштани</a:t>
            </a:r>
            <a:r>
              <a:rPr lang="uk-UA" sz="2000" dirty="0">
                <a:solidFill>
                  <a:prstClr val="black"/>
                </a:solidFill>
              </a:rPr>
              <a:t> мінімізують ушкодження листя та зберігають декоративність, що важливо  </a:t>
            </a:r>
            <a:r>
              <a:rPr lang="ru-RU" sz="2000" dirty="0">
                <a:solidFill>
                  <a:prstClr val="black"/>
                </a:solidFill>
              </a:rPr>
              <a:t>для </a:t>
            </a:r>
            <a:r>
              <a:rPr lang="uk-UA" sz="2000" dirty="0">
                <a:solidFill>
                  <a:prstClr val="black"/>
                </a:solidFill>
              </a:rPr>
              <a:t>ефективного та довготривалого озеленення міського середовища.</a:t>
            </a:r>
            <a:endParaRPr lang="uk-UA" sz="20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87" y="1268761"/>
            <a:ext cx="2449941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6369" y="3441913"/>
            <a:ext cx="23866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Aesculus</a:t>
            </a:r>
            <a:r>
              <a:rPr lang="en-US" dirty="0"/>
              <a:t> </a:t>
            </a:r>
            <a:r>
              <a:rPr lang="en-US" dirty="0" err="1"/>
              <a:t>hippocastanum</a:t>
            </a:r>
            <a:r>
              <a:rPr lang="en-US" dirty="0"/>
              <a:t> '</a:t>
            </a:r>
            <a:r>
              <a:rPr lang="en-US" dirty="0" err="1"/>
              <a:t>Mertelík</a:t>
            </a:r>
            <a:r>
              <a:rPr lang="en-US" dirty="0" smtClean="0"/>
              <a:t>'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6" b="11087"/>
          <a:stretch/>
        </p:blipFill>
        <p:spPr bwMode="auto">
          <a:xfrm>
            <a:off x="6355212" y="3884693"/>
            <a:ext cx="2250295" cy="256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518397" y="6450322"/>
            <a:ext cx="1923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Aesculus</a:t>
            </a:r>
            <a:r>
              <a:rPr lang="en-US" dirty="0"/>
              <a:t> </a:t>
            </a:r>
            <a:r>
              <a:rPr lang="en-US" dirty="0" err="1"/>
              <a:t>chinensis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1268761"/>
            <a:ext cx="2881986" cy="192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483797" y="3257247"/>
            <a:ext cx="2015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Aesculus</a:t>
            </a:r>
            <a:r>
              <a:rPr lang="en-US" dirty="0"/>
              <a:t> </a:t>
            </a:r>
            <a:r>
              <a:rPr lang="en-US" dirty="0" err="1"/>
              <a:t>parviflora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621602" y="3328118"/>
            <a:ext cx="1640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Aesculus</a:t>
            </a:r>
            <a:r>
              <a:rPr lang="en-US" dirty="0"/>
              <a:t> </a:t>
            </a:r>
            <a:r>
              <a:rPr lang="en-US" dirty="0" err="1"/>
              <a:t>glabra</a:t>
            </a:r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610" y="1268761"/>
            <a:ext cx="2207064" cy="2083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510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260648"/>
            <a:ext cx="9412013" cy="69573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1" y="-36004"/>
            <a:ext cx="9412012" cy="836712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Висновки до дослідження 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3" name="AutoShape 10" descr="Aesculus chinensis - PictureTh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87624" y="1268760"/>
            <a:ext cx="6841815" cy="475252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17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Листовий мінер </a:t>
            </a:r>
            <a:r>
              <a:rPr lang="uk-UA" sz="1700" b="1" dirty="0" err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Cameraria</a:t>
            </a:r>
            <a:r>
              <a:rPr lang="uk-UA" sz="17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uk-UA" sz="1700" b="1" dirty="0" err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ohridella</a:t>
            </a:r>
            <a:r>
              <a:rPr lang="uk-UA" sz="17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– це </a:t>
            </a:r>
            <a:r>
              <a:rPr lang="uk-UA" sz="1700" b="1" dirty="0" err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інвазивний</a:t>
            </a:r>
            <a:r>
              <a:rPr lang="uk-UA" sz="17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організм, що завдають серйозної шкоди кінським каштанам у Європі.</a:t>
            </a:r>
            <a:endParaRPr lang="ru-RU" sz="1700" b="1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17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Проблема мінуючої молі в Херсоні має антропогенну природу, тому її вирішення можливе лише через комплексний підхід: поєднання механічних, біологічних і екологічно обґрунтованих заходів разом зі зміною системи міського озеленення.</a:t>
            </a:r>
            <a:endParaRPr lang="ru-RU" sz="1700" b="1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17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Стан дерев гіркокаштана звичайного (</a:t>
            </a:r>
            <a:r>
              <a:rPr lang="uk-UA" sz="1700" b="1" dirty="0" err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aesculus</a:t>
            </a:r>
            <a:r>
              <a:rPr lang="uk-UA" sz="17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uk-UA" sz="1700" b="1" dirty="0" err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hippocastanum</a:t>
            </a:r>
            <a:r>
              <a:rPr lang="uk-UA" sz="17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) значно погіршується, про що свідчить  зменшення ваги рослин і здатність насіння до проростання.</a:t>
            </a:r>
            <a:endParaRPr lang="ru-RU" sz="1700" b="1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uk-UA" sz="17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Для введення в культуру міста різних видів гіркокаштанів треба враховувати мінімізацію ушкодження листя шкідником, спроможність дерева до морфологічного і біохімічного захисту та кліматичний режим, який  запобігає стресовому стану рослин. </a:t>
            </a:r>
            <a:endParaRPr lang="ru-RU" sz="1700" b="1" dirty="0">
              <a:solidFill>
                <a:schemeClr val="bg1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162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ослина Гіркокаштан звичайний кінський каштан звичайний. Будова, поширення,  біологічна класифікація | ІАС &quot;Аграрії разом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"/>
            <a:ext cx="9180511" cy="6857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6"/>
          <p:cNvSpPr txBox="1"/>
          <p:nvPr/>
        </p:nvSpPr>
        <p:spPr>
          <a:xfrm>
            <a:off x="1" y="260648"/>
            <a:ext cx="9143999" cy="5032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35"/>
              </a:lnSpc>
            </a:pPr>
            <a:r>
              <a:rPr lang="uk-UA" sz="3400" dirty="0" smtClean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Використані </a:t>
            </a:r>
            <a:r>
              <a:rPr lang="uk-UA" sz="3400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д</a:t>
            </a:r>
            <a:r>
              <a:rPr lang="en-US" sz="3400" dirty="0" err="1" smtClean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жерела</a:t>
            </a:r>
            <a:endParaRPr lang="en-US" sz="3400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7504" y="848582"/>
            <a:ext cx="5922660" cy="518090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443190" lvl="1" indent="-342900">
              <a:buFont typeface="+mj-lt"/>
              <a:buAutoNum type="arabicPeriod"/>
            </a:pPr>
            <a:r>
              <a:rPr lang="en-US" sz="12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Cameraria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ohridella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(LITHOD)[World distribution]| EPPO Global Database. </a:t>
            </a:r>
          </a:p>
          <a:p>
            <a:pPr marL="443190" lvl="1" indent="-342900">
              <a:buFont typeface="+mj-lt"/>
              <a:buAutoNum type="arabicPeriod"/>
            </a:pPr>
            <a:r>
              <a:rPr lang="ru-RU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Каштанова </a:t>
            </a:r>
            <a:r>
              <a:rPr lang="ru-RU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мінуюча</a:t>
            </a:r>
            <a:r>
              <a:rPr lang="ru-RU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 </a:t>
            </a:r>
            <a:r>
              <a:rPr lang="ru-RU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міль</a:t>
            </a:r>
            <a:r>
              <a:rPr lang="ru-RU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 '</a:t>
            </a:r>
            <a:r>
              <a:rPr lang="en-US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Cameraria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 </a:t>
            </a:r>
            <a:r>
              <a:rPr lang="en-US" sz="12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ohridella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‘ https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://www.biochemtech.com.ua/kashtanova-minuyucha-mil-cameraria-ohridella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/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lang="en-US" sz="1200" dirty="0" smtClean="0">
              <a:solidFill>
                <a:srgbClr val="3C393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43190" lvl="1" indent="-342900">
              <a:buFont typeface="+mj-lt"/>
              <a:buAutoNum type="arabicPeriod"/>
            </a:pP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CAMERARIA </a:t>
            </a:r>
            <a:r>
              <a:rPr lang="ru-RU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О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HRIDELLA DESCH. </a:t>
            </a:r>
            <a:r>
              <a:rPr lang="ru-RU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ЯК ОБ’ЄКТ БІОЛОГІЧНИХ </a:t>
            </a:r>
            <a:r>
              <a:rPr lang="ru-RU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ДОСЛІДЖЕНЬ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://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ekhsuir.kspu.edu/items/4acc3432-bc22-47ab-af45-537d5d243b4a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lang="en-US" sz="1200" dirty="0">
              <a:solidFill>
                <a:srgbClr val="3C393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43190" lvl="1" indent="-342900">
              <a:buFont typeface="+mj-lt"/>
              <a:buAutoNum type="arabicPeriod"/>
            </a:pP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https://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www.syngenta.ua/korysna-agronomichna-informaciya/zahyst-kashtaniv/mil-kashtanova-minuyucha-zagroza-dlya-nasadzhen</a:t>
            </a:r>
          </a:p>
          <a:p>
            <a:pPr marL="443190" lvl="1" indent="-342900">
              <a:buFont typeface="+mj-lt"/>
              <a:buAutoNum type="arabicPeriod"/>
            </a:pP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https://dglib.nubip.edu.ua/server/api/core/bitstreams/54e2e90f-8aa4-4981-a2a6-769cc4df2ac0/content</a:t>
            </a:r>
            <a:endParaRPr lang="uk-UA" sz="1200" dirty="0">
              <a:solidFill>
                <a:srgbClr val="3C393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43190" lvl="1" indent="-342900">
              <a:buFont typeface="+mj-lt"/>
              <a:buAutoNum type="arabicPeriod"/>
            </a:pP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https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://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nasplib.isofts.kiev.ua/items/f06d399f-b4ff-4b0c-83da-8f6c2eb8ffd0</a:t>
            </a:r>
          </a:p>
          <a:p>
            <a:pPr marL="443190" lvl="1" indent="-342900">
              <a:buFont typeface="+mj-lt"/>
              <a:buAutoNum type="arabicPeriod"/>
            </a:pP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https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://pmc.ncbi.nlm.nih.gov/articles/PMC10531086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/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marL="443190" lvl="1" indent="-342900">
              <a:buFont typeface="+mj-lt"/>
              <a:buAutoNum type="arabicPeriod"/>
            </a:pP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EPPO 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Global Database. URL: https://gd.eppo.int/taxon/LITHOD/distribution (date of 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access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: 21.05.2023). </a:t>
            </a:r>
            <a:endParaRPr lang="uk-UA" sz="1200" dirty="0" smtClean="0">
              <a:solidFill>
                <a:srgbClr val="3C393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43190" lvl="1" indent="-342900">
              <a:buFont typeface="+mj-lt"/>
              <a:buAutoNum type="arabicPeriod"/>
            </a:pPr>
            <a:r>
              <a:rPr lang="en-US" sz="1200" dirty="0" err="1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Bogoutdinova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L. R., et al. (2024) — Susceptibility of Different </a:t>
            </a:r>
            <a:r>
              <a:rPr lang="en-US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Aesculus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Species to the Horse Chestnut Leaf Miner Moth. MDPI. https://www.mdpi.com/2673-5636/5/4/45</a:t>
            </a:r>
          </a:p>
          <a:p>
            <a:pPr marL="443190" lvl="1" indent="-342900">
              <a:buFont typeface="+mj-lt"/>
              <a:buAutoNum type="arabicPeriod"/>
            </a:pPr>
            <a:r>
              <a:rPr lang="en-US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Paterska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M., et al. (2017) — Chemical composition of horse-chestnut leaves and miner susceptibility. </a:t>
            </a:r>
            <a:r>
              <a:rPr lang="en-US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Acta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Physiologiae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Plantarum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. https://link.springer.com/article/10.1007/s11738-017-2404-y</a:t>
            </a:r>
          </a:p>
          <a:p>
            <a:pPr marL="443190" lvl="1" indent="-342900">
              <a:buFont typeface="+mj-lt"/>
              <a:buAutoNum type="arabicPeriod"/>
            </a:pPr>
            <a:r>
              <a:rPr lang="en-US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Ferracini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, C., et al. (2010) — </a:t>
            </a:r>
            <a:r>
              <a:rPr lang="en-US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Aesculus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pavia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foliar </a:t>
            </a:r>
            <a:r>
              <a:rPr lang="en-US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saponins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: defensive role. PubMed. https://pubmed.ncbi.nlm.nih.gov/20217891/</a:t>
            </a:r>
          </a:p>
          <a:p>
            <a:pPr marL="443190" lvl="1" indent="-342900">
              <a:buFont typeface="+mj-lt"/>
              <a:buAutoNum type="arabicPeriod"/>
            </a:pP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Subtropical &amp; Ornamental Plants Journal (2021) — Resistance profiles of </a:t>
            </a:r>
            <a:r>
              <a:rPr lang="en-US" sz="1200" dirty="0" err="1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Aesculus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 taxa. 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https://journal.subtropras.ru/en/archive/79/17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/</a:t>
            </a:r>
            <a:endParaRPr lang="uk-UA" sz="1200" dirty="0" smtClean="0">
              <a:solidFill>
                <a:srgbClr val="3C393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43190" lvl="1" indent="-342900">
              <a:buFont typeface="+mj-lt"/>
              <a:buAutoNum type="arabicPeriod"/>
            </a:pP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https</a:t>
            </a:r>
            <a:r>
              <a:rPr lang="en-US" sz="1200" dirty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://</a:t>
            </a:r>
            <a:r>
              <a:rPr lang="en-US" sz="1200" dirty="0" smtClean="0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ekhsuir.kspu.edu/server/api/core/bitstreams/87f74971-6eca-40ce-8fe4-df2ffe8de04e/content</a:t>
            </a:r>
            <a:endParaRPr lang="uk-UA" sz="1200" dirty="0" smtClean="0">
              <a:solidFill>
                <a:srgbClr val="3C393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00579" lvl="1" indent="-100289">
              <a:lnSpc>
                <a:spcPts val="2170"/>
              </a:lnSpc>
              <a:buFont typeface="Arial"/>
              <a:buChar char="•"/>
            </a:pPr>
            <a:endParaRPr lang="uk-UA" sz="1300" dirty="0" smtClean="0">
              <a:solidFill>
                <a:srgbClr val="3C393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00579" lvl="1" indent="-100289">
              <a:lnSpc>
                <a:spcPts val="2170"/>
              </a:lnSpc>
              <a:buFont typeface="Arial"/>
              <a:buChar char="•"/>
            </a:pPr>
            <a:endParaRPr lang="en-US" sz="1300" dirty="0">
              <a:solidFill>
                <a:srgbClr val="3C393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7668" y="848582"/>
            <a:ext cx="2896004" cy="45821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9" name="Прямоугольник 8"/>
          <p:cNvSpPr/>
          <p:nvPr/>
        </p:nvSpPr>
        <p:spPr>
          <a:xfrm>
            <a:off x="6137667" y="5450210"/>
            <a:ext cx="289600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i="1" dirty="0"/>
              <a:t>https://vlisi.com.ua/aesculus-hippocastanum/</a:t>
            </a:r>
          </a:p>
        </p:txBody>
      </p:sp>
      <p:sp>
        <p:nvSpPr>
          <p:cNvPr id="10" name="AutoShape 4" descr="Флаг Херсона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1201" y="5300913"/>
            <a:ext cx="1127369" cy="6722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54044" y="5300913"/>
            <a:ext cx="1131314" cy="67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3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4041</TotalTime>
  <Words>2409</Words>
  <Application>Microsoft Office PowerPoint</Application>
  <PresentationFormat>Экран (4:3)</PresentationFormat>
  <Paragraphs>544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Тема Office</vt:lpstr>
      <vt:lpstr>1_Тема Office</vt:lpstr>
      <vt:lpstr>2_Тема Office</vt:lpstr>
      <vt:lpstr>Office Theme</vt:lpstr>
      <vt:lpstr>1_Office Theme</vt:lpstr>
      <vt:lpstr>3_Тема Office</vt:lpstr>
      <vt:lpstr>Шляхи зменшення кількості шкідника гіркокаштана звичайного (Aesculus hippocastanum L.) після зимової діапаузи метелика мінуючої молі (Cameraria ohridella) </vt:lpstr>
      <vt:lpstr>Актуальність дослідження</vt:lpstr>
      <vt:lpstr>МЕТОДИ ДОСЛІДЖЕННЯ:</vt:lpstr>
      <vt:lpstr>Новизна дослідження</vt:lpstr>
      <vt:lpstr>Аналіз літературних джерел щодо екологічних  зв’язків гіркокаштана та мінуючої молі та природніх механізмів  регуляції чисельності Cameraria ohridella</vt:lpstr>
      <vt:lpstr>Дослідження  фітосанітарний стану дерев кінського каштана  звичайного (Aesculus hippocastanum L.) в умовах міських насаджень </vt:lpstr>
      <vt:lpstr>           Таблиця 1  Маса насіння гіркокаштану  з 6 дерев   </vt:lpstr>
      <vt:lpstr>Весняне проростання різних розмірів насіння гіркокаштана звичайного:</vt:lpstr>
      <vt:lpstr>Складання  листівок та їхнє розповсюдження (листопад 2025 — березень 2026) (1)</vt:lpstr>
      <vt:lpstr>Привернули увагу учнів ЗЗСО № 33, НВК № 56 та гуртківців ХЦДЮТ до проблеми ураження гіркокаштану звичайного та його захисту.</vt:lpstr>
      <vt:lpstr>Утилізація опалого листя (лютий – березнь 2025)</vt:lpstr>
      <vt:lpstr>Рекомендації щодо захисту гіркокаштанів в умовах урбофітоценозу</vt:lpstr>
      <vt:lpstr>Біологічна класифікація   Гіркокаштана (Aesculus)L.</vt:lpstr>
      <vt:lpstr>Таблиця №1 Різноманітність видів гіркокаштану, що проявляють підвищену резистентність по відношенню до мінуючої молі [9,10,11,12]</vt:lpstr>
      <vt:lpstr>Презентация PowerPoint</vt:lpstr>
      <vt:lpstr>Рекомендації щодо введення  гіркокаштанів різних видів в урбофітоценоз</vt:lpstr>
      <vt:lpstr>Найбільш ефективними видами для озеленення України є:</vt:lpstr>
      <vt:lpstr>Висновки до дослідження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159</cp:revision>
  <dcterms:created xsi:type="dcterms:W3CDTF">2026-03-23T14:15:30Z</dcterms:created>
  <dcterms:modified xsi:type="dcterms:W3CDTF">2026-04-22T20:09:15Z</dcterms:modified>
</cp:coreProperties>
</file>