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3852" y="132397"/>
            <a:ext cx="11683365" cy="849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1779" y="1229931"/>
            <a:ext cx="11400155" cy="412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7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9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3.png"/><Relationship Id="rId4" Type="http://schemas.openxmlformats.org/officeDocument/2006/relationships/image" Target="../media/image11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3.png"/><Relationship Id="rId4" Type="http://schemas.openxmlformats.org/officeDocument/2006/relationships/image" Target="../media/image13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15.jpg"/><Relationship Id="rId6" Type="http://schemas.openxmlformats.org/officeDocument/2006/relationships/image" Target="../media/image16.jpg"/><Relationship Id="rId7" Type="http://schemas.openxmlformats.org/officeDocument/2006/relationships/image" Target="../media/image17.jpg"/><Relationship Id="rId8" Type="http://schemas.openxmlformats.org/officeDocument/2006/relationships/image" Target="../media/image1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3.png"/><Relationship Id="rId4" Type="http://schemas.openxmlformats.org/officeDocument/2006/relationships/image" Target="../media/image2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2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3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4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uk.wikipedia.org/wiki/%D0%91%D0%B5%D1%81%D1%81%D0%B0%D1%80%D0%B0%D0%B1%D1%96%D1%8F" TargetMode="External"/><Relationship Id="rId3" Type="http://schemas.openxmlformats.org/officeDocument/2006/relationships/hyperlink" Target="https://uk.wikipedia.org/wiki/%D0%91%D0%B5%D1%81%D1%81%D0%B0%D1%80%D0%B0%D0%B1%D1%96%D1%8F_%D0%B2_%D1%81%D0%BA%D0%BB%D0%B0%D0%B4%D1%96_%D0%A0%D1%83%D0%BC%D1%83%D0%BD%D1%96%D1%97" TargetMode="External"/><Relationship Id="rId4" Type="http://schemas.openxmlformats.org/officeDocument/2006/relationships/hyperlink" Target="https://www.ucrainarma.org/ww_ii_and_after/bessarabija-istorija-aneksiji.html" TargetMode="External"/><Relationship Id="rId5" Type="http://schemas.openxmlformats.org/officeDocument/2006/relationships/hyperlink" Target="https://encyclopedia.com.ua/entry-249" TargetMode="External"/><Relationship Id="rId6" Type="http://schemas.openxmlformats.org/officeDocument/2006/relationships/hyperlink" Target="https://chm.onu.edu.ua/article/view/123739#%3A~%3Atext%3D%D0%A3%201812%20%D1%80.%20%D0%B4%D0%BE%20%D1%81%D0%BA%D0%BB%D0%B0%D0%B4%D1%83%20%D0%A0%D0%BE%D1%81%D1%96%D0%B9%D1%81%D1%8C%D0%BA%D0%BE%D1%97%20%D1%96%D0%BC%D0%BF%D0%B5%D1%80%D1%96%D1%97%2C%D0%B2%D0%BA%D0%BB%D1%8E%D1%87%D0%B5%D0%BD%D0%B0%20%D1%82%D0%B5%D1%80%D0%B8%D1%82%D0%BE%D1%80%D1%96%D1%8F%20%D0%BC%D1%96%D0%B6%20%D0%94%D0%BD%D1%96%D1%81%D1%82%D1%80%D0%BE%D0%BC%2C%20%D0%9F%D1%80%D1%83%D1%82%D0%BE%D0%BC%20%D1%82%D0%B0%20%D0%94%D1%83%D0%BD%D0%B0%D1%94%D0%BC%2C" TargetMode="External"/><Relationship Id="rId7" Type="http://schemas.openxmlformats.org/officeDocument/2006/relationships/hyperlink" Target="http://www.izmail-cbs.edukit.od.ua/biblioteka/istoriya_mista_izmail/" TargetMode="External"/><Relationship Id="rId8" Type="http://schemas.openxmlformats.org/officeDocument/2006/relationships/hyperlink" Target="https://www.ukrainer.net/regions/bessarabiya/#%3A~%3Atext%3D%D0%86%D1%81%D1%82%D0%BE%D1%80%D0%B8%D1%87%D0%BD%D0%B8%D0%B9%20%D1%80%D0%B5%D0%B3%D1%96%D0%BE%D0%BD%20%D0%BD%D0%B0%20%D0%BF%D1%96%D0%B2%D0%B4%D0%B5%D0%BD%D0%BD%D0%BE%D0%BC%D1%83%20%D0%B7%D0%B0%D1%85%D0%BE%D0%B4%D1%96%2C%D0%94%D0%BD%D1%96%D1%81%D1%82%D1%80%D0%BE%D0%B2%D1%81%D1%8C%D0%BA%D0%B8%D0%B9%2C%20%D0%B2%D1%96%D0%B4%D0%BE%D0%BC%D0%B8%D0%B9%20%D1%81%D0%B2%D0%BE%D1%94%D1%8E%20%D0%90%D0%BA%D0%BA%D0%B5%D1%80%D0%BC%D0%B0%D0%BD%D1%81%D1%8C%D0%BA%D0%BE%D1%8E%20%D1%84%D0%BE%D1%80%D1%82%D0%B5%D1%86%D0%B5%D1%8E" TargetMode="External"/><Relationship Id="rId9" Type="http://schemas.openxmlformats.org/officeDocument/2006/relationships/image" Target="../media/image3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adiosvoboda.org/a/29255704.html" TargetMode="External"/><Relationship Id="rId3" Type="http://schemas.openxmlformats.org/officeDocument/2006/relationships/hyperlink" Target="http://www.fundsforngos.org/proposals/how-to-improve-the-practice-of-youth-" TargetMode="External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562" y="151764"/>
            <a:ext cx="10913745" cy="1522730"/>
          </a:xfrm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 marR="5080" indent="785495">
              <a:lnSpc>
                <a:spcPct val="101899"/>
              </a:lnSpc>
              <a:spcBef>
                <a:spcPts val="20"/>
              </a:spcBef>
            </a:pPr>
            <a:r>
              <a:rPr dirty="0" spc="-315" b="1">
                <a:latin typeface="Arial"/>
                <a:cs typeface="Arial"/>
              </a:rPr>
              <a:t>Вплив</a:t>
            </a:r>
            <a:r>
              <a:rPr dirty="0" spc="15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різних</a:t>
            </a:r>
            <a:r>
              <a:rPr dirty="0" spc="15" b="1">
                <a:latin typeface="Arial"/>
                <a:cs typeface="Arial"/>
              </a:rPr>
              <a:t> </a:t>
            </a:r>
            <a:r>
              <a:rPr dirty="0" spc="110" b="1">
                <a:latin typeface="Arial"/>
                <a:cs typeface="Arial"/>
              </a:rPr>
              <a:t>націй</a:t>
            </a:r>
            <a:r>
              <a:rPr dirty="0" spc="-10" b="1">
                <a:latin typeface="Arial"/>
                <a:cs typeface="Arial"/>
              </a:rPr>
              <a:t> </a:t>
            </a:r>
            <a:r>
              <a:rPr dirty="0" spc="245" b="1">
                <a:latin typeface="Arial"/>
                <a:cs typeface="Arial"/>
              </a:rPr>
              <a:t>на</a:t>
            </a:r>
            <a:r>
              <a:rPr dirty="0" spc="55" b="1">
                <a:latin typeface="Arial"/>
                <a:cs typeface="Arial"/>
              </a:rPr>
              <a:t> </a:t>
            </a:r>
            <a:r>
              <a:rPr dirty="0" spc="-10" b="1">
                <a:latin typeface="Arial"/>
                <a:cs typeface="Arial"/>
              </a:rPr>
              <a:t>харчові </a:t>
            </a:r>
            <a:r>
              <a:rPr dirty="0" b="1">
                <a:latin typeface="Arial"/>
                <a:cs typeface="Arial"/>
              </a:rPr>
              <a:t>вподобання</a:t>
            </a:r>
            <a:r>
              <a:rPr dirty="0" spc="254" b="1">
                <a:latin typeface="Arial"/>
                <a:cs typeface="Arial"/>
              </a:rPr>
              <a:t> </a:t>
            </a:r>
            <a:r>
              <a:rPr dirty="0" spc="100" b="1">
                <a:latin typeface="Arial"/>
                <a:cs typeface="Arial"/>
              </a:rPr>
              <a:t>студентів</a:t>
            </a:r>
            <a:r>
              <a:rPr dirty="0" spc="275" b="1">
                <a:latin typeface="Arial"/>
                <a:cs typeface="Arial"/>
              </a:rPr>
              <a:t> </a:t>
            </a:r>
            <a:r>
              <a:rPr dirty="0" spc="130" b="1">
                <a:latin typeface="Arial"/>
                <a:cs typeface="Arial"/>
              </a:rPr>
              <a:t>Бессарабії.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8001000" cy="6858000"/>
            <a:chOff x="0" y="0"/>
            <a:chExt cx="8001000" cy="685800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500" y="1714500"/>
              <a:ext cx="7429500" cy="4010025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1501394" y="2121217"/>
            <a:ext cx="10668000" cy="422592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7021830" marR="963930">
              <a:lnSpc>
                <a:spcPct val="100800"/>
              </a:lnSpc>
              <a:spcBef>
                <a:spcPts val="85"/>
              </a:spcBef>
            </a:pP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Автор:</a:t>
            </a:r>
            <a:r>
              <a:rPr dirty="0" sz="1800" spc="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14">
                <a:solidFill>
                  <a:srgbClr val="FFFFFF"/>
                </a:solidFill>
                <a:latin typeface="Trebuchet MS"/>
                <a:cs typeface="Trebuchet MS"/>
              </a:rPr>
              <a:t>Бабаян</a:t>
            </a:r>
            <a:r>
              <a:rPr dirty="0" sz="1800" spc="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14">
                <a:solidFill>
                  <a:srgbClr val="FFFFFF"/>
                </a:solidFill>
                <a:latin typeface="Trebuchet MS"/>
                <a:cs typeface="Trebuchet MS"/>
              </a:rPr>
              <a:t>Ярослав </a:t>
            </a:r>
            <a:r>
              <a:rPr dirty="0" sz="1800" spc="60">
                <a:solidFill>
                  <a:srgbClr val="FFFFFF"/>
                </a:solidFill>
                <a:latin typeface="Trebuchet MS"/>
                <a:cs typeface="Trebuchet MS"/>
              </a:rPr>
              <a:t>Дмитрович</a:t>
            </a:r>
            <a:endParaRPr sz="1800">
              <a:latin typeface="Trebuchet MS"/>
              <a:cs typeface="Trebuchet MS"/>
            </a:endParaRPr>
          </a:p>
          <a:p>
            <a:pPr marL="7024370" marR="5080">
              <a:lnSpc>
                <a:spcPct val="100800"/>
              </a:lnSpc>
              <a:spcBef>
                <a:spcPts val="1019"/>
              </a:spcBef>
            </a:pPr>
            <a:r>
              <a:rPr dirty="0" sz="1800" spc="114">
                <a:solidFill>
                  <a:srgbClr val="FFFFFF"/>
                </a:solidFill>
                <a:latin typeface="Trebuchet MS"/>
                <a:cs typeface="Trebuchet MS"/>
              </a:rPr>
              <a:t>Заклад</a:t>
            </a:r>
            <a:r>
              <a:rPr dirty="0" sz="18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освіти:</a:t>
            </a:r>
            <a:r>
              <a:rPr dirty="0" sz="18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35">
                <a:solidFill>
                  <a:srgbClr val="FFFFFF"/>
                </a:solidFill>
                <a:latin typeface="Trebuchet MS"/>
                <a:cs typeface="Trebuchet MS"/>
              </a:rPr>
              <a:t>Ізмаїльський </a:t>
            </a:r>
            <a:r>
              <a:rPr dirty="0" sz="1800" spc="45">
                <a:solidFill>
                  <a:srgbClr val="FFFFFF"/>
                </a:solidFill>
                <a:latin typeface="Trebuchet MS"/>
                <a:cs typeface="Trebuchet MS"/>
              </a:rPr>
              <a:t>агротехнічний</a:t>
            </a:r>
            <a:r>
              <a:rPr dirty="0" sz="18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55">
                <a:solidFill>
                  <a:srgbClr val="FFFFFF"/>
                </a:solidFill>
                <a:latin typeface="Trebuchet MS"/>
                <a:cs typeface="Trebuchet MS"/>
              </a:rPr>
              <a:t>фаховий</a:t>
            </a:r>
            <a:r>
              <a:rPr dirty="0" sz="18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60">
                <a:solidFill>
                  <a:srgbClr val="FFFFFF"/>
                </a:solidFill>
                <a:latin typeface="Trebuchet MS"/>
                <a:cs typeface="Trebuchet MS"/>
              </a:rPr>
              <a:t>коледж</a:t>
            </a:r>
            <a:endParaRPr sz="1800">
              <a:latin typeface="Trebuchet MS"/>
              <a:cs typeface="Trebuchet MS"/>
            </a:endParaRPr>
          </a:p>
          <a:p>
            <a:pPr marL="7021830">
              <a:lnSpc>
                <a:spcPct val="100000"/>
              </a:lnSpc>
              <a:spcBef>
                <a:spcPts val="930"/>
              </a:spcBef>
            </a:pPr>
            <a:r>
              <a:rPr dirty="0" sz="1800" spc="60">
                <a:solidFill>
                  <a:srgbClr val="FFFFFF"/>
                </a:solidFill>
                <a:latin typeface="Trebuchet MS"/>
                <a:cs typeface="Trebuchet MS"/>
              </a:rPr>
              <a:t>Курс:</a:t>
            </a:r>
            <a:r>
              <a:rPr dirty="0" sz="18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1(10</a:t>
            </a:r>
            <a:r>
              <a:rPr dirty="0" sz="180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85">
                <a:solidFill>
                  <a:srgbClr val="FFFFFF"/>
                </a:solidFill>
                <a:latin typeface="Trebuchet MS"/>
                <a:cs typeface="Trebuchet MS"/>
              </a:rPr>
              <a:t>клас)</a:t>
            </a:r>
            <a:endParaRPr sz="1800">
              <a:latin typeface="Trebuchet MS"/>
              <a:cs typeface="Trebuchet MS"/>
            </a:endParaRPr>
          </a:p>
          <a:p>
            <a:pPr marL="7021830" marR="50800">
              <a:lnSpc>
                <a:spcPct val="100800"/>
              </a:lnSpc>
              <a:spcBef>
                <a:spcPts val="1135"/>
              </a:spcBef>
            </a:pPr>
            <a:r>
              <a:rPr dirty="0" sz="1800" spc="55">
                <a:solidFill>
                  <a:srgbClr val="FFFFFF"/>
                </a:solidFill>
                <a:latin typeface="Trebuchet MS"/>
                <a:cs typeface="Trebuchet MS"/>
              </a:rPr>
              <a:t>Ізмаїльське</a:t>
            </a:r>
            <a:r>
              <a:rPr dirty="0" sz="18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80">
                <a:solidFill>
                  <a:srgbClr val="FFFFFF"/>
                </a:solidFill>
                <a:latin typeface="Trebuchet MS"/>
                <a:cs typeface="Trebuchet MS"/>
              </a:rPr>
              <a:t>міське </a:t>
            </a:r>
            <a:r>
              <a:rPr dirty="0" sz="1800" spc="65">
                <a:solidFill>
                  <a:srgbClr val="FFFFFF"/>
                </a:solidFill>
                <a:latin typeface="Trebuchet MS"/>
                <a:cs typeface="Trebuchet MS"/>
              </a:rPr>
              <a:t>територіальне</a:t>
            </a:r>
            <a:r>
              <a:rPr dirty="0" sz="18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відділення</a:t>
            </a:r>
            <a:r>
              <a:rPr dirty="0" sz="18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95">
                <a:solidFill>
                  <a:srgbClr val="FFFFFF"/>
                </a:solidFill>
                <a:latin typeface="Trebuchet MS"/>
                <a:cs typeface="Trebuchet MS"/>
              </a:rPr>
              <a:t>Малої </a:t>
            </a:r>
            <a:r>
              <a:rPr dirty="0" sz="1800" spc="105">
                <a:solidFill>
                  <a:srgbClr val="FFFFFF"/>
                </a:solidFill>
                <a:latin typeface="Trebuchet MS"/>
                <a:cs typeface="Trebuchet MS"/>
              </a:rPr>
              <a:t>академії</a:t>
            </a:r>
            <a:r>
              <a:rPr dirty="0" sz="18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00">
                <a:solidFill>
                  <a:srgbClr val="FFFFFF"/>
                </a:solidFill>
                <a:latin typeface="Trebuchet MS"/>
                <a:cs typeface="Trebuchet MS"/>
              </a:rPr>
              <a:t>наук</a:t>
            </a:r>
            <a:r>
              <a:rPr dirty="0" sz="18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65">
                <a:solidFill>
                  <a:srgbClr val="FFFFFF"/>
                </a:solidFill>
                <a:latin typeface="Trebuchet MS"/>
                <a:cs typeface="Trebuchet MS"/>
              </a:rPr>
              <a:t>України</a:t>
            </a:r>
            <a:endParaRPr sz="1800">
              <a:latin typeface="Trebuchet MS"/>
              <a:cs typeface="Trebuchet MS"/>
            </a:endParaRPr>
          </a:p>
          <a:p>
            <a:pPr marL="7016115">
              <a:lnSpc>
                <a:spcPct val="100000"/>
              </a:lnSpc>
              <a:spcBef>
                <a:spcPts val="840"/>
              </a:spcBef>
            </a:pPr>
            <a:r>
              <a:rPr dirty="0" sz="1800" spc="100">
                <a:solidFill>
                  <a:srgbClr val="FFFFFF"/>
                </a:solidFill>
                <a:latin typeface="Trebuchet MS"/>
                <a:cs typeface="Trebuchet MS"/>
              </a:rPr>
              <a:t>Місто</a:t>
            </a:r>
            <a:r>
              <a:rPr dirty="0" sz="18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Ізмаїл,</a:t>
            </a:r>
            <a:r>
              <a:rPr dirty="0" sz="1800" spc="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45">
                <a:solidFill>
                  <a:srgbClr val="FFFFFF"/>
                </a:solidFill>
                <a:latin typeface="Trebuchet MS"/>
                <a:cs typeface="Trebuchet MS"/>
              </a:rPr>
              <a:t>Одеська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95">
                <a:solidFill>
                  <a:srgbClr val="FFFFFF"/>
                </a:solidFill>
                <a:latin typeface="Trebuchet MS"/>
                <a:cs typeface="Trebuchet MS"/>
              </a:rPr>
              <a:t>область</a:t>
            </a:r>
            <a:endParaRPr sz="1800">
              <a:latin typeface="Trebuchet MS"/>
              <a:cs typeface="Trebuchet MS"/>
            </a:endParaRPr>
          </a:p>
          <a:p>
            <a:pPr marL="7013575" marR="392430">
              <a:lnSpc>
                <a:spcPct val="100899"/>
              </a:lnSpc>
              <a:spcBef>
                <a:spcPts val="1565"/>
              </a:spcBef>
            </a:pP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Керівник:</a:t>
            </a:r>
            <a:r>
              <a:rPr dirty="0" sz="18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85">
                <a:solidFill>
                  <a:srgbClr val="FFFFFF"/>
                </a:solidFill>
                <a:latin typeface="Trebuchet MS"/>
                <a:cs typeface="Trebuchet MS"/>
              </a:rPr>
              <a:t>Фадєєва</a:t>
            </a:r>
            <a:r>
              <a:rPr dirty="0" sz="18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Наталія </a:t>
            </a:r>
            <a:r>
              <a:rPr dirty="0" sz="1800" spc="70">
                <a:solidFill>
                  <a:srgbClr val="FFFFFF"/>
                </a:solidFill>
                <a:latin typeface="Trebuchet MS"/>
                <a:cs typeface="Trebuchet MS"/>
              </a:rPr>
              <a:t>Миколаївна,</a:t>
            </a:r>
            <a:r>
              <a:rPr dirty="0" sz="18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55">
                <a:solidFill>
                  <a:srgbClr val="FFFFFF"/>
                </a:solidFill>
                <a:latin typeface="Trebuchet MS"/>
                <a:cs typeface="Trebuchet MS"/>
              </a:rPr>
              <a:t>викладач</a:t>
            </a:r>
            <a:r>
              <a:rPr dirty="0" sz="18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історії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dirty="0" sz="1800" spc="130">
                <a:solidFill>
                  <a:srgbClr val="FFFFFF"/>
                </a:solidFill>
                <a:latin typeface="Trebuchet MS"/>
                <a:cs typeface="Trebuchet MS"/>
              </a:rPr>
              <a:t>Фото</a:t>
            </a:r>
            <a:r>
              <a:rPr dirty="0" sz="18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25">
                <a:solidFill>
                  <a:srgbClr val="FFFFFF"/>
                </a:solidFill>
                <a:latin typeface="Trebuchet MS"/>
                <a:cs typeface="Trebuchet MS"/>
              </a:rPr>
              <a:t>міста</a:t>
            </a:r>
            <a:r>
              <a:rPr dirty="0" sz="18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50">
                <a:solidFill>
                  <a:srgbClr val="FFFFFF"/>
                </a:solidFill>
                <a:latin typeface="Trebuchet MS"/>
                <a:cs typeface="Trebuchet MS"/>
              </a:rPr>
              <a:t>Ізмаїл</a:t>
            </a:r>
            <a:r>
              <a:rPr dirty="0" sz="18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7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18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річки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25">
                <a:solidFill>
                  <a:srgbClr val="FFFFFF"/>
                </a:solidFill>
                <a:latin typeface="Trebuchet MS"/>
                <a:cs typeface="Trebuchet MS"/>
              </a:rPr>
              <a:t>Дунай</a:t>
            </a:r>
            <a:r>
              <a:rPr dirty="0" sz="18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Trebuchet MS"/>
                <a:cs typeface="Trebuchet MS"/>
              </a:rPr>
              <a:t>[1]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250" y="9524"/>
            <a:ext cx="12096750" cy="684847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8922" y="242887"/>
            <a:ext cx="11777345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430"/>
              <a:t>Бессарабія</a:t>
            </a:r>
            <a:r>
              <a:rPr dirty="0" sz="5400" spc="-110"/>
              <a:t> </a:t>
            </a:r>
            <a:r>
              <a:rPr dirty="0" sz="5400" spc="-254"/>
              <a:t>як</a:t>
            </a:r>
            <a:r>
              <a:rPr dirty="0" sz="5400" spc="-125"/>
              <a:t> </a:t>
            </a:r>
            <a:r>
              <a:rPr dirty="0" sz="5400" spc="204"/>
              <a:t>регіон</a:t>
            </a:r>
            <a:r>
              <a:rPr dirty="0" sz="5400" spc="-150"/>
              <a:t> </a:t>
            </a:r>
            <a:r>
              <a:rPr dirty="0" sz="5400" spc="145"/>
              <a:t>дослідження</a:t>
            </a:r>
            <a:endParaRPr sz="5400"/>
          </a:p>
        </p:txBody>
      </p:sp>
      <p:grpSp>
        <p:nvGrpSpPr>
          <p:cNvPr id="5" name="object 5" descr=""/>
          <p:cNvGrpSpPr/>
          <p:nvPr/>
        </p:nvGrpSpPr>
        <p:grpSpPr>
          <a:xfrm>
            <a:off x="0" y="0"/>
            <a:ext cx="6105525" cy="6858000"/>
            <a:chOff x="0" y="0"/>
            <a:chExt cx="6105525" cy="6858000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100" y="1057275"/>
              <a:ext cx="6067425" cy="5029200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272097" y="1079817"/>
            <a:ext cx="11852275" cy="57454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015355" marR="5080">
              <a:lnSpc>
                <a:spcPct val="100299"/>
              </a:lnSpc>
              <a:spcBef>
                <a:spcPts val="90"/>
              </a:spcBef>
            </a:pPr>
            <a:r>
              <a:rPr dirty="0" sz="2400" spc="185">
                <a:solidFill>
                  <a:srgbClr val="FFFFFF"/>
                </a:solidFill>
                <a:latin typeface="Trebuchet MS"/>
                <a:cs typeface="Trebuchet MS"/>
              </a:rPr>
              <a:t>Бессарабія</a:t>
            </a:r>
            <a:r>
              <a:rPr dirty="0" sz="2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340">
                <a:solidFill>
                  <a:srgbClr val="FFFFFF"/>
                </a:solidFill>
                <a:latin typeface="Trebuchet MS"/>
                <a:cs typeface="Trebuchet MS"/>
              </a:rPr>
              <a:t>є</a:t>
            </a:r>
            <a:r>
              <a:rPr dirty="0" sz="24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0">
                <a:solidFill>
                  <a:srgbClr val="FFFFFF"/>
                </a:solidFill>
                <a:latin typeface="Trebuchet MS"/>
                <a:cs typeface="Trebuchet MS"/>
              </a:rPr>
              <a:t>унікальним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0">
                <a:solidFill>
                  <a:srgbClr val="FFFFFF"/>
                </a:solidFill>
                <a:latin typeface="Trebuchet MS"/>
                <a:cs typeface="Trebuchet MS"/>
              </a:rPr>
              <a:t>історико- </a:t>
            </a: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географічним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регіоном, </a:t>
            </a:r>
            <a:r>
              <a:rPr dirty="0" sz="2400" spc="195">
                <a:solidFill>
                  <a:srgbClr val="FFFFFF"/>
                </a:solidFill>
                <a:latin typeface="Trebuchet MS"/>
                <a:cs typeface="Trebuchet MS"/>
              </a:rPr>
              <a:t>розташованим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між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05">
                <a:solidFill>
                  <a:srgbClr val="FFFFFF"/>
                </a:solidFill>
                <a:latin typeface="Trebuchet MS"/>
                <a:cs typeface="Trebuchet MS"/>
              </a:rPr>
              <a:t>річками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Дунай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і 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Дністер,</a:t>
            </a:r>
            <a:r>
              <a:rPr dirty="0" sz="2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який</a:t>
            </a:r>
            <a:r>
              <a:rPr dirty="0" sz="2400" spc="-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давніх</a:t>
            </a:r>
            <a:r>
              <a:rPr dirty="0" sz="240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часів</a:t>
            </a:r>
            <a:r>
              <a:rPr dirty="0" sz="24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0">
                <a:solidFill>
                  <a:srgbClr val="FFFFFF"/>
                </a:solidFill>
                <a:latin typeface="Trebuchet MS"/>
                <a:cs typeface="Trebuchet MS"/>
              </a:rPr>
              <a:t>був 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важливим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торговельним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2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65">
                <a:solidFill>
                  <a:srgbClr val="FFFFFF"/>
                </a:solidFill>
                <a:latin typeface="Trebuchet MS"/>
                <a:cs typeface="Trebuchet MS"/>
              </a:rPr>
              <a:t>культурним 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перехрестям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між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54">
                <a:solidFill>
                  <a:srgbClr val="FFFFFF"/>
                </a:solidFill>
                <a:latin typeface="Trebuchet MS"/>
                <a:cs typeface="Trebuchet MS"/>
              </a:rPr>
              <a:t>Сходом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Заходом, </a:t>
            </a:r>
            <a:r>
              <a:rPr dirty="0" sz="2400" spc="405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20">
                <a:solidFill>
                  <a:srgbClr val="FFFFFF"/>
                </a:solidFill>
                <a:latin typeface="Trebuchet MS"/>
                <a:cs typeface="Trebuchet MS"/>
              </a:rPr>
              <a:t>сприяло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4">
                <a:solidFill>
                  <a:srgbClr val="FFFFFF"/>
                </a:solidFill>
                <a:latin typeface="Trebuchet MS"/>
                <a:cs typeface="Trebuchet MS"/>
              </a:rPr>
              <a:t>активному</a:t>
            </a:r>
            <a:r>
              <a:rPr dirty="0" sz="2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80">
                <a:solidFill>
                  <a:srgbClr val="FFFFFF"/>
                </a:solidFill>
                <a:latin typeface="Trebuchet MS"/>
                <a:cs typeface="Trebuchet MS"/>
              </a:rPr>
              <a:t>переселенню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народів,</a:t>
            </a:r>
            <a:r>
              <a:rPr dirty="0" sz="2400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40">
                <a:solidFill>
                  <a:srgbClr val="FFFFFF"/>
                </a:solidFill>
                <a:latin typeface="Trebuchet MS"/>
                <a:cs typeface="Trebuchet MS"/>
              </a:rPr>
              <a:t>формуванню </a:t>
            </a:r>
            <a:r>
              <a:rPr dirty="0" sz="2400" spc="130">
                <a:solidFill>
                  <a:srgbClr val="FFFFFF"/>
                </a:solidFill>
                <a:latin typeface="Trebuchet MS"/>
                <a:cs typeface="Trebuchet MS"/>
              </a:rPr>
              <a:t>багатонаціонального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25">
                <a:solidFill>
                  <a:srgbClr val="FFFFFF"/>
                </a:solidFill>
                <a:latin typeface="Trebuchet MS"/>
                <a:cs typeface="Trebuchet MS"/>
              </a:rPr>
              <a:t>складу </a:t>
            </a:r>
            <a:r>
              <a:rPr dirty="0" sz="2400" spc="135">
                <a:solidFill>
                  <a:srgbClr val="FFFFFF"/>
                </a:solidFill>
                <a:latin typeface="Trebuchet MS"/>
                <a:cs typeface="Trebuchet MS"/>
              </a:rPr>
              <a:t>населення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3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2400" spc="-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створенню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40">
                <a:solidFill>
                  <a:srgbClr val="FFFFFF"/>
                </a:solidFill>
                <a:latin typeface="Trebuchet MS"/>
                <a:cs typeface="Trebuchet MS"/>
              </a:rPr>
              <a:t>особливого 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культурного</a:t>
            </a:r>
            <a:r>
              <a:rPr dirty="0" sz="24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90">
                <a:solidFill>
                  <a:srgbClr val="FFFFFF"/>
                </a:solidFill>
                <a:latin typeface="Trebuchet MS"/>
                <a:cs typeface="Trebuchet MS"/>
              </a:rPr>
              <a:t>середовища,</a:t>
            </a:r>
            <a:r>
              <a:rPr dirty="0" sz="2400" spc="-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dirty="0" sz="24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4">
                <a:solidFill>
                  <a:srgbClr val="FFFFFF"/>
                </a:solidFill>
                <a:latin typeface="Trebuchet MS"/>
                <a:cs typeface="Trebuchet MS"/>
              </a:rPr>
              <a:t>якому 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харчові</a:t>
            </a:r>
            <a:r>
              <a:rPr dirty="0" sz="24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традиції</a:t>
            </a:r>
            <a:r>
              <a:rPr dirty="0" sz="24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30">
                <a:solidFill>
                  <a:srgbClr val="FFFFFF"/>
                </a:solidFill>
                <a:latin typeface="Trebuchet MS"/>
                <a:cs typeface="Trebuchet MS"/>
              </a:rPr>
              <a:t>стали</a:t>
            </a:r>
            <a:r>
              <a:rPr dirty="0" sz="2400" spc="-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95">
                <a:solidFill>
                  <a:srgbClr val="FFFFFF"/>
                </a:solidFill>
                <a:latin typeface="Trebuchet MS"/>
                <a:cs typeface="Trebuchet MS"/>
              </a:rPr>
              <a:t>одним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rebuchet MS"/>
                <a:cs typeface="Trebuchet MS"/>
              </a:rPr>
              <a:t>із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ключових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елементів</a:t>
            </a:r>
            <a:r>
              <a:rPr dirty="0" sz="24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05">
                <a:solidFill>
                  <a:srgbClr val="FFFFFF"/>
                </a:solidFill>
                <a:latin typeface="Trebuchet MS"/>
                <a:cs typeface="Trebuchet MS"/>
              </a:rPr>
              <a:t>взаємодії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різних етносів.</a:t>
            </a:r>
            <a:endParaRPr sz="2400">
              <a:latin typeface="Trebuchet MS"/>
              <a:cs typeface="Trebuchet MS"/>
            </a:endParaRPr>
          </a:p>
          <a:p>
            <a:pPr marL="12700" marR="9062720">
              <a:lnSpc>
                <a:spcPct val="100800"/>
              </a:lnSpc>
              <a:spcBef>
                <a:spcPts val="250"/>
              </a:spcBef>
            </a:pPr>
            <a:r>
              <a:rPr dirty="0" sz="1800" spc="175">
                <a:solidFill>
                  <a:srgbClr val="FFFFFF"/>
                </a:solidFill>
                <a:latin typeface="Trebuchet MS"/>
                <a:cs typeface="Trebuchet MS"/>
              </a:rPr>
              <a:t>Сучасна</a:t>
            </a:r>
            <a:r>
              <a:rPr dirty="0" sz="18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40">
                <a:solidFill>
                  <a:srgbClr val="FFFFFF"/>
                </a:solidFill>
                <a:latin typeface="Trebuchet MS"/>
                <a:cs typeface="Trebuchet MS"/>
              </a:rPr>
              <a:t>Беcсарабія</a:t>
            </a:r>
            <a:r>
              <a:rPr dirty="0" sz="18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40">
                <a:solidFill>
                  <a:srgbClr val="FFFFFF"/>
                </a:solidFill>
                <a:latin typeface="Trebuchet MS"/>
                <a:cs typeface="Trebuchet MS"/>
              </a:rPr>
              <a:t>на </a:t>
            </a:r>
            <a:r>
              <a:rPr dirty="0" sz="1800" spc="65">
                <a:solidFill>
                  <a:srgbClr val="FFFFFF"/>
                </a:solidFill>
                <a:latin typeface="Trebuchet MS"/>
                <a:cs typeface="Trebuchet MS"/>
              </a:rPr>
              <a:t>географічній</a:t>
            </a:r>
            <a:r>
              <a:rPr dirty="0" sz="180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карті[2]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" y="0"/>
            <a:ext cx="12077700" cy="68579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376295">
              <a:lnSpc>
                <a:spcPct val="100000"/>
              </a:lnSpc>
              <a:spcBef>
                <a:spcPts val="105"/>
              </a:spcBef>
            </a:pPr>
            <a:r>
              <a:rPr dirty="0" sz="5400" spc="75"/>
              <a:t>Історія</a:t>
            </a:r>
            <a:r>
              <a:rPr dirty="0" sz="5400" spc="-114"/>
              <a:t> </a:t>
            </a:r>
            <a:r>
              <a:rPr dirty="0" sz="5400" spc="190"/>
              <a:t>регіону</a:t>
            </a:r>
            <a:endParaRPr sz="5400"/>
          </a:p>
        </p:txBody>
      </p:sp>
      <p:sp>
        <p:nvSpPr>
          <p:cNvPr id="5" name="object 5" descr=""/>
          <p:cNvSpPr txBox="1"/>
          <p:nvPr/>
        </p:nvSpPr>
        <p:spPr>
          <a:xfrm>
            <a:off x="6615430" y="1080388"/>
            <a:ext cx="5502910" cy="4427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5"/>
              </a:spcBef>
            </a:pPr>
            <a:r>
              <a:rPr dirty="0" sz="2400" spc="110">
                <a:solidFill>
                  <a:srgbClr val="FFFFFF"/>
                </a:solidFill>
                <a:latin typeface="Trebuchet MS"/>
                <a:cs typeface="Trebuchet MS"/>
              </a:rPr>
              <a:t>Протягом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історії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територія </a:t>
            </a:r>
            <a:r>
              <a:rPr dirty="0" sz="2400" spc="190">
                <a:solidFill>
                  <a:srgbClr val="FFFFFF"/>
                </a:solidFill>
                <a:latin typeface="Trebuchet MS"/>
                <a:cs typeface="Trebuchet MS"/>
              </a:rPr>
              <a:t>Бессарабії</a:t>
            </a:r>
            <a:r>
              <a:rPr dirty="0" sz="24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5">
                <a:solidFill>
                  <a:srgbClr val="FFFFFF"/>
                </a:solidFill>
                <a:latin typeface="Trebuchet MS"/>
                <a:cs typeface="Trebuchet MS"/>
              </a:rPr>
              <a:t>входила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50">
                <a:solidFill>
                  <a:srgbClr val="FFFFFF"/>
                </a:solidFill>
                <a:latin typeface="Trebuchet MS"/>
                <a:cs typeface="Trebuchet MS"/>
              </a:rPr>
              <a:t>до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4">
                <a:solidFill>
                  <a:srgbClr val="FFFFFF"/>
                </a:solidFill>
                <a:latin typeface="Trebuchet MS"/>
                <a:cs typeface="Trebuchet MS"/>
              </a:rPr>
              <a:t>складу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різних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держав,</a:t>
            </a:r>
            <a:r>
              <a:rPr dirty="0" sz="240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04">
                <a:solidFill>
                  <a:srgbClr val="FFFFFF"/>
                </a:solidFill>
                <a:latin typeface="Trebuchet MS"/>
                <a:cs typeface="Trebuchet MS"/>
              </a:rPr>
              <a:t>зокрема </a:t>
            </a:r>
            <a:r>
              <a:rPr dirty="0" sz="2400" spc="200">
                <a:solidFill>
                  <a:srgbClr val="FFFFFF"/>
                </a:solidFill>
                <a:latin typeface="Trebuchet MS"/>
                <a:cs typeface="Trebuchet MS"/>
              </a:rPr>
              <a:t>Османської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імперії,</a:t>
            </a:r>
            <a:r>
              <a:rPr dirty="0" sz="24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0">
                <a:solidFill>
                  <a:srgbClr val="FFFFFF"/>
                </a:solidFill>
                <a:latin typeface="Trebuchet MS"/>
                <a:cs typeface="Trebuchet MS"/>
              </a:rPr>
              <a:t>Російської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імперії</a:t>
            </a:r>
            <a:r>
              <a:rPr dirty="0" sz="2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Румунії,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05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0">
                <a:solidFill>
                  <a:srgbClr val="FFFFFF"/>
                </a:solidFill>
                <a:latin typeface="Trebuchet MS"/>
                <a:cs typeface="Trebuchet MS"/>
              </a:rPr>
              <a:t>сприяло </a:t>
            </a:r>
            <a:r>
              <a:rPr dirty="0" sz="2400" spc="195">
                <a:solidFill>
                  <a:srgbClr val="FFFFFF"/>
                </a:solidFill>
                <a:latin typeface="Trebuchet MS"/>
                <a:cs typeface="Trebuchet MS"/>
              </a:rPr>
              <a:t>переселенню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0">
                <a:solidFill>
                  <a:srgbClr val="FFFFFF"/>
                </a:solidFill>
                <a:latin typeface="Trebuchet MS"/>
                <a:cs typeface="Trebuchet MS"/>
              </a:rPr>
              <a:t>болгар,</a:t>
            </a:r>
            <a:r>
              <a:rPr dirty="0" sz="2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гагаузів, </a:t>
            </a:r>
            <a:r>
              <a:rPr dirty="0" sz="2400" spc="85">
                <a:solidFill>
                  <a:srgbClr val="FFFFFF"/>
                </a:solidFill>
                <a:latin typeface="Trebuchet MS"/>
                <a:cs typeface="Trebuchet MS"/>
              </a:rPr>
              <a:t>албанців,</a:t>
            </a:r>
            <a:r>
              <a:rPr dirty="0" sz="2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20">
                <a:solidFill>
                  <a:srgbClr val="FFFFFF"/>
                </a:solidFill>
                <a:latin typeface="Trebuchet MS"/>
                <a:cs typeface="Trebuchet MS"/>
              </a:rPr>
              <a:t>вірмен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60">
                <a:solidFill>
                  <a:srgbClr val="FFFFFF"/>
                </a:solidFill>
                <a:latin typeface="Trebuchet MS"/>
                <a:cs typeface="Trebuchet MS"/>
              </a:rPr>
              <a:t>інших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народів, </a:t>
            </a:r>
            <a:r>
              <a:rPr dirty="0" sz="2400" spc="-160">
                <a:solidFill>
                  <a:srgbClr val="FFFFFF"/>
                </a:solidFill>
                <a:latin typeface="Trebuchet MS"/>
                <a:cs typeface="Trebuchet MS"/>
              </a:rPr>
              <a:t>які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25">
                <a:solidFill>
                  <a:srgbClr val="FFFFFF"/>
                </a:solidFill>
                <a:latin typeface="Trebuchet MS"/>
                <a:cs typeface="Trebuchet MS"/>
              </a:rPr>
              <a:t>привнесли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власні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традиції,</a:t>
            </a:r>
            <a:r>
              <a:rPr dirty="0" sz="240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звичаї 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2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кулінарні</a:t>
            </a:r>
            <a:r>
              <a:rPr dirty="0" sz="24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особливості,</a:t>
            </a:r>
            <a:r>
              <a:rPr dirty="0" sz="2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05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з </a:t>
            </a:r>
            <a:r>
              <a:rPr dirty="0" sz="2400" spc="254">
                <a:solidFill>
                  <a:srgbClr val="FFFFFF"/>
                </a:solidFill>
                <a:latin typeface="Trebuchet MS"/>
                <a:cs typeface="Trebuchet MS"/>
              </a:rPr>
              <a:t>часом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20">
                <a:solidFill>
                  <a:srgbClr val="FFFFFF"/>
                </a:solidFill>
                <a:latin typeface="Trebuchet MS"/>
                <a:cs typeface="Trebuchet MS"/>
              </a:rPr>
              <a:t>почали</a:t>
            </a:r>
            <a:r>
              <a:rPr dirty="0" sz="240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взаємодіяти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та </a:t>
            </a:r>
            <a:r>
              <a:rPr dirty="0" sz="2400" spc="225">
                <a:solidFill>
                  <a:srgbClr val="FFFFFF"/>
                </a:solidFill>
                <a:latin typeface="Trebuchet MS"/>
                <a:cs typeface="Trebuchet MS"/>
              </a:rPr>
              <a:t>формувати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спільний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культурний </a:t>
            </a:r>
            <a:r>
              <a:rPr dirty="0" sz="2400" spc="80">
                <a:solidFill>
                  <a:srgbClr val="FFFFFF"/>
                </a:solidFill>
                <a:latin typeface="Trebuchet MS"/>
                <a:cs typeface="Trebuchet MS"/>
              </a:rPr>
              <a:t>простір.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0" y="0"/>
            <a:ext cx="2847975" cy="6858000"/>
            <a:chOff x="0" y="0"/>
            <a:chExt cx="2847975" cy="685800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796925" y="6367145"/>
            <a:ext cx="366458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25">
                <a:solidFill>
                  <a:srgbClr val="FFFFFF"/>
                </a:solidFill>
                <a:latin typeface="Trebuchet MS"/>
                <a:cs typeface="Trebuchet MS"/>
              </a:rPr>
              <a:t>Карта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35">
                <a:solidFill>
                  <a:srgbClr val="FFFFFF"/>
                </a:solidFill>
                <a:latin typeface="Trebuchet MS"/>
                <a:cs typeface="Trebuchet MS"/>
              </a:rPr>
              <a:t>Бессарабії</a:t>
            </a:r>
            <a:r>
              <a:rPr dirty="0" sz="18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в 1930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45">
                <a:solidFill>
                  <a:srgbClr val="FFFFFF"/>
                </a:solidFill>
                <a:latin typeface="Trebuchet MS"/>
                <a:cs typeface="Trebuchet MS"/>
              </a:rPr>
              <a:t>році[3]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7175" y="1038225"/>
            <a:ext cx="6038850" cy="53054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83380" y="10731"/>
            <a:ext cx="5017135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-45"/>
              <a:t>Етнічний</a:t>
            </a:r>
            <a:r>
              <a:rPr dirty="0" sz="5400" spc="-330"/>
              <a:t> </a:t>
            </a:r>
            <a:r>
              <a:rPr dirty="0" sz="5400" spc="325"/>
              <a:t>склад</a:t>
            </a:r>
            <a:endParaRPr sz="5400"/>
          </a:p>
        </p:txBody>
      </p:sp>
      <p:sp>
        <p:nvSpPr>
          <p:cNvPr id="4" name="object 4" descr=""/>
          <p:cNvSpPr txBox="1"/>
          <p:nvPr/>
        </p:nvSpPr>
        <p:spPr>
          <a:xfrm>
            <a:off x="6527165" y="1080388"/>
            <a:ext cx="5506085" cy="4055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00"/>
              </a:spcBef>
            </a:pPr>
            <a:r>
              <a:rPr dirty="0" sz="2400" spc="240">
                <a:solidFill>
                  <a:srgbClr val="FFFFFF"/>
                </a:solidFill>
                <a:latin typeface="Trebuchet MS"/>
                <a:cs typeface="Trebuchet MS"/>
              </a:rPr>
              <a:t>Сучасна</a:t>
            </a:r>
            <a:r>
              <a:rPr dirty="0" sz="2400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80">
                <a:solidFill>
                  <a:srgbClr val="FFFFFF"/>
                </a:solidFill>
                <a:latin typeface="Trebuchet MS"/>
                <a:cs typeface="Trebuchet MS"/>
              </a:rPr>
              <a:t>Бессарабія 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характеризується</a:t>
            </a:r>
            <a:r>
              <a:rPr dirty="0" sz="2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високим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0">
                <a:solidFill>
                  <a:srgbClr val="FFFFFF"/>
                </a:solidFill>
                <a:latin typeface="Trebuchet MS"/>
                <a:cs typeface="Trebuchet MS"/>
              </a:rPr>
              <a:t>рівнем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етнічного</a:t>
            </a:r>
            <a:r>
              <a:rPr dirty="0" sz="2400" spc="1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різноманіття,</a:t>
            </a: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35">
                <a:solidFill>
                  <a:srgbClr val="FFFFFF"/>
                </a:solidFill>
                <a:latin typeface="Trebuchet MS"/>
                <a:cs typeface="Trebuchet MS"/>
              </a:rPr>
              <a:t>де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українці, </a:t>
            </a:r>
            <a:r>
              <a:rPr dirty="0" sz="2400" spc="105">
                <a:solidFill>
                  <a:srgbClr val="FFFFFF"/>
                </a:solidFill>
                <a:latin typeface="Trebuchet MS"/>
                <a:cs typeface="Trebuchet MS"/>
              </a:rPr>
              <a:t>болгари,</a:t>
            </a:r>
            <a:r>
              <a:rPr dirty="0" sz="2400" spc="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20">
                <a:solidFill>
                  <a:srgbClr val="FFFFFF"/>
                </a:solidFill>
                <a:latin typeface="Trebuchet MS"/>
                <a:cs typeface="Trebuchet MS"/>
              </a:rPr>
              <a:t>румуни,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гагаузи,</a:t>
            </a:r>
            <a:r>
              <a:rPr dirty="0" sz="2400" spc="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50">
                <a:solidFill>
                  <a:srgbClr val="FFFFFF"/>
                </a:solidFill>
                <a:latin typeface="Trebuchet MS"/>
                <a:cs typeface="Trebuchet MS"/>
              </a:rPr>
              <a:t>албанці 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4">
                <a:solidFill>
                  <a:srgbClr val="FFFFFF"/>
                </a:solidFill>
                <a:latin typeface="Trebuchet MS"/>
                <a:cs typeface="Trebuchet MS"/>
              </a:rPr>
              <a:t>вірмени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не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65">
                <a:solidFill>
                  <a:srgbClr val="FFFFFF"/>
                </a:solidFill>
                <a:latin typeface="Trebuchet MS"/>
                <a:cs typeface="Trebuchet MS"/>
              </a:rPr>
              <a:t>лише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співіснують,</a:t>
            </a:r>
            <a:r>
              <a:rPr dirty="0" sz="24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395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й </a:t>
            </a:r>
            <a:r>
              <a:rPr dirty="0" sz="2400" spc="70">
                <a:solidFill>
                  <a:srgbClr val="FFFFFF"/>
                </a:solidFill>
                <a:latin typeface="Trebuchet MS"/>
                <a:cs typeface="Trebuchet MS"/>
              </a:rPr>
              <a:t>активно</a:t>
            </a:r>
            <a:r>
              <a:rPr dirty="0" sz="2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взаємодіють,</a:t>
            </a:r>
            <a:r>
              <a:rPr dirty="0" sz="2400" spc="-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05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60">
                <a:solidFill>
                  <a:srgbClr val="FFFFFF"/>
                </a:solidFill>
                <a:latin typeface="Trebuchet MS"/>
                <a:cs typeface="Trebuchet MS"/>
              </a:rPr>
              <a:t>сприяє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культурному</a:t>
            </a:r>
            <a:r>
              <a:rPr dirty="0" sz="2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обміну,</a:t>
            </a:r>
            <a:r>
              <a:rPr dirty="0" sz="240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25">
                <a:solidFill>
                  <a:srgbClr val="FFFFFF"/>
                </a:solidFill>
                <a:latin typeface="Trebuchet MS"/>
                <a:cs typeface="Trebuchet MS"/>
              </a:rPr>
              <a:t>зокрема</a:t>
            </a:r>
            <a:r>
              <a:rPr dirty="0" sz="24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у </a:t>
            </a:r>
            <a:r>
              <a:rPr dirty="0" sz="2400" spc="280">
                <a:solidFill>
                  <a:srgbClr val="FFFFFF"/>
                </a:solidFill>
                <a:latin typeface="Trebuchet MS"/>
                <a:cs typeface="Trebuchet MS"/>
              </a:rPr>
              <a:t>сфері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харчування,</a:t>
            </a:r>
            <a:r>
              <a:rPr dirty="0" sz="2400" spc="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35">
                <a:solidFill>
                  <a:srgbClr val="FFFFFF"/>
                </a:solidFill>
                <a:latin typeface="Trebuchet MS"/>
                <a:cs typeface="Trebuchet MS"/>
              </a:rPr>
              <a:t>де</a:t>
            </a:r>
            <a:r>
              <a:rPr dirty="0" sz="2400" spc="1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традиційні </a:t>
            </a: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рецепти</a:t>
            </a:r>
            <a:r>
              <a:rPr dirty="0" sz="24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30">
                <a:solidFill>
                  <a:srgbClr val="FFFFFF"/>
                </a:solidFill>
                <a:latin typeface="Trebuchet MS"/>
                <a:cs typeface="Trebuchet MS"/>
              </a:rPr>
              <a:t>передаються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не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85">
                <a:solidFill>
                  <a:srgbClr val="FFFFFF"/>
                </a:solidFill>
                <a:latin typeface="Trebuchet MS"/>
                <a:cs typeface="Trebuchet MS"/>
              </a:rPr>
              <a:t>лише</a:t>
            </a:r>
            <a:r>
              <a:rPr dirty="0" sz="2400" spc="-1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в </a:t>
            </a:r>
            <a:r>
              <a:rPr dirty="0" sz="2400" spc="220">
                <a:solidFill>
                  <a:srgbClr val="FFFFFF"/>
                </a:solidFill>
                <a:latin typeface="Trebuchet MS"/>
                <a:cs typeface="Trebuchet MS"/>
              </a:rPr>
              <a:t>межах</a:t>
            </a:r>
            <a:r>
              <a:rPr dirty="0" sz="24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сім’ї,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04">
                <a:solidFill>
                  <a:srgbClr val="FFFFFF"/>
                </a:solidFill>
                <a:latin typeface="Trebuchet MS"/>
                <a:cs typeface="Trebuchet MS"/>
              </a:rPr>
              <a:t>але</a:t>
            </a:r>
            <a:r>
              <a:rPr dirty="0" sz="24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й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0">
                <a:solidFill>
                  <a:srgbClr val="FFFFFF"/>
                </a:solidFill>
                <a:latin typeface="Trebuchet MS"/>
                <a:cs typeface="Trebuchet MS"/>
              </a:rPr>
              <a:t>між 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представниками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різних</a:t>
            </a:r>
            <a:r>
              <a:rPr dirty="0" sz="24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65">
                <a:solidFill>
                  <a:srgbClr val="FFFFFF"/>
                </a:solidFill>
                <a:latin typeface="Trebuchet MS"/>
                <a:cs typeface="Trebuchet MS"/>
              </a:rPr>
              <a:t>народів.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0" y="0"/>
            <a:ext cx="6343650" cy="6858000"/>
            <a:chOff x="0" y="0"/>
            <a:chExt cx="6343650" cy="685800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250" y="923925"/>
              <a:ext cx="6248400" cy="5181600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465455" y="6270307"/>
            <a:ext cx="41300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70">
                <a:solidFill>
                  <a:srgbClr val="FFFFFF"/>
                </a:solidFill>
                <a:latin typeface="Trebuchet MS"/>
                <a:cs typeface="Trebuchet MS"/>
              </a:rPr>
              <a:t>Національні</a:t>
            </a:r>
            <a:r>
              <a:rPr dirty="0" sz="18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35">
                <a:solidFill>
                  <a:srgbClr val="FFFFFF"/>
                </a:solidFill>
                <a:latin typeface="Trebuchet MS"/>
                <a:cs typeface="Trebuchet MS"/>
              </a:rPr>
              <a:t>костюми</a:t>
            </a:r>
            <a:r>
              <a:rPr dirty="0" sz="18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95">
                <a:solidFill>
                  <a:srgbClr val="FFFFFF"/>
                </a:solidFill>
                <a:latin typeface="Trebuchet MS"/>
                <a:cs typeface="Trebuchet MS"/>
              </a:rPr>
              <a:t>Бессарабії[4]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1365" y="10731"/>
            <a:ext cx="10721340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375"/>
              <a:t>Формування</a:t>
            </a:r>
            <a:r>
              <a:rPr dirty="0" sz="5400" spc="-114"/>
              <a:t> </a:t>
            </a:r>
            <a:r>
              <a:rPr dirty="0" sz="5400" spc="185"/>
              <a:t>регіональної</a:t>
            </a:r>
            <a:r>
              <a:rPr dirty="0" sz="5400" spc="-155"/>
              <a:t> </a:t>
            </a:r>
            <a:r>
              <a:rPr dirty="0" sz="5400" spc="-10"/>
              <a:t>кухні</a:t>
            </a:r>
            <a:endParaRPr sz="5400"/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2847975" cy="6858000"/>
            <a:chOff x="0" y="0"/>
            <a:chExt cx="2847975" cy="685800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73405" y="1556448"/>
            <a:ext cx="11636375" cy="41236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99175" marR="5080">
              <a:lnSpc>
                <a:spcPct val="100200"/>
              </a:lnSpc>
              <a:spcBef>
                <a:spcPts val="95"/>
              </a:spcBef>
            </a:pP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Кухня</a:t>
            </a:r>
            <a:r>
              <a:rPr dirty="0" sz="2400" spc="-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80">
                <a:solidFill>
                  <a:srgbClr val="FFFFFF"/>
                </a:solidFill>
                <a:latin typeface="Trebuchet MS"/>
                <a:cs typeface="Trebuchet MS"/>
              </a:rPr>
              <a:t>Бессарабії</a:t>
            </a:r>
            <a:r>
              <a:rPr dirty="0" sz="240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45">
                <a:solidFill>
                  <a:srgbClr val="FFFFFF"/>
                </a:solidFill>
                <a:latin typeface="Trebuchet MS"/>
                <a:cs typeface="Trebuchet MS"/>
              </a:rPr>
              <a:t>сформувалася</a:t>
            </a:r>
            <a:r>
              <a:rPr dirty="0" sz="24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rebuchet MS"/>
                <a:cs typeface="Trebuchet MS"/>
              </a:rPr>
              <a:t>як 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результат</a:t>
            </a:r>
            <a:r>
              <a:rPr dirty="0" sz="2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5">
                <a:solidFill>
                  <a:srgbClr val="FFFFFF"/>
                </a:solidFill>
                <a:latin typeface="Trebuchet MS"/>
                <a:cs typeface="Trebuchet MS"/>
              </a:rPr>
              <a:t>тривалого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взаємовпливу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різних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культур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80">
                <a:solidFill>
                  <a:srgbClr val="FFFFFF"/>
                </a:solidFill>
                <a:latin typeface="Trebuchet MS"/>
                <a:cs typeface="Trebuchet MS"/>
              </a:rPr>
              <a:t>поєднує</a:t>
            </a:r>
            <a:r>
              <a:rPr dirty="0" sz="24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dirty="0" sz="24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50">
                <a:solidFill>
                  <a:srgbClr val="FFFFFF"/>
                </a:solidFill>
                <a:latin typeface="Trebuchet MS"/>
                <a:cs typeface="Trebuchet MS"/>
              </a:rPr>
              <a:t>собі </a:t>
            </a:r>
            <a:r>
              <a:rPr dirty="0" sz="2400" spc="140">
                <a:solidFill>
                  <a:srgbClr val="FFFFFF"/>
                </a:solidFill>
                <a:latin typeface="Trebuchet MS"/>
                <a:cs typeface="Trebuchet MS"/>
              </a:rPr>
              <a:t>елементи</a:t>
            </a:r>
            <a:r>
              <a:rPr dirty="0" sz="2400" spc="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слов’янської,</a:t>
            </a: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05">
                <a:solidFill>
                  <a:srgbClr val="FFFFFF"/>
                </a:solidFill>
                <a:latin typeface="Trebuchet MS"/>
                <a:cs typeface="Trebuchet MS"/>
              </a:rPr>
              <a:t>балканської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східної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кухонь,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09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проявляється</a:t>
            </a:r>
            <a:r>
              <a:rPr dirty="0" sz="2400" spc="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у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використанні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м’ясних</a:t>
            </a:r>
            <a:r>
              <a:rPr dirty="0" sz="24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страв,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овочів,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кукурудзи,</a:t>
            </a:r>
            <a:r>
              <a:rPr dirty="0" sz="2400" spc="1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0">
                <a:solidFill>
                  <a:srgbClr val="FFFFFF"/>
                </a:solidFill>
                <a:latin typeface="Trebuchet MS"/>
                <a:cs typeface="Trebuchet MS"/>
              </a:rPr>
              <a:t>молочних</a:t>
            </a:r>
            <a:r>
              <a:rPr dirty="0" sz="2400" spc="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продуктів</a:t>
            </a:r>
            <a:r>
              <a:rPr dirty="0" sz="2400" spc="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та </a:t>
            </a:r>
            <a:r>
              <a:rPr dirty="0" sz="2400" spc="85">
                <a:solidFill>
                  <a:srgbClr val="FFFFFF"/>
                </a:solidFill>
                <a:latin typeface="Trebuchet MS"/>
                <a:cs typeface="Trebuchet MS"/>
              </a:rPr>
              <a:t>спецій,</a:t>
            </a:r>
            <a:r>
              <a:rPr dirty="0" sz="2400" spc="-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395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також</a:t>
            </a:r>
            <a:r>
              <a:rPr dirty="0" sz="2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2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25">
                <a:solidFill>
                  <a:srgbClr val="FFFFFF"/>
                </a:solidFill>
                <a:latin typeface="Trebuchet MS"/>
                <a:cs typeface="Trebuchet MS"/>
              </a:rPr>
              <a:t>способах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приготування,</a:t>
            </a:r>
            <a:r>
              <a:rPr dirty="0" sz="2400" spc="1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таких</a:t>
            </a: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5">
                <a:solidFill>
                  <a:srgbClr val="FFFFFF"/>
                </a:solidFill>
                <a:latin typeface="Trebuchet MS"/>
                <a:cs typeface="Trebuchet MS"/>
              </a:rPr>
              <a:t>як</a:t>
            </a:r>
            <a:r>
              <a:rPr dirty="0" sz="2400" spc="1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тушкування, 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запікання</a:t>
            </a:r>
            <a:r>
              <a:rPr dirty="0" sz="2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варіння.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dirty="0" sz="1800" spc="155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18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204">
                <a:solidFill>
                  <a:srgbClr val="FFFFFF"/>
                </a:solidFill>
                <a:latin typeface="Trebuchet MS"/>
                <a:cs typeface="Trebuchet MS"/>
              </a:rPr>
              <a:t>фото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45">
                <a:solidFill>
                  <a:srgbClr val="FFFFFF"/>
                </a:solidFill>
                <a:latin typeface="Trebuchet MS"/>
                <a:cs typeface="Trebuchet MS"/>
              </a:rPr>
              <a:t>зображено</a:t>
            </a:r>
            <a:r>
              <a:rPr dirty="0" sz="18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стіл</a:t>
            </a:r>
            <a:r>
              <a:rPr dirty="0" sz="18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5">
                <a:solidFill>
                  <a:srgbClr val="FFFFFF"/>
                </a:solidFill>
                <a:latin typeface="Trebuchet MS"/>
                <a:cs typeface="Trebuchet MS"/>
              </a:rPr>
              <a:t>із</a:t>
            </a:r>
            <a:r>
              <a:rPr dirty="0" sz="18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Trebuchet MS"/>
                <a:cs typeface="Trebuchet MS"/>
              </a:rPr>
              <a:t>різною</a:t>
            </a:r>
            <a:r>
              <a:rPr dirty="0" sz="18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кухнею[5]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3875" y="1333500"/>
            <a:ext cx="5715000" cy="3771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250" y="0"/>
            <a:ext cx="12096750" cy="68579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58011" y="10731"/>
            <a:ext cx="9663430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315"/>
              <a:t>Особливості</a:t>
            </a:r>
            <a:r>
              <a:rPr dirty="0" sz="5400" spc="-85"/>
              <a:t> </a:t>
            </a:r>
            <a:r>
              <a:rPr dirty="0" sz="5400" spc="80"/>
              <a:t>кухонь</a:t>
            </a:r>
            <a:r>
              <a:rPr dirty="0" sz="5400" spc="-120"/>
              <a:t> </a:t>
            </a:r>
            <a:r>
              <a:rPr dirty="0" sz="5400" spc="245"/>
              <a:t>народів</a:t>
            </a:r>
            <a:endParaRPr sz="5400"/>
          </a:p>
        </p:txBody>
      </p:sp>
      <p:sp>
        <p:nvSpPr>
          <p:cNvPr id="5" name="object 5" descr=""/>
          <p:cNvSpPr txBox="1"/>
          <p:nvPr/>
        </p:nvSpPr>
        <p:spPr>
          <a:xfrm>
            <a:off x="6761226" y="992441"/>
            <a:ext cx="5226685" cy="47891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dirty="0" sz="2400" spc="165">
                <a:solidFill>
                  <a:srgbClr val="FFFFFF"/>
                </a:solidFill>
                <a:latin typeface="Trebuchet MS"/>
                <a:cs typeface="Trebuchet MS"/>
              </a:rPr>
              <a:t>Кожна</a:t>
            </a:r>
            <a:r>
              <a:rPr dirty="0" sz="2400" spc="-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національна</a:t>
            </a:r>
            <a:r>
              <a:rPr dirty="0" sz="24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кухня</a:t>
            </a:r>
            <a:r>
              <a:rPr dirty="0" sz="240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370">
                <a:solidFill>
                  <a:srgbClr val="FFFFFF"/>
                </a:solidFill>
                <a:latin typeface="Trebuchet MS"/>
                <a:cs typeface="Trebuchet MS"/>
              </a:rPr>
              <a:t>має </a:t>
            </a:r>
            <a:r>
              <a:rPr dirty="0" sz="2400" spc="85">
                <a:solidFill>
                  <a:srgbClr val="FFFFFF"/>
                </a:solidFill>
                <a:latin typeface="Trebuchet MS"/>
                <a:cs typeface="Trebuchet MS"/>
              </a:rPr>
              <a:t>свої</a:t>
            </a:r>
            <a:r>
              <a:rPr dirty="0" sz="24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4">
                <a:solidFill>
                  <a:srgbClr val="FFFFFF"/>
                </a:solidFill>
                <a:latin typeface="Trebuchet MS"/>
                <a:cs typeface="Trebuchet MS"/>
              </a:rPr>
              <a:t>характерні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20">
                <a:solidFill>
                  <a:srgbClr val="FFFFFF"/>
                </a:solidFill>
                <a:latin typeface="Trebuchet MS"/>
                <a:cs typeface="Trebuchet MS"/>
              </a:rPr>
              <a:t>риси:</a:t>
            </a:r>
            <a:r>
              <a:rPr dirty="0" sz="2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болгарська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кухня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відзначається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5">
                <a:solidFill>
                  <a:srgbClr val="FFFFFF"/>
                </a:solidFill>
                <a:latin typeface="Trebuchet MS"/>
                <a:cs typeface="Trebuchet MS"/>
              </a:rPr>
              <a:t>великою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кількістю</a:t>
            </a:r>
            <a:r>
              <a:rPr dirty="0" sz="2400" spc="-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овочевих</a:t>
            </a:r>
            <a:r>
              <a:rPr dirty="0" sz="2400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4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0">
                <a:solidFill>
                  <a:srgbClr val="FFFFFF"/>
                </a:solidFill>
                <a:latin typeface="Trebuchet MS"/>
                <a:cs typeface="Trebuchet MS"/>
              </a:rPr>
              <a:t>тушкованих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страв,</a:t>
            </a:r>
            <a:r>
              <a:rPr dirty="0" sz="2400" spc="-1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85">
                <a:solidFill>
                  <a:srgbClr val="FFFFFF"/>
                </a:solidFill>
                <a:latin typeface="Trebuchet MS"/>
                <a:cs typeface="Trebuchet MS"/>
              </a:rPr>
              <a:t>румунська</a:t>
            </a:r>
            <a:r>
              <a:rPr dirty="0" sz="24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630">
                <a:solidFill>
                  <a:srgbClr val="FFFFFF"/>
                </a:solidFill>
                <a:latin typeface="Trebuchet MS"/>
                <a:cs typeface="Trebuchet MS"/>
              </a:rPr>
              <a:t>—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20">
                <a:solidFill>
                  <a:srgbClr val="FFFFFF"/>
                </a:solidFill>
                <a:latin typeface="Trebuchet MS"/>
                <a:cs typeface="Trebuchet MS"/>
              </a:rPr>
              <a:t>широким </a:t>
            </a:r>
            <a:r>
              <a:rPr dirty="0" sz="2400" spc="120">
                <a:solidFill>
                  <a:srgbClr val="FFFFFF"/>
                </a:solidFill>
                <a:latin typeface="Trebuchet MS"/>
                <a:cs typeface="Trebuchet MS"/>
              </a:rPr>
              <a:t>використанням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кукурудзи </a:t>
            </a:r>
            <a:r>
              <a:rPr dirty="0" sz="2400" spc="150">
                <a:solidFill>
                  <a:srgbClr val="FFFFFF"/>
                </a:solidFill>
                <a:latin typeface="Trebuchet MS"/>
                <a:cs typeface="Trebuchet MS"/>
              </a:rPr>
              <a:t>(мамалига),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0">
                <a:solidFill>
                  <a:srgbClr val="FFFFFF"/>
                </a:solidFill>
                <a:latin typeface="Trebuchet MS"/>
                <a:cs typeface="Trebuchet MS"/>
              </a:rPr>
              <a:t>гагаузька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80">
                <a:solidFill>
                  <a:srgbClr val="FFFFFF"/>
                </a:solidFill>
                <a:latin typeface="Trebuchet MS"/>
                <a:cs typeface="Trebuchet MS"/>
              </a:rPr>
              <a:t>— </a:t>
            </a:r>
            <a:r>
              <a:rPr dirty="0" sz="2400" spc="165">
                <a:solidFill>
                  <a:srgbClr val="FFFFFF"/>
                </a:solidFill>
                <a:latin typeface="Trebuchet MS"/>
                <a:cs typeface="Trebuchet MS"/>
              </a:rPr>
              <a:t>перевагою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м’ясних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24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20">
                <a:solidFill>
                  <a:srgbClr val="FFFFFF"/>
                </a:solidFill>
                <a:latin typeface="Trebuchet MS"/>
                <a:cs typeface="Trebuchet MS"/>
              </a:rPr>
              <a:t>простих </a:t>
            </a:r>
            <a:r>
              <a:rPr dirty="0" sz="2400" spc="70">
                <a:solidFill>
                  <a:srgbClr val="FFFFFF"/>
                </a:solidFill>
                <a:latin typeface="Trebuchet MS"/>
                <a:cs typeface="Trebuchet MS"/>
              </a:rPr>
              <a:t>ситних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страв,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35">
                <a:solidFill>
                  <a:srgbClr val="FFFFFF"/>
                </a:solidFill>
                <a:latin typeface="Trebuchet MS"/>
                <a:cs typeface="Trebuchet MS"/>
              </a:rPr>
              <a:t>вірменська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80">
                <a:solidFill>
                  <a:srgbClr val="FFFFFF"/>
                </a:solidFill>
                <a:latin typeface="Trebuchet MS"/>
                <a:cs typeface="Trebuchet MS"/>
              </a:rPr>
              <a:t>— </a:t>
            </a:r>
            <a:r>
              <a:rPr dirty="0" sz="2400" spc="120">
                <a:solidFill>
                  <a:srgbClr val="FFFFFF"/>
                </a:solidFill>
                <a:latin typeface="Trebuchet MS"/>
                <a:cs typeface="Trebuchet MS"/>
              </a:rPr>
              <a:t>використанням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25">
                <a:solidFill>
                  <a:srgbClr val="FFFFFF"/>
                </a:solidFill>
                <a:latin typeface="Trebuchet MS"/>
                <a:cs typeface="Trebuchet MS"/>
              </a:rPr>
              <a:t>спецій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24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0">
                <a:solidFill>
                  <a:srgbClr val="FFFFFF"/>
                </a:solidFill>
                <a:latin typeface="Trebuchet MS"/>
                <a:cs typeface="Trebuchet MS"/>
              </a:rPr>
              <a:t>м’ясних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виробів,</a:t>
            </a:r>
            <a:r>
              <a:rPr dirty="0" sz="2400" spc="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05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2400" spc="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70">
                <a:solidFill>
                  <a:srgbClr val="FFFFFF"/>
                </a:solidFill>
                <a:latin typeface="Trebuchet MS"/>
                <a:cs typeface="Trebuchet MS"/>
              </a:rPr>
              <a:t>пояснює </a:t>
            </a:r>
            <a:r>
              <a:rPr dirty="0" sz="2400" spc="60">
                <a:solidFill>
                  <a:srgbClr val="FFFFFF"/>
                </a:solidFill>
                <a:latin typeface="Trebuchet MS"/>
                <a:cs typeface="Trebuchet MS"/>
              </a:rPr>
              <a:t>різноманітність</a:t>
            </a:r>
            <a:r>
              <a:rPr dirty="0" sz="2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харчування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у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регіоні.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0" y="0"/>
            <a:ext cx="6400800" cy="6858000"/>
            <a:chOff x="0" y="0"/>
            <a:chExt cx="6400800" cy="685800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975" y="1266825"/>
              <a:ext cx="3800475" cy="24955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76700" y="1085850"/>
              <a:ext cx="2105025" cy="28670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57600" y="4010025"/>
              <a:ext cx="2743200" cy="20288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4800" y="3914775"/>
              <a:ext cx="3238500" cy="2124075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479425" y="6187440"/>
            <a:ext cx="359854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95">
                <a:solidFill>
                  <a:srgbClr val="FFFFFF"/>
                </a:solidFill>
                <a:latin typeface="Trebuchet MS"/>
                <a:cs typeface="Trebuchet MS"/>
              </a:rPr>
              <a:t>Приклади</a:t>
            </a:r>
            <a:r>
              <a:rPr dirty="0" sz="18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14">
                <a:solidFill>
                  <a:srgbClr val="FFFFFF"/>
                </a:solidFill>
                <a:latin typeface="Trebuchet MS"/>
                <a:cs typeface="Trebuchet MS"/>
              </a:rPr>
              <a:t>страв</a:t>
            </a:r>
            <a:r>
              <a:rPr dirty="0" sz="18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різних</a:t>
            </a:r>
            <a:r>
              <a:rPr dirty="0" sz="18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45">
                <a:solidFill>
                  <a:srgbClr val="FFFFFF"/>
                </a:solidFill>
                <a:latin typeface="Trebuchet MS"/>
                <a:cs typeface="Trebuchet MS"/>
              </a:rPr>
              <a:t>націй[6]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47901" y="242887"/>
            <a:ext cx="8781415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80"/>
              <a:t>Актуальність</a:t>
            </a:r>
            <a:r>
              <a:rPr dirty="0" sz="5400" spc="-90"/>
              <a:t> </a:t>
            </a:r>
            <a:r>
              <a:rPr dirty="0" sz="5400" spc="140"/>
              <a:t>дослідження</a:t>
            </a:r>
            <a:endParaRPr sz="5400"/>
          </a:p>
        </p:txBody>
      </p:sp>
      <p:sp>
        <p:nvSpPr>
          <p:cNvPr id="4" name="object 4" descr=""/>
          <p:cNvSpPr txBox="1"/>
          <p:nvPr/>
        </p:nvSpPr>
        <p:spPr>
          <a:xfrm>
            <a:off x="7212330" y="1753806"/>
            <a:ext cx="4871720" cy="337185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0"/>
              </a:spcBef>
            </a:pPr>
            <a:r>
              <a:rPr dirty="0" sz="2150" spc="16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215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55">
                <a:solidFill>
                  <a:srgbClr val="FFFFFF"/>
                </a:solidFill>
                <a:latin typeface="Trebuchet MS"/>
                <a:cs typeface="Trebuchet MS"/>
              </a:rPr>
              <a:t>сучасних</a:t>
            </a:r>
            <a:r>
              <a:rPr dirty="0" sz="215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75">
                <a:solidFill>
                  <a:srgbClr val="FFFFFF"/>
                </a:solidFill>
                <a:latin typeface="Trebuchet MS"/>
                <a:cs typeface="Trebuchet MS"/>
              </a:rPr>
              <a:t>умовах</a:t>
            </a:r>
            <a:r>
              <a:rPr dirty="0" sz="215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70">
                <a:solidFill>
                  <a:srgbClr val="FFFFFF"/>
                </a:solidFill>
                <a:latin typeface="Trebuchet MS"/>
                <a:cs typeface="Trebuchet MS"/>
              </a:rPr>
              <a:t>глобалізації</a:t>
            </a:r>
            <a:r>
              <a:rPr dirty="0" sz="215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85">
                <a:solidFill>
                  <a:srgbClr val="FFFFFF"/>
                </a:solidFill>
                <a:latin typeface="Trebuchet MS"/>
                <a:cs typeface="Trebuchet MS"/>
              </a:rPr>
              <a:t>та </a:t>
            </a:r>
            <a:r>
              <a:rPr dirty="0" sz="2150" spc="45">
                <a:solidFill>
                  <a:srgbClr val="FFFFFF"/>
                </a:solidFill>
                <a:latin typeface="Trebuchet MS"/>
                <a:cs typeface="Trebuchet MS"/>
              </a:rPr>
              <a:t>культурної</a:t>
            </a:r>
            <a:r>
              <a:rPr dirty="0" sz="2150" spc="1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>
                <a:solidFill>
                  <a:srgbClr val="FFFFFF"/>
                </a:solidFill>
                <a:latin typeface="Trebuchet MS"/>
                <a:cs typeface="Trebuchet MS"/>
              </a:rPr>
              <a:t>інтеграції</a:t>
            </a:r>
            <a:r>
              <a:rPr dirty="0" sz="2150" spc="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80">
                <a:solidFill>
                  <a:srgbClr val="FFFFFF"/>
                </a:solidFill>
                <a:latin typeface="Trebuchet MS"/>
                <a:cs typeface="Trebuchet MS"/>
              </a:rPr>
              <a:t>важливо </a:t>
            </a:r>
            <a:r>
              <a:rPr dirty="0" sz="2150" spc="50">
                <a:solidFill>
                  <a:srgbClr val="FFFFFF"/>
                </a:solidFill>
                <a:latin typeface="Trebuchet MS"/>
                <a:cs typeface="Trebuchet MS"/>
              </a:rPr>
              <a:t>дослідити,</a:t>
            </a:r>
            <a:r>
              <a:rPr dirty="0" sz="215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-35">
                <a:solidFill>
                  <a:srgbClr val="FFFFFF"/>
                </a:solidFill>
                <a:latin typeface="Trebuchet MS"/>
                <a:cs typeface="Trebuchet MS"/>
              </a:rPr>
              <a:t>як</a:t>
            </a:r>
            <a:r>
              <a:rPr dirty="0" sz="215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340">
                <a:solidFill>
                  <a:srgbClr val="FFFFFF"/>
                </a:solidFill>
                <a:latin typeface="Trebuchet MS"/>
                <a:cs typeface="Trebuchet MS"/>
              </a:rPr>
              <a:t>саме </a:t>
            </a:r>
            <a:r>
              <a:rPr dirty="0" sz="2150" spc="160">
                <a:solidFill>
                  <a:srgbClr val="FFFFFF"/>
                </a:solidFill>
                <a:latin typeface="Trebuchet MS"/>
                <a:cs typeface="Trebuchet MS"/>
              </a:rPr>
              <a:t>багатонаціональне</a:t>
            </a:r>
            <a:r>
              <a:rPr dirty="0" sz="215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15">
                <a:solidFill>
                  <a:srgbClr val="FFFFFF"/>
                </a:solidFill>
                <a:latin typeface="Trebuchet MS"/>
                <a:cs typeface="Trebuchet MS"/>
              </a:rPr>
              <a:t>середовище </a:t>
            </a:r>
            <a:r>
              <a:rPr dirty="0" sz="2150" spc="105">
                <a:solidFill>
                  <a:srgbClr val="FFFFFF"/>
                </a:solidFill>
                <a:latin typeface="Trebuchet MS"/>
                <a:cs typeface="Trebuchet MS"/>
              </a:rPr>
              <a:t>впливає</a:t>
            </a:r>
            <a:r>
              <a:rPr dirty="0" sz="215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6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215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15">
                <a:solidFill>
                  <a:srgbClr val="FFFFFF"/>
                </a:solidFill>
                <a:latin typeface="Trebuchet MS"/>
                <a:cs typeface="Trebuchet MS"/>
              </a:rPr>
              <a:t>формування</a:t>
            </a:r>
            <a:r>
              <a:rPr dirty="0" sz="215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80">
                <a:solidFill>
                  <a:srgbClr val="FFFFFF"/>
                </a:solidFill>
                <a:latin typeface="Trebuchet MS"/>
                <a:cs typeface="Trebuchet MS"/>
              </a:rPr>
              <a:t>харчових </a:t>
            </a:r>
            <a:r>
              <a:rPr dirty="0" sz="2150">
                <a:solidFill>
                  <a:srgbClr val="FFFFFF"/>
                </a:solidFill>
                <a:latin typeface="Trebuchet MS"/>
                <a:cs typeface="Trebuchet MS"/>
              </a:rPr>
              <a:t>звичок</a:t>
            </a:r>
            <a:r>
              <a:rPr dirty="0" sz="215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00">
                <a:solidFill>
                  <a:srgbClr val="FFFFFF"/>
                </a:solidFill>
                <a:latin typeface="Trebuchet MS"/>
                <a:cs typeface="Trebuchet MS"/>
              </a:rPr>
              <a:t>молоді,</a:t>
            </a:r>
            <a:r>
              <a:rPr dirty="0" sz="21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95">
                <a:solidFill>
                  <a:srgbClr val="FFFFFF"/>
                </a:solidFill>
                <a:latin typeface="Trebuchet MS"/>
                <a:cs typeface="Trebuchet MS"/>
              </a:rPr>
              <a:t>адже</a:t>
            </a:r>
            <a:r>
              <a:rPr dirty="0" sz="215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85">
                <a:solidFill>
                  <a:srgbClr val="FFFFFF"/>
                </a:solidFill>
                <a:latin typeface="Trebuchet MS"/>
                <a:cs typeface="Trebuchet MS"/>
              </a:rPr>
              <a:t>студентство</a:t>
            </a:r>
            <a:r>
              <a:rPr dirty="0" sz="2150" spc="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75">
                <a:solidFill>
                  <a:srgbClr val="FFFFFF"/>
                </a:solidFill>
                <a:latin typeface="Trebuchet MS"/>
                <a:cs typeface="Trebuchet MS"/>
              </a:rPr>
              <a:t>є </a:t>
            </a:r>
            <a:r>
              <a:rPr dirty="0" sz="2150" spc="165">
                <a:solidFill>
                  <a:srgbClr val="FFFFFF"/>
                </a:solidFill>
                <a:latin typeface="Trebuchet MS"/>
                <a:cs typeface="Trebuchet MS"/>
              </a:rPr>
              <a:t>соціальною</a:t>
            </a:r>
            <a:r>
              <a:rPr dirty="0" sz="215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00">
                <a:solidFill>
                  <a:srgbClr val="FFFFFF"/>
                </a:solidFill>
                <a:latin typeface="Trebuchet MS"/>
                <a:cs typeface="Trebuchet MS"/>
              </a:rPr>
              <a:t>групою,</a:t>
            </a:r>
            <a:r>
              <a:rPr dirty="0" sz="215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55">
                <a:solidFill>
                  <a:srgbClr val="FFFFFF"/>
                </a:solidFill>
                <a:latin typeface="Trebuchet MS"/>
                <a:cs typeface="Trebuchet MS"/>
              </a:rPr>
              <a:t>яка</a:t>
            </a:r>
            <a:r>
              <a:rPr dirty="0" sz="215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30">
                <a:solidFill>
                  <a:srgbClr val="FFFFFF"/>
                </a:solidFill>
                <a:latin typeface="Trebuchet MS"/>
                <a:cs typeface="Trebuchet MS"/>
              </a:rPr>
              <a:t>найбільш </a:t>
            </a:r>
            <a:r>
              <a:rPr dirty="0" sz="2150" spc="85">
                <a:solidFill>
                  <a:srgbClr val="FFFFFF"/>
                </a:solidFill>
                <a:latin typeface="Trebuchet MS"/>
                <a:cs typeface="Trebuchet MS"/>
              </a:rPr>
              <a:t>активно</a:t>
            </a:r>
            <a:r>
              <a:rPr dirty="0" sz="215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75">
                <a:solidFill>
                  <a:srgbClr val="FFFFFF"/>
                </a:solidFill>
                <a:latin typeface="Trebuchet MS"/>
                <a:cs typeface="Trebuchet MS"/>
              </a:rPr>
              <a:t>взаємодіє</a:t>
            </a:r>
            <a:r>
              <a:rPr dirty="0" sz="215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dirty="0" sz="215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14">
                <a:solidFill>
                  <a:srgbClr val="FFFFFF"/>
                </a:solidFill>
                <a:latin typeface="Trebuchet MS"/>
                <a:cs typeface="Trebuchet MS"/>
              </a:rPr>
              <a:t>різними </a:t>
            </a:r>
            <a:r>
              <a:rPr dirty="0" sz="2150" spc="120">
                <a:solidFill>
                  <a:srgbClr val="FFFFFF"/>
                </a:solidFill>
                <a:latin typeface="Trebuchet MS"/>
                <a:cs typeface="Trebuchet MS"/>
              </a:rPr>
              <a:t>культурами</a:t>
            </a:r>
            <a:r>
              <a:rPr dirty="0" sz="215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4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215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20">
                <a:solidFill>
                  <a:srgbClr val="FFFFFF"/>
                </a:solidFill>
                <a:latin typeface="Trebuchet MS"/>
                <a:cs typeface="Trebuchet MS"/>
              </a:rPr>
              <a:t>швидко</a:t>
            </a:r>
            <a:r>
              <a:rPr dirty="0" sz="215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70">
                <a:solidFill>
                  <a:srgbClr val="FFFFFF"/>
                </a:solidFill>
                <a:latin typeface="Trebuchet MS"/>
                <a:cs typeface="Trebuchet MS"/>
              </a:rPr>
              <a:t>адаптує </a:t>
            </a:r>
            <a:r>
              <a:rPr dirty="0" sz="2150">
                <a:solidFill>
                  <a:srgbClr val="FFFFFF"/>
                </a:solidFill>
                <a:latin typeface="Trebuchet MS"/>
                <a:cs typeface="Trebuchet MS"/>
              </a:rPr>
              <a:t>нові</a:t>
            </a:r>
            <a:r>
              <a:rPr dirty="0" sz="215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40">
                <a:solidFill>
                  <a:srgbClr val="FFFFFF"/>
                </a:solidFill>
                <a:latin typeface="Trebuchet MS"/>
                <a:cs typeface="Trebuchet MS"/>
              </a:rPr>
              <a:t>традиції.</a:t>
            </a:r>
            <a:endParaRPr sz="2150">
              <a:latin typeface="Trebuchet MS"/>
              <a:cs typeface="Trebuchet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0" y="0"/>
            <a:ext cx="6753225" cy="6858000"/>
            <a:chOff x="0" y="0"/>
            <a:chExt cx="6753225" cy="685800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500" y="1133475"/>
              <a:ext cx="6562725" cy="5048250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382587" y="6380797"/>
            <a:ext cx="39014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95">
                <a:solidFill>
                  <a:srgbClr val="FFFFFF"/>
                </a:solidFill>
                <a:latin typeface="Trebuchet MS"/>
                <a:cs typeface="Trebuchet MS"/>
              </a:rPr>
              <a:t>Приклад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80">
                <a:solidFill>
                  <a:srgbClr val="FFFFFF"/>
                </a:solidFill>
                <a:latin typeface="Trebuchet MS"/>
                <a:cs typeface="Trebuchet MS"/>
              </a:rPr>
              <a:t>взаємодії</a:t>
            </a:r>
            <a:r>
              <a:rPr dirty="0" sz="18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різних </a:t>
            </a:r>
            <a:r>
              <a:rPr dirty="0" sz="1800" spc="45">
                <a:solidFill>
                  <a:srgbClr val="FFFFFF"/>
                </a:solidFill>
                <a:latin typeface="Trebuchet MS"/>
                <a:cs typeface="Trebuchet MS"/>
              </a:rPr>
              <a:t>націй[7]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0660" y="252412"/>
            <a:ext cx="4940300" cy="7696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480"/>
              <a:t>Мета</a:t>
            </a:r>
            <a:r>
              <a:rPr dirty="0" spc="-130"/>
              <a:t> </a:t>
            </a:r>
            <a:r>
              <a:rPr dirty="0" spc="-400"/>
              <a:t>і</a:t>
            </a:r>
            <a:r>
              <a:rPr dirty="0" spc="-40"/>
              <a:t> </a:t>
            </a:r>
            <a:r>
              <a:rPr dirty="0" spc="175"/>
              <a:t>завдання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830070" y="2007869"/>
            <a:ext cx="8463280" cy="300609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0"/>
              </a:spcBef>
            </a:pPr>
            <a:r>
              <a:rPr dirty="0" sz="2750" spc="275">
                <a:solidFill>
                  <a:srgbClr val="FFFFFF"/>
                </a:solidFill>
                <a:latin typeface="Trebuchet MS"/>
                <a:cs typeface="Trebuchet MS"/>
              </a:rPr>
              <a:t>Метою</a:t>
            </a:r>
            <a:r>
              <a:rPr dirty="0" sz="275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10">
                <a:solidFill>
                  <a:srgbClr val="FFFFFF"/>
                </a:solidFill>
                <a:latin typeface="Trebuchet MS"/>
                <a:cs typeface="Trebuchet MS"/>
              </a:rPr>
              <a:t>дослідження</a:t>
            </a:r>
            <a:r>
              <a:rPr dirty="0" sz="275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420">
                <a:solidFill>
                  <a:srgbClr val="FFFFFF"/>
                </a:solidFill>
                <a:latin typeface="Trebuchet MS"/>
                <a:cs typeface="Trebuchet MS"/>
              </a:rPr>
              <a:t>є</a:t>
            </a:r>
            <a:r>
              <a:rPr dirty="0" sz="275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80">
                <a:solidFill>
                  <a:srgbClr val="FFFFFF"/>
                </a:solidFill>
                <a:latin typeface="Trebuchet MS"/>
                <a:cs typeface="Trebuchet MS"/>
              </a:rPr>
              <a:t>визначення</a:t>
            </a:r>
            <a:r>
              <a:rPr dirty="0" sz="275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>
                <a:solidFill>
                  <a:srgbClr val="FFFFFF"/>
                </a:solidFill>
                <a:latin typeface="Trebuchet MS"/>
                <a:cs typeface="Trebuchet MS"/>
              </a:rPr>
              <a:t>впливу</a:t>
            </a:r>
            <a:r>
              <a:rPr dirty="0" sz="275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-10">
                <a:solidFill>
                  <a:srgbClr val="FFFFFF"/>
                </a:solidFill>
                <a:latin typeface="Trebuchet MS"/>
                <a:cs typeface="Trebuchet MS"/>
              </a:rPr>
              <a:t>різних </a:t>
            </a:r>
            <a:r>
              <a:rPr dirty="0" sz="2750" spc="165">
                <a:solidFill>
                  <a:srgbClr val="FFFFFF"/>
                </a:solidFill>
                <a:latin typeface="Trebuchet MS"/>
                <a:cs typeface="Trebuchet MS"/>
              </a:rPr>
              <a:t>націй</a:t>
            </a:r>
            <a:r>
              <a:rPr dirty="0" sz="275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29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275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85">
                <a:solidFill>
                  <a:srgbClr val="FFFFFF"/>
                </a:solidFill>
                <a:latin typeface="Trebuchet MS"/>
                <a:cs typeface="Trebuchet MS"/>
              </a:rPr>
              <a:t>харчові</a:t>
            </a:r>
            <a:r>
              <a:rPr dirty="0" sz="275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75">
                <a:solidFill>
                  <a:srgbClr val="FFFFFF"/>
                </a:solidFill>
                <a:latin typeface="Trebuchet MS"/>
                <a:cs typeface="Trebuchet MS"/>
              </a:rPr>
              <a:t>вподобання</a:t>
            </a:r>
            <a:r>
              <a:rPr dirty="0" sz="2750">
                <a:solidFill>
                  <a:srgbClr val="FFFFFF"/>
                </a:solidFill>
                <a:latin typeface="Trebuchet MS"/>
                <a:cs typeface="Trebuchet MS"/>
              </a:rPr>
              <a:t> студентів,</a:t>
            </a:r>
            <a:r>
              <a:rPr dirty="0" sz="275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430">
                <a:solidFill>
                  <a:srgbClr val="FFFFFF"/>
                </a:solidFill>
                <a:latin typeface="Trebuchet MS"/>
                <a:cs typeface="Trebuchet MS"/>
              </a:rPr>
              <a:t>а </a:t>
            </a:r>
            <a:r>
              <a:rPr dirty="0" sz="2750" spc="120">
                <a:solidFill>
                  <a:srgbClr val="FFFFFF"/>
                </a:solidFill>
                <a:latin typeface="Trebuchet MS"/>
                <a:cs typeface="Trebuchet MS"/>
              </a:rPr>
              <a:t>завдання</a:t>
            </a:r>
            <a:r>
              <a:rPr dirty="0" sz="275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60">
                <a:solidFill>
                  <a:srgbClr val="FFFFFF"/>
                </a:solidFill>
                <a:latin typeface="Trebuchet MS"/>
                <a:cs typeface="Trebuchet MS"/>
              </a:rPr>
              <a:t>включають</a:t>
            </a:r>
            <a:r>
              <a:rPr dirty="0" sz="275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25">
                <a:solidFill>
                  <a:srgbClr val="FFFFFF"/>
                </a:solidFill>
                <a:latin typeface="Trebuchet MS"/>
                <a:cs typeface="Trebuchet MS"/>
              </a:rPr>
              <a:t>аналіз</a:t>
            </a:r>
            <a:r>
              <a:rPr dirty="0" sz="275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55">
                <a:solidFill>
                  <a:srgbClr val="FFFFFF"/>
                </a:solidFill>
                <a:latin typeface="Trebuchet MS"/>
                <a:cs typeface="Trebuchet MS"/>
              </a:rPr>
              <a:t>національного </a:t>
            </a:r>
            <a:r>
              <a:rPr dirty="0" sz="2750" spc="125">
                <a:solidFill>
                  <a:srgbClr val="FFFFFF"/>
                </a:solidFill>
                <a:latin typeface="Trebuchet MS"/>
                <a:cs typeface="Trebuchet MS"/>
              </a:rPr>
              <a:t>складу,</a:t>
            </a:r>
            <a:r>
              <a:rPr dirty="0" sz="275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80">
                <a:solidFill>
                  <a:srgbClr val="FFFFFF"/>
                </a:solidFill>
                <a:latin typeface="Trebuchet MS"/>
                <a:cs typeface="Trebuchet MS"/>
              </a:rPr>
              <a:t>визначення</a:t>
            </a:r>
            <a:r>
              <a:rPr dirty="0" sz="275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40">
                <a:solidFill>
                  <a:srgbClr val="FFFFFF"/>
                </a:solidFill>
                <a:latin typeface="Trebuchet MS"/>
                <a:cs typeface="Trebuchet MS"/>
              </a:rPr>
              <a:t>улюблених</a:t>
            </a:r>
            <a:r>
              <a:rPr dirty="0" sz="275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-10">
                <a:solidFill>
                  <a:srgbClr val="FFFFFF"/>
                </a:solidFill>
                <a:latin typeface="Trebuchet MS"/>
                <a:cs typeface="Trebuchet MS"/>
              </a:rPr>
              <a:t>кухонь, </a:t>
            </a:r>
            <a:r>
              <a:rPr dirty="0" sz="2750" spc="110">
                <a:solidFill>
                  <a:srgbClr val="FFFFFF"/>
                </a:solidFill>
                <a:latin typeface="Trebuchet MS"/>
                <a:cs typeface="Trebuchet MS"/>
              </a:rPr>
              <a:t>дослідження</a:t>
            </a:r>
            <a:r>
              <a:rPr dirty="0" sz="275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14">
                <a:solidFill>
                  <a:srgbClr val="FFFFFF"/>
                </a:solidFill>
                <a:latin typeface="Trebuchet MS"/>
                <a:cs typeface="Trebuchet MS"/>
              </a:rPr>
              <a:t>популярних</a:t>
            </a:r>
            <a:r>
              <a:rPr dirty="0" sz="275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20">
                <a:solidFill>
                  <a:srgbClr val="FFFFFF"/>
                </a:solidFill>
                <a:latin typeface="Trebuchet MS"/>
                <a:cs typeface="Trebuchet MS"/>
              </a:rPr>
              <a:t>страв,</a:t>
            </a:r>
            <a:r>
              <a:rPr dirty="0" sz="2750" spc="-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48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dirty="0" sz="275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35">
                <a:solidFill>
                  <a:srgbClr val="FFFFFF"/>
                </a:solidFill>
                <a:latin typeface="Trebuchet MS"/>
                <a:cs typeface="Trebuchet MS"/>
              </a:rPr>
              <a:t>також </a:t>
            </a:r>
            <a:r>
              <a:rPr dirty="0" sz="2750" spc="114">
                <a:solidFill>
                  <a:srgbClr val="FFFFFF"/>
                </a:solidFill>
                <a:latin typeface="Trebuchet MS"/>
                <a:cs typeface="Trebuchet MS"/>
              </a:rPr>
              <a:t>встановлення</a:t>
            </a:r>
            <a:r>
              <a:rPr dirty="0" sz="275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35">
                <a:solidFill>
                  <a:srgbClr val="FFFFFF"/>
                </a:solidFill>
                <a:latin typeface="Trebuchet MS"/>
                <a:cs typeface="Trebuchet MS"/>
              </a:rPr>
              <a:t>факторів,</a:t>
            </a:r>
            <a:r>
              <a:rPr dirty="0" sz="275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484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275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65">
                <a:solidFill>
                  <a:srgbClr val="FFFFFF"/>
                </a:solidFill>
                <a:latin typeface="Trebuchet MS"/>
                <a:cs typeface="Trebuchet MS"/>
              </a:rPr>
              <a:t>впливають</a:t>
            </a:r>
            <a:r>
              <a:rPr dirty="0" sz="275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33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2750" spc="-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05">
                <a:solidFill>
                  <a:srgbClr val="FFFFFF"/>
                </a:solidFill>
                <a:latin typeface="Trebuchet MS"/>
                <a:cs typeface="Trebuchet MS"/>
              </a:rPr>
              <a:t>зміну </a:t>
            </a:r>
            <a:r>
              <a:rPr dirty="0" sz="2750" spc="110">
                <a:solidFill>
                  <a:srgbClr val="FFFFFF"/>
                </a:solidFill>
                <a:latin typeface="Trebuchet MS"/>
                <a:cs typeface="Trebuchet MS"/>
              </a:rPr>
              <a:t>харчових</a:t>
            </a:r>
            <a:r>
              <a:rPr dirty="0" sz="275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-10">
                <a:solidFill>
                  <a:srgbClr val="FFFFFF"/>
                </a:solidFill>
                <a:latin typeface="Trebuchet MS"/>
                <a:cs typeface="Trebuchet MS"/>
              </a:rPr>
              <a:t>звичок.</a:t>
            </a:r>
            <a:endParaRPr sz="2750">
              <a:latin typeface="Trebuchet MS"/>
              <a:cs typeface="Trebuchet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2847975" cy="6858000"/>
            <a:chOff x="0" y="0"/>
            <a:chExt cx="2847975" cy="68580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257175">
              <a:lnSpc>
                <a:spcPct val="100000"/>
              </a:lnSpc>
              <a:spcBef>
                <a:spcPts val="130"/>
              </a:spcBef>
            </a:pPr>
            <a:r>
              <a:rPr dirty="0" spc="335"/>
              <a:t>Методи</a:t>
            </a:r>
            <a:r>
              <a:rPr dirty="0" spc="-90"/>
              <a:t> </a:t>
            </a:r>
            <a:r>
              <a:rPr dirty="0" spc="254"/>
              <a:t>та</a:t>
            </a:r>
            <a:r>
              <a:rPr dirty="0" spc="-55"/>
              <a:t> </a:t>
            </a:r>
            <a:r>
              <a:rPr dirty="0" spc="175"/>
              <a:t>організація</a:t>
            </a:r>
            <a:r>
              <a:rPr dirty="0" spc="-85"/>
              <a:t> </a:t>
            </a:r>
            <a:r>
              <a:rPr dirty="0" spc="160"/>
              <a:t>дослідження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411595" marR="5080">
              <a:lnSpc>
                <a:spcPct val="100299"/>
              </a:lnSpc>
              <a:spcBef>
                <a:spcPts val="95"/>
              </a:spcBef>
            </a:pPr>
            <a:r>
              <a:rPr dirty="0" sz="2400" spc="80"/>
              <a:t>Дослідження</a:t>
            </a:r>
            <a:r>
              <a:rPr dirty="0" sz="2400" spc="-45"/>
              <a:t> </a:t>
            </a:r>
            <a:r>
              <a:rPr dirty="0" sz="2400" spc="145"/>
              <a:t>було</a:t>
            </a:r>
            <a:r>
              <a:rPr dirty="0" sz="2400" spc="-25"/>
              <a:t> </a:t>
            </a:r>
            <a:r>
              <a:rPr dirty="0" sz="2400" spc="150"/>
              <a:t>проведене </a:t>
            </a:r>
            <a:r>
              <a:rPr dirty="0" sz="2400" spc="145"/>
              <a:t>шляхом</a:t>
            </a:r>
            <a:r>
              <a:rPr dirty="0" sz="2400" spc="-50"/>
              <a:t> </a:t>
            </a:r>
            <a:r>
              <a:rPr dirty="0" sz="2400" spc="75"/>
              <a:t>анкетування</a:t>
            </a:r>
            <a:r>
              <a:rPr dirty="0" sz="2400" spc="-50"/>
              <a:t> </a:t>
            </a:r>
            <a:r>
              <a:rPr dirty="0" sz="2400" spc="35"/>
              <a:t>25 </a:t>
            </a:r>
            <a:r>
              <a:rPr dirty="0" sz="2400"/>
              <a:t>студентів,</a:t>
            </a:r>
            <a:r>
              <a:rPr dirty="0" sz="2400" spc="-70"/>
              <a:t> </a:t>
            </a:r>
            <a:r>
              <a:rPr dirty="0" sz="2400" spc="405"/>
              <a:t>що</a:t>
            </a:r>
            <a:r>
              <a:rPr dirty="0" sz="2400" spc="-75"/>
              <a:t> </a:t>
            </a:r>
            <a:r>
              <a:rPr dirty="0" sz="2400" spc="65"/>
              <a:t>дозволило </a:t>
            </a:r>
            <a:r>
              <a:rPr dirty="0" sz="2400" spc="155"/>
              <a:t>отримати</a:t>
            </a:r>
            <a:r>
              <a:rPr dirty="0" sz="2400" spc="-5"/>
              <a:t> </a:t>
            </a:r>
            <a:r>
              <a:rPr dirty="0" sz="2400" spc="75"/>
              <a:t>первинні</a:t>
            </a:r>
            <a:r>
              <a:rPr dirty="0" sz="2400" spc="-60"/>
              <a:t> </a:t>
            </a:r>
            <a:r>
              <a:rPr dirty="0" sz="2400"/>
              <a:t>дані,</a:t>
            </a:r>
            <a:r>
              <a:rPr dirty="0" sz="2400" spc="-15"/>
              <a:t> </a:t>
            </a:r>
            <a:r>
              <a:rPr dirty="0" sz="2400" spc="-160"/>
              <a:t>які</a:t>
            </a:r>
            <a:r>
              <a:rPr dirty="0" sz="2400" spc="-55"/>
              <a:t> </a:t>
            </a:r>
            <a:r>
              <a:rPr dirty="0" sz="2400" spc="100"/>
              <a:t>були </a:t>
            </a:r>
            <a:r>
              <a:rPr dirty="0" sz="2400" spc="160"/>
              <a:t>оброблені</a:t>
            </a:r>
            <a:r>
              <a:rPr dirty="0" sz="2400" spc="-60"/>
              <a:t> </a:t>
            </a:r>
            <a:r>
              <a:rPr dirty="0" sz="2400" spc="170"/>
              <a:t>за</a:t>
            </a:r>
            <a:r>
              <a:rPr dirty="0" sz="2400" spc="-20"/>
              <a:t> </a:t>
            </a:r>
            <a:r>
              <a:rPr dirty="0" sz="2400" spc="195"/>
              <a:t>допомогою </a:t>
            </a:r>
            <a:r>
              <a:rPr dirty="0" sz="2400" spc="55"/>
              <a:t>статистичних</a:t>
            </a:r>
            <a:r>
              <a:rPr dirty="0" sz="2400" spc="110"/>
              <a:t> </a:t>
            </a:r>
            <a:r>
              <a:rPr dirty="0" sz="2400"/>
              <a:t>методів,</a:t>
            </a:r>
            <a:r>
              <a:rPr dirty="0" sz="2400" spc="165"/>
              <a:t> </a:t>
            </a:r>
            <a:r>
              <a:rPr dirty="0" sz="2400" spc="204"/>
              <a:t>зокрема </a:t>
            </a:r>
            <a:r>
              <a:rPr dirty="0" sz="2400" spc="75"/>
              <a:t>підрахунку</a:t>
            </a:r>
            <a:r>
              <a:rPr dirty="0" sz="2400" spc="-75"/>
              <a:t> </a:t>
            </a:r>
            <a:r>
              <a:rPr dirty="0" sz="2400" spc="-35"/>
              <a:t>відсотків,</a:t>
            </a:r>
            <a:r>
              <a:rPr dirty="0" sz="2400" spc="-50"/>
              <a:t> </a:t>
            </a:r>
            <a:r>
              <a:rPr dirty="0" sz="2400" spc="80"/>
              <a:t>аналізу </a:t>
            </a:r>
            <a:r>
              <a:rPr dirty="0" sz="2400"/>
              <a:t>відповідей</a:t>
            </a:r>
            <a:r>
              <a:rPr dirty="0" sz="2400" spc="35"/>
              <a:t> </a:t>
            </a:r>
            <a:r>
              <a:rPr dirty="0" sz="2400" spc="100"/>
              <a:t>та</a:t>
            </a:r>
            <a:r>
              <a:rPr dirty="0" sz="2400" spc="25"/>
              <a:t> </a:t>
            </a:r>
            <a:r>
              <a:rPr dirty="0" sz="2400" spc="130"/>
              <a:t>побудови</a:t>
            </a:r>
            <a:r>
              <a:rPr dirty="0" sz="2400" spc="-35"/>
              <a:t> </a:t>
            </a:r>
            <a:r>
              <a:rPr dirty="0" sz="2400" spc="160"/>
              <a:t>діаграм </a:t>
            </a:r>
            <a:r>
              <a:rPr dirty="0" sz="2400" spc="-40"/>
              <a:t>для</a:t>
            </a:r>
            <a:r>
              <a:rPr dirty="0" sz="2400" spc="-85"/>
              <a:t> </a:t>
            </a:r>
            <a:r>
              <a:rPr dirty="0" sz="2400" spc="125"/>
              <a:t>наочного</a:t>
            </a:r>
            <a:r>
              <a:rPr dirty="0" sz="2400" spc="-65"/>
              <a:t> </a:t>
            </a:r>
            <a:r>
              <a:rPr dirty="0" sz="2400" spc="90"/>
              <a:t>представлення </a:t>
            </a:r>
            <a:r>
              <a:rPr dirty="0" sz="2400" spc="-10"/>
              <a:t>результатів.</a:t>
            </a:r>
            <a:endParaRPr sz="2400"/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6096000" cy="6858000"/>
            <a:chOff x="0" y="0"/>
            <a:chExt cx="6096000" cy="68580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375" y="942975"/>
              <a:ext cx="5762625" cy="5210175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617537" y="6297929"/>
            <a:ext cx="47123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75">
                <a:solidFill>
                  <a:srgbClr val="FFFFFF"/>
                </a:solidFill>
                <a:latin typeface="Trebuchet MS"/>
                <a:cs typeface="Trebuchet MS"/>
              </a:rPr>
              <a:t>Заповнення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65">
                <a:solidFill>
                  <a:srgbClr val="FFFFFF"/>
                </a:solidFill>
                <a:latin typeface="Trebuchet MS"/>
                <a:cs typeface="Trebuchet MS"/>
              </a:rPr>
              <a:t>анкети</a:t>
            </a: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85">
                <a:solidFill>
                  <a:srgbClr val="FFFFFF"/>
                </a:solidFill>
                <a:latin typeface="Trebuchet MS"/>
                <a:cs typeface="Trebuchet MS"/>
              </a:rPr>
              <a:t>одного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10">
                <a:solidFill>
                  <a:srgbClr val="FFFFFF"/>
                </a:solidFill>
                <a:latin typeface="Trebuchet MS"/>
                <a:cs typeface="Trebuchet MS"/>
              </a:rPr>
              <a:t>із</a:t>
            </a:r>
            <a:r>
              <a:rPr dirty="0" sz="18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учасників[8]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dirty="0" sz="5400" spc="80"/>
              <a:t>Результати</a:t>
            </a:r>
            <a:r>
              <a:rPr dirty="0" sz="5400" spc="-114"/>
              <a:t> </a:t>
            </a:r>
            <a:r>
              <a:rPr dirty="0" sz="5400" spc="275"/>
              <a:t>національного</a:t>
            </a:r>
            <a:r>
              <a:rPr dirty="0" sz="5400" spc="-110"/>
              <a:t> </a:t>
            </a:r>
            <a:r>
              <a:rPr dirty="0" sz="5400" spc="290"/>
              <a:t>складу</a:t>
            </a:r>
            <a:endParaRPr sz="5400"/>
          </a:p>
        </p:txBody>
      </p:sp>
      <p:sp>
        <p:nvSpPr>
          <p:cNvPr id="3" name="object 3" descr=""/>
          <p:cNvSpPr txBox="1"/>
          <p:nvPr/>
        </p:nvSpPr>
        <p:spPr>
          <a:xfrm>
            <a:off x="6405626" y="1499235"/>
            <a:ext cx="5680075" cy="343471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70"/>
              </a:spcBef>
            </a:pPr>
            <a:r>
              <a:rPr dirty="0" sz="2750" spc="65">
                <a:solidFill>
                  <a:srgbClr val="FFFFFF"/>
                </a:solidFill>
                <a:latin typeface="Trebuchet MS"/>
                <a:cs typeface="Trebuchet MS"/>
              </a:rPr>
              <a:t>Результати</a:t>
            </a:r>
            <a:r>
              <a:rPr dirty="0" sz="275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40">
                <a:solidFill>
                  <a:srgbClr val="FFFFFF"/>
                </a:solidFill>
                <a:latin typeface="Trebuchet MS"/>
                <a:cs typeface="Trebuchet MS"/>
              </a:rPr>
              <a:t>показали,</a:t>
            </a:r>
            <a:r>
              <a:rPr dirty="0" sz="27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459">
                <a:solidFill>
                  <a:srgbClr val="FFFFFF"/>
                </a:solidFill>
                <a:latin typeface="Trebuchet MS"/>
                <a:cs typeface="Trebuchet MS"/>
              </a:rPr>
              <a:t>що </a:t>
            </a:r>
            <a:r>
              <a:rPr dirty="0" sz="2750" spc="114">
                <a:solidFill>
                  <a:srgbClr val="FFFFFF"/>
                </a:solidFill>
                <a:latin typeface="Trebuchet MS"/>
                <a:cs typeface="Trebuchet MS"/>
              </a:rPr>
              <a:t>українці</a:t>
            </a:r>
            <a:r>
              <a:rPr dirty="0" sz="275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60">
                <a:solidFill>
                  <a:srgbClr val="FFFFFF"/>
                </a:solidFill>
                <a:latin typeface="Trebuchet MS"/>
                <a:cs typeface="Trebuchet MS"/>
              </a:rPr>
              <a:t>становлять</a:t>
            </a:r>
            <a:r>
              <a:rPr dirty="0" sz="275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90">
                <a:solidFill>
                  <a:srgbClr val="FFFFFF"/>
                </a:solidFill>
                <a:latin typeface="Trebuchet MS"/>
                <a:cs typeface="Trebuchet MS"/>
              </a:rPr>
              <a:t>28%, </a:t>
            </a:r>
            <a:r>
              <a:rPr dirty="0" sz="2750" spc="160">
                <a:solidFill>
                  <a:srgbClr val="FFFFFF"/>
                </a:solidFill>
                <a:latin typeface="Trebuchet MS"/>
                <a:cs typeface="Trebuchet MS"/>
              </a:rPr>
              <a:t>болгари,</a:t>
            </a:r>
            <a:r>
              <a:rPr dirty="0" sz="275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80">
                <a:solidFill>
                  <a:srgbClr val="FFFFFF"/>
                </a:solidFill>
                <a:latin typeface="Trebuchet MS"/>
                <a:cs typeface="Trebuchet MS"/>
              </a:rPr>
              <a:t>румуни,</a:t>
            </a:r>
            <a:r>
              <a:rPr dirty="0" sz="275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14">
                <a:solidFill>
                  <a:srgbClr val="FFFFFF"/>
                </a:solidFill>
                <a:latin typeface="Trebuchet MS"/>
                <a:cs typeface="Trebuchet MS"/>
              </a:rPr>
              <a:t>гагаузи</a:t>
            </a:r>
            <a:r>
              <a:rPr dirty="0" sz="275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10">
                <a:solidFill>
                  <a:srgbClr val="FFFFFF"/>
                </a:solidFill>
                <a:latin typeface="Trebuchet MS"/>
                <a:cs typeface="Trebuchet MS"/>
              </a:rPr>
              <a:t>та </a:t>
            </a:r>
            <a:r>
              <a:rPr dirty="0" sz="2750" spc="170">
                <a:solidFill>
                  <a:srgbClr val="FFFFFF"/>
                </a:solidFill>
                <a:latin typeface="Trebuchet MS"/>
                <a:cs typeface="Trebuchet MS"/>
              </a:rPr>
              <a:t>вірмени</a:t>
            </a:r>
            <a:r>
              <a:rPr dirty="0" sz="275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745">
                <a:solidFill>
                  <a:srgbClr val="FFFFFF"/>
                </a:solidFill>
                <a:latin typeface="Trebuchet MS"/>
                <a:cs typeface="Trebuchet MS"/>
              </a:rPr>
              <a:t>—</a:t>
            </a:r>
            <a:r>
              <a:rPr dirty="0" sz="275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235">
                <a:solidFill>
                  <a:srgbClr val="FFFFFF"/>
                </a:solidFill>
                <a:latin typeface="Trebuchet MS"/>
                <a:cs typeface="Trebuchet MS"/>
              </a:rPr>
              <a:t>по</a:t>
            </a:r>
            <a:r>
              <a:rPr dirty="0" sz="275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30">
                <a:solidFill>
                  <a:srgbClr val="FFFFFF"/>
                </a:solidFill>
                <a:latin typeface="Trebuchet MS"/>
                <a:cs typeface="Trebuchet MS"/>
              </a:rPr>
              <a:t>16%,</a:t>
            </a:r>
            <a:r>
              <a:rPr dirty="0" sz="275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48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dirty="0" sz="275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210">
                <a:solidFill>
                  <a:srgbClr val="FFFFFF"/>
                </a:solidFill>
                <a:latin typeface="Trebuchet MS"/>
                <a:cs typeface="Trebuchet MS"/>
              </a:rPr>
              <a:t>албанці</a:t>
            </a:r>
            <a:r>
              <a:rPr dirty="0" sz="275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695">
                <a:solidFill>
                  <a:srgbClr val="FFFFFF"/>
                </a:solidFill>
                <a:latin typeface="Trebuchet MS"/>
                <a:cs typeface="Trebuchet MS"/>
              </a:rPr>
              <a:t>— </a:t>
            </a:r>
            <a:r>
              <a:rPr dirty="0" sz="2750" spc="130">
                <a:solidFill>
                  <a:srgbClr val="FFFFFF"/>
                </a:solidFill>
                <a:latin typeface="Trebuchet MS"/>
                <a:cs typeface="Trebuchet MS"/>
              </a:rPr>
              <a:t>8%,</a:t>
            </a:r>
            <a:r>
              <a:rPr dirty="0" sz="275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520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275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229">
                <a:solidFill>
                  <a:srgbClr val="FFFFFF"/>
                </a:solidFill>
                <a:latin typeface="Trebuchet MS"/>
                <a:cs typeface="Trebuchet MS"/>
              </a:rPr>
              <a:t>відображає</a:t>
            </a:r>
            <a:r>
              <a:rPr dirty="0" sz="275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85">
                <a:solidFill>
                  <a:srgbClr val="FFFFFF"/>
                </a:solidFill>
                <a:latin typeface="Trebuchet MS"/>
                <a:cs typeface="Trebuchet MS"/>
              </a:rPr>
              <a:t>реальну </a:t>
            </a:r>
            <a:r>
              <a:rPr dirty="0" sz="2750">
                <a:solidFill>
                  <a:srgbClr val="FFFFFF"/>
                </a:solidFill>
                <a:latin typeface="Trebuchet MS"/>
                <a:cs typeface="Trebuchet MS"/>
              </a:rPr>
              <a:t>етнічну</a:t>
            </a:r>
            <a:r>
              <a:rPr dirty="0" sz="275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30">
                <a:solidFill>
                  <a:srgbClr val="FFFFFF"/>
                </a:solidFill>
                <a:latin typeface="Trebuchet MS"/>
                <a:cs typeface="Trebuchet MS"/>
              </a:rPr>
              <a:t>структуру</a:t>
            </a:r>
            <a:r>
              <a:rPr dirty="0" sz="275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25">
                <a:solidFill>
                  <a:srgbClr val="FFFFFF"/>
                </a:solidFill>
                <a:latin typeface="Trebuchet MS"/>
                <a:cs typeface="Trebuchet MS"/>
              </a:rPr>
              <a:t>регіону</a:t>
            </a:r>
            <a:r>
              <a:rPr dirty="0" sz="275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145">
                <a:solidFill>
                  <a:srgbClr val="FFFFFF"/>
                </a:solidFill>
                <a:latin typeface="Trebuchet MS"/>
                <a:cs typeface="Trebuchet MS"/>
              </a:rPr>
              <a:t>та </a:t>
            </a:r>
            <a:r>
              <a:rPr dirty="0" sz="2750" spc="225">
                <a:solidFill>
                  <a:srgbClr val="FFFFFF"/>
                </a:solidFill>
                <a:latin typeface="Trebuchet MS"/>
                <a:cs typeface="Trebuchet MS"/>
              </a:rPr>
              <a:t>створює</a:t>
            </a:r>
            <a:r>
              <a:rPr dirty="0" sz="275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200">
                <a:solidFill>
                  <a:srgbClr val="FFFFFF"/>
                </a:solidFill>
                <a:latin typeface="Trebuchet MS"/>
                <a:cs typeface="Trebuchet MS"/>
              </a:rPr>
              <a:t>умови</a:t>
            </a:r>
            <a:r>
              <a:rPr dirty="0" sz="275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>
                <a:solidFill>
                  <a:srgbClr val="FFFFFF"/>
                </a:solidFill>
                <a:latin typeface="Trebuchet MS"/>
                <a:cs typeface="Trebuchet MS"/>
              </a:rPr>
              <a:t>для</a:t>
            </a:r>
            <a:r>
              <a:rPr dirty="0" sz="275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90">
                <a:solidFill>
                  <a:srgbClr val="FFFFFF"/>
                </a:solidFill>
                <a:latin typeface="Trebuchet MS"/>
                <a:cs typeface="Trebuchet MS"/>
              </a:rPr>
              <a:t>активного </a:t>
            </a:r>
            <a:r>
              <a:rPr dirty="0" sz="2750" spc="85">
                <a:solidFill>
                  <a:srgbClr val="FFFFFF"/>
                </a:solidFill>
                <a:latin typeface="Trebuchet MS"/>
                <a:cs typeface="Trebuchet MS"/>
              </a:rPr>
              <a:t>культурного</a:t>
            </a:r>
            <a:r>
              <a:rPr dirty="0" sz="275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-10">
                <a:solidFill>
                  <a:srgbClr val="FFFFFF"/>
                </a:solidFill>
                <a:latin typeface="Trebuchet MS"/>
                <a:cs typeface="Trebuchet MS"/>
              </a:rPr>
              <a:t>впливу.</a:t>
            </a:r>
            <a:endParaRPr sz="2750">
              <a:latin typeface="Trebuchet MS"/>
              <a:cs typeface="Trebuchet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2847975" cy="6858000"/>
            <a:chOff x="0" y="0"/>
            <a:chExt cx="2847975" cy="68580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65455" y="6049327"/>
            <a:ext cx="521716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20">
                <a:solidFill>
                  <a:srgbClr val="FFFFFF"/>
                </a:solidFill>
                <a:latin typeface="Trebuchet MS"/>
                <a:cs typeface="Trebuchet MS"/>
              </a:rPr>
              <a:t>Зображення</a:t>
            </a:r>
            <a:r>
              <a:rPr dirty="0" sz="18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20">
                <a:solidFill>
                  <a:srgbClr val="FFFFFF"/>
                </a:solidFill>
                <a:latin typeface="Trebuchet MS"/>
                <a:cs typeface="Trebuchet MS"/>
              </a:rPr>
              <a:t>діаграми</a:t>
            </a:r>
            <a:r>
              <a:rPr dirty="0" sz="18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204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18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75">
                <a:solidFill>
                  <a:srgbClr val="FFFFFF"/>
                </a:solidFill>
                <a:latin typeface="Trebuchet MS"/>
                <a:cs typeface="Trebuchet MS"/>
              </a:rPr>
              <a:t>основі</a:t>
            </a:r>
            <a:r>
              <a:rPr dirty="0" sz="18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90">
                <a:solidFill>
                  <a:srgbClr val="FFFFFF"/>
                </a:solidFill>
                <a:latin typeface="Trebuchet MS"/>
                <a:cs typeface="Trebuchet MS"/>
              </a:rPr>
              <a:t>моїх</a:t>
            </a:r>
            <a:r>
              <a:rPr dirty="0" sz="18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65">
                <a:solidFill>
                  <a:srgbClr val="FFFFFF"/>
                </a:solidFill>
                <a:latin typeface="Trebuchet MS"/>
                <a:cs typeface="Trebuchet MS"/>
              </a:rPr>
              <a:t>данних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698942" y="1782064"/>
            <a:ext cx="3158490" cy="3158490"/>
            <a:chOff x="1698942" y="1782064"/>
            <a:chExt cx="3158490" cy="3158490"/>
          </a:xfrm>
        </p:grpSpPr>
        <p:sp>
          <p:nvSpPr>
            <p:cNvPr id="9" name="object 9" descr=""/>
            <p:cNvSpPr/>
            <p:nvPr/>
          </p:nvSpPr>
          <p:spPr>
            <a:xfrm>
              <a:off x="3278123" y="1791589"/>
              <a:ext cx="1569720" cy="1863725"/>
            </a:xfrm>
            <a:custGeom>
              <a:avLst/>
              <a:gdLst/>
              <a:ahLst/>
              <a:cxnLst/>
              <a:rect l="l" t="t" r="r" b="b"/>
              <a:pathLst>
                <a:path w="1569720" h="1863725">
                  <a:moveTo>
                    <a:pt x="0" y="0"/>
                  </a:moveTo>
                  <a:lnTo>
                    <a:pt x="0" y="1569593"/>
                  </a:lnTo>
                  <a:lnTo>
                    <a:pt x="1541906" y="1863725"/>
                  </a:lnTo>
                  <a:lnTo>
                    <a:pt x="1550405" y="1815152"/>
                  </a:lnTo>
                  <a:lnTo>
                    <a:pt x="1557358" y="1766358"/>
                  </a:lnTo>
                  <a:lnTo>
                    <a:pt x="1562766" y="1717373"/>
                  </a:lnTo>
                  <a:lnTo>
                    <a:pt x="1566629" y="1668229"/>
                  </a:lnTo>
                  <a:lnTo>
                    <a:pt x="1568947" y="1618958"/>
                  </a:lnTo>
                  <a:lnTo>
                    <a:pt x="1569720" y="1569593"/>
                  </a:lnTo>
                  <a:lnTo>
                    <a:pt x="1569000" y="1521604"/>
                  </a:lnTo>
                  <a:lnTo>
                    <a:pt x="1566855" y="1473973"/>
                  </a:lnTo>
                  <a:lnTo>
                    <a:pt x="1563305" y="1426722"/>
                  </a:lnTo>
                  <a:lnTo>
                    <a:pt x="1558371" y="1379870"/>
                  </a:lnTo>
                  <a:lnTo>
                    <a:pt x="1552074" y="1333437"/>
                  </a:lnTo>
                  <a:lnTo>
                    <a:pt x="1544432" y="1287446"/>
                  </a:lnTo>
                  <a:lnTo>
                    <a:pt x="1535468" y="1241915"/>
                  </a:lnTo>
                  <a:lnTo>
                    <a:pt x="1525202" y="1196866"/>
                  </a:lnTo>
                  <a:lnTo>
                    <a:pt x="1513654" y="1152319"/>
                  </a:lnTo>
                  <a:lnTo>
                    <a:pt x="1500845" y="1108294"/>
                  </a:lnTo>
                  <a:lnTo>
                    <a:pt x="1486795" y="1064813"/>
                  </a:lnTo>
                  <a:lnTo>
                    <a:pt x="1471525" y="1021895"/>
                  </a:lnTo>
                  <a:lnTo>
                    <a:pt x="1455055" y="979561"/>
                  </a:lnTo>
                  <a:lnTo>
                    <a:pt x="1437406" y="937832"/>
                  </a:lnTo>
                  <a:lnTo>
                    <a:pt x="1418598" y="896727"/>
                  </a:lnTo>
                  <a:lnTo>
                    <a:pt x="1398652" y="856269"/>
                  </a:lnTo>
                  <a:lnTo>
                    <a:pt x="1377589" y="816477"/>
                  </a:lnTo>
                  <a:lnTo>
                    <a:pt x="1355428" y="777371"/>
                  </a:lnTo>
                  <a:lnTo>
                    <a:pt x="1332191" y="738973"/>
                  </a:lnTo>
                  <a:lnTo>
                    <a:pt x="1307897" y="701302"/>
                  </a:lnTo>
                  <a:lnTo>
                    <a:pt x="1282568" y="664380"/>
                  </a:lnTo>
                  <a:lnTo>
                    <a:pt x="1256224" y="628226"/>
                  </a:lnTo>
                  <a:lnTo>
                    <a:pt x="1228886" y="592862"/>
                  </a:lnTo>
                  <a:lnTo>
                    <a:pt x="1200573" y="558307"/>
                  </a:lnTo>
                  <a:lnTo>
                    <a:pt x="1171307" y="524583"/>
                  </a:lnTo>
                  <a:lnTo>
                    <a:pt x="1141107" y="491710"/>
                  </a:lnTo>
                  <a:lnTo>
                    <a:pt x="1109995" y="459708"/>
                  </a:lnTo>
                  <a:lnTo>
                    <a:pt x="1077992" y="428598"/>
                  </a:lnTo>
                  <a:lnTo>
                    <a:pt x="1045116" y="398400"/>
                  </a:lnTo>
                  <a:lnTo>
                    <a:pt x="1011390" y="369135"/>
                  </a:lnTo>
                  <a:lnTo>
                    <a:pt x="976833" y="340824"/>
                  </a:lnTo>
                  <a:lnTo>
                    <a:pt x="941466" y="313486"/>
                  </a:lnTo>
                  <a:lnTo>
                    <a:pt x="905310" y="287143"/>
                  </a:lnTo>
                  <a:lnTo>
                    <a:pt x="868385" y="261815"/>
                  </a:lnTo>
                  <a:lnTo>
                    <a:pt x="830712" y="237523"/>
                  </a:lnTo>
                  <a:lnTo>
                    <a:pt x="792310" y="214286"/>
                  </a:lnTo>
                  <a:lnTo>
                    <a:pt x="753201" y="192126"/>
                  </a:lnTo>
                  <a:lnTo>
                    <a:pt x="713406" y="171063"/>
                  </a:lnTo>
                  <a:lnTo>
                    <a:pt x="672944" y="151118"/>
                  </a:lnTo>
                  <a:lnTo>
                    <a:pt x="631836" y="132311"/>
                  </a:lnTo>
                  <a:lnTo>
                    <a:pt x="590103" y="114662"/>
                  </a:lnTo>
                  <a:lnTo>
                    <a:pt x="547765" y="98193"/>
                  </a:lnTo>
                  <a:lnTo>
                    <a:pt x="504842" y="82923"/>
                  </a:lnTo>
                  <a:lnTo>
                    <a:pt x="461356" y="68873"/>
                  </a:lnTo>
                  <a:lnTo>
                    <a:pt x="417327" y="56064"/>
                  </a:lnTo>
                  <a:lnTo>
                    <a:pt x="372775" y="44516"/>
                  </a:lnTo>
                  <a:lnTo>
                    <a:pt x="327720" y="34250"/>
                  </a:lnTo>
                  <a:lnTo>
                    <a:pt x="282184" y="25286"/>
                  </a:lnTo>
                  <a:lnTo>
                    <a:pt x="236187" y="17645"/>
                  </a:lnTo>
                  <a:lnTo>
                    <a:pt x="189749" y="11348"/>
                  </a:lnTo>
                  <a:lnTo>
                    <a:pt x="142890" y="6414"/>
                  </a:lnTo>
                  <a:lnTo>
                    <a:pt x="95632" y="2864"/>
                  </a:lnTo>
                  <a:lnTo>
                    <a:pt x="47995" y="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278123" y="1791589"/>
              <a:ext cx="1569720" cy="1863725"/>
            </a:xfrm>
            <a:custGeom>
              <a:avLst/>
              <a:gdLst/>
              <a:ahLst/>
              <a:cxnLst/>
              <a:rect l="l" t="t" r="r" b="b"/>
              <a:pathLst>
                <a:path w="1569720" h="1863725">
                  <a:moveTo>
                    <a:pt x="0" y="0"/>
                  </a:moveTo>
                  <a:lnTo>
                    <a:pt x="47995" y="719"/>
                  </a:lnTo>
                  <a:lnTo>
                    <a:pt x="95632" y="2864"/>
                  </a:lnTo>
                  <a:lnTo>
                    <a:pt x="142890" y="6414"/>
                  </a:lnTo>
                  <a:lnTo>
                    <a:pt x="189749" y="11348"/>
                  </a:lnTo>
                  <a:lnTo>
                    <a:pt x="236187" y="17645"/>
                  </a:lnTo>
                  <a:lnTo>
                    <a:pt x="282184" y="25286"/>
                  </a:lnTo>
                  <a:lnTo>
                    <a:pt x="327720" y="34250"/>
                  </a:lnTo>
                  <a:lnTo>
                    <a:pt x="372775" y="44516"/>
                  </a:lnTo>
                  <a:lnTo>
                    <a:pt x="417327" y="56064"/>
                  </a:lnTo>
                  <a:lnTo>
                    <a:pt x="461356" y="68873"/>
                  </a:lnTo>
                  <a:lnTo>
                    <a:pt x="504842" y="82923"/>
                  </a:lnTo>
                  <a:lnTo>
                    <a:pt x="547765" y="98193"/>
                  </a:lnTo>
                  <a:lnTo>
                    <a:pt x="590103" y="114662"/>
                  </a:lnTo>
                  <a:lnTo>
                    <a:pt x="631836" y="132311"/>
                  </a:lnTo>
                  <a:lnTo>
                    <a:pt x="672944" y="151118"/>
                  </a:lnTo>
                  <a:lnTo>
                    <a:pt x="713406" y="171063"/>
                  </a:lnTo>
                  <a:lnTo>
                    <a:pt x="753201" y="192126"/>
                  </a:lnTo>
                  <a:lnTo>
                    <a:pt x="792310" y="214286"/>
                  </a:lnTo>
                  <a:lnTo>
                    <a:pt x="830712" y="237523"/>
                  </a:lnTo>
                  <a:lnTo>
                    <a:pt x="868385" y="261815"/>
                  </a:lnTo>
                  <a:lnTo>
                    <a:pt x="905310" y="287143"/>
                  </a:lnTo>
                  <a:lnTo>
                    <a:pt x="941466" y="313486"/>
                  </a:lnTo>
                  <a:lnTo>
                    <a:pt x="976833" y="340824"/>
                  </a:lnTo>
                  <a:lnTo>
                    <a:pt x="1011390" y="369135"/>
                  </a:lnTo>
                  <a:lnTo>
                    <a:pt x="1045116" y="398400"/>
                  </a:lnTo>
                  <a:lnTo>
                    <a:pt x="1077992" y="428598"/>
                  </a:lnTo>
                  <a:lnTo>
                    <a:pt x="1109995" y="459708"/>
                  </a:lnTo>
                  <a:lnTo>
                    <a:pt x="1141107" y="491710"/>
                  </a:lnTo>
                  <a:lnTo>
                    <a:pt x="1171307" y="524583"/>
                  </a:lnTo>
                  <a:lnTo>
                    <a:pt x="1200573" y="558307"/>
                  </a:lnTo>
                  <a:lnTo>
                    <a:pt x="1228886" y="592862"/>
                  </a:lnTo>
                  <a:lnTo>
                    <a:pt x="1256224" y="628226"/>
                  </a:lnTo>
                  <a:lnTo>
                    <a:pt x="1282568" y="664380"/>
                  </a:lnTo>
                  <a:lnTo>
                    <a:pt x="1307897" y="701302"/>
                  </a:lnTo>
                  <a:lnTo>
                    <a:pt x="1332191" y="738973"/>
                  </a:lnTo>
                  <a:lnTo>
                    <a:pt x="1355428" y="777371"/>
                  </a:lnTo>
                  <a:lnTo>
                    <a:pt x="1377589" y="816477"/>
                  </a:lnTo>
                  <a:lnTo>
                    <a:pt x="1398652" y="856269"/>
                  </a:lnTo>
                  <a:lnTo>
                    <a:pt x="1418598" y="896727"/>
                  </a:lnTo>
                  <a:lnTo>
                    <a:pt x="1437406" y="937832"/>
                  </a:lnTo>
                  <a:lnTo>
                    <a:pt x="1455055" y="979561"/>
                  </a:lnTo>
                  <a:lnTo>
                    <a:pt x="1471525" y="1021895"/>
                  </a:lnTo>
                  <a:lnTo>
                    <a:pt x="1486795" y="1064813"/>
                  </a:lnTo>
                  <a:lnTo>
                    <a:pt x="1500845" y="1108294"/>
                  </a:lnTo>
                  <a:lnTo>
                    <a:pt x="1513654" y="1152319"/>
                  </a:lnTo>
                  <a:lnTo>
                    <a:pt x="1525202" y="1196866"/>
                  </a:lnTo>
                  <a:lnTo>
                    <a:pt x="1535468" y="1241915"/>
                  </a:lnTo>
                  <a:lnTo>
                    <a:pt x="1544432" y="1287446"/>
                  </a:lnTo>
                  <a:lnTo>
                    <a:pt x="1552074" y="1333437"/>
                  </a:lnTo>
                  <a:lnTo>
                    <a:pt x="1558371" y="1379870"/>
                  </a:lnTo>
                  <a:lnTo>
                    <a:pt x="1563305" y="1426722"/>
                  </a:lnTo>
                  <a:lnTo>
                    <a:pt x="1566855" y="1473973"/>
                  </a:lnTo>
                  <a:lnTo>
                    <a:pt x="1569000" y="1521604"/>
                  </a:lnTo>
                  <a:lnTo>
                    <a:pt x="1569720" y="1569593"/>
                  </a:lnTo>
                  <a:lnTo>
                    <a:pt x="1568947" y="1618958"/>
                  </a:lnTo>
                  <a:lnTo>
                    <a:pt x="1566629" y="1668229"/>
                  </a:lnTo>
                  <a:lnTo>
                    <a:pt x="1562766" y="1717373"/>
                  </a:lnTo>
                  <a:lnTo>
                    <a:pt x="1557358" y="1766358"/>
                  </a:lnTo>
                  <a:lnTo>
                    <a:pt x="1550405" y="1815152"/>
                  </a:lnTo>
                  <a:lnTo>
                    <a:pt x="1541906" y="1863725"/>
                  </a:lnTo>
                  <a:lnTo>
                    <a:pt x="0" y="156959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278123" y="3361182"/>
              <a:ext cx="1542415" cy="1459865"/>
            </a:xfrm>
            <a:custGeom>
              <a:avLst/>
              <a:gdLst/>
              <a:ahLst/>
              <a:cxnLst/>
              <a:rect l="l" t="t" r="r" b="b"/>
              <a:pathLst>
                <a:path w="1542414" h="1459864">
                  <a:moveTo>
                    <a:pt x="0" y="0"/>
                  </a:moveTo>
                  <a:lnTo>
                    <a:pt x="577850" y="1459483"/>
                  </a:lnTo>
                  <a:lnTo>
                    <a:pt x="624298" y="1440241"/>
                  </a:lnTo>
                  <a:lnTo>
                    <a:pt x="669925" y="1419610"/>
                  </a:lnTo>
                  <a:lnTo>
                    <a:pt x="714709" y="1397617"/>
                  </a:lnTo>
                  <a:lnTo>
                    <a:pt x="758625" y="1374291"/>
                  </a:lnTo>
                  <a:lnTo>
                    <a:pt x="801650" y="1349660"/>
                  </a:lnTo>
                  <a:lnTo>
                    <a:pt x="843762" y="1323752"/>
                  </a:lnTo>
                  <a:lnTo>
                    <a:pt x="884936" y="1296595"/>
                  </a:lnTo>
                  <a:lnTo>
                    <a:pt x="925151" y="1268218"/>
                  </a:lnTo>
                  <a:lnTo>
                    <a:pt x="964382" y="1238648"/>
                  </a:lnTo>
                  <a:lnTo>
                    <a:pt x="1002607" y="1207913"/>
                  </a:lnTo>
                  <a:lnTo>
                    <a:pt x="1039801" y="1176043"/>
                  </a:lnTo>
                  <a:lnTo>
                    <a:pt x="1075943" y="1143064"/>
                  </a:lnTo>
                  <a:lnTo>
                    <a:pt x="1111009" y="1109006"/>
                  </a:lnTo>
                  <a:lnTo>
                    <a:pt x="1144975" y="1073896"/>
                  </a:lnTo>
                  <a:lnTo>
                    <a:pt x="1177818" y="1037762"/>
                  </a:lnTo>
                  <a:lnTo>
                    <a:pt x="1209516" y="1000632"/>
                  </a:lnTo>
                  <a:lnTo>
                    <a:pt x="1240044" y="962536"/>
                  </a:lnTo>
                  <a:lnTo>
                    <a:pt x="1269381" y="923500"/>
                  </a:lnTo>
                  <a:lnTo>
                    <a:pt x="1297502" y="883553"/>
                  </a:lnTo>
                  <a:lnTo>
                    <a:pt x="1324384" y="842722"/>
                  </a:lnTo>
                  <a:lnTo>
                    <a:pt x="1350004" y="801037"/>
                  </a:lnTo>
                  <a:lnTo>
                    <a:pt x="1374339" y="758526"/>
                  </a:lnTo>
                  <a:lnTo>
                    <a:pt x="1397366" y="715216"/>
                  </a:lnTo>
                  <a:lnTo>
                    <a:pt x="1419062" y="671135"/>
                  </a:lnTo>
                  <a:lnTo>
                    <a:pt x="1439403" y="626312"/>
                  </a:lnTo>
                  <a:lnTo>
                    <a:pt x="1458365" y="580775"/>
                  </a:lnTo>
                  <a:lnTo>
                    <a:pt x="1475927" y="534552"/>
                  </a:lnTo>
                  <a:lnTo>
                    <a:pt x="1492064" y="487671"/>
                  </a:lnTo>
                  <a:lnTo>
                    <a:pt x="1506754" y="440160"/>
                  </a:lnTo>
                  <a:lnTo>
                    <a:pt x="1519973" y="392048"/>
                  </a:lnTo>
                  <a:lnTo>
                    <a:pt x="1531699" y="343363"/>
                  </a:lnTo>
                  <a:lnTo>
                    <a:pt x="1541906" y="294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2B8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278123" y="3361182"/>
              <a:ext cx="1542415" cy="1459865"/>
            </a:xfrm>
            <a:custGeom>
              <a:avLst/>
              <a:gdLst/>
              <a:ahLst/>
              <a:cxnLst/>
              <a:rect l="l" t="t" r="r" b="b"/>
              <a:pathLst>
                <a:path w="1542414" h="1459864">
                  <a:moveTo>
                    <a:pt x="1541906" y="294131"/>
                  </a:moveTo>
                  <a:lnTo>
                    <a:pt x="1531699" y="343363"/>
                  </a:lnTo>
                  <a:lnTo>
                    <a:pt x="1519973" y="392048"/>
                  </a:lnTo>
                  <a:lnTo>
                    <a:pt x="1506754" y="440160"/>
                  </a:lnTo>
                  <a:lnTo>
                    <a:pt x="1492064" y="487671"/>
                  </a:lnTo>
                  <a:lnTo>
                    <a:pt x="1475927" y="534552"/>
                  </a:lnTo>
                  <a:lnTo>
                    <a:pt x="1458365" y="580775"/>
                  </a:lnTo>
                  <a:lnTo>
                    <a:pt x="1439403" y="626312"/>
                  </a:lnTo>
                  <a:lnTo>
                    <a:pt x="1419062" y="671135"/>
                  </a:lnTo>
                  <a:lnTo>
                    <a:pt x="1397366" y="715216"/>
                  </a:lnTo>
                  <a:lnTo>
                    <a:pt x="1374339" y="758526"/>
                  </a:lnTo>
                  <a:lnTo>
                    <a:pt x="1350004" y="801037"/>
                  </a:lnTo>
                  <a:lnTo>
                    <a:pt x="1324384" y="842722"/>
                  </a:lnTo>
                  <a:lnTo>
                    <a:pt x="1297502" y="883553"/>
                  </a:lnTo>
                  <a:lnTo>
                    <a:pt x="1269381" y="923500"/>
                  </a:lnTo>
                  <a:lnTo>
                    <a:pt x="1240044" y="962536"/>
                  </a:lnTo>
                  <a:lnTo>
                    <a:pt x="1209516" y="1000632"/>
                  </a:lnTo>
                  <a:lnTo>
                    <a:pt x="1177818" y="1037762"/>
                  </a:lnTo>
                  <a:lnTo>
                    <a:pt x="1144975" y="1073896"/>
                  </a:lnTo>
                  <a:lnTo>
                    <a:pt x="1111009" y="1109006"/>
                  </a:lnTo>
                  <a:lnTo>
                    <a:pt x="1075943" y="1143064"/>
                  </a:lnTo>
                  <a:lnTo>
                    <a:pt x="1039801" y="1176043"/>
                  </a:lnTo>
                  <a:lnTo>
                    <a:pt x="1002607" y="1207913"/>
                  </a:lnTo>
                  <a:lnTo>
                    <a:pt x="964382" y="1238648"/>
                  </a:lnTo>
                  <a:lnTo>
                    <a:pt x="925151" y="1268218"/>
                  </a:lnTo>
                  <a:lnTo>
                    <a:pt x="884936" y="1296595"/>
                  </a:lnTo>
                  <a:lnTo>
                    <a:pt x="843762" y="1323752"/>
                  </a:lnTo>
                  <a:lnTo>
                    <a:pt x="801650" y="1349660"/>
                  </a:lnTo>
                  <a:lnTo>
                    <a:pt x="758625" y="1374291"/>
                  </a:lnTo>
                  <a:lnTo>
                    <a:pt x="714709" y="1397617"/>
                  </a:lnTo>
                  <a:lnTo>
                    <a:pt x="669925" y="1419610"/>
                  </a:lnTo>
                  <a:lnTo>
                    <a:pt x="624298" y="1440241"/>
                  </a:lnTo>
                  <a:lnTo>
                    <a:pt x="577850" y="1459483"/>
                  </a:lnTo>
                  <a:lnTo>
                    <a:pt x="0" y="0"/>
                  </a:lnTo>
                  <a:lnTo>
                    <a:pt x="1541906" y="29413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355468" y="3361182"/>
              <a:ext cx="1500505" cy="1570355"/>
            </a:xfrm>
            <a:custGeom>
              <a:avLst/>
              <a:gdLst/>
              <a:ahLst/>
              <a:cxnLst/>
              <a:rect l="l" t="t" r="r" b="b"/>
              <a:pathLst>
                <a:path w="1500504" h="1570354">
                  <a:moveTo>
                    <a:pt x="922655" y="0"/>
                  </a:moveTo>
                  <a:lnTo>
                    <a:pt x="0" y="1269999"/>
                  </a:lnTo>
                  <a:lnTo>
                    <a:pt x="41145" y="1298894"/>
                  </a:lnTo>
                  <a:lnTo>
                    <a:pt x="83023" y="1326352"/>
                  </a:lnTo>
                  <a:lnTo>
                    <a:pt x="125597" y="1352369"/>
                  </a:lnTo>
                  <a:lnTo>
                    <a:pt x="168831" y="1376940"/>
                  </a:lnTo>
                  <a:lnTo>
                    <a:pt x="212689" y="1400062"/>
                  </a:lnTo>
                  <a:lnTo>
                    <a:pt x="257135" y="1421729"/>
                  </a:lnTo>
                  <a:lnTo>
                    <a:pt x="302133" y="1441936"/>
                  </a:lnTo>
                  <a:lnTo>
                    <a:pt x="347646" y="1460680"/>
                  </a:lnTo>
                  <a:lnTo>
                    <a:pt x="393638" y="1477956"/>
                  </a:lnTo>
                  <a:lnTo>
                    <a:pt x="440074" y="1493758"/>
                  </a:lnTo>
                  <a:lnTo>
                    <a:pt x="486916" y="1508083"/>
                  </a:lnTo>
                  <a:lnTo>
                    <a:pt x="534129" y="1520926"/>
                  </a:lnTo>
                  <a:lnTo>
                    <a:pt x="581676" y="1532282"/>
                  </a:lnTo>
                  <a:lnTo>
                    <a:pt x="629522" y="1542147"/>
                  </a:lnTo>
                  <a:lnTo>
                    <a:pt x="677630" y="1550516"/>
                  </a:lnTo>
                  <a:lnTo>
                    <a:pt x="725963" y="1557385"/>
                  </a:lnTo>
                  <a:lnTo>
                    <a:pt x="774487" y="1562748"/>
                  </a:lnTo>
                  <a:lnTo>
                    <a:pt x="823164" y="1566602"/>
                  </a:lnTo>
                  <a:lnTo>
                    <a:pt x="871958" y="1568942"/>
                  </a:lnTo>
                  <a:lnTo>
                    <a:pt x="920834" y="1569763"/>
                  </a:lnTo>
                  <a:lnTo>
                    <a:pt x="969754" y="1569061"/>
                  </a:lnTo>
                  <a:lnTo>
                    <a:pt x="1018684" y="1566830"/>
                  </a:lnTo>
                  <a:lnTo>
                    <a:pt x="1067586" y="1563067"/>
                  </a:lnTo>
                  <a:lnTo>
                    <a:pt x="1116425" y="1557768"/>
                  </a:lnTo>
                  <a:lnTo>
                    <a:pt x="1165164" y="1550926"/>
                  </a:lnTo>
                  <a:lnTo>
                    <a:pt x="1213767" y="1542538"/>
                  </a:lnTo>
                  <a:lnTo>
                    <a:pt x="1262198" y="1532600"/>
                  </a:lnTo>
                  <a:lnTo>
                    <a:pt x="1310420" y="1521106"/>
                  </a:lnTo>
                  <a:lnTo>
                    <a:pt x="1358398" y="1508051"/>
                  </a:lnTo>
                  <a:lnTo>
                    <a:pt x="1406096" y="1493433"/>
                  </a:lnTo>
                  <a:lnTo>
                    <a:pt x="1453477" y="1477245"/>
                  </a:lnTo>
                  <a:lnTo>
                    <a:pt x="1500505" y="1459483"/>
                  </a:lnTo>
                  <a:lnTo>
                    <a:pt x="922655" y="0"/>
                  </a:lnTo>
                  <a:close/>
                </a:path>
              </a:pathLst>
            </a:custGeom>
            <a:solidFill>
              <a:srgbClr val="349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355468" y="3361182"/>
              <a:ext cx="1500505" cy="1570355"/>
            </a:xfrm>
            <a:custGeom>
              <a:avLst/>
              <a:gdLst/>
              <a:ahLst/>
              <a:cxnLst/>
              <a:rect l="l" t="t" r="r" b="b"/>
              <a:pathLst>
                <a:path w="1500504" h="1570354">
                  <a:moveTo>
                    <a:pt x="1500505" y="1459483"/>
                  </a:moveTo>
                  <a:lnTo>
                    <a:pt x="1453477" y="1477245"/>
                  </a:lnTo>
                  <a:lnTo>
                    <a:pt x="1406096" y="1493433"/>
                  </a:lnTo>
                  <a:lnTo>
                    <a:pt x="1358398" y="1508051"/>
                  </a:lnTo>
                  <a:lnTo>
                    <a:pt x="1310420" y="1521106"/>
                  </a:lnTo>
                  <a:lnTo>
                    <a:pt x="1262198" y="1532600"/>
                  </a:lnTo>
                  <a:lnTo>
                    <a:pt x="1213767" y="1542538"/>
                  </a:lnTo>
                  <a:lnTo>
                    <a:pt x="1165164" y="1550926"/>
                  </a:lnTo>
                  <a:lnTo>
                    <a:pt x="1116425" y="1557768"/>
                  </a:lnTo>
                  <a:lnTo>
                    <a:pt x="1067586" y="1563067"/>
                  </a:lnTo>
                  <a:lnTo>
                    <a:pt x="1018684" y="1566830"/>
                  </a:lnTo>
                  <a:lnTo>
                    <a:pt x="969754" y="1569061"/>
                  </a:lnTo>
                  <a:lnTo>
                    <a:pt x="920834" y="1569763"/>
                  </a:lnTo>
                  <a:lnTo>
                    <a:pt x="871958" y="1568942"/>
                  </a:lnTo>
                  <a:lnTo>
                    <a:pt x="823164" y="1566602"/>
                  </a:lnTo>
                  <a:lnTo>
                    <a:pt x="774487" y="1562748"/>
                  </a:lnTo>
                  <a:lnTo>
                    <a:pt x="725963" y="1557385"/>
                  </a:lnTo>
                  <a:lnTo>
                    <a:pt x="677630" y="1550516"/>
                  </a:lnTo>
                  <a:lnTo>
                    <a:pt x="629522" y="1542147"/>
                  </a:lnTo>
                  <a:lnTo>
                    <a:pt x="581676" y="1532282"/>
                  </a:lnTo>
                  <a:lnTo>
                    <a:pt x="534129" y="1520926"/>
                  </a:lnTo>
                  <a:lnTo>
                    <a:pt x="486916" y="1508083"/>
                  </a:lnTo>
                  <a:lnTo>
                    <a:pt x="440074" y="1493758"/>
                  </a:lnTo>
                  <a:lnTo>
                    <a:pt x="393638" y="1477956"/>
                  </a:lnTo>
                  <a:lnTo>
                    <a:pt x="347646" y="1460680"/>
                  </a:lnTo>
                  <a:lnTo>
                    <a:pt x="302133" y="1441936"/>
                  </a:lnTo>
                  <a:lnTo>
                    <a:pt x="257135" y="1421729"/>
                  </a:lnTo>
                  <a:lnTo>
                    <a:pt x="212689" y="1400062"/>
                  </a:lnTo>
                  <a:lnTo>
                    <a:pt x="168831" y="1376940"/>
                  </a:lnTo>
                  <a:lnTo>
                    <a:pt x="125597" y="1352369"/>
                  </a:lnTo>
                  <a:lnTo>
                    <a:pt x="83023" y="1326352"/>
                  </a:lnTo>
                  <a:lnTo>
                    <a:pt x="41145" y="1298894"/>
                  </a:lnTo>
                  <a:lnTo>
                    <a:pt x="0" y="1269999"/>
                  </a:lnTo>
                  <a:lnTo>
                    <a:pt x="922655" y="0"/>
                  </a:lnTo>
                  <a:lnTo>
                    <a:pt x="1500505" y="1459483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708467" y="3262630"/>
              <a:ext cx="1569720" cy="1369060"/>
            </a:xfrm>
            <a:custGeom>
              <a:avLst/>
              <a:gdLst/>
              <a:ahLst/>
              <a:cxnLst/>
              <a:rect l="l" t="t" r="r" b="b"/>
              <a:pathLst>
                <a:path w="1569720" h="1369060">
                  <a:moveTo>
                    <a:pt x="3111" y="0"/>
                  </a:moveTo>
                  <a:lnTo>
                    <a:pt x="752" y="50216"/>
                  </a:lnTo>
                  <a:lnTo>
                    <a:pt x="0" y="100282"/>
                  </a:lnTo>
                  <a:lnTo>
                    <a:pt x="837" y="150165"/>
                  </a:lnTo>
                  <a:lnTo>
                    <a:pt x="3249" y="199833"/>
                  </a:lnTo>
                  <a:lnTo>
                    <a:pt x="7221" y="249251"/>
                  </a:lnTo>
                  <a:lnTo>
                    <a:pt x="12736" y="298387"/>
                  </a:lnTo>
                  <a:lnTo>
                    <a:pt x="19779" y="347207"/>
                  </a:lnTo>
                  <a:lnTo>
                    <a:pt x="28335" y="395680"/>
                  </a:lnTo>
                  <a:lnTo>
                    <a:pt x="38388" y="443771"/>
                  </a:lnTo>
                  <a:lnTo>
                    <a:pt x="49922" y="491448"/>
                  </a:lnTo>
                  <a:lnTo>
                    <a:pt x="62922" y="538677"/>
                  </a:lnTo>
                  <a:lnTo>
                    <a:pt x="77373" y="585425"/>
                  </a:lnTo>
                  <a:lnTo>
                    <a:pt x="93258" y="631660"/>
                  </a:lnTo>
                  <a:lnTo>
                    <a:pt x="110563" y="677348"/>
                  </a:lnTo>
                  <a:lnTo>
                    <a:pt x="129271" y="722457"/>
                  </a:lnTo>
                  <a:lnTo>
                    <a:pt x="149368" y="766953"/>
                  </a:lnTo>
                  <a:lnTo>
                    <a:pt x="170837" y="810802"/>
                  </a:lnTo>
                  <a:lnTo>
                    <a:pt x="193663" y="853973"/>
                  </a:lnTo>
                  <a:lnTo>
                    <a:pt x="217830" y="896432"/>
                  </a:lnTo>
                  <a:lnTo>
                    <a:pt x="243324" y="938145"/>
                  </a:lnTo>
                  <a:lnTo>
                    <a:pt x="270127" y="979080"/>
                  </a:lnTo>
                  <a:lnTo>
                    <a:pt x="298226" y="1019204"/>
                  </a:lnTo>
                  <a:lnTo>
                    <a:pt x="327604" y="1058484"/>
                  </a:lnTo>
                  <a:lnTo>
                    <a:pt x="358245" y="1096887"/>
                  </a:lnTo>
                  <a:lnTo>
                    <a:pt x="390135" y="1134379"/>
                  </a:lnTo>
                  <a:lnTo>
                    <a:pt x="423257" y="1170927"/>
                  </a:lnTo>
                  <a:lnTo>
                    <a:pt x="457596" y="1206499"/>
                  </a:lnTo>
                  <a:lnTo>
                    <a:pt x="493136" y="1241061"/>
                  </a:lnTo>
                  <a:lnTo>
                    <a:pt x="529863" y="1274580"/>
                  </a:lnTo>
                  <a:lnTo>
                    <a:pt x="567759" y="1307024"/>
                  </a:lnTo>
                  <a:lnTo>
                    <a:pt x="606811" y="1338359"/>
                  </a:lnTo>
                  <a:lnTo>
                    <a:pt x="647001" y="1368552"/>
                  </a:lnTo>
                  <a:lnTo>
                    <a:pt x="1569656" y="98552"/>
                  </a:lnTo>
                  <a:lnTo>
                    <a:pt x="3111" y="0"/>
                  </a:lnTo>
                  <a:close/>
                </a:path>
              </a:pathLst>
            </a:custGeom>
            <a:solidFill>
              <a:srgbClr val="555F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708467" y="3262630"/>
              <a:ext cx="1569720" cy="1369060"/>
            </a:xfrm>
            <a:custGeom>
              <a:avLst/>
              <a:gdLst/>
              <a:ahLst/>
              <a:cxnLst/>
              <a:rect l="l" t="t" r="r" b="b"/>
              <a:pathLst>
                <a:path w="1569720" h="1369060">
                  <a:moveTo>
                    <a:pt x="647001" y="1368552"/>
                  </a:moveTo>
                  <a:lnTo>
                    <a:pt x="606811" y="1338359"/>
                  </a:lnTo>
                  <a:lnTo>
                    <a:pt x="567759" y="1307024"/>
                  </a:lnTo>
                  <a:lnTo>
                    <a:pt x="529863" y="1274580"/>
                  </a:lnTo>
                  <a:lnTo>
                    <a:pt x="493136" y="1241061"/>
                  </a:lnTo>
                  <a:lnTo>
                    <a:pt x="457596" y="1206499"/>
                  </a:lnTo>
                  <a:lnTo>
                    <a:pt x="423257" y="1170927"/>
                  </a:lnTo>
                  <a:lnTo>
                    <a:pt x="390135" y="1134379"/>
                  </a:lnTo>
                  <a:lnTo>
                    <a:pt x="358245" y="1096887"/>
                  </a:lnTo>
                  <a:lnTo>
                    <a:pt x="327604" y="1058484"/>
                  </a:lnTo>
                  <a:lnTo>
                    <a:pt x="298226" y="1019204"/>
                  </a:lnTo>
                  <a:lnTo>
                    <a:pt x="270127" y="979080"/>
                  </a:lnTo>
                  <a:lnTo>
                    <a:pt x="243324" y="938145"/>
                  </a:lnTo>
                  <a:lnTo>
                    <a:pt x="217830" y="896432"/>
                  </a:lnTo>
                  <a:lnTo>
                    <a:pt x="193663" y="853973"/>
                  </a:lnTo>
                  <a:lnTo>
                    <a:pt x="170837" y="810802"/>
                  </a:lnTo>
                  <a:lnTo>
                    <a:pt x="149368" y="766953"/>
                  </a:lnTo>
                  <a:lnTo>
                    <a:pt x="129271" y="722457"/>
                  </a:lnTo>
                  <a:lnTo>
                    <a:pt x="110563" y="677348"/>
                  </a:lnTo>
                  <a:lnTo>
                    <a:pt x="93258" y="631660"/>
                  </a:lnTo>
                  <a:lnTo>
                    <a:pt x="77373" y="585425"/>
                  </a:lnTo>
                  <a:lnTo>
                    <a:pt x="62922" y="538677"/>
                  </a:lnTo>
                  <a:lnTo>
                    <a:pt x="49922" y="491448"/>
                  </a:lnTo>
                  <a:lnTo>
                    <a:pt x="38388" y="443771"/>
                  </a:lnTo>
                  <a:lnTo>
                    <a:pt x="28335" y="395680"/>
                  </a:lnTo>
                  <a:lnTo>
                    <a:pt x="19779" y="347207"/>
                  </a:lnTo>
                  <a:lnTo>
                    <a:pt x="12736" y="298387"/>
                  </a:lnTo>
                  <a:lnTo>
                    <a:pt x="7221" y="249251"/>
                  </a:lnTo>
                  <a:lnTo>
                    <a:pt x="3249" y="199833"/>
                  </a:lnTo>
                  <a:lnTo>
                    <a:pt x="837" y="150165"/>
                  </a:lnTo>
                  <a:lnTo>
                    <a:pt x="0" y="100282"/>
                  </a:lnTo>
                  <a:lnTo>
                    <a:pt x="752" y="50216"/>
                  </a:lnTo>
                  <a:lnTo>
                    <a:pt x="3111" y="0"/>
                  </a:lnTo>
                  <a:lnTo>
                    <a:pt x="1569656" y="98552"/>
                  </a:lnTo>
                  <a:lnTo>
                    <a:pt x="647001" y="136855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711578" y="1985645"/>
              <a:ext cx="1566545" cy="1376045"/>
            </a:xfrm>
            <a:custGeom>
              <a:avLst/>
              <a:gdLst/>
              <a:ahLst/>
              <a:cxnLst/>
              <a:rect l="l" t="t" r="r" b="b"/>
              <a:pathLst>
                <a:path w="1566545" h="1376045">
                  <a:moveTo>
                    <a:pt x="810387" y="0"/>
                  </a:moveTo>
                  <a:lnTo>
                    <a:pt x="766725" y="24924"/>
                  </a:lnTo>
                  <a:lnTo>
                    <a:pt x="724052" y="51123"/>
                  </a:lnTo>
                  <a:lnTo>
                    <a:pt x="682386" y="78565"/>
                  </a:lnTo>
                  <a:lnTo>
                    <a:pt x="641746" y="107220"/>
                  </a:lnTo>
                  <a:lnTo>
                    <a:pt x="602153" y="137058"/>
                  </a:lnTo>
                  <a:lnTo>
                    <a:pt x="563626" y="168046"/>
                  </a:lnTo>
                  <a:lnTo>
                    <a:pt x="526184" y="200155"/>
                  </a:lnTo>
                  <a:lnTo>
                    <a:pt x="489846" y="233354"/>
                  </a:lnTo>
                  <a:lnTo>
                    <a:pt x="454634" y="267612"/>
                  </a:lnTo>
                  <a:lnTo>
                    <a:pt x="420565" y="302898"/>
                  </a:lnTo>
                  <a:lnTo>
                    <a:pt x="387659" y="339181"/>
                  </a:lnTo>
                  <a:lnTo>
                    <a:pt x="355937" y="376430"/>
                  </a:lnTo>
                  <a:lnTo>
                    <a:pt x="325417" y="414616"/>
                  </a:lnTo>
                  <a:lnTo>
                    <a:pt x="296119" y="453706"/>
                  </a:lnTo>
                  <a:lnTo>
                    <a:pt x="268063" y="493671"/>
                  </a:lnTo>
                  <a:lnTo>
                    <a:pt x="241268" y="534479"/>
                  </a:lnTo>
                  <a:lnTo>
                    <a:pt x="215753" y="576100"/>
                  </a:lnTo>
                  <a:lnTo>
                    <a:pt x="191539" y="618502"/>
                  </a:lnTo>
                  <a:lnTo>
                    <a:pt x="168645" y="661655"/>
                  </a:lnTo>
                  <a:lnTo>
                    <a:pt x="147089" y="705529"/>
                  </a:lnTo>
                  <a:lnTo>
                    <a:pt x="126893" y="750092"/>
                  </a:lnTo>
                  <a:lnTo>
                    <a:pt x="108075" y="795314"/>
                  </a:lnTo>
                  <a:lnTo>
                    <a:pt x="90655" y="841164"/>
                  </a:lnTo>
                  <a:lnTo>
                    <a:pt x="74652" y="887610"/>
                  </a:lnTo>
                  <a:lnTo>
                    <a:pt x="60086" y="934623"/>
                  </a:lnTo>
                  <a:lnTo>
                    <a:pt x="46976" y="982172"/>
                  </a:lnTo>
                  <a:lnTo>
                    <a:pt x="35343" y="1030225"/>
                  </a:lnTo>
                  <a:lnTo>
                    <a:pt x="25205" y="1078752"/>
                  </a:lnTo>
                  <a:lnTo>
                    <a:pt x="16582" y="1127723"/>
                  </a:lnTo>
                  <a:lnTo>
                    <a:pt x="9494" y="1177105"/>
                  </a:lnTo>
                  <a:lnTo>
                    <a:pt x="3960" y="1226870"/>
                  </a:lnTo>
                  <a:lnTo>
                    <a:pt x="0" y="1276984"/>
                  </a:lnTo>
                  <a:lnTo>
                    <a:pt x="1566545" y="1375537"/>
                  </a:lnTo>
                  <a:lnTo>
                    <a:pt x="810387" y="0"/>
                  </a:lnTo>
                  <a:close/>
                </a:path>
              </a:pathLst>
            </a:custGeom>
            <a:solidFill>
              <a:srgbClr val="866B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711578" y="1985645"/>
              <a:ext cx="1566545" cy="1376045"/>
            </a:xfrm>
            <a:custGeom>
              <a:avLst/>
              <a:gdLst/>
              <a:ahLst/>
              <a:cxnLst/>
              <a:rect l="l" t="t" r="r" b="b"/>
              <a:pathLst>
                <a:path w="1566545" h="1376045">
                  <a:moveTo>
                    <a:pt x="0" y="1276984"/>
                  </a:moveTo>
                  <a:lnTo>
                    <a:pt x="3960" y="1226870"/>
                  </a:lnTo>
                  <a:lnTo>
                    <a:pt x="9494" y="1177105"/>
                  </a:lnTo>
                  <a:lnTo>
                    <a:pt x="16582" y="1127723"/>
                  </a:lnTo>
                  <a:lnTo>
                    <a:pt x="25205" y="1078752"/>
                  </a:lnTo>
                  <a:lnTo>
                    <a:pt x="35343" y="1030225"/>
                  </a:lnTo>
                  <a:lnTo>
                    <a:pt x="46976" y="982172"/>
                  </a:lnTo>
                  <a:lnTo>
                    <a:pt x="60086" y="934623"/>
                  </a:lnTo>
                  <a:lnTo>
                    <a:pt x="74652" y="887610"/>
                  </a:lnTo>
                  <a:lnTo>
                    <a:pt x="90655" y="841164"/>
                  </a:lnTo>
                  <a:lnTo>
                    <a:pt x="108075" y="795314"/>
                  </a:lnTo>
                  <a:lnTo>
                    <a:pt x="126893" y="750092"/>
                  </a:lnTo>
                  <a:lnTo>
                    <a:pt x="147089" y="705529"/>
                  </a:lnTo>
                  <a:lnTo>
                    <a:pt x="168645" y="661655"/>
                  </a:lnTo>
                  <a:lnTo>
                    <a:pt x="191539" y="618502"/>
                  </a:lnTo>
                  <a:lnTo>
                    <a:pt x="215753" y="576100"/>
                  </a:lnTo>
                  <a:lnTo>
                    <a:pt x="241268" y="534479"/>
                  </a:lnTo>
                  <a:lnTo>
                    <a:pt x="268063" y="493671"/>
                  </a:lnTo>
                  <a:lnTo>
                    <a:pt x="296119" y="453706"/>
                  </a:lnTo>
                  <a:lnTo>
                    <a:pt x="325417" y="414616"/>
                  </a:lnTo>
                  <a:lnTo>
                    <a:pt x="355937" y="376430"/>
                  </a:lnTo>
                  <a:lnTo>
                    <a:pt x="387659" y="339181"/>
                  </a:lnTo>
                  <a:lnTo>
                    <a:pt x="420565" y="302898"/>
                  </a:lnTo>
                  <a:lnTo>
                    <a:pt x="454634" y="267612"/>
                  </a:lnTo>
                  <a:lnTo>
                    <a:pt x="489846" y="233354"/>
                  </a:lnTo>
                  <a:lnTo>
                    <a:pt x="526184" y="200155"/>
                  </a:lnTo>
                  <a:lnTo>
                    <a:pt x="563626" y="168046"/>
                  </a:lnTo>
                  <a:lnTo>
                    <a:pt x="602153" y="137058"/>
                  </a:lnTo>
                  <a:lnTo>
                    <a:pt x="641746" y="107220"/>
                  </a:lnTo>
                  <a:lnTo>
                    <a:pt x="682386" y="78565"/>
                  </a:lnTo>
                  <a:lnTo>
                    <a:pt x="724052" y="51123"/>
                  </a:lnTo>
                  <a:lnTo>
                    <a:pt x="766725" y="24924"/>
                  </a:lnTo>
                  <a:lnTo>
                    <a:pt x="810387" y="0"/>
                  </a:lnTo>
                  <a:lnTo>
                    <a:pt x="1566545" y="1375537"/>
                  </a:lnTo>
                  <a:lnTo>
                    <a:pt x="0" y="127698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521965" y="1791589"/>
              <a:ext cx="756285" cy="1569720"/>
            </a:xfrm>
            <a:custGeom>
              <a:avLst/>
              <a:gdLst/>
              <a:ahLst/>
              <a:cxnLst/>
              <a:rect l="l" t="t" r="r" b="b"/>
              <a:pathLst>
                <a:path w="756285" h="1569720">
                  <a:moveTo>
                    <a:pt x="756157" y="0"/>
                  </a:moveTo>
                  <a:lnTo>
                    <a:pt x="706657" y="779"/>
                  </a:lnTo>
                  <a:lnTo>
                    <a:pt x="657288" y="3113"/>
                  </a:lnTo>
                  <a:lnTo>
                    <a:pt x="608086" y="6992"/>
                  </a:lnTo>
                  <a:lnTo>
                    <a:pt x="559087" y="12408"/>
                  </a:lnTo>
                  <a:lnTo>
                    <a:pt x="510327" y="19351"/>
                  </a:lnTo>
                  <a:lnTo>
                    <a:pt x="461842" y="27813"/>
                  </a:lnTo>
                  <a:lnTo>
                    <a:pt x="413667" y="37786"/>
                  </a:lnTo>
                  <a:lnTo>
                    <a:pt x="365839" y="49260"/>
                  </a:lnTo>
                  <a:lnTo>
                    <a:pt x="318393" y="62226"/>
                  </a:lnTo>
                  <a:lnTo>
                    <a:pt x="271366" y="76677"/>
                  </a:lnTo>
                  <a:lnTo>
                    <a:pt x="224793" y="92603"/>
                  </a:lnTo>
                  <a:lnTo>
                    <a:pt x="178710" y="109995"/>
                  </a:lnTo>
                  <a:lnTo>
                    <a:pt x="133154" y="128846"/>
                  </a:lnTo>
                  <a:lnTo>
                    <a:pt x="88159" y="149145"/>
                  </a:lnTo>
                  <a:lnTo>
                    <a:pt x="43762" y="170884"/>
                  </a:lnTo>
                  <a:lnTo>
                    <a:pt x="0" y="194056"/>
                  </a:lnTo>
                  <a:lnTo>
                    <a:pt x="756157" y="1569593"/>
                  </a:lnTo>
                  <a:lnTo>
                    <a:pt x="756157" y="0"/>
                  </a:lnTo>
                  <a:close/>
                </a:path>
              </a:pathLst>
            </a:custGeom>
            <a:solidFill>
              <a:srgbClr val="F168C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521965" y="1791589"/>
              <a:ext cx="756285" cy="1569720"/>
            </a:xfrm>
            <a:custGeom>
              <a:avLst/>
              <a:gdLst/>
              <a:ahLst/>
              <a:cxnLst/>
              <a:rect l="l" t="t" r="r" b="b"/>
              <a:pathLst>
                <a:path w="756285" h="1569720">
                  <a:moveTo>
                    <a:pt x="0" y="194056"/>
                  </a:moveTo>
                  <a:lnTo>
                    <a:pt x="43762" y="170884"/>
                  </a:lnTo>
                  <a:lnTo>
                    <a:pt x="88159" y="149145"/>
                  </a:lnTo>
                  <a:lnTo>
                    <a:pt x="133154" y="128846"/>
                  </a:lnTo>
                  <a:lnTo>
                    <a:pt x="178710" y="109995"/>
                  </a:lnTo>
                  <a:lnTo>
                    <a:pt x="224793" y="92603"/>
                  </a:lnTo>
                  <a:lnTo>
                    <a:pt x="271366" y="76677"/>
                  </a:lnTo>
                  <a:lnTo>
                    <a:pt x="318393" y="62226"/>
                  </a:lnTo>
                  <a:lnTo>
                    <a:pt x="365839" y="49260"/>
                  </a:lnTo>
                  <a:lnTo>
                    <a:pt x="413667" y="37786"/>
                  </a:lnTo>
                  <a:lnTo>
                    <a:pt x="461842" y="27813"/>
                  </a:lnTo>
                  <a:lnTo>
                    <a:pt x="510327" y="19351"/>
                  </a:lnTo>
                  <a:lnTo>
                    <a:pt x="559087" y="12408"/>
                  </a:lnTo>
                  <a:lnTo>
                    <a:pt x="608086" y="6992"/>
                  </a:lnTo>
                  <a:lnTo>
                    <a:pt x="657288" y="3113"/>
                  </a:lnTo>
                  <a:lnTo>
                    <a:pt x="706657" y="779"/>
                  </a:lnTo>
                  <a:lnTo>
                    <a:pt x="756157" y="0"/>
                  </a:lnTo>
                  <a:lnTo>
                    <a:pt x="756157" y="1569593"/>
                  </a:lnTo>
                  <a:lnTo>
                    <a:pt x="0" y="194056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2051685" y="1330642"/>
            <a:ext cx="2454910" cy="311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 spc="95">
                <a:solidFill>
                  <a:srgbClr val="FFFFFF"/>
                </a:solidFill>
                <a:latin typeface="Trebuchet MS"/>
                <a:cs typeface="Trebuchet MS"/>
              </a:rPr>
              <a:t>Національний</a:t>
            </a:r>
            <a:r>
              <a:rPr dirty="0" sz="185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50" spc="100">
                <a:solidFill>
                  <a:srgbClr val="FFFFFF"/>
                </a:solidFill>
                <a:latin typeface="Trebuchet MS"/>
                <a:cs typeface="Trebuchet MS"/>
              </a:rPr>
              <a:t>склад</a:t>
            </a:r>
            <a:endParaRPr sz="1850">
              <a:latin typeface="Trebuchet MS"/>
              <a:cs typeface="Trebuchet MS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704850" y="5143500"/>
            <a:ext cx="95250" cy="104775"/>
            <a:chOff x="704850" y="5143500"/>
            <a:chExt cx="95250" cy="104775"/>
          </a:xfrm>
        </p:grpSpPr>
        <p:sp>
          <p:nvSpPr>
            <p:cNvPr id="23" name="object 23" descr=""/>
            <p:cNvSpPr/>
            <p:nvPr/>
          </p:nvSpPr>
          <p:spPr>
            <a:xfrm>
              <a:off x="714375" y="5153025"/>
              <a:ext cx="76200" cy="85725"/>
            </a:xfrm>
            <a:custGeom>
              <a:avLst/>
              <a:gdLst/>
              <a:ahLst/>
              <a:cxnLst/>
              <a:rect l="l" t="t" r="r" b="b"/>
              <a:pathLst>
                <a:path w="76200" h="85725">
                  <a:moveTo>
                    <a:pt x="76200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76200" y="85725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14375" y="5153025"/>
              <a:ext cx="76200" cy="85725"/>
            </a:xfrm>
            <a:custGeom>
              <a:avLst/>
              <a:gdLst/>
              <a:ahLst/>
              <a:cxnLst/>
              <a:rect l="l" t="t" r="r" b="b"/>
              <a:pathLst>
                <a:path w="76200" h="85725">
                  <a:moveTo>
                    <a:pt x="0" y="85725"/>
                  </a:moveTo>
                  <a:lnTo>
                    <a:pt x="76200" y="85725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857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815339" y="5095240"/>
            <a:ext cx="646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FFFFFF"/>
                </a:solidFill>
                <a:latin typeface="Trebuchet MS"/>
                <a:cs typeface="Trebuchet MS"/>
              </a:rPr>
              <a:t>українці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1600200" y="5143500"/>
            <a:ext cx="104775" cy="104775"/>
            <a:chOff x="1600200" y="5143500"/>
            <a:chExt cx="104775" cy="104775"/>
          </a:xfrm>
        </p:grpSpPr>
        <p:sp>
          <p:nvSpPr>
            <p:cNvPr id="27" name="object 27" descr=""/>
            <p:cNvSpPr/>
            <p:nvPr/>
          </p:nvSpPr>
          <p:spPr>
            <a:xfrm>
              <a:off x="1609725" y="51530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85725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85725" y="8572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F42B8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609725" y="51530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0" y="85725"/>
                  </a:moveTo>
                  <a:lnTo>
                    <a:pt x="85725" y="85725"/>
                  </a:lnTo>
                  <a:lnTo>
                    <a:pt x="85725" y="0"/>
                  </a:lnTo>
                  <a:lnTo>
                    <a:pt x="0" y="0"/>
                  </a:lnTo>
                  <a:lnTo>
                    <a:pt x="0" y="857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1719960" y="5095240"/>
            <a:ext cx="6724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70">
                <a:solidFill>
                  <a:srgbClr val="FFFFFF"/>
                </a:solidFill>
                <a:latin typeface="Trebuchet MS"/>
                <a:cs typeface="Trebuchet MS"/>
              </a:rPr>
              <a:t>болгари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2533650" y="5143500"/>
            <a:ext cx="104775" cy="104775"/>
            <a:chOff x="2533650" y="5143500"/>
            <a:chExt cx="104775" cy="104775"/>
          </a:xfrm>
        </p:grpSpPr>
        <p:sp>
          <p:nvSpPr>
            <p:cNvPr id="31" name="object 31" descr=""/>
            <p:cNvSpPr/>
            <p:nvPr/>
          </p:nvSpPr>
          <p:spPr>
            <a:xfrm>
              <a:off x="2543175" y="51530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85725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85725" y="8572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349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543175" y="51530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0" y="85725"/>
                  </a:moveTo>
                  <a:lnTo>
                    <a:pt x="85725" y="85725"/>
                  </a:lnTo>
                  <a:lnTo>
                    <a:pt x="85725" y="0"/>
                  </a:lnTo>
                  <a:lnTo>
                    <a:pt x="0" y="0"/>
                  </a:lnTo>
                  <a:lnTo>
                    <a:pt x="0" y="857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2649854" y="5095240"/>
            <a:ext cx="614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85">
                <a:solidFill>
                  <a:srgbClr val="FFFFFF"/>
                </a:solidFill>
                <a:latin typeface="Trebuchet MS"/>
                <a:cs typeface="Trebuchet MS"/>
              </a:rPr>
              <a:t>румуни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3409950" y="5143500"/>
            <a:ext cx="95250" cy="104775"/>
            <a:chOff x="3409950" y="5143500"/>
            <a:chExt cx="95250" cy="104775"/>
          </a:xfrm>
        </p:grpSpPr>
        <p:sp>
          <p:nvSpPr>
            <p:cNvPr id="35" name="object 35" descr=""/>
            <p:cNvSpPr/>
            <p:nvPr/>
          </p:nvSpPr>
          <p:spPr>
            <a:xfrm>
              <a:off x="3419475" y="5153025"/>
              <a:ext cx="76200" cy="85725"/>
            </a:xfrm>
            <a:custGeom>
              <a:avLst/>
              <a:gdLst/>
              <a:ahLst/>
              <a:cxnLst/>
              <a:rect l="l" t="t" r="r" b="b"/>
              <a:pathLst>
                <a:path w="76200" h="85725">
                  <a:moveTo>
                    <a:pt x="76200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76200" y="85725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555F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419475" y="5153025"/>
              <a:ext cx="76200" cy="85725"/>
            </a:xfrm>
            <a:custGeom>
              <a:avLst/>
              <a:gdLst/>
              <a:ahLst/>
              <a:cxnLst/>
              <a:rect l="l" t="t" r="r" b="b"/>
              <a:pathLst>
                <a:path w="76200" h="85725">
                  <a:moveTo>
                    <a:pt x="0" y="85725"/>
                  </a:moveTo>
                  <a:lnTo>
                    <a:pt x="76200" y="85725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857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3522979" y="5095240"/>
            <a:ext cx="5867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FFFFFF"/>
                </a:solidFill>
                <a:latin typeface="Trebuchet MS"/>
                <a:cs typeface="Trebuchet MS"/>
              </a:rPr>
              <a:t>гагаузи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4248150" y="5143500"/>
            <a:ext cx="104775" cy="104775"/>
            <a:chOff x="4248150" y="5143500"/>
            <a:chExt cx="104775" cy="104775"/>
          </a:xfrm>
        </p:grpSpPr>
        <p:sp>
          <p:nvSpPr>
            <p:cNvPr id="39" name="object 39" descr=""/>
            <p:cNvSpPr/>
            <p:nvPr/>
          </p:nvSpPr>
          <p:spPr>
            <a:xfrm>
              <a:off x="4257675" y="51530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85725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85725" y="8572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866B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257675" y="51530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0" y="85725"/>
                  </a:moveTo>
                  <a:lnTo>
                    <a:pt x="85725" y="85725"/>
                  </a:lnTo>
                  <a:lnTo>
                    <a:pt x="85725" y="0"/>
                  </a:lnTo>
                  <a:lnTo>
                    <a:pt x="0" y="0"/>
                  </a:lnTo>
                  <a:lnTo>
                    <a:pt x="0" y="857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4368165" y="5095240"/>
            <a:ext cx="6432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0">
                <a:solidFill>
                  <a:srgbClr val="FFFFFF"/>
                </a:solidFill>
                <a:latin typeface="Trebuchet MS"/>
                <a:cs typeface="Trebuchet MS"/>
              </a:rPr>
              <a:t>вірмени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5162550" y="5143500"/>
            <a:ext cx="95250" cy="104775"/>
            <a:chOff x="5162550" y="5143500"/>
            <a:chExt cx="95250" cy="104775"/>
          </a:xfrm>
        </p:grpSpPr>
        <p:sp>
          <p:nvSpPr>
            <p:cNvPr id="43" name="object 43" descr=""/>
            <p:cNvSpPr/>
            <p:nvPr/>
          </p:nvSpPr>
          <p:spPr>
            <a:xfrm>
              <a:off x="5172075" y="5153025"/>
              <a:ext cx="76200" cy="85725"/>
            </a:xfrm>
            <a:custGeom>
              <a:avLst/>
              <a:gdLst/>
              <a:ahLst/>
              <a:cxnLst/>
              <a:rect l="l" t="t" r="r" b="b"/>
              <a:pathLst>
                <a:path w="76200" h="85725">
                  <a:moveTo>
                    <a:pt x="76200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76200" y="85725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F168C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172075" y="5153025"/>
              <a:ext cx="76200" cy="85725"/>
            </a:xfrm>
            <a:custGeom>
              <a:avLst/>
              <a:gdLst/>
              <a:ahLst/>
              <a:cxnLst/>
              <a:rect l="l" t="t" r="r" b="b"/>
              <a:pathLst>
                <a:path w="76200" h="85725">
                  <a:moveTo>
                    <a:pt x="0" y="85725"/>
                  </a:moveTo>
                  <a:lnTo>
                    <a:pt x="76200" y="85725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857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5278754" y="5095240"/>
            <a:ext cx="636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5">
                <a:solidFill>
                  <a:srgbClr val="FFFFFF"/>
                </a:solidFill>
                <a:latin typeface="Trebuchet MS"/>
                <a:cs typeface="Trebuchet MS"/>
              </a:rPr>
              <a:t>албанці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654" y="10731"/>
            <a:ext cx="9032875" cy="1679575"/>
          </a:xfrm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732914" marR="5080" indent="-1720850">
              <a:lnSpc>
                <a:spcPct val="100800"/>
              </a:lnSpc>
              <a:spcBef>
                <a:spcPts val="55"/>
              </a:spcBef>
            </a:pPr>
            <a:r>
              <a:rPr dirty="0" sz="5400" spc="80"/>
              <a:t>Результати</a:t>
            </a:r>
            <a:r>
              <a:rPr dirty="0" sz="5400" spc="-195"/>
              <a:t> </a:t>
            </a:r>
            <a:r>
              <a:rPr dirty="0" sz="5400" spc="335"/>
              <a:t>вибору</a:t>
            </a:r>
            <a:r>
              <a:rPr dirty="0" sz="5400" spc="-235"/>
              <a:t> </a:t>
            </a:r>
            <a:r>
              <a:rPr dirty="0" sz="5400" spc="-20"/>
              <a:t>кухні</a:t>
            </a:r>
            <a:r>
              <a:rPr dirty="0" sz="5400" spc="-229"/>
              <a:t> </a:t>
            </a:r>
            <a:r>
              <a:rPr dirty="0" sz="5400" spc="210"/>
              <a:t>та </a:t>
            </a:r>
            <a:r>
              <a:rPr dirty="0" sz="5400" spc="500"/>
              <a:t>фактори</a:t>
            </a:r>
            <a:r>
              <a:rPr dirty="0" sz="5400" spc="-130"/>
              <a:t> </a:t>
            </a:r>
            <a:r>
              <a:rPr dirty="0" sz="5400" spc="-10"/>
              <a:t>впливу</a:t>
            </a:r>
            <a:endParaRPr sz="5400"/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5107940" cy="6858000"/>
            <a:chOff x="0" y="0"/>
            <a:chExt cx="5107940" cy="6858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0"/>
              <a:ext cx="180975" cy="6858000"/>
            </a:xfrm>
            <a:custGeom>
              <a:avLst/>
              <a:gdLst/>
              <a:ahLst/>
              <a:cxnLst/>
              <a:rect l="l" t="t" r="r" b="b"/>
              <a:pathLst>
                <a:path w="180975" h="6858000">
                  <a:moveTo>
                    <a:pt x="18097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0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24964"/>
              <a:ext cx="5107559" cy="3500742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2200275" y="5829300"/>
            <a:ext cx="104775" cy="104775"/>
            <a:chOff x="2200275" y="5829300"/>
            <a:chExt cx="104775" cy="104775"/>
          </a:xfrm>
        </p:grpSpPr>
        <p:sp>
          <p:nvSpPr>
            <p:cNvPr id="8" name="object 8" descr=""/>
            <p:cNvSpPr/>
            <p:nvPr/>
          </p:nvSpPr>
          <p:spPr>
            <a:xfrm>
              <a:off x="2209800" y="58388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85725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85725" y="8572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209800" y="58388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0" y="85725"/>
                  </a:moveTo>
                  <a:lnTo>
                    <a:pt x="85725" y="85725"/>
                  </a:lnTo>
                  <a:lnTo>
                    <a:pt x="85725" y="0"/>
                  </a:lnTo>
                  <a:lnTo>
                    <a:pt x="0" y="0"/>
                  </a:lnTo>
                  <a:lnTo>
                    <a:pt x="0" y="857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3238500" y="5829300"/>
            <a:ext cx="104775" cy="104775"/>
            <a:chOff x="3238500" y="5829300"/>
            <a:chExt cx="104775" cy="104775"/>
          </a:xfrm>
        </p:grpSpPr>
        <p:sp>
          <p:nvSpPr>
            <p:cNvPr id="11" name="object 11" descr=""/>
            <p:cNvSpPr/>
            <p:nvPr/>
          </p:nvSpPr>
          <p:spPr>
            <a:xfrm>
              <a:off x="3248025" y="58388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85725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85725" y="8572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F42B8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248025" y="58388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0" y="85725"/>
                  </a:moveTo>
                  <a:lnTo>
                    <a:pt x="85725" y="85725"/>
                  </a:lnTo>
                  <a:lnTo>
                    <a:pt x="85725" y="0"/>
                  </a:lnTo>
                  <a:lnTo>
                    <a:pt x="0" y="0"/>
                  </a:lnTo>
                  <a:lnTo>
                    <a:pt x="0" y="857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2316226" y="1644204"/>
            <a:ext cx="9747250" cy="434594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424815">
              <a:lnSpc>
                <a:spcPct val="100000"/>
              </a:lnSpc>
              <a:spcBef>
                <a:spcPts val="360"/>
              </a:spcBef>
            </a:pPr>
            <a:r>
              <a:rPr dirty="0" sz="1850" spc="50">
                <a:solidFill>
                  <a:srgbClr val="FFFFFF"/>
                </a:solidFill>
                <a:latin typeface="Trebuchet MS"/>
                <a:cs typeface="Trebuchet MS"/>
              </a:rPr>
              <a:t>вибір</a:t>
            </a:r>
            <a:r>
              <a:rPr dirty="0" sz="185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Trebuchet MS"/>
                <a:cs typeface="Trebuchet MS"/>
              </a:rPr>
              <a:t>кухні</a:t>
            </a:r>
            <a:endParaRPr sz="1850">
              <a:latin typeface="Trebuchet MS"/>
              <a:cs typeface="Trebuchet MS"/>
            </a:endParaRPr>
          </a:p>
          <a:p>
            <a:pPr marL="3990975" marR="5080">
              <a:lnSpc>
                <a:spcPct val="100299"/>
              </a:lnSpc>
              <a:spcBef>
                <a:spcPts val="305"/>
              </a:spcBef>
            </a:pP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Було</a:t>
            </a:r>
            <a:r>
              <a:rPr dirty="0" sz="2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5">
                <a:solidFill>
                  <a:srgbClr val="FFFFFF"/>
                </a:solidFill>
                <a:latin typeface="Trebuchet MS"/>
                <a:cs typeface="Trebuchet MS"/>
              </a:rPr>
              <a:t>встановлено,</a:t>
            </a:r>
            <a:r>
              <a:rPr dirty="0" sz="2400" spc="-1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05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2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близько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65">
                <a:solidFill>
                  <a:srgbClr val="FFFFFF"/>
                </a:solidFill>
                <a:latin typeface="Trebuchet MS"/>
                <a:cs typeface="Trebuchet MS"/>
              </a:rPr>
              <a:t>70%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студентів </a:t>
            </a:r>
            <a:r>
              <a:rPr dirty="0" sz="2400" spc="125">
                <a:solidFill>
                  <a:srgbClr val="FFFFFF"/>
                </a:solidFill>
                <a:latin typeface="Trebuchet MS"/>
                <a:cs typeface="Trebuchet MS"/>
              </a:rPr>
              <a:t>надають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30">
                <a:solidFill>
                  <a:srgbClr val="FFFFFF"/>
                </a:solidFill>
                <a:latin typeface="Trebuchet MS"/>
                <a:cs typeface="Trebuchet MS"/>
              </a:rPr>
              <a:t>перевагу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кухні </a:t>
            </a:r>
            <a:r>
              <a:rPr dirty="0" sz="2400" spc="125">
                <a:solidFill>
                  <a:srgbClr val="FFFFFF"/>
                </a:solidFill>
                <a:latin typeface="Trebuchet MS"/>
                <a:cs typeface="Trebuchet MS"/>
              </a:rPr>
              <a:t>своєї</a:t>
            </a:r>
            <a:r>
              <a:rPr dirty="0" sz="24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5">
                <a:solidFill>
                  <a:srgbClr val="FFFFFF"/>
                </a:solidFill>
                <a:latin typeface="Trebuchet MS"/>
                <a:cs typeface="Trebuchet MS"/>
              </a:rPr>
              <a:t>національності,</a:t>
            </a:r>
            <a:r>
              <a:rPr dirty="0" sz="2400" spc="-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05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свідчить </a:t>
            </a:r>
            <a:r>
              <a:rPr dirty="0" sz="2400" spc="225">
                <a:solidFill>
                  <a:srgbClr val="FFFFFF"/>
                </a:solidFill>
                <a:latin typeface="Trebuchet MS"/>
                <a:cs typeface="Trebuchet MS"/>
              </a:rPr>
              <a:t>про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20">
                <a:solidFill>
                  <a:srgbClr val="FFFFFF"/>
                </a:solidFill>
                <a:latin typeface="Trebuchet MS"/>
                <a:cs typeface="Trebuchet MS"/>
              </a:rPr>
              <a:t>збереження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традицій,</a:t>
            </a:r>
            <a:r>
              <a:rPr dirty="0" sz="2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50">
                <a:solidFill>
                  <a:srgbClr val="FFFFFF"/>
                </a:solidFill>
                <a:latin typeface="Trebuchet MS"/>
                <a:cs typeface="Trebuchet MS"/>
              </a:rPr>
              <a:t>однак</a:t>
            </a:r>
            <a:r>
              <a:rPr dirty="0" sz="2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40">
                <a:solidFill>
                  <a:srgbClr val="FFFFFF"/>
                </a:solidFill>
                <a:latin typeface="Trebuchet MS"/>
                <a:cs typeface="Trebuchet MS"/>
              </a:rPr>
              <a:t>30% </a:t>
            </a:r>
            <a:r>
              <a:rPr dirty="0" sz="2400" spc="165">
                <a:solidFill>
                  <a:srgbClr val="FFFFFF"/>
                </a:solidFill>
                <a:latin typeface="Trebuchet MS"/>
                <a:cs typeface="Trebuchet MS"/>
              </a:rPr>
              <a:t>обирають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інші</a:t>
            </a:r>
            <a:r>
              <a:rPr dirty="0" sz="2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0">
                <a:solidFill>
                  <a:srgbClr val="FFFFFF"/>
                </a:solidFill>
                <a:latin typeface="Trebuchet MS"/>
                <a:cs typeface="Trebuchet MS"/>
              </a:rPr>
              <a:t>кухні, </a:t>
            </a:r>
            <a:r>
              <a:rPr dirty="0" sz="2400" spc="405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пояснюється 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впливом</a:t>
            </a:r>
            <a:r>
              <a:rPr dirty="0" sz="2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таких</a:t>
            </a:r>
            <a:r>
              <a:rPr dirty="0" sz="24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факторів,</a:t>
            </a:r>
            <a:r>
              <a:rPr dirty="0" sz="24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5">
                <a:solidFill>
                  <a:srgbClr val="FFFFFF"/>
                </a:solidFill>
                <a:latin typeface="Trebuchet MS"/>
                <a:cs typeface="Trebuchet MS"/>
              </a:rPr>
              <a:t>як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спільне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навчання,</a:t>
            </a:r>
            <a:r>
              <a:rPr dirty="0" sz="2400" spc="25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4">
                <a:solidFill>
                  <a:srgbClr val="FFFFFF"/>
                </a:solidFill>
                <a:latin typeface="Trebuchet MS"/>
                <a:cs typeface="Trebuchet MS"/>
              </a:rPr>
              <a:t>міжнаціональне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спілкування,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60">
                <a:solidFill>
                  <a:srgbClr val="FFFFFF"/>
                </a:solidFill>
                <a:latin typeface="Trebuchet MS"/>
                <a:cs typeface="Trebuchet MS"/>
              </a:rPr>
              <a:t>доступність</a:t>
            </a:r>
            <a:r>
              <a:rPr dirty="0" sz="2400" spc="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продуктів,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соціальні</a:t>
            </a:r>
            <a:r>
              <a:rPr dirty="0" sz="24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75">
                <a:solidFill>
                  <a:srgbClr val="FFFFFF"/>
                </a:solidFill>
                <a:latin typeface="Trebuchet MS"/>
                <a:cs typeface="Trebuchet MS"/>
              </a:rPr>
              <a:t>мережі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35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2400" spc="-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сучасний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70">
                <a:solidFill>
                  <a:srgbClr val="FFFFFF"/>
                </a:solidFill>
                <a:latin typeface="Trebuchet MS"/>
                <a:cs typeface="Trebuchet MS"/>
              </a:rPr>
              <a:t>спосіб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життя.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  <a:tabLst>
                <a:tab pos="1054735" algn="l"/>
              </a:tabLst>
            </a:pPr>
            <a:r>
              <a:rPr dirty="0" sz="1200" spc="55">
                <a:solidFill>
                  <a:srgbClr val="FFFFFF"/>
                </a:solidFill>
                <a:latin typeface="Trebuchet MS"/>
                <a:cs typeface="Trebuchet MS"/>
              </a:rPr>
              <a:t>Своя</a:t>
            </a:r>
            <a:r>
              <a:rPr dirty="0" sz="12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Trebuchet MS"/>
                <a:cs typeface="Trebuchet MS"/>
              </a:rPr>
              <a:t>кухня</a:t>
            </a:r>
            <a:r>
              <a:rPr dirty="0" sz="1200">
                <a:solidFill>
                  <a:srgbClr val="FFFFFF"/>
                </a:solidFill>
                <a:latin typeface="Trebuchet MS"/>
                <a:cs typeface="Trebuchet MS"/>
              </a:rPr>
              <a:t>	Інші</a:t>
            </a:r>
            <a:r>
              <a:rPr dirty="0" sz="120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Trebuchet MS"/>
                <a:cs typeface="Trebuchet MS"/>
              </a:rPr>
              <a:t>кухні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4181475" y="5829300"/>
            <a:ext cx="104775" cy="104775"/>
            <a:chOff x="4181475" y="5829300"/>
            <a:chExt cx="104775" cy="104775"/>
          </a:xfrm>
        </p:grpSpPr>
        <p:sp>
          <p:nvSpPr>
            <p:cNvPr id="15" name="object 15" descr=""/>
            <p:cNvSpPr/>
            <p:nvPr/>
          </p:nvSpPr>
          <p:spPr>
            <a:xfrm>
              <a:off x="4191000" y="58388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85725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85725" y="8572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349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191000" y="58388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0" y="85725"/>
                  </a:moveTo>
                  <a:lnTo>
                    <a:pt x="85725" y="85725"/>
                  </a:lnTo>
                  <a:lnTo>
                    <a:pt x="85725" y="0"/>
                  </a:lnTo>
                  <a:lnTo>
                    <a:pt x="0" y="0"/>
                  </a:lnTo>
                  <a:lnTo>
                    <a:pt x="0" y="857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4429125" y="5829300"/>
            <a:ext cx="104775" cy="104775"/>
            <a:chOff x="4429125" y="5829300"/>
            <a:chExt cx="104775" cy="104775"/>
          </a:xfrm>
        </p:grpSpPr>
        <p:sp>
          <p:nvSpPr>
            <p:cNvPr id="18" name="object 18" descr=""/>
            <p:cNvSpPr/>
            <p:nvPr/>
          </p:nvSpPr>
          <p:spPr>
            <a:xfrm>
              <a:off x="4438650" y="58388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85725" y="0"/>
                  </a:moveTo>
                  <a:lnTo>
                    <a:pt x="0" y="0"/>
                  </a:lnTo>
                  <a:lnTo>
                    <a:pt x="0" y="85725"/>
                  </a:lnTo>
                  <a:lnTo>
                    <a:pt x="85725" y="8572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555F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438650" y="5838825"/>
              <a:ext cx="85725" cy="85725"/>
            </a:xfrm>
            <a:custGeom>
              <a:avLst/>
              <a:gdLst/>
              <a:ahLst/>
              <a:cxnLst/>
              <a:rect l="l" t="t" r="r" b="b"/>
              <a:pathLst>
                <a:path w="85725" h="85725">
                  <a:moveTo>
                    <a:pt x="0" y="85725"/>
                  </a:moveTo>
                  <a:lnTo>
                    <a:pt x="85725" y="85725"/>
                  </a:lnTo>
                  <a:lnTo>
                    <a:pt x="85725" y="0"/>
                  </a:lnTo>
                  <a:lnTo>
                    <a:pt x="0" y="0"/>
                  </a:lnTo>
                  <a:lnTo>
                    <a:pt x="0" y="857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80"/>
              <a:t>Результати</a:t>
            </a:r>
            <a:r>
              <a:rPr dirty="0" sz="5400" spc="-60"/>
              <a:t> </a:t>
            </a:r>
            <a:r>
              <a:rPr dirty="0" sz="5400"/>
              <a:t>впливу</a:t>
            </a:r>
            <a:r>
              <a:rPr dirty="0" sz="5400" spc="-95"/>
              <a:t> </a:t>
            </a:r>
            <a:r>
              <a:rPr dirty="0" sz="5400"/>
              <a:t>культур</a:t>
            </a:r>
            <a:r>
              <a:rPr dirty="0" sz="5400" spc="-55"/>
              <a:t> </a:t>
            </a:r>
            <a:r>
              <a:rPr dirty="0" sz="5400" spc="-459"/>
              <a:t>і</a:t>
            </a:r>
            <a:r>
              <a:rPr dirty="0" sz="5400" spc="-20"/>
              <a:t> </a:t>
            </a:r>
            <a:r>
              <a:rPr dirty="0" sz="5400" spc="300"/>
              <a:t>страви</a:t>
            </a:r>
            <a:endParaRPr sz="5400"/>
          </a:p>
        </p:txBody>
      </p:sp>
      <p:sp>
        <p:nvSpPr>
          <p:cNvPr id="4" name="object 4" descr=""/>
          <p:cNvSpPr txBox="1"/>
          <p:nvPr/>
        </p:nvSpPr>
        <p:spPr>
          <a:xfrm>
            <a:off x="6792341" y="1423606"/>
            <a:ext cx="5374640" cy="29578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dirty="0" sz="2400" spc="190">
                <a:solidFill>
                  <a:srgbClr val="FFFFFF"/>
                </a:solidFill>
                <a:latin typeface="Trebuchet MS"/>
                <a:cs typeface="Trebuchet MS"/>
              </a:rPr>
              <a:t>Понад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65">
                <a:solidFill>
                  <a:srgbClr val="FFFFFF"/>
                </a:solidFill>
                <a:latin typeface="Trebuchet MS"/>
                <a:cs typeface="Trebuchet MS"/>
              </a:rPr>
              <a:t>60%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студентів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відзначають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вплив</a:t>
            </a:r>
            <a:r>
              <a:rPr dirty="0" sz="2400" spc="-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інших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культур </a:t>
            </a:r>
            <a:r>
              <a:rPr dirty="0" sz="2400" spc="235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свій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0">
                <a:solidFill>
                  <a:srgbClr val="FFFFFF"/>
                </a:solidFill>
                <a:latin typeface="Trebuchet MS"/>
                <a:cs typeface="Trebuchet MS"/>
              </a:rPr>
              <a:t>раціон, </a:t>
            </a:r>
            <a:r>
              <a:rPr dirty="0" sz="2400" spc="405">
                <a:solidFill>
                  <a:srgbClr val="FFFFFF"/>
                </a:solidFill>
                <a:latin typeface="Trebuchet MS"/>
                <a:cs typeface="Trebuchet MS"/>
              </a:rPr>
              <a:t>що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проявляється</a:t>
            </a:r>
            <a:r>
              <a:rPr dirty="0" sz="24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24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популярності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таких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страв,</a:t>
            </a:r>
            <a:r>
              <a:rPr dirty="0" sz="2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0">
                <a:solidFill>
                  <a:srgbClr val="FFFFFF"/>
                </a:solidFill>
                <a:latin typeface="Trebuchet MS"/>
                <a:cs typeface="Trebuchet MS"/>
              </a:rPr>
              <a:t>як</a:t>
            </a:r>
            <a:r>
              <a:rPr dirty="0" sz="24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45">
                <a:solidFill>
                  <a:srgbClr val="FFFFFF"/>
                </a:solidFill>
                <a:latin typeface="Trebuchet MS"/>
                <a:cs typeface="Trebuchet MS"/>
              </a:rPr>
              <a:t>борщ,</a:t>
            </a:r>
            <a:r>
              <a:rPr dirty="0" sz="24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80">
                <a:solidFill>
                  <a:srgbClr val="FFFFFF"/>
                </a:solidFill>
                <a:latin typeface="Trebuchet MS"/>
                <a:cs typeface="Trebuchet MS"/>
              </a:rPr>
              <a:t>мамалига, 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долма,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5">
                <a:solidFill>
                  <a:srgbClr val="FFFFFF"/>
                </a:solidFill>
                <a:latin typeface="Trebuchet MS"/>
                <a:cs typeface="Trebuchet MS"/>
              </a:rPr>
              <a:t>вареники,</a:t>
            </a:r>
            <a:r>
              <a:rPr dirty="0" sz="2400" spc="-1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90">
                <a:solidFill>
                  <a:srgbClr val="FFFFFF"/>
                </a:solidFill>
                <a:latin typeface="Trebuchet MS"/>
                <a:cs typeface="Trebuchet MS"/>
              </a:rPr>
              <a:t>курбан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і </a:t>
            </a:r>
            <a:r>
              <a:rPr dirty="0" sz="2400" spc="195">
                <a:solidFill>
                  <a:srgbClr val="FFFFFF"/>
                </a:solidFill>
                <a:latin typeface="Trebuchet MS"/>
                <a:cs typeface="Trebuchet MS"/>
              </a:rPr>
              <a:t>каварма,</a:t>
            </a:r>
            <a:r>
              <a:rPr dirty="0" sz="2400" spc="-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45">
                <a:solidFill>
                  <a:srgbClr val="FFFFFF"/>
                </a:solidFill>
                <a:latin typeface="Trebuchet MS"/>
                <a:cs typeface="Trebuchet MS"/>
              </a:rPr>
              <a:t>які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65">
                <a:solidFill>
                  <a:srgbClr val="FFFFFF"/>
                </a:solidFill>
                <a:latin typeface="Trebuchet MS"/>
                <a:cs typeface="Trebuchet MS"/>
              </a:rPr>
              <a:t>представляють</a:t>
            </a:r>
            <a:r>
              <a:rPr dirty="0" sz="2400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різні кухні</a:t>
            </a:r>
            <a:r>
              <a:rPr dirty="0" sz="24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29">
                <a:solidFill>
                  <a:srgbClr val="FFFFFF"/>
                </a:solidFill>
                <a:latin typeface="Trebuchet MS"/>
                <a:cs typeface="Trebuchet MS"/>
              </a:rPr>
              <a:t>формують</a:t>
            </a:r>
            <a:r>
              <a:rPr dirty="0" sz="24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35">
                <a:solidFill>
                  <a:srgbClr val="FFFFFF"/>
                </a:solidFill>
                <a:latin typeface="Trebuchet MS"/>
                <a:cs typeface="Trebuchet MS"/>
              </a:rPr>
              <a:t>спільну </a:t>
            </a:r>
            <a:r>
              <a:rPr dirty="0" sz="2400" spc="125">
                <a:solidFill>
                  <a:srgbClr val="FFFFFF"/>
                </a:solidFill>
                <a:latin typeface="Trebuchet MS"/>
                <a:cs typeface="Trebuchet MS"/>
              </a:rPr>
              <a:t>гастрономічну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культуру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35">
                <a:solidFill>
                  <a:srgbClr val="FFFFFF"/>
                </a:solidFill>
                <a:latin typeface="Trebuchet MS"/>
                <a:cs typeface="Trebuchet MS"/>
              </a:rPr>
              <a:t>регіону.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0" y="0"/>
            <a:ext cx="6410960" cy="6858000"/>
            <a:chOff x="0" y="0"/>
            <a:chExt cx="6410960" cy="685800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42962" y="1662176"/>
              <a:ext cx="5563235" cy="0"/>
            </a:xfrm>
            <a:custGeom>
              <a:avLst/>
              <a:gdLst/>
              <a:ahLst/>
              <a:cxnLst/>
              <a:rect l="l" t="t" r="r" b="b"/>
              <a:pathLst>
                <a:path w="5563235" h="0">
                  <a:moveTo>
                    <a:pt x="0" y="0"/>
                  </a:moveTo>
                  <a:lnTo>
                    <a:pt x="5562663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842962" y="2076513"/>
          <a:ext cx="5639435" cy="2485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9405"/>
                <a:gridCol w="295910"/>
                <a:gridCol w="629285"/>
                <a:gridCol w="295909"/>
                <a:gridCol w="638810"/>
                <a:gridCol w="286385"/>
                <a:gridCol w="638809"/>
                <a:gridCol w="295910"/>
                <a:gridCol w="638810"/>
                <a:gridCol w="286385"/>
                <a:gridCol w="638810"/>
                <a:gridCol w="286385"/>
                <a:gridCol w="320039"/>
              </a:tblGrid>
              <a:tr h="4095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 grid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 grid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08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095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 descr=""/>
          <p:cNvSpPr txBox="1"/>
          <p:nvPr/>
        </p:nvSpPr>
        <p:spPr>
          <a:xfrm>
            <a:off x="607377" y="4461509"/>
            <a:ext cx="1098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FFFFFF"/>
                </a:solidFill>
                <a:latin typeface="Trebuchet MS"/>
                <a:cs typeface="Trebuchet MS"/>
              </a:rPr>
              <a:t>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07377" y="4045902"/>
            <a:ext cx="11048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07377" y="3630612"/>
            <a:ext cx="11048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07377" y="3215322"/>
            <a:ext cx="11048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07377" y="2800032"/>
            <a:ext cx="11048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FFFFFF"/>
                </a:solidFill>
                <a:latin typeface="Trebuchet MS"/>
                <a:cs typeface="Trebuchet MS"/>
              </a:rPr>
              <a:t>8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22922" y="2384742"/>
            <a:ext cx="1974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FFFFFF"/>
                </a:solidFill>
                <a:latin typeface="Trebuchet MS"/>
                <a:cs typeface="Trebuchet MS"/>
              </a:rPr>
              <a:t>10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22922" y="1970023"/>
            <a:ext cx="1974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FFFFFF"/>
                </a:solidFill>
                <a:latin typeface="Trebuchet MS"/>
                <a:cs typeface="Trebuchet MS"/>
              </a:rPr>
              <a:t>12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22922" y="1554734"/>
            <a:ext cx="1974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FFFFFF"/>
                </a:solidFill>
                <a:latin typeface="Trebuchet MS"/>
                <a:cs typeface="Trebuchet MS"/>
              </a:rPr>
              <a:t>14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074419" y="4658105"/>
            <a:ext cx="4635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00">
                <a:solidFill>
                  <a:srgbClr val="FFFFFF"/>
                </a:solidFill>
                <a:latin typeface="Trebuchet MS"/>
                <a:cs typeface="Trebuchet MS"/>
              </a:rPr>
              <a:t>Борщ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814829" y="4658105"/>
            <a:ext cx="8451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>
                <a:solidFill>
                  <a:srgbClr val="FFFFFF"/>
                </a:solidFill>
                <a:latin typeface="Trebuchet MS"/>
                <a:cs typeface="Trebuchet MS"/>
              </a:rPr>
              <a:t>Мамалига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701921" y="4658105"/>
            <a:ext cx="5924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70">
                <a:solidFill>
                  <a:srgbClr val="FFFFFF"/>
                </a:solidFill>
                <a:latin typeface="Trebuchet MS"/>
                <a:cs typeface="Trebuchet MS"/>
              </a:rPr>
              <a:t>Курбан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582030" y="4658105"/>
            <a:ext cx="740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4">
                <a:solidFill>
                  <a:srgbClr val="FFFFFF"/>
                </a:solidFill>
                <a:latin typeface="Trebuchet MS"/>
                <a:cs typeface="Trebuchet MS"/>
              </a:rPr>
              <a:t>Каварма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327275" y="1187386"/>
            <a:ext cx="2355215" cy="311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 spc="65">
                <a:solidFill>
                  <a:srgbClr val="FFFFFF"/>
                </a:solidFill>
                <a:latin typeface="Trebuchet MS"/>
                <a:cs typeface="Trebuchet MS"/>
              </a:rPr>
              <a:t>Харчові</a:t>
            </a:r>
            <a:r>
              <a:rPr dirty="0" sz="185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50" spc="75">
                <a:solidFill>
                  <a:srgbClr val="FFFFFF"/>
                </a:solidFill>
                <a:latin typeface="Trebuchet MS"/>
                <a:cs typeface="Trebuchet MS"/>
              </a:rPr>
              <a:t>вподавання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2724150" y="5010150"/>
            <a:ext cx="76200" cy="85725"/>
          </a:xfrm>
          <a:custGeom>
            <a:avLst/>
            <a:gdLst/>
            <a:ahLst/>
            <a:cxnLst/>
            <a:rect l="l" t="t" r="r" b="b"/>
            <a:pathLst>
              <a:path w="76200" h="85725">
                <a:moveTo>
                  <a:pt x="76200" y="0"/>
                </a:moveTo>
                <a:lnTo>
                  <a:pt x="0" y="0"/>
                </a:lnTo>
                <a:lnTo>
                  <a:pt x="0" y="85725"/>
                </a:lnTo>
                <a:lnTo>
                  <a:pt x="76200" y="85725"/>
                </a:lnTo>
                <a:lnTo>
                  <a:pt x="76200" y="0"/>
                </a:lnTo>
                <a:close/>
              </a:path>
            </a:pathLst>
          </a:custGeom>
          <a:solidFill>
            <a:srgbClr val="DE31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2829305" y="4658105"/>
            <a:ext cx="1652905" cy="5022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7310">
              <a:lnSpc>
                <a:spcPct val="100000"/>
              </a:lnSpc>
              <a:spcBef>
                <a:spcPts val="100"/>
              </a:spcBef>
              <a:tabLst>
                <a:tab pos="889000" algn="l"/>
              </a:tabLst>
            </a:pPr>
            <a:r>
              <a:rPr dirty="0" sz="1200" spc="105">
                <a:solidFill>
                  <a:srgbClr val="FFFFFF"/>
                </a:solidFill>
                <a:latin typeface="Trebuchet MS"/>
                <a:cs typeface="Trebuchet MS"/>
              </a:rPr>
              <a:t>Долма</a:t>
            </a:r>
            <a:r>
              <a:rPr dirty="0" sz="1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1200" spc="60">
                <a:solidFill>
                  <a:srgbClr val="FFFFFF"/>
                </a:solidFill>
                <a:latin typeface="Trebuchet MS"/>
                <a:cs typeface="Trebuchet MS"/>
              </a:rPr>
              <a:t>Вареники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dirty="0" sz="1200">
                <a:solidFill>
                  <a:srgbClr val="FFFFFF"/>
                </a:solidFill>
                <a:latin typeface="Trebuchet MS"/>
                <a:cs typeface="Trebuchet MS"/>
              </a:rPr>
              <a:t>Харчові</a:t>
            </a:r>
            <a:r>
              <a:rPr dirty="0" sz="1200" spc="1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rebuchet MS"/>
                <a:cs typeface="Trebuchet MS"/>
              </a:rPr>
              <a:t>вподавання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951864" y="5581967"/>
            <a:ext cx="4109720" cy="5772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Результати</a:t>
            </a:r>
            <a:r>
              <a:rPr dirty="0" sz="1800" spc="2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опитування</a:t>
            </a:r>
            <a:r>
              <a:rPr dirty="0" sz="1800" spc="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35">
                <a:solidFill>
                  <a:srgbClr val="FFFFFF"/>
                </a:solidFill>
                <a:latin typeface="Trebuchet MS"/>
                <a:cs typeface="Trebuchet MS"/>
              </a:rPr>
              <a:t>по</a:t>
            </a:r>
            <a:r>
              <a:rPr dirty="0" sz="1800" spc="2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95">
                <a:solidFill>
                  <a:srgbClr val="FFFFFF"/>
                </a:solidFill>
                <a:latin typeface="Trebuchet MS"/>
                <a:cs typeface="Trebuchet MS"/>
              </a:rPr>
              <a:t>харчовим </a:t>
            </a:r>
            <a:r>
              <a:rPr dirty="0" sz="1800" spc="75">
                <a:solidFill>
                  <a:srgbClr val="FFFFFF"/>
                </a:solidFill>
                <a:latin typeface="Trebuchet MS"/>
                <a:cs typeface="Trebuchet MS"/>
              </a:rPr>
              <a:t>вподованням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4400550">
              <a:lnSpc>
                <a:spcPct val="100000"/>
              </a:lnSpc>
              <a:spcBef>
                <a:spcPts val="130"/>
              </a:spcBef>
            </a:pPr>
            <a:r>
              <a:rPr dirty="0" spc="200"/>
              <a:t>Висновки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5772150" cy="6858000"/>
            <a:chOff x="0" y="0"/>
            <a:chExt cx="5772150" cy="6858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50" y="838200"/>
              <a:ext cx="5676900" cy="5162550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443547" y="1351914"/>
            <a:ext cx="11789410" cy="546481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5476875" marR="5080">
              <a:lnSpc>
                <a:spcPct val="90200"/>
              </a:lnSpc>
              <a:spcBef>
                <a:spcPts val="385"/>
              </a:spcBef>
            </a:pPr>
            <a:r>
              <a:rPr dirty="0" sz="2400" spc="15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ході</a:t>
            </a:r>
            <a:r>
              <a:rPr dirty="0" sz="2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0">
                <a:solidFill>
                  <a:srgbClr val="FFFFFF"/>
                </a:solidFill>
                <a:latin typeface="Trebuchet MS"/>
                <a:cs typeface="Trebuchet MS"/>
              </a:rPr>
              <a:t>дослідження</a:t>
            </a:r>
            <a:r>
              <a:rPr dirty="0" sz="2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0">
                <a:solidFill>
                  <a:srgbClr val="FFFFFF"/>
                </a:solidFill>
                <a:latin typeface="Trebuchet MS"/>
                <a:cs typeface="Trebuchet MS"/>
              </a:rPr>
              <a:t>встановлено,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385">
                <a:solidFill>
                  <a:srgbClr val="FFFFFF"/>
                </a:solidFill>
                <a:latin typeface="Trebuchet MS"/>
                <a:cs typeface="Trebuchet MS"/>
              </a:rPr>
              <a:t>що </a:t>
            </a: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національна</a:t>
            </a:r>
            <a:r>
              <a:rPr dirty="0" sz="24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приналежність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0">
                <a:solidFill>
                  <a:srgbClr val="FFFFFF"/>
                </a:solidFill>
                <a:latin typeface="Trebuchet MS"/>
                <a:cs typeface="Trebuchet MS"/>
              </a:rPr>
              <a:t>суттєво </a:t>
            </a:r>
            <a:r>
              <a:rPr dirty="0" sz="2400" spc="85">
                <a:solidFill>
                  <a:srgbClr val="FFFFFF"/>
                </a:solidFill>
                <a:latin typeface="Trebuchet MS"/>
                <a:cs typeface="Trebuchet MS"/>
              </a:rPr>
              <a:t>впливає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35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харчові</a:t>
            </a:r>
            <a:r>
              <a:rPr dirty="0" sz="24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0">
                <a:solidFill>
                  <a:srgbClr val="FFFFFF"/>
                </a:solidFill>
                <a:latin typeface="Trebuchet MS"/>
                <a:cs typeface="Trebuchet MS"/>
              </a:rPr>
              <a:t>вподобання</a:t>
            </a:r>
            <a:r>
              <a:rPr dirty="0" sz="2400" spc="6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студентів,</a:t>
            </a:r>
            <a:r>
              <a:rPr dirty="0" sz="24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50">
                <a:solidFill>
                  <a:srgbClr val="FFFFFF"/>
                </a:solidFill>
                <a:latin typeface="Trebuchet MS"/>
                <a:cs typeface="Trebuchet MS"/>
              </a:rPr>
              <a:t>однак</a:t>
            </a:r>
            <a:r>
              <a:rPr dirty="0" sz="2400" spc="-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24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багатонаціональному </a:t>
            </a:r>
            <a:r>
              <a:rPr dirty="0" sz="2400" spc="170">
                <a:solidFill>
                  <a:srgbClr val="FFFFFF"/>
                </a:solidFill>
                <a:latin typeface="Trebuchet MS"/>
                <a:cs typeface="Trebuchet MS"/>
              </a:rPr>
              <a:t>середовищі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відбувається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активне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змішування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65">
                <a:solidFill>
                  <a:srgbClr val="FFFFFF"/>
                </a:solidFill>
                <a:latin typeface="Trebuchet MS"/>
                <a:cs typeface="Trebuchet MS"/>
              </a:rPr>
              <a:t>кулінарних</a:t>
            </a:r>
            <a:r>
              <a:rPr dirty="0" sz="2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традицій,</a:t>
            </a:r>
            <a:r>
              <a:rPr dirty="0" sz="24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40">
                <a:solidFill>
                  <a:srgbClr val="FFFFFF"/>
                </a:solidFill>
                <a:latin typeface="Trebuchet MS"/>
                <a:cs typeface="Trebuchet MS"/>
              </a:rPr>
              <a:t>при </a:t>
            </a:r>
            <a:r>
              <a:rPr dirty="0" sz="2400" spc="190">
                <a:solidFill>
                  <a:srgbClr val="FFFFFF"/>
                </a:solidFill>
                <a:latin typeface="Trebuchet MS"/>
                <a:cs typeface="Trebuchet MS"/>
              </a:rPr>
              <a:t>цьому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95">
                <a:solidFill>
                  <a:srgbClr val="FFFFFF"/>
                </a:solidFill>
                <a:latin typeface="Trebuchet MS"/>
                <a:cs typeface="Trebuchet MS"/>
              </a:rPr>
              <a:t>автором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90">
                <a:solidFill>
                  <a:srgbClr val="FFFFFF"/>
                </a:solidFill>
                <a:latin typeface="Trebuchet MS"/>
                <a:cs typeface="Trebuchet MS"/>
              </a:rPr>
              <a:t>самостійно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проведено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повний</a:t>
            </a:r>
            <a:r>
              <a:rPr dirty="0" sz="2400" spc="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цикл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дослідження,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395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його </a:t>
            </a:r>
            <a:r>
              <a:rPr dirty="0" sz="2400" spc="110">
                <a:solidFill>
                  <a:srgbClr val="FFFFFF"/>
                </a:solidFill>
                <a:latin typeface="Trebuchet MS"/>
                <a:cs typeface="Trebuchet MS"/>
              </a:rPr>
              <a:t>новизна</a:t>
            </a:r>
            <a:r>
              <a:rPr dirty="0" sz="2400" spc="-1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05">
                <a:solidFill>
                  <a:srgbClr val="FFFFFF"/>
                </a:solidFill>
                <a:latin typeface="Trebuchet MS"/>
                <a:cs typeface="Trebuchet MS"/>
              </a:rPr>
              <a:t>полягає</a:t>
            </a:r>
            <a:r>
              <a:rPr dirty="0" sz="240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2400" spc="-1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вивченні</a:t>
            </a:r>
            <a:r>
              <a:rPr dirty="0" sz="24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14">
                <a:solidFill>
                  <a:srgbClr val="FFFFFF"/>
                </a:solidFill>
                <a:latin typeface="Trebuchet MS"/>
                <a:cs typeface="Trebuchet MS"/>
              </a:rPr>
              <a:t>сучасних </a:t>
            </a:r>
            <a:r>
              <a:rPr dirty="0" sz="2400" spc="70">
                <a:solidFill>
                  <a:srgbClr val="FFFFFF"/>
                </a:solidFill>
                <a:latin typeface="Trebuchet MS"/>
                <a:cs typeface="Trebuchet MS"/>
              </a:rPr>
              <a:t>харчових</a:t>
            </a:r>
            <a:r>
              <a:rPr dirty="0" sz="240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65">
                <a:solidFill>
                  <a:srgbClr val="FFFFFF"/>
                </a:solidFill>
                <a:latin typeface="Trebuchet MS"/>
                <a:cs typeface="Trebuchet MS"/>
              </a:rPr>
              <a:t>тенденцій</a:t>
            </a:r>
            <a:r>
              <a:rPr dirty="0" sz="2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студентів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40">
                <a:solidFill>
                  <a:srgbClr val="FFFFFF"/>
                </a:solidFill>
                <a:latin typeface="Trebuchet MS"/>
                <a:cs typeface="Trebuchet MS"/>
              </a:rPr>
              <a:t>Бессарабії, 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результати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якого</a:t>
            </a:r>
            <a:r>
              <a:rPr dirty="0" sz="24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00">
                <a:solidFill>
                  <a:srgbClr val="FFFFFF"/>
                </a:solidFill>
                <a:latin typeface="Trebuchet MS"/>
                <a:cs typeface="Trebuchet MS"/>
              </a:rPr>
              <a:t>можуть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бути </a:t>
            </a:r>
            <a:r>
              <a:rPr dirty="0" sz="2400" spc="90">
                <a:solidFill>
                  <a:srgbClr val="FFFFFF"/>
                </a:solidFill>
                <a:latin typeface="Trebuchet MS"/>
                <a:cs typeface="Trebuchet MS"/>
              </a:rPr>
              <a:t>використані</a:t>
            </a:r>
            <a:r>
              <a:rPr dirty="0" sz="24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для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організації</a:t>
            </a:r>
            <a:r>
              <a:rPr dirty="0" sz="24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0">
                <a:solidFill>
                  <a:srgbClr val="FFFFFF"/>
                </a:solidFill>
                <a:latin typeface="Trebuchet MS"/>
                <a:cs typeface="Trebuchet MS"/>
              </a:rPr>
              <a:t>харчування</a:t>
            </a:r>
            <a:r>
              <a:rPr dirty="0" sz="24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у 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навчальних</a:t>
            </a:r>
            <a:r>
              <a:rPr dirty="0" sz="24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закладах.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630"/>
              </a:spcBef>
            </a:pPr>
            <a:endParaRPr sz="2400">
              <a:latin typeface="Trebuchet MS"/>
              <a:cs typeface="Trebuchet MS"/>
            </a:endParaRPr>
          </a:p>
          <a:p>
            <a:pPr marL="12700" marR="6865620">
              <a:lnSpc>
                <a:spcPct val="100800"/>
              </a:lnSpc>
            </a:pPr>
            <a:r>
              <a:rPr dirty="0" sz="1800" spc="55">
                <a:solidFill>
                  <a:srgbClr val="FFFFFF"/>
                </a:solidFill>
                <a:latin typeface="Trebuchet MS"/>
                <a:cs typeface="Trebuchet MS"/>
              </a:rPr>
              <a:t>Харчові</a:t>
            </a:r>
            <a:r>
              <a:rPr dirty="0" sz="1800" spc="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85">
                <a:solidFill>
                  <a:srgbClr val="FFFFFF"/>
                </a:solidFill>
                <a:latin typeface="Trebuchet MS"/>
                <a:cs typeface="Trebuchet MS"/>
              </a:rPr>
              <a:t>вподобання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різний</a:t>
            </a:r>
            <a:r>
              <a:rPr dirty="0" sz="18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00">
                <a:solidFill>
                  <a:srgbClr val="FFFFFF"/>
                </a:solidFill>
                <a:latin typeface="Trebuchet MS"/>
                <a:cs typeface="Trebuchet MS"/>
              </a:rPr>
              <a:t>націй</a:t>
            </a:r>
            <a:r>
              <a:rPr dirty="0" sz="18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14">
                <a:solidFill>
                  <a:srgbClr val="FFFFFF"/>
                </a:solidFill>
                <a:latin typeface="Trebuchet MS"/>
                <a:cs typeface="Trebuchet MS"/>
              </a:rPr>
              <a:t>за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145">
                <a:solidFill>
                  <a:srgbClr val="FFFFFF"/>
                </a:solidFill>
                <a:latin typeface="Trebuchet MS"/>
                <a:cs typeface="Trebuchet MS"/>
              </a:rPr>
              <a:t>одним </a:t>
            </a:r>
            <a:r>
              <a:rPr dirty="0" sz="1800" spc="80">
                <a:solidFill>
                  <a:srgbClr val="FFFFFF"/>
                </a:solidFill>
                <a:latin typeface="Trebuchet MS"/>
                <a:cs typeface="Trebuchet MS"/>
              </a:rPr>
              <a:t>столом[9]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57065" y="242887"/>
            <a:ext cx="3467735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300"/>
              <a:t>Джерела:</a:t>
            </a:r>
            <a:endParaRPr sz="5400"/>
          </a:p>
        </p:txBody>
      </p:sp>
      <p:sp>
        <p:nvSpPr>
          <p:cNvPr id="3" name="object 3" descr=""/>
          <p:cNvSpPr/>
          <p:nvPr/>
        </p:nvSpPr>
        <p:spPr>
          <a:xfrm>
            <a:off x="284225" y="1557019"/>
            <a:ext cx="9525000" cy="9525"/>
          </a:xfrm>
          <a:custGeom>
            <a:avLst/>
            <a:gdLst/>
            <a:ahLst/>
            <a:cxnLst/>
            <a:rect l="l" t="t" r="r" b="b"/>
            <a:pathLst>
              <a:path w="9525000" h="9525">
                <a:moveTo>
                  <a:pt x="9525000" y="0"/>
                </a:moveTo>
                <a:lnTo>
                  <a:pt x="0" y="0"/>
                </a:lnTo>
                <a:lnTo>
                  <a:pt x="0" y="9525"/>
                </a:lnTo>
                <a:lnTo>
                  <a:pt x="9525000" y="9525"/>
                </a:lnTo>
                <a:lnTo>
                  <a:pt x="9525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284225" y="1899920"/>
            <a:ext cx="11715750" cy="9525"/>
          </a:xfrm>
          <a:custGeom>
            <a:avLst/>
            <a:gdLst/>
            <a:ahLst/>
            <a:cxnLst/>
            <a:rect l="l" t="t" r="r" b="b"/>
            <a:pathLst>
              <a:path w="11715750" h="9525">
                <a:moveTo>
                  <a:pt x="11715750" y="0"/>
                </a:moveTo>
                <a:lnTo>
                  <a:pt x="0" y="0"/>
                </a:lnTo>
                <a:lnTo>
                  <a:pt x="0" y="9525"/>
                </a:lnTo>
                <a:lnTo>
                  <a:pt x="11715750" y="9525"/>
                </a:lnTo>
                <a:lnTo>
                  <a:pt x="11715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84225" y="2109470"/>
            <a:ext cx="8086725" cy="9525"/>
          </a:xfrm>
          <a:custGeom>
            <a:avLst/>
            <a:gdLst/>
            <a:ahLst/>
            <a:cxnLst/>
            <a:rect l="l" t="t" r="r" b="b"/>
            <a:pathLst>
              <a:path w="8086725" h="9525">
                <a:moveTo>
                  <a:pt x="8086725" y="0"/>
                </a:moveTo>
                <a:lnTo>
                  <a:pt x="0" y="0"/>
                </a:lnTo>
                <a:lnTo>
                  <a:pt x="0" y="9525"/>
                </a:lnTo>
                <a:lnTo>
                  <a:pt x="8086725" y="9525"/>
                </a:lnTo>
                <a:lnTo>
                  <a:pt x="80867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84225" y="2452370"/>
            <a:ext cx="6667500" cy="9525"/>
          </a:xfrm>
          <a:custGeom>
            <a:avLst/>
            <a:gdLst/>
            <a:ahLst/>
            <a:cxnLst/>
            <a:rect l="l" t="t" r="r" b="b"/>
            <a:pathLst>
              <a:path w="6667500" h="9525">
                <a:moveTo>
                  <a:pt x="6667500" y="0"/>
                </a:moveTo>
                <a:lnTo>
                  <a:pt x="0" y="0"/>
                </a:lnTo>
                <a:lnTo>
                  <a:pt x="0" y="9525"/>
                </a:lnTo>
                <a:lnTo>
                  <a:pt x="6667500" y="9525"/>
                </a:lnTo>
                <a:lnTo>
                  <a:pt x="66675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284225" y="2795270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3429000" y="0"/>
                </a:moveTo>
                <a:lnTo>
                  <a:pt x="0" y="0"/>
                </a:lnTo>
                <a:lnTo>
                  <a:pt x="0" y="9525"/>
                </a:lnTo>
                <a:lnTo>
                  <a:pt x="3429000" y="9525"/>
                </a:lnTo>
                <a:lnTo>
                  <a:pt x="3429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284225" y="3138170"/>
            <a:ext cx="11744325" cy="9525"/>
          </a:xfrm>
          <a:custGeom>
            <a:avLst/>
            <a:gdLst/>
            <a:ahLst/>
            <a:cxnLst/>
            <a:rect l="l" t="t" r="r" b="b"/>
            <a:pathLst>
              <a:path w="11744325" h="9525">
                <a:moveTo>
                  <a:pt x="11744325" y="0"/>
                </a:moveTo>
                <a:lnTo>
                  <a:pt x="0" y="0"/>
                </a:lnTo>
                <a:lnTo>
                  <a:pt x="0" y="9525"/>
                </a:lnTo>
                <a:lnTo>
                  <a:pt x="11744325" y="9525"/>
                </a:lnTo>
                <a:lnTo>
                  <a:pt x="117443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284225" y="3347720"/>
            <a:ext cx="11715750" cy="9525"/>
          </a:xfrm>
          <a:custGeom>
            <a:avLst/>
            <a:gdLst/>
            <a:ahLst/>
            <a:cxnLst/>
            <a:rect l="l" t="t" r="r" b="b"/>
            <a:pathLst>
              <a:path w="11715750" h="9525">
                <a:moveTo>
                  <a:pt x="11715750" y="0"/>
                </a:moveTo>
                <a:lnTo>
                  <a:pt x="0" y="0"/>
                </a:lnTo>
                <a:lnTo>
                  <a:pt x="0" y="9525"/>
                </a:lnTo>
                <a:lnTo>
                  <a:pt x="11715750" y="9525"/>
                </a:lnTo>
                <a:lnTo>
                  <a:pt x="11715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284225" y="3557270"/>
            <a:ext cx="11734800" cy="9525"/>
          </a:xfrm>
          <a:custGeom>
            <a:avLst/>
            <a:gdLst/>
            <a:ahLst/>
            <a:cxnLst/>
            <a:rect l="l" t="t" r="r" b="b"/>
            <a:pathLst>
              <a:path w="11734800" h="9525">
                <a:moveTo>
                  <a:pt x="11734800" y="0"/>
                </a:moveTo>
                <a:lnTo>
                  <a:pt x="0" y="0"/>
                </a:lnTo>
                <a:lnTo>
                  <a:pt x="0" y="9525"/>
                </a:lnTo>
                <a:lnTo>
                  <a:pt x="11734800" y="9525"/>
                </a:lnTo>
                <a:lnTo>
                  <a:pt x="11734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284225" y="3776345"/>
            <a:ext cx="11668125" cy="9525"/>
          </a:xfrm>
          <a:custGeom>
            <a:avLst/>
            <a:gdLst/>
            <a:ahLst/>
            <a:cxnLst/>
            <a:rect l="l" t="t" r="r" b="b"/>
            <a:pathLst>
              <a:path w="11668125" h="9525">
                <a:moveTo>
                  <a:pt x="11668125" y="0"/>
                </a:moveTo>
                <a:lnTo>
                  <a:pt x="0" y="0"/>
                </a:lnTo>
                <a:lnTo>
                  <a:pt x="0" y="9524"/>
                </a:lnTo>
                <a:lnTo>
                  <a:pt x="11668125" y="9524"/>
                </a:lnTo>
                <a:lnTo>
                  <a:pt x="116681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284225" y="3985895"/>
            <a:ext cx="11744325" cy="9525"/>
          </a:xfrm>
          <a:custGeom>
            <a:avLst/>
            <a:gdLst/>
            <a:ahLst/>
            <a:cxnLst/>
            <a:rect l="l" t="t" r="r" b="b"/>
            <a:pathLst>
              <a:path w="11744325" h="9525">
                <a:moveTo>
                  <a:pt x="11744325" y="0"/>
                </a:moveTo>
                <a:lnTo>
                  <a:pt x="0" y="0"/>
                </a:lnTo>
                <a:lnTo>
                  <a:pt x="0" y="9524"/>
                </a:lnTo>
                <a:lnTo>
                  <a:pt x="11744325" y="9524"/>
                </a:lnTo>
                <a:lnTo>
                  <a:pt x="117443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284225" y="4204970"/>
            <a:ext cx="381000" cy="9525"/>
          </a:xfrm>
          <a:custGeom>
            <a:avLst/>
            <a:gdLst/>
            <a:ahLst/>
            <a:cxnLst/>
            <a:rect l="l" t="t" r="r" b="b"/>
            <a:pathLst>
              <a:path w="381000" h="9525">
                <a:moveTo>
                  <a:pt x="380999" y="0"/>
                </a:moveTo>
                <a:lnTo>
                  <a:pt x="0" y="0"/>
                </a:lnTo>
                <a:lnTo>
                  <a:pt x="0" y="9524"/>
                </a:lnTo>
                <a:lnTo>
                  <a:pt x="380999" y="9524"/>
                </a:lnTo>
                <a:lnTo>
                  <a:pt x="3809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284225" y="4757420"/>
            <a:ext cx="5791200" cy="9525"/>
          </a:xfrm>
          <a:custGeom>
            <a:avLst/>
            <a:gdLst/>
            <a:ahLst/>
            <a:cxnLst/>
            <a:rect l="l" t="t" r="r" b="b"/>
            <a:pathLst>
              <a:path w="5791200" h="9525">
                <a:moveTo>
                  <a:pt x="5791200" y="0"/>
                </a:moveTo>
                <a:lnTo>
                  <a:pt x="0" y="0"/>
                </a:lnTo>
                <a:lnTo>
                  <a:pt x="0" y="9524"/>
                </a:lnTo>
                <a:lnTo>
                  <a:pt x="5791200" y="9524"/>
                </a:lnTo>
                <a:lnTo>
                  <a:pt x="5791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284225" y="5090795"/>
            <a:ext cx="11772900" cy="9525"/>
          </a:xfrm>
          <a:custGeom>
            <a:avLst/>
            <a:gdLst/>
            <a:ahLst/>
            <a:cxnLst/>
            <a:rect l="l" t="t" r="r" b="b"/>
            <a:pathLst>
              <a:path w="11772900" h="9525">
                <a:moveTo>
                  <a:pt x="11772900" y="0"/>
                </a:moveTo>
                <a:lnTo>
                  <a:pt x="0" y="0"/>
                </a:lnTo>
                <a:lnTo>
                  <a:pt x="0" y="9524"/>
                </a:lnTo>
                <a:lnTo>
                  <a:pt x="11772900" y="9524"/>
                </a:lnTo>
                <a:lnTo>
                  <a:pt x="11772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284225" y="5309870"/>
            <a:ext cx="11677650" cy="9525"/>
          </a:xfrm>
          <a:custGeom>
            <a:avLst/>
            <a:gdLst/>
            <a:ahLst/>
            <a:cxnLst/>
            <a:rect l="l" t="t" r="r" b="b"/>
            <a:pathLst>
              <a:path w="11677650" h="9525">
                <a:moveTo>
                  <a:pt x="11677650" y="0"/>
                </a:moveTo>
                <a:lnTo>
                  <a:pt x="0" y="0"/>
                </a:lnTo>
                <a:lnTo>
                  <a:pt x="0" y="9524"/>
                </a:lnTo>
                <a:lnTo>
                  <a:pt x="11677650" y="9524"/>
                </a:lnTo>
                <a:lnTo>
                  <a:pt x="116776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284225" y="5519420"/>
            <a:ext cx="11772900" cy="9525"/>
          </a:xfrm>
          <a:custGeom>
            <a:avLst/>
            <a:gdLst/>
            <a:ahLst/>
            <a:cxnLst/>
            <a:rect l="l" t="t" r="r" b="b"/>
            <a:pathLst>
              <a:path w="11772900" h="9525">
                <a:moveTo>
                  <a:pt x="11772900" y="0"/>
                </a:moveTo>
                <a:lnTo>
                  <a:pt x="0" y="0"/>
                </a:lnTo>
                <a:lnTo>
                  <a:pt x="0" y="9524"/>
                </a:lnTo>
                <a:lnTo>
                  <a:pt x="11772900" y="9524"/>
                </a:lnTo>
                <a:lnTo>
                  <a:pt x="11772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284225" y="5738469"/>
            <a:ext cx="11753850" cy="9525"/>
          </a:xfrm>
          <a:custGeom>
            <a:avLst/>
            <a:gdLst/>
            <a:ahLst/>
            <a:cxnLst/>
            <a:rect l="l" t="t" r="r" b="b"/>
            <a:pathLst>
              <a:path w="11753850" h="9525">
                <a:moveTo>
                  <a:pt x="11753850" y="0"/>
                </a:moveTo>
                <a:lnTo>
                  <a:pt x="0" y="0"/>
                </a:lnTo>
                <a:lnTo>
                  <a:pt x="0" y="9524"/>
                </a:lnTo>
                <a:lnTo>
                  <a:pt x="11753850" y="9524"/>
                </a:lnTo>
                <a:lnTo>
                  <a:pt x="11753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284225" y="5948019"/>
            <a:ext cx="11734800" cy="9525"/>
          </a:xfrm>
          <a:custGeom>
            <a:avLst/>
            <a:gdLst/>
            <a:ahLst/>
            <a:cxnLst/>
            <a:rect l="l" t="t" r="r" b="b"/>
            <a:pathLst>
              <a:path w="11734800" h="9525">
                <a:moveTo>
                  <a:pt x="11734800" y="0"/>
                </a:moveTo>
                <a:lnTo>
                  <a:pt x="0" y="0"/>
                </a:lnTo>
                <a:lnTo>
                  <a:pt x="0" y="9524"/>
                </a:lnTo>
                <a:lnTo>
                  <a:pt x="11734800" y="9524"/>
                </a:lnTo>
                <a:lnTo>
                  <a:pt x="11734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284225" y="6157569"/>
            <a:ext cx="6162675" cy="9525"/>
          </a:xfrm>
          <a:custGeom>
            <a:avLst/>
            <a:gdLst/>
            <a:ahLst/>
            <a:cxnLst/>
            <a:rect l="l" t="t" r="r" b="b"/>
            <a:pathLst>
              <a:path w="6162675" h="9525">
                <a:moveTo>
                  <a:pt x="6162675" y="0"/>
                </a:moveTo>
                <a:lnTo>
                  <a:pt x="0" y="0"/>
                </a:lnTo>
                <a:lnTo>
                  <a:pt x="0" y="9524"/>
                </a:lnTo>
                <a:lnTo>
                  <a:pt x="6162675" y="9524"/>
                </a:lnTo>
                <a:lnTo>
                  <a:pt x="61626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271779" y="1220880"/>
            <a:ext cx="11793220" cy="4975225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dirty="0" sz="1400" spc="75">
                <a:latin typeface="Trebuchet MS"/>
                <a:cs typeface="Trebuchet MS"/>
                <a:hlinkClick r:id="rId2"/>
              </a:rPr>
              <a:t>https://uk.wikipedia.org/wiki/%D0%91%D0%B5%D1%81%D1%81%D0%B0%D1%80%D0%B0%D0%B1%D1%96%D1%8F</a:t>
            </a:r>
            <a:r>
              <a:rPr dirty="0" sz="1400" spc="125"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dirty="0" sz="1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95">
                <a:solidFill>
                  <a:srgbClr val="FFFFFF"/>
                </a:solidFill>
                <a:latin typeface="Trebuchet MS"/>
                <a:cs typeface="Trebuchet MS"/>
              </a:rPr>
              <a:t>Бессарабія</a:t>
            </a:r>
            <a:endParaRPr sz="1400">
              <a:latin typeface="Trebuchet MS"/>
              <a:cs typeface="Trebuchet MS"/>
            </a:endParaRPr>
          </a:p>
          <a:p>
            <a:pPr marL="12700" marR="54610">
              <a:lnSpc>
                <a:spcPts val="1650"/>
              </a:lnSpc>
              <a:spcBef>
                <a:spcPts val="1105"/>
              </a:spcBef>
            </a:pPr>
            <a:r>
              <a:rPr dirty="0" sz="1400" spc="75">
                <a:latin typeface="Trebuchet MS"/>
                <a:cs typeface="Trebuchet MS"/>
                <a:hlinkClick r:id="rId3"/>
              </a:rPr>
              <a:t>https://uk.wikipedia.org/wiki/%D0%91%D0%B5%D1%81%D1%81%D0%B0%D1%80%D0%B0%D0%B1%D1%96%D1%8F_%D0%B2_%D1%81%D0%B</a:t>
            </a:r>
            <a:r>
              <a:rPr dirty="0" sz="1400" spc="130">
                <a:latin typeface="Trebuchet MS"/>
                <a:cs typeface="Trebuchet MS"/>
              </a:rPr>
              <a:t> </a:t>
            </a:r>
            <a:r>
              <a:rPr dirty="0" sz="1400" spc="130">
                <a:latin typeface="Trebuchet MS"/>
                <a:cs typeface="Trebuchet MS"/>
                <a:hlinkClick r:id="rId3"/>
              </a:rPr>
              <a:t>A%D0%BB%D0%B0%D0%B4%D1%96_%D0%A0%D1%83%D0%BC%D1%83%D0%BD%D1%96%D1%97</a:t>
            </a:r>
            <a:r>
              <a:rPr dirty="0" sz="1400" spc="1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-</a:t>
            </a:r>
            <a:r>
              <a:rPr dirty="0" sz="1400" spc="-45">
                <a:latin typeface="Trebuchet MS"/>
                <a:cs typeface="Trebuchet MS"/>
              </a:rPr>
              <a:t> </a:t>
            </a:r>
            <a:r>
              <a:rPr dirty="0" sz="1400" spc="95">
                <a:latin typeface="Trebuchet MS"/>
                <a:cs typeface="Trebuchet MS"/>
              </a:rPr>
              <a:t>Бесарабія</a:t>
            </a:r>
            <a:r>
              <a:rPr dirty="0" sz="1400" spc="-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в</a:t>
            </a:r>
            <a:r>
              <a:rPr dirty="0" sz="1400" spc="-40">
                <a:latin typeface="Trebuchet MS"/>
                <a:cs typeface="Trebuchet MS"/>
              </a:rPr>
              <a:t> </a:t>
            </a:r>
            <a:r>
              <a:rPr dirty="0" sz="1400" spc="50">
                <a:latin typeface="Trebuchet MS"/>
                <a:cs typeface="Trebuchet MS"/>
              </a:rPr>
              <a:t>складі</a:t>
            </a:r>
            <a:r>
              <a:rPr dirty="0" sz="1400" spc="-105">
                <a:latin typeface="Trebuchet MS"/>
                <a:cs typeface="Trebuchet MS"/>
              </a:rPr>
              <a:t> </a:t>
            </a:r>
            <a:r>
              <a:rPr dirty="0" sz="1400" spc="-10">
                <a:latin typeface="Trebuchet MS"/>
                <a:cs typeface="Trebuchet MS"/>
              </a:rPr>
              <a:t>Румунії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dirty="0" sz="1400">
                <a:latin typeface="Trebuchet MS"/>
                <a:cs typeface="Trebuchet MS"/>
                <a:hlinkClick r:id="rId4"/>
              </a:rPr>
              <a:t>https://www.ucrainarma.org/ww_ii_and_after/bessarabija</a:t>
            </a:r>
            <a:r>
              <a:rPr dirty="0" sz="1400">
                <a:latin typeface="Trebuchet MS"/>
                <a:cs typeface="Trebuchet MS"/>
                <a:hlinkClick r:id="rId4"/>
              </a:rPr>
              <a:t>-</a:t>
            </a:r>
            <a:r>
              <a:rPr dirty="0" sz="1400" spc="-55">
                <a:latin typeface="Trebuchet MS"/>
                <a:cs typeface="Trebuchet MS"/>
                <a:hlinkClick r:id="rId4"/>
              </a:rPr>
              <a:t>istorija</a:t>
            </a:r>
            <a:r>
              <a:rPr dirty="0" sz="1400" spc="-55">
                <a:latin typeface="Trebuchet MS"/>
                <a:cs typeface="Trebuchet MS"/>
                <a:hlinkClick r:id="rId4"/>
              </a:rPr>
              <a:t>-</a:t>
            </a:r>
            <a:r>
              <a:rPr dirty="0" sz="1400" spc="-20">
                <a:latin typeface="Trebuchet MS"/>
                <a:cs typeface="Trebuchet MS"/>
                <a:hlinkClick r:id="rId4"/>
              </a:rPr>
              <a:t>aneksiji.html</a:t>
            </a:r>
            <a:r>
              <a:rPr dirty="0" sz="1400" spc="40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-</a:t>
            </a:r>
            <a:r>
              <a:rPr dirty="0" sz="1400" spc="345">
                <a:latin typeface="Trebuchet MS"/>
                <a:cs typeface="Trebuchet MS"/>
              </a:rPr>
              <a:t> </a:t>
            </a:r>
            <a:r>
              <a:rPr dirty="0" sz="1400" spc="90">
                <a:latin typeface="Trebuchet MS"/>
                <a:cs typeface="Trebuchet MS"/>
              </a:rPr>
              <a:t>Бессарабія.</a:t>
            </a:r>
            <a:r>
              <a:rPr dirty="0" sz="1400" spc="30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Історія</a:t>
            </a:r>
            <a:r>
              <a:rPr dirty="0" sz="1400" spc="27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однієї</a:t>
            </a:r>
            <a:r>
              <a:rPr dirty="0" sz="1400" spc="365">
                <a:latin typeface="Trebuchet MS"/>
                <a:cs typeface="Trebuchet MS"/>
              </a:rPr>
              <a:t> </a:t>
            </a:r>
            <a:r>
              <a:rPr dirty="0" sz="1400" spc="35">
                <a:latin typeface="Trebuchet MS"/>
                <a:cs typeface="Trebuchet MS"/>
              </a:rPr>
              <a:t>анексії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dirty="0" sz="1400">
                <a:latin typeface="Trebuchet MS"/>
                <a:cs typeface="Trebuchet MS"/>
                <a:hlinkClick r:id="rId5"/>
              </a:rPr>
              <a:t>https://encyclopedia.com.ua/entry</a:t>
            </a:r>
            <a:r>
              <a:rPr dirty="0" sz="1400">
                <a:latin typeface="Trebuchet MS"/>
                <a:cs typeface="Trebuchet MS"/>
                <a:hlinkClick r:id="rId5"/>
              </a:rPr>
              <a:t>-</a:t>
            </a:r>
            <a:r>
              <a:rPr dirty="0" sz="1400" spc="50">
                <a:latin typeface="Trebuchet MS"/>
                <a:cs typeface="Trebuchet MS"/>
                <a:hlinkClick r:id="rId5"/>
              </a:rPr>
              <a:t>249</a:t>
            </a:r>
            <a:r>
              <a:rPr dirty="0" sz="1400" spc="434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-</a:t>
            </a:r>
            <a:r>
              <a:rPr dirty="0" sz="1400" spc="50">
                <a:latin typeface="Trebuchet MS"/>
                <a:cs typeface="Trebuchet MS"/>
              </a:rPr>
              <a:t>  </a:t>
            </a:r>
            <a:r>
              <a:rPr dirty="0" sz="1400">
                <a:latin typeface="Trebuchet MS"/>
                <a:cs typeface="Trebuchet MS"/>
              </a:rPr>
              <a:t>Енциклопедія</a:t>
            </a:r>
            <a:r>
              <a:rPr dirty="0" sz="1400" spc="95">
                <a:latin typeface="Trebuchet MS"/>
                <a:cs typeface="Trebuchet MS"/>
              </a:rPr>
              <a:t>  </a:t>
            </a:r>
            <a:r>
              <a:rPr dirty="0" sz="1400" spc="85">
                <a:latin typeface="Trebuchet MS"/>
                <a:cs typeface="Trebuchet MS"/>
              </a:rPr>
              <a:t>Бесарабії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64"/>
              </a:lnSpc>
              <a:spcBef>
                <a:spcPts val="1025"/>
              </a:spcBef>
            </a:pPr>
            <a:r>
              <a:rPr dirty="0" sz="1400" spc="60">
                <a:latin typeface="Trebuchet MS"/>
                <a:cs typeface="Trebuchet MS"/>
                <a:hlinkClick r:id="rId6"/>
              </a:rPr>
              <a:t>https://chm.onu.edu.ua/article/view/123739#:~:text=%D0%A3%201812%20%D1%80.%20%D0%B4%D0%BE%20%D1%81%D0%BA%D0%BB%D0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50"/>
              </a:lnSpc>
            </a:pPr>
            <a:r>
              <a:rPr dirty="0" sz="1400" spc="114">
                <a:latin typeface="Trebuchet MS"/>
                <a:cs typeface="Trebuchet MS"/>
                <a:hlinkClick r:id="rId6"/>
              </a:rPr>
              <a:t>%B0%D0%B4%D1%83%20%D0%A0%D0%BE%D1%81%D1%96%D0%B9%D1%81%D1%8C%D0%BA%D0%BE%D1%97%20%D1%96%D0%BC%D0%BF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64"/>
              </a:lnSpc>
            </a:pPr>
            <a:r>
              <a:rPr dirty="0" sz="1400" spc="110">
                <a:latin typeface="Trebuchet MS"/>
                <a:cs typeface="Trebuchet MS"/>
                <a:hlinkClick r:id="rId6"/>
              </a:rPr>
              <a:t>%D0%B5%D1%80%D1%96%D1%97,%D0%B2%D0%BA%D0%BB%D1%8E%D1%87%D0%B5%D0%BD%D0%B0%20%D1%82%D0%B5%D1%80%D0%B8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64"/>
              </a:lnSpc>
              <a:spcBef>
                <a:spcPts val="45"/>
              </a:spcBef>
            </a:pPr>
            <a:r>
              <a:rPr dirty="0" sz="1400" spc="114">
                <a:latin typeface="Trebuchet MS"/>
                <a:cs typeface="Trebuchet MS"/>
                <a:hlinkClick r:id="rId6"/>
              </a:rPr>
              <a:t>%D1%82%D0%BE%D1%80%D1%96%D1%8F%20%D0%BC%D1%96%D0%B6%20%D0%94%D0%BD%D1%96%D1%81%D1%82%D1%80%D0%BE%D0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64"/>
              </a:lnSpc>
            </a:pPr>
            <a:r>
              <a:rPr dirty="0" sz="1400" spc="120">
                <a:latin typeface="Trebuchet MS"/>
                <a:cs typeface="Trebuchet MS"/>
                <a:hlinkClick r:id="rId6"/>
              </a:rPr>
              <a:t>%BC%2C%20%D0%9F%D1%80%D1%83%D1%82%D0%BE%D0%BC%20%D1%82%D0%B0%20%D0%94%D1%83%D0%BD%D0%B0%D1%94%D0%BC</a:t>
            </a:r>
            <a:endParaRPr sz="1400">
              <a:latin typeface="Trebuchet MS"/>
              <a:cs typeface="Trebuchet MS"/>
            </a:endParaRPr>
          </a:p>
          <a:p>
            <a:pPr marL="12700" marR="137160">
              <a:lnSpc>
                <a:spcPts val="1650"/>
              </a:lnSpc>
              <a:spcBef>
                <a:spcPts val="130"/>
              </a:spcBef>
            </a:pPr>
            <a:r>
              <a:rPr dirty="0" sz="1400" spc="200">
                <a:latin typeface="Trebuchet MS"/>
                <a:cs typeface="Trebuchet MS"/>
                <a:hlinkClick r:id="rId6"/>
              </a:rPr>
              <a:t>%2C</a:t>
            </a:r>
            <a:r>
              <a:rPr dirty="0" sz="1400" spc="1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-</a:t>
            </a:r>
            <a:r>
              <a:rPr dirty="0" sz="1400" spc="40">
                <a:latin typeface="Trebuchet MS"/>
                <a:cs typeface="Trebuchet MS"/>
              </a:rPr>
              <a:t> </a:t>
            </a:r>
            <a:r>
              <a:rPr dirty="0" sz="1400" spc="110">
                <a:latin typeface="Trebuchet MS"/>
                <a:cs typeface="Trebuchet MS"/>
              </a:rPr>
              <a:t>ПРАВО</a:t>
            </a:r>
            <a:r>
              <a:rPr dirty="0" sz="1400" spc="85">
                <a:latin typeface="Trebuchet MS"/>
                <a:cs typeface="Trebuchet MS"/>
              </a:rPr>
              <a:t> </a:t>
            </a:r>
            <a:r>
              <a:rPr dirty="0" sz="1400" spc="70">
                <a:latin typeface="Trebuchet MS"/>
                <a:cs typeface="Trebuchet MS"/>
              </a:rPr>
              <a:t>ВОЛОДІННЯ</a:t>
            </a:r>
            <a:r>
              <a:rPr dirty="0" sz="1400" spc="4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ТЕРИТОРІЄЮ</a:t>
            </a:r>
            <a:r>
              <a:rPr dirty="0" sz="1400" spc="6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«БЕССАРАБІЇ»</a:t>
            </a:r>
            <a:r>
              <a:rPr dirty="0" sz="1400" spc="120">
                <a:latin typeface="Trebuchet MS"/>
                <a:cs typeface="Trebuchet MS"/>
              </a:rPr>
              <a:t> </a:t>
            </a:r>
            <a:r>
              <a:rPr dirty="0" sz="1400" spc="60">
                <a:latin typeface="Trebuchet MS"/>
                <a:cs typeface="Trebuchet MS"/>
              </a:rPr>
              <a:t>у</a:t>
            </a:r>
            <a:r>
              <a:rPr dirty="0" sz="1400" spc="2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ХІХ</a:t>
            </a:r>
            <a:r>
              <a:rPr dirty="0" sz="1400" spc="50">
                <a:latin typeface="Trebuchet MS"/>
                <a:cs typeface="Trebuchet MS"/>
              </a:rPr>
              <a:t> </a:t>
            </a:r>
            <a:r>
              <a:rPr dirty="0" sz="1400" spc="195">
                <a:latin typeface="Trebuchet MS"/>
                <a:cs typeface="Trebuchet MS"/>
              </a:rPr>
              <a:t>–</a:t>
            </a:r>
            <a:r>
              <a:rPr dirty="0" sz="1400" spc="40">
                <a:latin typeface="Trebuchet MS"/>
                <a:cs typeface="Trebuchet MS"/>
              </a:rPr>
              <a:t> </a:t>
            </a:r>
            <a:r>
              <a:rPr dirty="0" sz="1400" spc="140">
                <a:latin typeface="Trebuchet MS"/>
                <a:cs typeface="Trebuchet MS"/>
              </a:rPr>
              <a:t>НА</a:t>
            </a:r>
            <a:r>
              <a:rPr dirty="0" sz="1400" spc="3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ПОЧАТКУ</a:t>
            </a:r>
            <a:r>
              <a:rPr dirty="0" sz="1400" spc="20">
                <a:latin typeface="Trebuchet MS"/>
                <a:cs typeface="Trebuchet MS"/>
              </a:rPr>
              <a:t> </a:t>
            </a:r>
            <a:r>
              <a:rPr dirty="0" sz="1400" spc="55">
                <a:latin typeface="Trebuchet MS"/>
                <a:cs typeface="Trebuchet MS"/>
              </a:rPr>
              <a:t>ХХ</a:t>
            </a:r>
            <a:r>
              <a:rPr dirty="0" sz="1400" spc="75">
                <a:latin typeface="Trebuchet MS"/>
                <a:cs typeface="Trebuchet MS"/>
              </a:rPr>
              <a:t> </a:t>
            </a:r>
            <a:r>
              <a:rPr dirty="0" sz="1400" spc="-55">
                <a:latin typeface="Trebuchet MS"/>
                <a:cs typeface="Trebuchet MS"/>
              </a:rPr>
              <a:t>ст.:</a:t>
            </a:r>
            <a:r>
              <a:rPr dirty="0" sz="1400" spc="20">
                <a:latin typeface="Trebuchet MS"/>
                <a:cs typeface="Trebuchet MS"/>
              </a:rPr>
              <a:t> </a:t>
            </a:r>
            <a:r>
              <a:rPr dirty="0" sz="1400" spc="85">
                <a:latin typeface="Trebuchet MS"/>
                <a:cs typeface="Trebuchet MS"/>
              </a:rPr>
              <a:t>СКЛАДНЕ</a:t>
            </a:r>
            <a:r>
              <a:rPr dirty="0" sz="1400" spc="114">
                <a:latin typeface="Trebuchet MS"/>
                <a:cs typeface="Trebuchet MS"/>
              </a:rPr>
              <a:t> </a:t>
            </a:r>
            <a:r>
              <a:rPr dirty="0" sz="1400" spc="-20">
                <a:latin typeface="Trebuchet MS"/>
                <a:cs typeface="Trebuchet MS"/>
              </a:rPr>
              <a:t>ПЕРЕПЛЕТІННЯ</a:t>
            </a:r>
            <a:r>
              <a:rPr dirty="0" sz="1400" spc="3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АРГУМЕНТІВ</a:t>
            </a:r>
            <a:r>
              <a:rPr dirty="0" sz="1400" spc="50">
                <a:latin typeface="Trebuchet MS"/>
                <a:cs typeface="Trebuchet MS"/>
              </a:rPr>
              <a:t> </a:t>
            </a:r>
            <a:r>
              <a:rPr dirty="0" sz="1400" spc="35">
                <a:latin typeface="Trebuchet MS"/>
                <a:cs typeface="Trebuchet MS"/>
              </a:rPr>
              <a:t>ЗАЦІКАВЛЕНИХ </a:t>
            </a:r>
            <a:r>
              <a:rPr dirty="0" sz="1400" spc="55">
                <a:latin typeface="Trebuchet MS"/>
                <a:cs typeface="Trebuchet MS"/>
              </a:rPr>
              <a:t>СТОРІН</a:t>
            </a:r>
            <a:r>
              <a:rPr dirty="0" sz="1400" spc="30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В</a:t>
            </a:r>
            <a:r>
              <a:rPr dirty="0" sz="1400" spc="-50">
                <a:latin typeface="Trebuchet MS"/>
                <a:cs typeface="Trebuchet MS"/>
              </a:rPr>
              <a:t> </a:t>
            </a:r>
            <a:r>
              <a:rPr dirty="0" sz="1400" spc="140">
                <a:latin typeface="Trebuchet MS"/>
                <a:cs typeface="Trebuchet MS"/>
              </a:rPr>
              <a:t>УМОВАХ</a:t>
            </a:r>
            <a:r>
              <a:rPr dirty="0" sz="1400" spc="7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РЕГІОНУ-</a:t>
            </a:r>
            <a:r>
              <a:rPr dirty="0" sz="1400" spc="45">
                <a:latin typeface="Trebuchet MS"/>
                <a:cs typeface="Trebuchet MS"/>
              </a:rPr>
              <a:t>ФРОНТИРУ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dirty="0" sz="1400" spc="-20">
                <a:latin typeface="Trebuchet MS"/>
                <a:cs typeface="Trebuchet MS"/>
                <a:hlinkClick r:id="rId7"/>
              </a:rPr>
              <a:t>http://www.izmail</a:t>
            </a:r>
            <a:r>
              <a:rPr dirty="0" sz="1400" spc="-20">
                <a:latin typeface="Trebuchet MS"/>
                <a:cs typeface="Trebuchet MS"/>
                <a:hlinkClick r:id="rId7"/>
              </a:rPr>
              <a:t>-</a:t>
            </a:r>
            <a:r>
              <a:rPr dirty="0" sz="1400">
                <a:latin typeface="Trebuchet MS"/>
                <a:cs typeface="Trebuchet MS"/>
                <a:hlinkClick r:id="rId7"/>
              </a:rPr>
              <a:t>cbs.edukit.od.ua/biblioteka/istoriya_mista_izmail/</a:t>
            </a:r>
            <a:r>
              <a:rPr dirty="0" sz="1400" spc="26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-</a:t>
            </a:r>
            <a:r>
              <a:rPr dirty="0" sz="1400" spc="24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Історія</a:t>
            </a:r>
            <a:r>
              <a:rPr dirty="0" sz="1400" spc="175">
                <a:latin typeface="Trebuchet MS"/>
                <a:cs typeface="Trebuchet MS"/>
              </a:rPr>
              <a:t> </a:t>
            </a:r>
            <a:r>
              <a:rPr dirty="0" sz="1400" spc="40">
                <a:latin typeface="Trebuchet MS"/>
                <a:cs typeface="Trebuchet MS"/>
              </a:rPr>
              <a:t>Ізмаїлу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00600"/>
              </a:lnSpc>
              <a:spcBef>
                <a:spcPts val="940"/>
              </a:spcBef>
            </a:pPr>
            <a:r>
              <a:rPr dirty="0" sz="1400" spc="65">
                <a:latin typeface="Trebuchet MS"/>
                <a:cs typeface="Trebuchet MS"/>
                <a:hlinkClick r:id="rId8"/>
              </a:rPr>
              <a:t>https://www.ukrainer.net/regions/bessarabiya/#:~:text=%D0%86%D1%81%D1%82%D0%BE%D1%80%D0%B8%D1%87%D0%BD%D0%B8%D0%B</a:t>
            </a:r>
            <a:r>
              <a:rPr dirty="0" sz="1400" spc="500">
                <a:latin typeface="Trebuchet MS"/>
                <a:cs typeface="Trebuchet MS"/>
              </a:rPr>
              <a:t> </a:t>
            </a:r>
            <a:r>
              <a:rPr dirty="0" sz="1400" spc="110">
                <a:latin typeface="Trebuchet MS"/>
                <a:cs typeface="Trebuchet MS"/>
                <a:hlinkClick r:id="rId8"/>
              </a:rPr>
              <a:t>9%20%D1%80%D0%B5%D0%B3%D1%96%D0%BE%D0%BD%20%D0%BD%D0%B0%20%D0%BF%D1%96%D0%B2%D0%B4%D0%B5%D0%BD%D0%B</a:t>
            </a:r>
            <a:r>
              <a:rPr dirty="0" sz="1400" spc="500">
                <a:latin typeface="Trebuchet MS"/>
                <a:cs typeface="Trebuchet MS"/>
              </a:rPr>
              <a:t> </a:t>
            </a:r>
            <a:r>
              <a:rPr dirty="0" sz="1400" spc="114">
                <a:latin typeface="Trebuchet MS"/>
                <a:cs typeface="Trebuchet MS"/>
                <a:hlinkClick r:id="rId8"/>
              </a:rPr>
              <a:t>D%D0%BE%D0%BC%D1%83%20%D0%B7%D0%B0%D1%85%D0%BE%D0%B4%D1%96,%D0%94%D0%BD%D1%96%D1%81%D1%82%D1%80%D0%B</a:t>
            </a:r>
            <a:r>
              <a:rPr dirty="0" sz="1400" spc="114">
                <a:latin typeface="Trebuchet MS"/>
                <a:cs typeface="Trebuchet MS"/>
              </a:rPr>
              <a:t> </a:t>
            </a:r>
            <a:r>
              <a:rPr dirty="0" sz="1400" spc="120">
                <a:latin typeface="Trebuchet MS"/>
                <a:cs typeface="Trebuchet MS"/>
                <a:hlinkClick r:id="rId8"/>
              </a:rPr>
              <a:t>E%D0%B2%D1%81%D1%8C%D0%BA%D0%B8%D0%B9%2C%20%D0%B2%D1%96%D0%B4%D0%BE%D0%BC%D0%B8%D0%B9%20%D1%81%D0%B</a:t>
            </a:r>
            <a:r>
              <a:rPr dirty="0" sz="1400" spc="120">
                <a:latin typeface="Trebuchet MS"/>
                <a:cs typeface="Trebuchet MS"/>
              </a:rPr>
              <a:t> </a:t>
            </a:r>
            <a:r>
              <a:rPr dirty="0" sz="1400" spc="120">
                <a:latin typeface="Trebuchet MS"/>
                <a:cs typeface="Trebuchet MS"/>
                <a:hlinkClick r:id="rId8"/>
              </a:rPr>
              <a:t>2%D0%BE%D1%94%D1%8E%20%D0%90%D0%BA%D0%BA%D0%B5%D1%80%D0%BC%D0%B0%D0%BD%D1%81%D1%8C%D0%BA%D0%BE%D1%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55"/>
              </a:lnSpc>
            </a:pPr>
            <a:r>
              <a:rPr dirty="0" sz="1400" spc="114">
                <a:latin typeface="Trebuchet MS"/>
                <a:cs typeface="Trebuchet MS"/>
                <a:hlinkClick r:id="rId8"/>
              </a:rPr>
              <a:t>8E%20%D1%84%D0%BE%D1%80%D1%82%D0%B5%D1%86%D0%B5%D1%8E</a:t>
            </a:r>
            <a:r>
              <a:rPr dirty="0" sz="1400" spc="-25">
                <a:latin typeface="Trebuchet MS"/>
                <a:cs typeface="Trebuchet MS"/>
              </a:rPr>
              <a:t> </a:t>
            </a:r>
            <a:r>
              <a:rPr dirty="0" sz="1400">
                <a:latin typeface="Trebuchet MS"/>
                <a:cs typeface="Trebuchet MS"/>
              </a:rPr>
              <a:t>-</a:t>
            </a:r>
            <a:r>
              <a:rPr dirty="0" sz="1400" spc="-50">
                <a:latin typeface="Trebuchet MS"/>
                <a:cs typeface="Trebuchet MS"/>
              </a:rPr>
              <a:t> </a:t>
            </a:r>
            <a:r>
              <a:rPr dirty="0" sz="1400" spc="75">
                <a:latin typeface="Trebuchet MS"/>
                <a:cs typeface="Trebuchet MS"/>
              </a:rPr>
              <a:t>Географія</a:t>
            </a:r>
            <a:r>
              <a:rPr dirty="0" sz="1400" spc="-15">
                <a:latin typeface="Trebuchet MS"/>
                <a:cs typeface="Trebuchet MS"/>
              </a:rPr>
              <a:t> </a:t>
            </a:r>
            <a:r>
              <a:rPr dirty="0" sz="1400" spc="85">
                <a:latin typeface="Trebuchet MS"/>
                <a:cs typeface="Trebuchet MS"/>
              </a:rPr>
              <a:t>Бесарабії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0" y="0"/>
            <a:ext cx="2847975" cy="6858000"/>
            <a:chOff x="0" y="0"/>
            <a:chExt cx="2847975" cy="6858000"/>
          </a:xfrm>
        </p:grpSpPr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4610" y="242887"/>
            <a:ext cx="8194040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834765" algn="l"/>
              </a:tabLst>
            </a:pPr>
            <a:r>
              <a:rPr dirty="0" sz="5400" spc="300"/>
              <a:t>Джерела:</a:t>
            </a:r>
            <a:r>
              <a:rPr dirty="0" sz="5400"/>
              <a:t>	</a:t>
            </a:r>
            <a:r>
              <a:rPr dirty="0" sz="5400" spc="360"/>
              <a:t>Зображення</a:t>
            </a:r>
            <a:endParaRPr sz="54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9855" rIns="0" bIns="0" rtlCol="0" vert="horz">
            <a:spAutoFit/>
          </a:bodyPr>
          <a:lstStyle/>
          <a:p>
            <a:pPr marL="363220" indent="-350520">
              <a:lnSpc>
                <a:spcPct val="100000"/>
              </a:lnSpc>
              <a:spcBef>
                <a:spcPts val="865"/>
              </a:spcBef>
              <a:buAutoNum type="arabicPlain"/>
              <a:tabLst>
                <a:tab pos="363220" algn="l"/>
              </a:tabLst>
            </a:pPr>
            <a:r>
              <a:rPr dirty="0"/>
              <a:t>-</a:t>
            </a:r>
            <a:r>
              <a:rPr dirty="0" spc="420"/>
              <a:t>  </a:t>
            </a:r>
            <a:r>
              <a:rPr dirty="0" spc="-10"/>
              <a:t>https://uc.od.ua/columns/alexvelmozhko/1202159</a:t>
            </a:r>
          </a:p>
          <a:p>
            <a:pPr marL="363220" indent="-350520">
              <a:lnSpc>
                <a:spcPct val="100000"/>
              </a:lnSpc>
              <a:spcBef>
                <a:spcPts val="770"/>
              </a:spcBef>
              <a:buAutoNum type="arabicPlain"/>
              <a:tabLst>
                <a:tab pos="363220" algn="l"/>
              </a:tabLst>
            </a:pPr>
            <a:r>
              <a:rPr dirty="0"/>
              <a:t>-</a:t>
            </a:r>
            <a:r>
              <a:rPr dirty="0" spc="345"/>
              <a:t>  </a:t>
            </a:r>
            <a:r>
              <a:rPr dirty="0" spc="-10"/>
              <a:t>https://</a:t>
            </a:r>
            <a:r>
              <a:rPr dirty="0" spc="-10">
                <a:hlinkClick r:id="rId2"/>
              </a:rPr>
              <a:t>www.radiosvoboda.org/a/29255704.html</a:t>
            </a:r>
          </a:p>
          <a:p>
            <a:pPr marL="363220" indent="-350520">
              <a:lnSpc>
                <a:spcPts val="2055"/>
              </a:lnSpc>
              <a:spcBef>
                <a:spcPts val="770"/>
              </a:spcBef>
              <a:buAutoNum type="arabicPlain"/>
              <a:tabLst>
                <a:tab pos="363220" algn="l"/>
              </a:tabLst>
            </a:pPr>
            <a:r>
              <a:rPr dirty="0" spc="-50"/>
              <a:t>-</a:t>
            </a:r>
          </a:p>
          <a:p>
            <a:pPr marL="12700">
              <a:lnSpc>
                <a:spcPts val="2055"/>
              </a:lnSpc>
            </a:pPr>
            <a:r>
              <a:rPr dirty="0" spc="45"/>
              <a:t>https://uk.wikipedia.org/wiki/%D0%A4%D0%B0%D0%B9%D0%BB:Ethnische_Karte_Bessarabiens_1930.png</a:t>
            </a:r>
          </a:p>
          <a:p>
            <a:pPr marL="363220" indent="-350520">
              <a:lnSpc>
                <a:spcPct val="100000"/>
              </a:lnSpc>
              <a:spcBef>
                <a:spcPts val="770"/>
              </a:spcBef>
              <a:buAutoNum type="arabicPlain" startAt="4"/>
              <a:tabLst>
                <a:tab pos="363220" algn="l"/>
              </a:tabLst>
            </a:pPr>
            <a:r>
              <a:rPr dirty="0"/>
              <a:t>-</a:t>
            </a:r>
            <a:r>
              <a:rPr dirty="0" spc="-65"/>
              <a:t> </a:t>
            </a:r>
            <a:r>
              <a:rPr dirty="0" spc="130"/>
              <a:t>Фото</a:t>
            </a:r>
            <a:r>
              <a:rPr dirty="0" spc="-100"/>
              <a:t> </a:t>
            </a:r>
            <a:r>
              <a:rPr dirty="0"/>
              <a:t>з</a:t>
            </a:r>
            <a:r>
              <a:rPr dirty="0" spc="-55"/>
              <a:t> </a:t>
            </a:r>
            <a:r>
              <a:rPr dirty="0" spc="75"/>
              <a:t>історико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65"/>
              <a:t> </a:t>
            </a:r>
            <a:r>
              <a:rPr dirty="0" spc="85"/>
              <a:t>краєзнавчого</a:t>
            </a:r>
            <a:r>
              <a:rPr dirty="0" spc="-25"/>
              <a:t> </a:t>
            </a:r>
            <a:r>
              <a:rPr dirty="0" spc="65"/>
              <a:t>кімнати</a:t>
            </a:r>
            <a:r>
              <a:rPr dirty="0" spc="-70"/>
              <a:t> </a:t>
            </a:r>
            <a:r>
              <a:rPr dirty="0"/>
              <a:t>-</a:t>
            </a:r>
            <a:r>
              <a:rPr dirty="0" spc="-65"/>
              <a:t> </a:t>
            </a:r>
            <a:r>
              <a:rPr dirty="0" spc="145"/>
              <a:t>музею</a:t>
            </a:r>
            <a:r>
              <a:rPr dirty="0" spc="-45"/>
              <a:t> </a:t>
            </a:r>
            <a:r>
              <a:rPr dirty="0" spc="-10"/>
              <a:t>ІАТФК</a:t>
            </a:r>
          </a:p>
          <a:p>
            <a:pPr marL="363220" indent="-350520">
              <a:lnSpc>
                <a:spcPct val="100000"/>
              </a:lnSpc>
              <a:spcBef>
                <a:spcPts val="840"/>
              </a:spcBef>
              <a:buAutoNum type="arabicPlain" startAt="4"/>
              <a:tabLst>
                <a:tab pos="363220" algn="l"/>
              </a:tabLst>
            </a:pPr>
            <a:r>
              <a:rPr dirty="0"/>
              <a:t>-</a:t>
            </a:r>
            <a:r>
              <a:rPr dirty="0" spc="325"/>
              <a:t> </a:t>
            </a:r>
            <a:r>
              <a:rPr dirty="0" spc="-10"/>
              <a:t>https://harchi.info/articles/bolgarski-</a:t>
            </a:r>
            <a:r>
              <a:rPr dirty="0" spc="85"/>
              <a:t>svyatkuvannya-</a:t>
            </a:r>
            <a:r>
              <a:rPr dirty="0" spc="-110"/>
              <a:t>i-</a:t>
            </a:r>
            <a:r>
              <a:rPr dirty="0" spc="120"/>
              <a:t>chastuvannya</a:t>
            </a:r>
          </a:p>
          <a:p>
            <a:pPr marL="12700" marR="415925" indent="350520">
              <a:lnSpc>
                <a:spcPts val="1950"/>
              </a:lnSpc>
              <a:spcBef>
                <a:spcPts val="1010"/>
              </a:spcBef>
              <a:buAutoNum type="arabicPlain" startAt="4"/>
              <a:tabLst>
                <a:tab pos="363220" algn="l"/>
              </a:tabLst>
            </a:pPr>
            <a:r>
              <a:rPr dirty="0"/>
              <a:t>-</a:t>
            </a:r>
            <a:r>
              <a:rPr dirty="0" spc="120"/>
              <a:t>  </a:t>
            </a:r>
            <a:r>
              <a:rPr dirty="0"/>
              <a:t>https://omore.city/articles/53270/kavarma-</a:t>
            </a:r>
            <a:r>
              <a:rPr dirty="0" spc="60"/>
              <a:t>kurban-</a:t>
            </a:r>
            <a:r>
              <a:rPr dirty="0" spc="70"/>
              <a:t>kashichka-</a:t>
            </a:r>
            <a:r>
              <a:rPr dirty="0"/>
              <a:t>10-strav-yaki-</a:t>
            </a:r>
            <a:r>
              <a:rPr dirty="0" spc="114"/>
              <a:t>obovyazkovo-</a:t>
            </a:r>
            <a:r>
              <a:rPr dirty="0" spc="-10"/>
              <a:t>varto- </a:t>
            </a:r>
            <a:r>
              <a:rPr dirty="0"/>
              <a:t>skushtuvati-v-</a:t>
            </a:r>
            <a:r>
              <a:rPr dirty="0" spc="50"/>
              <a:t>bessarabii</a:t>
            </a:r>
          </a:p>
          <a:p>
            <a:pPr marL="12700" marR="621030" indent="1748155">
              <a:lnSpc>
                <a:spcPts val="1950"/>
              </a:lnSpc>
              <a:spcBef>
                <a:spcPts val="985"/>
              </a:spcBef>
              <a:buAutoNum type="arabicPlain" startAt="4"/>
              <a:tabLst>
                <a:tab pos="1760855" algn="l"/>
              </a:tabLst>
            </a:pPr>
            <a:r>
              <a:rPr dirty="0"/>
              <a:t>-</a:t>
            </a:r>
            <a:r>
              <a:rPr dirty="0" spc="204"/>
              <a:t>   </a:t>
            </a:r>
            <a:r>
              <a:rPr dirty="0"/>
              <a:t>https://</a:t>
            </a:r>
            <a:r>
              <a:rPr dirty="0">
                <a:hlinkClick r:id="rId3"/>
              </a:rPr>
              <a:t>www.fundsforngos.org/proposals/how-to-</a:t>
            </a:r>
            <a:r>
              <a:rPr dirty="0" spc="60">
                <a:hlinkClick r:id="rId3"/>
              </a:rPr>
              <a:t>improve-</a:t>
            </a:r>
            <a:r>
              <a:rPr dirty="0">
                <a:hlinkClick r:id="rId3"/>
              </a:rPr>
              <a:t>the-</a:t>
            </a:r>
            <a:r>
              <a:rPr dirty="0" spc="75">
                <a:hlinkClick r:id="rId3"/>
              </a:rPr>
              <a:t>practice-</a:t>
            </a:r>
            <a:r>
              <a:rPr dirty="0">
                <a:hlinkClick r:id="rId3"/>
              </a:rPr>
              <a:t>of-</a:t>
            </a:r>
            <a:r>
              <a:rPr dirty="0" spc="40">
                <a:hlinkClick r:id="rId3"/>
              </a:rPr>
              <a:t>youth-</a:t>
            </a:r>
            <a:r>
              <a:rPr dirty="0" spc="40"/>
              <a:t> </a:t>
            </a:r>
            <a:r>
              <a:rPr dirty="0" spc="125"/>
              <a:t>engagement/</a:t>
            </a:r>
          </a:p>
          <a:p>
            <a:pPr>
              <a:lnSpc>
                <a:spcPct val="100000"/>
              </a:lnSpc>
              <a:spcBef>
                <a:spcPts val="1580"/>
              </a:spcBef>
              <a:buClr>
                <a:srgbClr val="FFFFFF"/>
              </a:buClr>
              <a:buFont typeface="Trebuchet MS"/>
              <a:buAutoNum type="arabicPlain" startAt="4"/>
            </a:pPr>
          </a:p>
          <a:p>
            <a:pPr marL="1316355" indent="-350520">
              <a:lnSpc>
                <a:spcPct val="100000"/>
              </a:lnSpc>
              <a:buAutoNum type="arabicPlain" startAt="4"/>
              <a:tabLst>
                <a:tab pos="1316355" algn="l"/>
              </a:tabLst>
            </a:pPr>
            <a:r>
              <a:rPr dirty="0"/>
              <a:t>-</a:t>
            </a:r>
            <a:r>
              <a:rPr dirty="0" spc="-20"/>
              <a:t> </a:t>
            </a:r>
            <a:r>
              <a:rPr dirty="0" spc="80"/>
              <a:t>Проходження</a:t>
            </a:r>
            <a:r>
              <a:rPr dirty="0" spc="-50"/>
              <a:t> </a:t>
            </a:r>
            <a:r>
              <a:rPr dirty="0" spc="45"/>
              <a:t>опитування</a:t>
            </a:r>
            <a:r>
              <a:rPr dirty="0" spc="25"/>
              <a:t> </a:t>
            </a:r>
            <a:r>
              <a:rPr dirty="0" spc="85"/>
              <a:t>одного</a:t>
            </a:r>
            <a:r>
              <a:rPr dirty="0" spc="25"/>
              <a:t> </a:t>
            </a:r>
            <a:r>
              <a:rPr dirty="0" spc="-110"/>
              <a:t>із</a:t>
            </a:r>
            <a:r>
              <a:rPr dirty="0" spc="-85"/>
              <a:t> </a:t>
            </a:r>
            <a:r>
              <a:rPr dirty="0"/>
              <a:t>студентів</a:t>
            </a:r>
            <a:r>
              <a:rPr dirty="0" spc="-15"/>
              <a:t> </a:t>
            </a:r>
            <a:r>
              <a:rPr dirty="0" spc="-10"/>
              <a:t>ІАТФК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88414" y="6182042"/>
            <a:ext cx="870966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[9]</a:t>
            </a:r>
            <a:r>
              <a:rPr dirty="0" sz="1800" spc="2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dirty="0" sz="1800" spc="2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https://school-</a:t>
            </a:r>
            <a:r>
              <a:rPr dirty="0" sz="1800" spc="55">
                <a:solidFill>
                  <a:srgbClr val="FFFFFF"/>
                </a:solidFill>
                <a:latin typeface="Trebuchet MS"/>
                <a:cs typeface="Trebuchet MS"/>
              </a:rPr>
              <a:t>catering.org.ua/yak-</a:t>
            </a:r>
            <a:r>
              <a:rPr dirty="0" sz="1800" spc="100">
                <a:solidFill>
                  <a:srgbClr val="FFFFFF"/>
                </a:solidFill>
                <a:latin typeface="Trebuchet MS"/>
                <a:cs typeface="Trebuchet MS"/>
              </a:rPr>
              <a:t>goduyut-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shkolyariv-u-</a:t>
            </a:r>
            <a:r>
              <a:rPr dirty="0" sz="1800" spc="-60">
                <a:solidFill>
                  <a:srgbClr val="FFFFFF"/>
                </a:solidFill>
                <a:latin typeface="Trebuchet MS"/>
                <a:cs typeface="Trebuchet MS"/>
              </a:rPr>
              <a:t>riznikh-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krainakh-</a:t>
            </a:r>
            <a:r>
              <a:rPr dirty="0" sz="1800" spc="-25">
                <a:solidFill>
                  <a:srgbClr val="FFFFFF"/>
                </a:solidFill>
                <a:latin typeface="Trebuchet MS"/>
                <a:cs typeface="Trebuchet MS"/>
              </a:rPr>
              <a:t>s/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0" y="0"/>
            <a:ext cx="2847975" cy="6858000"/>
            <a:chOff x="0" y="0"/>
            <a:chExt cx="2847975" cy="6858000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847975" cy="68580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0"/>
              <a:ext cx="1741170" cy="6858000"/>
            </a:xfrm>
            <a:custGeom>
              <a:avLst/>
              <a:gdLst/>
              <a:ahLst/>
              <a:cxnLst/>
              <a:rect l="l" t="t" r="r" b="b"/>
              <a:pathLst>
                <a:path w="1741170" h="6858000">
                  <a:moveTo>
                    <a:pt x="1740725" y="4714291"/>
                  </a:moveTo>
                  <a:lnTo>
                    <a:pt x="1738960" y="4702619"/>
                  </a:lnTo>
                  <a:lnTo>
                    <a:pt x="1733677" y="4691380"/>
                  </a:lnTo>
                  <a:lnTo>
                    <a:pt x="1377569" y="4338447"/>
                  </a:lnTo>
                  <a:lnTo>
                    <a:pt x="1377569" y="4333748"/>
                  </a:lnTo>
                  <a:lnTo>
                    <a:pt x="1372870" y="4333748"/>
                  </a:lnTo>
                  <a:lnTo>
                    <a:pt x="1368475" y="4330306"/>
                  </a:lnTo>
                  <a:lnTo>
                    <a:pt x="1362354" y="4327296"/>
                  </a:lnTo>
                  <a:lnTo>
                    <a:pt x="1354467" y="4325163"/>
                  </a:lnTo>
                  <a:lnTo>
                    <a:pt x="1344803" y="4324350"/>
                  </a:lnTo>
                  <a:lnTo>
                    <a:pt x="180975" y="4324350"/>
                  </a:lnTo>
                  <a:lnTo>
                    <a:pt x="180975" y="0"/>
                  </a:lnTo>
                  <a:lnTo>
                    <a:pt x="0" y="0"/>
                  </a:lnTo>
                  <a:lnTo>
                    <a:pt x="0" y="4324350"/>
                  </a:lnTo>
                  <a:lnTo>
                    <a:pt x="0" y="5105400"/>
                  </a:lnTo>
                  <a:lnTo>
                    <a:pt x="0" y="6858000"/>
                  </a:lnTo>
                  <a:lnTo>
                    <a:pt x="180975" y="6858000"/>
                  </a:lnTo>
                  <a:lnTo>
                    <a:pt x="180975" y="5105400"/>
                  </a:lnTo>
                  <a:lnTo>
                    <a:pt x="1344803" y="5105400"/>
                  </a:lnTo>
                  <a:lnTo>
                    <a:pt x="1354467" y="5104600"/>
                  </a:lnTo>
                  <a:lnTo>
                    <a:pt x="1362354" y="5102466"/>
                  </a:lnTo>
                  <a:lnTo>
                    <a:pt x="1368475" y="5099456"/>
                  </a:lnTo>
                  <a:lnTo>
                    <a:pt x="1372870" y="5096002"/>
                  </a:lnTo>
                  <a:lnTo>
                    <a:pt x="1372870" y="5091303"/>
                  </a:lnTo>
                  <a:lnTo>
                    <a:pt x="1377569" y="5091303"/>
                  </a:lnTo>
                  <a:lnTo>
                    <a:pt x="1733677" y="4733671"/>
                  </a:lnTo>
                  <a:lnTo>
                    <a:pt x="1738960" y="4725086"/>
                  </a:lnTo>
                  <a:lnTo>
                    <a:pt x="1740725" y="4714291"/>
                  </a:lnTo>
                  <a:close/>
                </a:path>
              </a:pathLst>
            </a:custGeom>
            <a:solidFill>
              <a:srgbClr val="DE31DE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2026-04-06T18:11:07Z</dcterms:created>
  <dcterms:modified xsi:type="dcterms:W3CDTF">2026-04-06T18:11:07Z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2026-04-06T00:00:00Z</vt:filetime>
  </property>
  <property fmtid="{D5CDD505-2E9C-101B-9397-08002B2CF9AE}" pid="3" name="LastSaved">
    <vt:filetime>2026-04-06T00:00:00Z</vt:filetime>
  </property>
</Properties>
</file>