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8288000" cy="10287000"/>
  <p:notesSz cx="6858000" cy="9144000"/>
  <p:embeddedFontLst>
    <p:embeddedFont>
      <p:font typeface="PT Serif Bold" panose="020B0604020202020204" charset="-52"/>
      <p:regular r:id="rId17"/>
    </p:embeddedFont>
    <p:embeddedFont>
      <p:font typeface="PT Serif Bold Italics" panose="020B0604020202020204" charset="-52"/>
      <p:regular r:id="rId18"/>
    </p:embeddedFont>
    <p:embeddedFont>
      <p:font typeface="Times New Roman Bold" panose="020B0604020202020204" charset="0"/>
      <p:regular r:id="rId19"/>
    </p:embeddedFont>
    <p:embeddedFont>
      <p:font typeface="Times New Roman Bold Italics" panose="020B0604020202020204" charset="0"/>
      <p:regular r:id="rId20"/>
    </p:embeddedFont>
    <p:embeddedFont>
      <p:font typeface="PT Serif" panose="020B0604020202020204" charset="-52"/>
      <p:regular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Times New Roman Italics" panose="020B0604020202020204" charset="0"/>
      <p:regular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5" d="100"/>
          <a:sy n="55" d="100"/>
        </p:scale>
        <p:origin x="658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.png"/><Relationship Id="rId7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7.jpeg"/><Relationship Id="rId7" Type="http://schemas.openxmlformats.org/officeDocument/2006/relationships/image" Target="../media/image2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28.jpe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surl.li/tmcvkw" TargetMode="External"/><Relationship Id="rId13" Type="http://schemas.openxmlformats.org/officeDocument/2006/relationships/hyperlink" Target="https://surl.li/bstuif" TargetMode="External"/><Relationship Id="rId3" Type="http://schemas.openxmlformats.org/officeDocument/2006/relationships/image" Target="../media/image2.png"/><Relationship Id="rId7" Type="http://schemas.openxmlformats.org/officeDocument/2006/relationships/hyperlink" Target="https://surl.li/kkcnhu" TargetMode="External"/><Relationship Id="rId12" Type="http://schemas.openxmlformats.org/officeDocument/2006/relationships/hyperlink" Target="https://surli.cc/enwncw" TargetMode="External"/><Relationship Id="rId17" Type="http://schemas.openxmlformats.org/officeDocument/2006/relationships/hyperlink" Target="https://surl.li/fspyab" TargetMode="External"/><Relationship Id="rId2" Type="http://schemas.openxmlformats.org/officeDocument/2006/relationships/image" Target="../media/image1.jpeg"/><Relationship Id="rId16" Type="http://schemas.openxmlformats.org/officeDocument/2006/relationships/hyperlink" Target="https://surl.lt/egvln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surl.li/hjmgkx" TargetMode="External"/><Relationship Id="rId11" Type="http://schemas.openxmlformats.org/officeDocument/2006/relationships/hyperlink" Target="https://surl.li/aivdtb" TargetMode="External"/><Relationship Id="rId5" Type="http://schemas.openxmlformats.org/officeDocument/2006/relationships/hyperlink" Target="https://surl.li/iiwfjs" TargetMode="External"/><Relationship Id="rId15" Type="http://schemas.openxmlformats.org/officeDocument/2006/relationships/hyperlink" Target="https://surl.li/ofoghx" TargetMode="External"/><Relationship Id="rId10" Type="http://schemas.openxmlformats.org/officeDocument/2006/relationships/hyperlink" Target="https://surl.li/yxalwo" TargetMode="External"/><Relationship Id="rId4" Type="http://schemas.openxmlformats.org/officeDocument/2006/relationships/image" Target="../media/image3.png"/><Relationship Id="rId9" Type="http://schemas.openxmlformats.org/officeDocument/2006/relationships/hyperlink" Target="https://surl.li/vtlihz" TargetMode="External"/><Relationship Id="rId14" Type="http://schemas.openxmlformats.org/officeDocument/2006/relationships/hyperlink" Target="https://surl.li/ggsylg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svg"/><Relationship Id="rId5" Type="http://schemas.openxmlformats.org/officeDocument/2006/relationships/image" Target="../media/image36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DC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31971" y="-130484"/>
            <a:ext cx="18751942" cy="10547968"/>
          </a:xfrm>
          <a:custGeom>
            <a:avLst/>
            <a:gdLst/>
            <a:ahLst/>
            <a:cxnLst/>
            <a:rect l="l" t="t" r="r" b="b"/>
            <a:pathLst>
              <a:path w="18751942" h="10547968">
                <a:moveTo>
                  <a:pt x="0" y="0"/>
                </a:moveTo>
                <a:lnTo>
                  <a:pt x="18751942" y="0"/>
                </a:lnTo>
                <a:lnTo>
                  <a:pt x="18751942" y="10547968"/>
                </a:lnTo>
                <a:lnTo>
                  <a:pt x="0" y="105479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</a:blip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 rot="1648006">
            <a:off x="16771442" y="6952962"/>
            <a:ext cx="5150939" cy="8392569"/>
          </a:xfrm>
          <a:custGeom>
            <a:avLst/>
            <a:gdLst/>
            <a:ahLst/>
            <a:cxnLst/>
            <a:rect l="l" t="t" r="r" b="b"/>
            <a:pathLst>
              <a:path w="5150939" h="8392569">
                <a:moveTo>
                  <a:pt x="0" y="0"/>
                </a:moveTo>
                <a:lnTo>
                  <a:pt x="5150939" y="0"/>
                </a:lnTo>
                <a:lnTo>
                  <a:pt x="5150939" y="8392569"/>
                </a:lnTo>
                <a:lnTo>
                  <a:pt x="0" y="83925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834495">
            <a:off x="-3939108" y="7173413"/>
            <a:ext cx="5389721" cy="8229600"/>
          </a:xfrm>
          <a:custGeom>
            <a:avLst/>
            <a:gdLst/>
            <a:ahLst/>
            <a:cxnLst/>
            <a:rect l="l" t="t" r="r" b="b"/>
            <a:pathLst>
              <a:path w="5389721" h="8229600">
                <a:moveTo>
                  <a:pt x="0" y="0"/>
                </a:moveTo>
                <a:lnTo>
                  <a:pt x="5389720" y="0"/>
                </a:lnTo>
                <a:lnTo>
                  <a:pt x="538972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3353" b="-3353"/>
            </a:stretch>
          </a:blipFill>
        </p:spPr>
      </p:sp>
      <p:sp>
        <p:nvSpPr>
          <p:cNvPr id="5" name="Freeform 5"/>
          <p:cNvSpPr/>
          <p:nvPr/>
        </p:nvSpPr>
        <p:spPr>
          <a:xfrm rot="2330312">
            <a:off x="-3471098" y="-5334978"/>
            <a:ext cx="5460492" cy="8896932"/>
          </a:xfrm>
          <a:custGeom>
            <a:avLst/>
            <a:gdLst/>
            <a:ahLst/>
            <a:cxnLst/>
            <a:rect l="l" t="t" r="r" b="b"/>
            <a:pathLst>
              <a:path w="5460492" h="8896932">
                <a:moveTo>
                  <a:pt x="0" y="0"/>
                </a:moveTo>
                <a:lnTo>
                  <a:pt x="5460492" y="0"/>
                </a:lnTo>
                <a:lnTo>
                  <a:pt x="5460492" y="8896932"/>
                </a:lnTo>
                <a:lnTo>
                  <a:pt x="0" y="88969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120293">
            <a:off x="16406732" y="-5246191"/>
            <a:ext cx="5460492" cy="8896932"/>
          </a:xfrm>
          <a:custGeom>
            <a:avLst/>
            <a:gdLst/>
            <a:ahLst/>
            <a:cxnLst/>
            <a:rect l="l" t="t" r="r" b="b"/>
            <a:pathLst>
              <a:path w="5460492" h="8896932">
                <a:moveTo>
                  <a:pt x="0" y="0"/>
                </a:moveTo>
                <a:lnTo>
                  <a:pt x="5460492" y="0"/>
                </a:lnTo>
                <a:lnTo>
                  <a:pt x="5460492" y="8896932"/>
                </a:lnTo>
                <a:lnTo>
                  <a:pt x="0" y="88969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5400000">
            <a:off x="6320088" y="-1312182"/>
            <a:ext cx="5647824" cy="8774868"/>
          </a:xfrm>
          <a:custGeom>
            <a:avLst/>
            <a:gdLst/>
            <a:ahLst/>
            <a:cxnLst/>
            <a:rect l="l" t="t" r="r" b="b"/>
            <a:pathLst>
              <a:path w="5647824" h="8774868">
                <a:moveTo>
                  <a:pt x="0" y="0"/>
                </a:moveTo>
                <a:lnTo>
                  <a:pt x="5647824" y="0"/>
                </a:lnTo>
                <a:lnTo>
                  <a:pt x="5647824" y="8774868"/>
                </a:lnTo>
                <a:lnTo>
                  <a:pt x="0" y="87748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5393487" y="1430682"/>
            <a:ext cx="7501027" cy="3289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436"/>
              </a:lnSpc>
              <a:spcBef>
                <a:spcPct val="0"/>
              </a:spcBef>
            </a:pPr>
            <a:r>
              <a:rPr lang="en-US" sz="5696" b="1" u="none" strike="noStrike">
                <a:solidFill>
                  <a:srgbClr val="1800A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Вплив польської діаспори на культурне життя міста Кропивницького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78443" y="6449337"/>
            <a:ext cx="17609557" cy="4429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46"/>
              </a:lnSpc>
            </a:pPr>
            <a:r>
              <a:rPr lang="en-US" sz="3318" b="1" u="sng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Автори проєкту:</a:t>
            </a:r>
            <a:r>
              <a:rPr lang="en-US" sz="3318" b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Перерва Ярослава Русланівна, Бабалич Поліна Олегівна</a:t>
            </a:r>
          </a:p>
          <a:p>
            <a:pPr algn="l">
              <a:lnSpc>
                <a:spcPts val="4646"/>
              </a:lnSpc>
            </a:pPr>
            <a:r>
              <a:rPr lang="en-US" sz="3318" b="1" u="sng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Заклад освіти: </a:t>
            </a:r>
            <a:r>
              <a:rPr lang="en-US" sz="3318" b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Ліцей імені Тараса Шевченка Кропивницької міської ради</a:t>
            </a:r>
          </a:p>
          <a:p>
            <a:pPr algn="l">
              <a:lnSpc>
                <a:spcPts val="4646"/>
              </a:lnSpc>
            </a:pPr>
            <a:r>
              <a:rPr lang="en-US" sz="3318" b="1" u="sng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Клас: 7</a:t>
            </a:r>
            <a:r>
              <a:rPr lang="en-US" sz="3318" b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</a:p>
          <a:p>
            <a:pPr algn="l">
              <a:lnSpc>
                <a:spcPts val="4646"/>
              </a:lnSpc>
            </a:pPr>
            <a:r>
              <a:rPr lang="en-US" sz="3318" b="1" u="sng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Населений пункт:</a:t>
            </a:r>
            <a:r>
              <a:rPr lang="en-US" sz="3318" b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місто Кропивницький</a:t>
            </a:r>
          </a:p>
          <a:p>
            <a:pPr algn="l">
              <a:lnSpc>
                <a:spcPts val="4646"/>
              </a:lnSpc>
            </a:pPr>
            <a:r>
              <a:rPr lang="en-US" sz="3318" b="1" u="sng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Керівник проєкту: </a:t>
            </a:r>
            <a:r>
              <a:rPr lang="en-US" sz="3318" b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Швець Сніжана Анатоліївна, вчитель історії та суспільних дисциплін Ліцею імені Тараса Шевченка Кропивницької міської ради</a:t>
            </a:r>
          </a:p>
          <a:p>
            <a:pPr algn="l">
              <a:lnSpc>
                <a:spcPts val="7870"/>
              </a:lnSpc>
            </a:pPr>
            <a:endParaRPr lang="en-US" sz="3318" b="1">
              <a:solidFill>
                <a:srgbClr val="000000"/>
              </a:solidFill>
              <a:latin typeface="PT Serif Bold"/>
              <a:ea typeface="PT Serif Bold"/>
              <a:cs typeface="PT Serif Bold"/>
              <a:sym typeface="PT Serif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DC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31971" y="-130484"/>
            <a:ext cx="18751942" cy="10547968"/>
          </a:xfrm>
          <a:custGeom>
            <a:avLst/>
            <a:gdLst/>
            <a:ahLst/>
            <a:cxnLst/>
            <a:rect l="l" t="t" r="r" b="b"/>
            <a:pathLst>
              <a:path w="18751942" h="10547968">
                <a:moveTo>
                  <a:pt x="0" y="0"/>
                </a:moveTo>
                <a:lnTo>
                  <a:pt x="18751942" y="0"/>
                </a:lnTo>
                <a:lnTo>
                  <a:pt x="18751942" y="10547968"/>
                </a:lnTo>
                <a:lnTo>
                  <a:pt x="0" y="105479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</a:blip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724744" y="522107"/>
            <a:ext cx="16956716" cy="9149334"/>
            <a:chOff x="0" y="0"/>
            <a:chExt cx="4465966" cy="240970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65967" cy="2409701"/>
            </a:xfrm>
            <a:custGeom>
              <a:avLst/>
              <a:gdLst/>
              <a:ahLst/>
              <a:cxnLst/>
              <a:rect l="l" t="t" r="r" b="b"/>
              <a:pathLst>
                <a:path w="4465967" h="2409701">
                  <a:moveTo>
                    <a:pt x="0" y="0"/>
                  </a:moveTo>
                  <a:lnTo>
                    <a:pt x="4465967" y="0"/>
                  </a:lnTo>
                  <a:lnTo>
                    <a:pt x="4465967" y="2409701"/>
                  </a:lnTo>
                  <a:lnTo>
                    <a:pt x="0" y="240970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4465966" cy="24573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rot="1333323">
            <a:off x="16824194" y="5556641"/>
            <a:ext cx="5050917" cy="8229600"/>
          </a:xfrm>
          <a:custGeom>
            <a:avLst/>
            <a:gdLst/>
            <a:ahLst/>
            <a:cxnLst/>
            <a:rect l="l" t="t" r="r" b="b"/>
            <a:pathLst>
              <a:path w="5050917" h="8229600">
                <a:moveTo>
                  <a:pt x="0" y="0"/>
                </a:moveTo>
                <a:lnTo>
                  <a:pt x="5050917" y="0"/>
                </a:lnTo>
                <a:lnTo>
                  <a:pt x="505091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2439398">
            <a:off x="-3509831" y="6302684"/>
            <a:ext cx="5050917" cy="8229600"/>
          </a:xfrm>
          <a:custGeom>
            <a:avLst/>
            <a:gdLst/>
            <a:ahLst/>
            <a:cxnLst/>
            <a:rect l="l" t="t" r="r" b="b"/>
            <a:pathLst>
              <a:path w="5050917" h="8229600">
                <a:moveTo>
                  <a:pt x="0" y="0"/>
                </a:moveTo>
                <a:lnTo>
                  <a:pt x="5050917" y="0"/>
                </a:lnTo>
                <a:lnTo>
                  <a:pt x="505091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1479067">
            <a:off x="-3714618" y="-6054122"/>
            <a:ext cx="5460492" cy="8896932"/>
          </a:xfrm>
          <a:custGeom>
            <a:avLst/>
            <a:gdLst/>
            <a:ahLst/>
            <a:cxnLst/>
            <a:rect l="l" t="t" r="r" b="b"/>
            <a:pathLst>
              <a:path w="5460492" h="8896932">
                <a:moveTo>
                  <a:pt x="0" y="0"/>
                </a:moveTo>
                <a:lnTo>
                  <a:pt x="5460492" y="0"/>
                </a:lnTo>
                <a:lnTo>
                  <a:pt x="5460492" y="8896932"/>
                </a:lnTo>
                <a:lnTo>
                  <a:pt x="0" y="88969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1256121">
            <a:off x="16205548" y="-4679983"/>
            <a:ext cx="5289920" cy="8619014"/>
          </a:xfrm>
          <a:custGeom>
            <a:avLst/>
            <a:gdLst/>
            <a:ahLst/>
            <a:cxnLst/>
            <a:rect l="l" t="t" r="r" b="b"/>
            <a:pathLst>
              <a:path w="5289920" h="8619014">
                <a:moveTo>
                  <a:pt x="0" y="0"/>
                </a:moveTo>
                <a:lnTo>
                  <a:pt x="5289920" y="0"/>
                </a:lnTo>
                <a:lnTo>
                  <a:pt x="5289920" y="8619014"/>
                </a:lnTo>
                <a:lnTo>
                  <a:pt x="0" y="86190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028700" y="464957"/>
            <a:ext cx="16230600" cy="26683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34"/>
              </a:lnSpc>
            </a:pPr>
            <a:r>
              <a:rPr lang="en-US" sz="3024" b="1">
                <a:solidFill>
                  <a:srgbClr val="44372F"/>
                </a:solidFill>
                <a:latin typeface="PT Serif Bold"/>
                <a:ea typeface="PT Serif Bold"/>
                <a:cs typeface="PT Serif Bold"/>
                <a:sym typeface="PT Serif Bold"/>
              </a:rPr>
              <a:t>Мета дослідження:</a:t>
            </a:r>
          </a:p>
          <a:p>
            <a:pPr algn="l">
              <a:lnSpc>
                <a:spcPts val="4234"/>
              </a:lnSpc>
            </a:pPr>
            <a:r>
              <a:rPr lang="en-US" sz="3024">
                <a:solidFill>
                  <a:srgbClr val="44372F"/>
                </a:solidFill>
                <a:latin typeface="PT Serif"/>
                <a:ea typeface="PT Serif"/>
                <a:cs typeface="PT Serif"/>
                <a:sym typeface="PT Serif"/>
              </a:rPr>
              <a:t>Дослідити вплив польської діаспори на культурне життя міста Кропивницького, зокрема її внесок у розвиток культурних традицій, проведення заходів та збереження національної спадщини.</a:t>
            </a:r>
          </a:p>
          <a:p>
            <a:pPr algn="l">
              <a:lnSpc>
                <a:spcPts val="4234"/>
              </a:lnSpc>
            </a:pPr>
            <a:endParaRPr lang="en-US" sz="3024">
              <a:solidFill>
                <a:srgbClr val="44372F"/>
              </a:solidFill>
              <a:latin typeface="PT Serif"/>
              <a:ea typeface="PT Serif"/>
              <a:cs typeface="PT Serif"/>
              <a:sym typeface="PT Serif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944009" y="6371058"/>
            <a:ext cx="5336789" cy="3300383"/>
          </a:xfrm>
          <a:custGeom>
            <a:avLst/>
            <a:gdLst/>
            <a:ahLst/>
            <a:cxnLst/>
            <a:rect l="l" t="t" r="r" b="b"/>
            <a:pathLst>
              <a:path w="5336789" h="3300383">
                <a:moveTo>
                  <a:pt x="0" y="0"/>
                </a:moveTo>
                <a:lnTo>
                  <a:pt x="5336789" y="0"/>
                </a:lnTo>
                <a:lnTo>
                  <a:pt x="5336789" y="3300383"/>
                </a:lnTo>
                <a:lnTo>
                  <a:pt x="0" y="330038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1598954" y="6371058"/>
            <a:ext cx="5660346" cy="3183945"/>
          </a:xfrm>
          <a:custGeom>
            <a:avLst/>
            <a:gdLst/>
            <a:ahLst/>
            <a:cxnLst/>
            <a:rect l="l" t="t" r="r" b="b"/>
            <a:pathLst>
              <a:path w="5660346" h="3183945">
                <a:moveTo>
                  <a:pt x="0" y="0"/>
                </a:moveTo>
                <a:lnTo>
                  <a:pt x="5660346" y="0"/>
                </a:lnTo>
                <a:lnTo>
                  <a:pt x="5660346" y="3183945"/>
                </a:lnTo>
                <a:lnTo>
                  <a:pt x="0" y="318394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028700" y="2782671"/>
            <a:ext cx="16815325" cy="4315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68"/>
              </a:lnSpc>
            </a:pPr>
            <a:r>
              <a:rPr lang="en-US" sz="3049" b="1">
                <a:solidFill>
                  <a:srgbClr val="44372F"/>
                </a:solidFill>
                <a:latin typeface="PT Serif Bold"/>
                <a:ea typeface="PT Serif Bold"/>
                <a:cs typeface="PT Serif Bold"/>
                <a:sym typeface="PT Serif Bold"/>
              </a:rPr>
              <a:t>Завдання дослідження:</a:t>
            </a:r>
          </a:p>
          <a:p>
            <a:pPr algn="l">
              <a:lnSpc>
                <a:spcPts val="4268"/>
              </a:lnSpc>
            </a:pPr>
            <a:r>
              <a:rPr lang="en-US" sz="3049">
                <a:solidFill>
                  <a:srgbClr val="44372F"/>
                </a:solidFill>
                <a:latin typeface="PT Serif"/>
                <a:ea typeface="PT Serif"/>
                <a:cs typeface="PT Serif"/>
                <a:sym typeface="PT Serif"/>
              </a:rPr>
              <a:t>1.  Дізнатися, як і коли у Кропивницькому з’явилася польська громада.</a:t>
            </a:r>
          </a:p>
          <a:p>
            <a:pPr algn="l">
              <a:lnSpc>
                <a:spcPts val="4268"/>
              </a:lnSpc>
            </a:pPr>
            <a:r>
              <a:rPr lang="en-US" sz="3049">
                <a:solidFill>
                  <a:srgbClr val="44372F"/>
                </a:solidFill>
                <a:latin typeface="PT Serif"/>
                <a:ea typeface="PT Serif"/>
                <a:cs typeface="PT Serif"/>
                <a:sym typeface="PT Serif"/>
              </a:rPr>
              <a:t>2.  Розглянути, які культурні заходи вона проводить – концерти, виставки, свята.</a:t>
            </a:r>
          </a:p>
          <a:p>
            <a:pPr algn="l">
              <a:lnSpc>
                <a:spcPts val="4268"/>
              </a:lnSpc>
            </a:pPr>
            <a:r>
              <a:rPr lang="en-US" sz="3049">
                <a:solidFill>
                  <a:srgbClr val="44372F"/>
                </a:solidFill>
                <a:latin typeface="PT Serif"/>
                <a:ea typeface="PT Serif"/>
                <a:cs typeface="PT Serif"/>
                <a:sym typeface="PT Serif"/>
              </a:rPr>
              <a:t>3.  З’ясувати, як поляки у місті зберігають свої традиції – мову, культуру, національні свята.</a:t>
            </a:r>
          </a:p>
          <a:p>
            <a:pPr algn="l">
              <a:lnSpc>
                <a:spcPts val="4268"/>
              </a:lnSpc>
            </a:pPr>
            <a:r>
              <a:rPr lang="en-US" sz="3049">
                <a:solidFill>
                  <a:srgbClr val="44372F"/>
                </a:solidFill>
                <a:latin typeface="PT Serif"/>
                <a:ea typeface="PT Serif"/>
                <a:cs typeface="PT Serif"/>
                <a:sym typeface="PT Serif"/>
              </a:rPr>
              <a:t>4.  Проаналізувати, як вони співпрацюють з іншими національними громадами та беруть участь у спільних подіях міста Кропивницького.</a:t>
            </a:r>
          </a:p>
          <a:p>
            <a:pPr algn="l">
              <a:lnSpc>
                <a:spcPts val="4268"/>
              </a:lnSpc>
            </a:pPr>
            <a:endParaRPr lang="en-US" sz="3049">
              <a:solidFill>
                <a:srgbClr val="44372F"/>
              </a:solidFill>
              <a:latin typeface="PT Serif"/>
              <a:ea typeface="PT Serif"/>
              <a:cs typeface="PT Serif"/>
              <a:sym typeface="PT Serif"/>
            </a:endParaRPr>
          </a:p>
          <a:p>
            <a:pPr algn="l">
              <a:lnSpc>
                <a:spcPts val="4268"/>
              </a:lnSpc>
            </a:pPr>
            <a:endParaRPr lang="en-US" sz="3049">
              <a:solidFill>
                <a:srgbClr val="44372F"/>
              </a:solidFill>
              <a:latin typeface="PT Serif"/>
              <a:ea typeface="PT Serif"/>
              <a:cs typeface="PT Serif"/>
              <a:sym typeface="PT Serif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6243516" y="6495244"/>
            <a:ext cx="5355439" cy="2935574"/>
          </a:xfrm>
          <a:custGeom>
            <a:avLst/>
            <a:gdLst/>
            <a:ahLst/>
            <a:cxnLst/>
            <a:rect l="l" t="t" r="r" b="b"/>
            <a:pathLst>
              <a:path w="5355439" h="2935574">
                <a:moveTo>
                  <a:pt x="0" y="0"/>
                </a:moveTo>
                <a:lnTo>
                  <a:pt x="5355438" y="0"/>
                </a:lnTo>
                <a:lnTo>
                  <a:pt x="5355438" y="2935574"/>
                </a:lnTo>
                <a:lnTo>
                  <a:pt x="0" y="293557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6471712" y="9604766"/>
            <a:ext cx="4899045" cy="58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5"/>
              </a:lnSpc>
            </a:pPr>
            <a:r>
              <a:rPr lang="en-US" sz="3396" b="1">
                <a:solidFill>
                  <a:srgbClr val="44372F"/>
                </a:solidFill>
                <a:latin typeface="PT Serif Bold"/>
                <a:ea typeface="PT Serif Bold"/>
                <a:cs typeface="PT Serif Bold"/>
                <a:sym typeface="PT Serif Bold"/>
              </a:rPr>
              <a:t>Герб Кропивницького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DC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31971" y="-130484"/>
            <a:ext cx="18751942" cy="10547968"/>
          </a:xfrm>
          <a:custGeom>
            <a:avLst/>
            <a:gdLst/>
            <a:ahLst/>
            <a:cxnLst/>
            <a:rect l="l" t="t" r="r" b="b"/>
            <a:pathLst>
              <a:path w="18751942" h="10547968">
                <a:moveTo>
                  <a:pt x="0" y="0"/>
                </a:moveTo>
                <a:lnTo>
                  <a:pt x="18751942" y="0"/>
                </a:lnTo>
                <a:lnTo>
                  <a:pt x="18751942" y="10547968"/>
                </a:lnTo>
                <a:lnTo>
                  <a:pt x="0" y="105479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</a:blip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26052" y="1131442"/>
            <a:ext cx="16620426" cy="8543109"/>
            <a:chOff x="0" y="0"/>
            <a:chExt cx="4377396" cy="225003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377396" cy="2250037"/>
            </a:xfrm>
            <a:custGeom>
              <a:avLst/>
              <a:gdLst/>
              <a:ahLst/>
              <a:cxnLst/>
              <a:rect l="l" t="t" r="r" b="b"/>
              <a:pathLst>
                <a:path w="4377396" h="2250037">
                  <a:moveTo>
                    <a:pt x="0" y="0"/>
                  </a:moveTo>
                  <a:lnTo>
                    <a:pt x="4377396" y="0"/>
                  </a:lnTo>
                  <a:lnTo>
                    <a:pt x="4377396" y="2250037"/>
                  </a:lnTo>
                  <a:lnTo>
                    <a:pt x="0" y="225003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4377396" cy="22976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815878" y="1868606"/>
            <a:ext cx="11461812" cy="7599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85"/>
              </a:lnSpc>
            </a:pPr>
            <a:r>
              <a:rPr lang="en-US" sz="3060" b="1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</a:t>
            </a:r>
            <a:r>
              <a:rPr lang="en-US" sz="3060" b="1">
                <a:solidFill>
                  <a:srgbClr val="004AA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Поляки на території області з’явились ще в XVIII столітті</a:t>
            </a:r>
            <a:r>
              <a:rPr lang="en-US" sz="3060" b="1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, адже північні і західні території області входили до Речі Посполитої. Разом зі шляхтою сюди приїхало багато працівників та селян.</a:t>
            </a:r>
          </a:p>
          <a:p>
            <a:pPr algn="l">
              <a:lnSpc>
                <a:spcPts val="4285"/>
              </a:lnSpc>
            </a:pPr>
            <a:r>
              <a:rPr lang="en-US" sz="3060" b="1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</a:t>
            </a:r>
            <a:r>
              <a:rPr lang="en-US" sz="3060" b="1">
                <a:solidFill>
                  <a:srgbClr val="004AA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У ХІХ столітті </a:t>
            </a:r>
            <a:r>
              <a:rPr lang="en-US" sz="3060" b="1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у тодішньому Єлисаветграді, який стрімко розвивався, жило чимало представників польської інтелігенції. </a:t>
            </a:r>
          </a:p>
          <a:p>
            <a:pPr algn="l">
              <a:lnSpc>
                <a:spcPts val="4285"/>
              </a:lnSpc>
            </a:pPr>
            <a:r>
              <a:rPr lang="en-US" sz="3060" b="1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</a:t>
            </a:r>
            <a:r>
              <a:rPr lang="en-US" sz="3060" b="1">
                <a:solidFill>
                  <a:srgbClr val="004AA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У першій половині ХХ століття </a:t>
            </a:r>
            <a:r>
              <a:rPr lang="en-US" sz="3060" b="1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більшість з них виїхали до Польщі або була репресована.</a:t>
            </a:r>
          </a:p>
          <a:p>
            <a:pPr algn="l">
              <a:lnSpc>
                <a:spcPts val="4285"/>
              </a:lnSpc>
            </a:pPr>
            <a:r>
              <a:rPr lang="en-US" sz="3060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en-US" sz="3060" b="1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Нині більшість поляків (українців польського походження) у нашому краї – це вихідці з Поділля та Волині. Є й досить велика група людей з Лемківщини, яких </a:t>
            </a:r>
            <a:r>
              <a:rPr lang="en-US" sz="3060" b="1">
                <a:solidFill>
                  <a:srgbClr val="004AA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після Другої світової війни</a:t>
            </a:r>
            <a:r>
              <a:rPr lang="en-US" sz="3060" b="1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насильно переселили з Польщі на територію радянської України, подалі від західних кордонів. Вони нерідко ідентифікують себе як поляки.</a:t>
            </a:r>
          </a:p>
        </p:txBody>
      </p:sp>
      <p:sp>
        <p:nvSpPr>
          <p:cNvPr id="7" name="Freeform 7"/>
          <p:cNvSpPr/>
          <p:nvPr/>
        </p:nvSpPr>
        <p:spPr>
          <a:xfrm>
            <a:off x="13438415" y="7098669"/>
            <a:ext cx="4620586" cy="2992778"/>
          </a:xfrm>
          <a:custGeom>
            <a:avLst/>
            <a:gdLst/>
            <a:ahLst/>
            <a:cxnLst/>
            <a:rect l="l" t="t" r="r" b="b"/>
            <a:pathLst>
              <a:path w="4620586" h="2992778">
                <a:moveTo>
                  <a:pt x="0" y="0"/>
                </a:moveTo>
                <a:lnTo>
                  <a:pt x="4620586" y="0"/>
                </a:lnTo>
                <a:lnTo>
                  <a:pt x="4620586" y="2992778"/>
                </a:lnTo>
                <a:lnTo>
                  <a:pt x="0" y="29927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284"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426052" y="239568"/>
            <a:ext cx="16620426" cy="1326180"/>
            <a:chOff x="0" y="0"/>
            <a:chExt cx="4377396" cy="34928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377396" cy="349282"/>
            </a:xfrm>
            <a:custGeom>
              <a:avLst/>
              <a:gdLst/>
              <a:ahLst/>
              <a:cxnLst/>
              <a:rect l="l" t="t" r="r" b="b"/>
              <a:pathLst>
                <a:path w="4377396" h="349282">
                  <a:moveTo>
                    <a:pt x="0" y="0"/>
                  </a:moveTo>
                  <a:lnTo>
                    <a:pt x="4377396" y="0"/>
                  </a:lnTo>
                  <a:lnTo>
                    <a:pt x="4377396" y="349282"/>
                  </a:lnTo>
                  <a:lnTo>
                    <a:pt x="0" y="34928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4377396" cy="3969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14345973" y="1476547"/>
            <a:ext cx="3916155" cy="3113343"/>
          </a:xfrm>
          <a:custGeom>
            <a:avLst/>
            <a:gdLst/>
            <a:ahLst/>
            <a:cxnLst/>
            <a:rect l="l" t="t" r="r" b="b"/>
            <a:pathLst>
              <a:path w="3916155" h="3113343">
                <a:moveTo>
                  <a:pt x="0" y="0"/>
                </a:moveTo>
                <a:lnTo>
                  <a:pt x="3916156" y="0"/>
                </a:lnTo>
                <a:lnTo>
                  <a:pt x="3916156" y="3113343"/>
                </a:lnTo>
                <a:lnTo>
                  <a:pt x="0" y="31133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id="12" name="Freeform 12"/>
          <p:cNvSpPr/>
          <p:nvPr/>
        </p:nvSpPr>
        <p:spPr>
          <a:xfrm>
            <a:off x="12277690" y="4474766"/>
            <a:ext cx="4596217" cy="3242548"/>
          </a:xfrm>
          <a:custGeom>
            <a:avLst/>
            <a:gdLst/>
            <a:ahLst/>
            <a:cxnLst/>
            <a:rect l="l" t="t" r="r" b="b"/>
            <a:pathLst>
              <a:path w="4596217" h="3242548">
                <a:moveTo>
                  <a:pt x="0" y="0"/>
                </a:moveTo>
                <a:lnTo>
                  <a:pt x="4596217" y="0"/>
                </a:lnTo>
                <a:lnTo>
                  <a:pt x="4596217" y="3242547"/>
                </a:lnTo>
                <a:lnTo>
                  <a:pt x="0" y="324254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00090" t="-102390" r="-68037" b="-91127"/>
            </a:stretch>
          </a:blipFill>
          <a:ln w="28575" cap="sq">
            <a:solidFill>
              <a:srgbClr val="000000"/>
            </a:solidFill>
            <a:prstDash val="solid"/>
            <a:miter/>
          </a:ln>
        </p:spPr>
      </p:sp>
      <p:sp>
        <p:nvSpPr>
          <p:cNvPr id="13" name="TextBox 13"/>
          <p:cNvSpPr txBox="1"/>
          <p:nvPr/>
        </p:nvSpPr>
        <p:spPr>
          <a:xfrm>
            <a:off x="2469458" y="207968"/>
            <a:ext cx="13349085" cy="13131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20"/>
              </a:lnSpc>
              <a:spcBef>
                <a:spcPct val="0"/>
              </a:spcBef>
            </a:pPr>
            <a:r>
              <a:rPr lang="en-US" sz="3800" b="1" u="none" strike="noStrike">
                <a:solidFill>
                  <a:srgbClr val="683820"/>
                </a:solidFill>
                <a:latin typeface="PT Serif Bold"/>
                <a:ea typeface="PT Serif Bold"/>
                <a:cs typeface="PT Serif Bold"/>
                <a:sym typeface="PT Serif Bold"/>
              </a:rPr>
              <a:t>Історія польської діаспори на території </a:t>
            </a:r>
          </a:p>
          <a:p>
            <a:pPr marL="0" lvl="0" indent="0" algn="ctr">
              <a:lnSpc>
                <a:spcPts val="5320"/>
              </a:lnSpc>
              <a:spcBef>
                <a:spcPct val="0"/>
              </a:spcBef>
            </a:pPr>
            <a:r>
              <a:rPr lang="en-US" sz="3800" b="1" u="none" strike="noStrike">
                <a:solidFill>
                  <a:srgbClr val="683820"/>
                </a:solidFill>
                <a:latin typeface="PT Serif Bold"/>
                <a:ea typeface="PT Serif Bold"/>
                <a:cs typeface="PT Serif Bold"/>
                <a:sym typeface="PT Serif Bold"/>
              </a:rPr>
              <a:t>Кіровоградської області та міста Кропивницького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088131" y="4151552"/>
            <a:ext cx="4431841" cy="323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0"/>
              </a:lnSpc>
            </a:pPr>
            <a:r>
              <a:rPr lang="en-US" sz="1900" b="1">
                <a:solidFill>
                  <a:srgbClr val="683820"/>
                </a:solidFill>
                <a:latin typeface="PT Serif Bold"/>
                <a:ea typeface="PT Serif Bold"/>
                <a:cs typeface="PT Serif Bold"/>
                <a:sym typeface="PT Serif Bold"/>
              </a:rPr>
              <a:t>Поляки в Україні (%, 2001)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DC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55591" y="-127843"/>
            <a:ext cx="19199182" cy="10799540"/>
          </a:xfrm>
          <a:custGeom>
            <a:avLst/>
            <a:gdLst/>
            <a:ahLst/>
            <a:cxnLst/>
            <a:rect l="l" t="t" r="r" b="b"/>
            <a:pathLst>
              <a:path w="19199182" h="10799540">
                <a:moveTo>
                  <a:pt x="0" y="0"/>
                </a:moveTo>
                <a:lnTo>
                  <a:pt x="19199182" y="0"/>
                </a:lnTo>
                <a:lnTo>
                  <a:pt x="19199182" y="10799540"/>
                </a:lnTo>
                <a:lnTo>
                  <a:pt x="0" y="107995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</a:blip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23129" y="0"/>
            <a:ext cx="17041741" cy="10652557"/>
            <a:chOff x="0" y="0"/>
            <a:chExt cx="4488360" cy="280561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88360" cy="2805612"/>
            </a:xfrm>
            <a:custGeom>
              <a:avLst/>
              <a:gdLst/>
              <a:ahLst/>
              <a:cxnLst/>
              <a:rect l="l" t="t" r="r" b="b"/>
              <a:pathLst>
                <a:path w="4488360" h="2805612">
                  <a:moveTo>
                    <a:pt x="0" y="0"/>
                  </a:moveTo>
                  <a:lnTo>
                    <a:pt x="4488360" y="0"/>
                  </a:lnTo>
                  <a:lnTo>
                    <a:pt x="4488360" y="2805612"/>
                  </a:lnTo>
                  <a:lnTo>
                    <a:pt x="0" y="280561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4488360" cy="28532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-3165003" y="-6113029"/>
            <a:ext cx="5460492" cy="8896932"/>
          </a:xfrm>
          <a:custGeom>
            <a:avLst/>
            <a:gdLst/>
            <a:ahLst/>
            <a:cxnLst/>
            <a:rect l="l" t="t" r="r" b="b"/>
            <a:pathLst>
              <a:path w="5460492" h="8896932">
                <a:moveTo>
                  <a:pt x="0" y="0"/>
                </a:moveTo>
                <a:lnTo>
                  <a:pt x="5460492" y="0"/>
                </a:lnTo>
                <a:lnTo>
                  <a:pt x="5460492" y="8896932"/>
                </a:lnTo>
                <a:lnTo>
                  <a:pt x="0" y="88969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246650">
            <a:off x="-3633522" y="6310727"/>
            <a:ext cx="5460492" cy="8896932"/>
          </a:xfrm>
          <a:custGeom>
            <a:avLst/>
            <a:gdLst/>
            <a:ahLst/>
            <a:cxnLst/>
            <a:rect l="l" t="t" r="r" b="b"/>
            <a:pathLst>
              <a:path w="5460492" h="8896932">
                <a:moveTo>
                  <a:pt x="0" y="0"/>
                </a:moveTo>
                <a:lnTo>
                  <a:pt x="5460492" y="0"/>
                </a:lnTo>
                <a:lnTo>
                  <a:pt x="5460492" y="8896932"/>
                </a:lnTo>
                <a:lnTo>
                  <a:pt x="0" y="88969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623552">
            <a:off x="16627899" y="6075469"/>
            <a:ext cx="5460492" cy="8896932"/>
          </a:xfrm>
          <a:custGeom>
            <a:avLst/>
            <a:gdLst/>
            <a:ahLst/>
            <a:cxnLst/>
            <a:rect l="l" t="t" r="r" b="b"/>
            <a:pathLst>
              <a:path w="5460492" h="8896932">
                <a:moveTo>
                  <a:pt x="0" y="0"/>
                </a:moveTo>
                <a:lnTo>
                  <a:pt x="5460492" y="0"/>
                </a:lnTo>
                <a:lnTo>
                  <a:pt x="5460492" y="8896932"/>
                </a:lnTo>
                <a:lnTo>
                  <a:pt x="0" y="88969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6243428" y="-5747072"/>
            <a:ext cx="5460492" cy="8896932"/>
          </a:xfrm>
          <a:custGeom>
            <a:avLst/>
            <a:gdLst/>
            <a:ahLst/>
            <a:cxnLst/>
            <a:rect l="l" t="t" r="r" b="b"/>
            <a:pathLst>
              <a:path w="5460492" h="8896932">
                <a:moveTo>
                  <a:pt x="0" y="0"/>
                </a:moveTo>
                <a:lnTo>
                  <a:pt x="5460492" y="0"/>
                </a:lnTo>
                <a:lnTo>
                  <a:pt x="5460492" y="8896932"/>
                </a:lnTo>
                <a:lnTo>
                  <a:pt x="0" y="88969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9878191" y="1337293"/>
            <a:ext cx="3420290" cy="4290192"/>
          </a:xfrm>
          <a:custGeom>
            <a:avLst/>
            <a:gdLst/>
            <a:ahLst/>
            <a:cxnLst/>
            <a:rect l="l" t="t" r="r" b="b"/>
            <a:pathLst>
              <a:path w="3420290" h="4290192">
                <a:moveTo>
                  <a:pt x="0" y="0"/>
                </a:moveTo>
                <a:lnTo>
                  <a:pt x="3420290" y="0"/>
                </a:lnTo>
                <a:lnTo>
                  <a:pt x="3420290" y="4290192"/>
                </a:lnTo>
                <a:lnTo>
                  <a:pt x="0" y="429019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5332"/>
            </a:stretch>
          </a:blipFill>
          <a:ln w="38100" cap="sq">
            <a:solidFill>
              <a:srgbClr val="1800AD"/>
            </a:solidFill>
            <a:prstDash val="solid"/>
            <a:miter/>
          </a:ln>
        </p:spPr>
      </p:sp>
      <p:sp>
        <p:nvSpPr>
          <p:cNvPr id="11" name="Freeform 11"/>
          <p:cNvSpPr/>
          <p:nvPr/>
        </p:nvSpPr>
        <p:spPr>
          <a:xfrm>
            <a:off x="13483790" y="2783903"/>
            <a:ext cx="4171044" cy="3526825"/>
          </a:xfrm>
          <a:custGeom>
            <a:avLst/>
            <a:gdLst/>
            <a:ahLst/>
            <a:cxnLst/>
            <a:rect l="l" t="t" r="r" b="b"/>
            <a:pathLst>
              <a:path w="4171044" h="3526825">
                <a:moveTo>
                  <a:pt x="0" y="0"/>
                </a:moveTo>
                <a:lnTo>
                  <a:pt x="4171044" y="0"/>
                </a:lnTo>
                <a:lnTo>
                  <a:pt x="4171044" y="3526824"/>
                </a:lnTo>
                <a:lnTo>
                  <a:pt x="0" y="352682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6493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0530180" y="6854535"/>
            <a:ext cx="4150509" cy="2542187"/>
          </a:xfrm>
          <a:custGeom>
            <a:avLst/>
            <a:gdLst/>
            <a:ahLst/>
            <a:cxnLst/>
            <a:rect l="l" t="t" r="r" b="b"/>
            <a:pathLst>
              <a:path w="4150509" h="2542187">
                <a:moveTo>
                  <a:pt x="0" y="0"/>
                </a:moveTo>
                <a:lnTo>
                  <a:pt x="4150510" y="0"/>
                </a:lnTo>
                <a:lnTo>
                  <a:pt x="4150510" y="2542187"/>
                </a:lnTo>
                <a:lnTo>
                  <a:pt x="0" y="254218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869776" y="1121642"/>
            <a:ext cx="8899725" cy="93736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37"/>
              </a:lnSpc>
            </a:pPr>
            <a:r>
              <a:rPr lang="en-US" sz="3384" b="1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</a:t>
            </a:r>
            <a:r>
              <a:rPr lang="en-US" sz="3384" b="1">
                <a:solidFill>
                  <a:srgbClr val="1800A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Олександр Лишневський</a:t>
            </a:r>
            <a:r>
              <a:rPr lang="en-US" sz="3384" b="1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- архітектор, який з 1895 по 1901 рік працював у Єлисаветграді та значно покращив вигляд міста. </a:t>
            </a:r>
            <a:r>
              <a:rPr lang="en-US" sz="3384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  <a:p>
            <a:pPr algn="l">
              <a:lnSpc>
                <a:spcPts val="4597"/>
              </a:lnSpc>
            </a:pPr>
            <a:r>
              <a:rPr lang="en-US" sz="3284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За 7 років роботи він збудував його найвідоміші символи: </a:t>
            </a:r>
            <a:r>
              <a:rPr lang="en-US" sz="3284">
                <a:solidFill>
                  <a:srgbClr val="004AA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Краєзнавчий музей (будинок Барського)</a:t>
            </a:r>
            <a:r>
              <a:rPr lang="en-US" sz="3284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3284">
                <a:solidFill>
                  <a:srgbClr val="004AA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педагогічний університет</a:t>
            </a:r>
            <a:r>
              <a:rPr lang="en-US" sz="3284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та </a:t>
            </a:r>
            <a:r>
              <a:rPr lang="en-US" sz="3284">
                <a:solidFill>
                  <a:srgbClr val="004AA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лікарню Святої Анни </a:t>
            </a:r>
            <a:r>
              <a:rPr lang="en-US" sz="3284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та інш..</a:t>
            </a:r>
            <a:r>
              <a:rPr lang="en-US" sz="3284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284" b="1" i="1">
                <a:solidFill>
                  <a:srgbClr val="44372F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Він приніс у місто моду на стиль модерн із вишуканою ліпниною та вежами. </a:t>
            </a:r>
            <a:r>
              <a:rPr lang="en-US" sz="3284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Він не лише малював фасади, а й особисто контролював якість цегли та розчину, тому його будинки стоять понад 100 років без капітального ремонту. </a:t>
            </a:r>
            <a:r>
              <a:rPr lang="en-US" sz="3284" b="1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Саме за його ініціативи в Єлисаветграді з'явилися </a:t>
            </a:r>
            <a:r>
              <a:rPr lang="en-US" sz="3284" b="1" i="1">
                <a:solidFill>
                  <a:srgbClr val="44372F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перші бруковані вулиці та сучасне вуличне освітлення.Його ім’ям названа одна з вулиць Кропивницького.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71687" y="141605"/>
            <a:ext cx="15344626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 u="sng">
                <a:solidFill>
                  <a:srgbClr val="683820"/>
                </a:solidFill>
                <a:latin typeface="PT Serif Bold"/>
                <a:ea typeface="PT Serif Bold"/>
                <a:cs typeface="PT Serif Bold"/>
                <a:sym typeface="PT Serif Bold"/>
              </a:rPr>
              <a:t>Ві</a:t>
            </a:r>
            <a:r>
              <a:rPr lang="en-US" sz="5199" b="1">
                <a:solidFill>
                  <a:srgbClr val="683820"/>
                </a:solidFill>
                <a:latin typeface="PT Serif Bold"/>
                <a:ea typeface="PT Serif Bold"/>
                <a:cs typeface="PT Serif Bold"/>
                <a:sym typeface="PT Serif Bold"/>
              </a:rPr>
              <a:t>д</a:t>
            </a:r>
            <a:r>
              <a:rPr lang="en-US" sz="5199" b="1" u="sng">
                <a:solidFill>
                  <a:srgbClr val="683820"/>
                </a:solidFill>
                <a:latin typeface="PT Serif Bold"/>
                <a:ea typeface="PT Serif Bold"/>
                <a:cs typeface="PT Serif Bold"/>
                <a:sym typeface="PT Serif Bold"/>
              </a:rPr>
              <a:t>омі поляки,які проживали в нашому місті</a:t>
            </a:r>
            <a:r>
              <a:rPr lang="en-US" sz="5199" b="1">
                <a:solidFill>
                  <a:srgbClr val="68382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270080" y="6338156"/>
            <a:ext cx="4598464" cy="4317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 b="1" i="1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Велика хоральна синагога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193206" y="9515475"/>
            <a:ext cx="4598464" cy="438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 b="1" i="1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Будинок Барського</a:t>
            </a:r>
            <a:r>
              <a:rPr lang="en-US" sz="2600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DC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31971" y="-130484"/>
            <a:ext cx="18751942" cy="10547968"/>
          </a:xfrm>
          <a:custGeom>
            <a:avLst/>
            <a:gdLst/>
            <a:ahLst/>
            <a:cxnLst/>
            <a:rect l="l" t="t" r="r" b="b"/>
            <a:pathLst>
              <a:path w="18751942" h="10547968">
                <a:moveTo>
                  <a:pt x="0" y="0"/>
                </a:moveTo>
                <a:lnTo>
                  <a:pt x="18751942" y="0"/>
                </a:lnTo>
                <a:lnTo>
                  <a:pt x="18751942" y="10547968"/>
                </a:lnTo>
                <a:lnTo>
                  <a:pt x="0" y="105479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</a:blip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45669" y="259845"/>
            <a:ext cx="17160817" cy="9740327"/>
            <a:chOff x="0" y="0"/>
            <a:chExt cx="4519721" cy="256535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19721" cy="2565354"/>
            </a:xfrm>
            <a:custGeom>
              <a:avLst/>
              <a:gdLst/>
              <a:ahLst/>
              <a:cxnLst/>
              <a:rect l="l" t="t" r="r" b="b"/>
              <a:pathLst>
                <a:path w="4519721" h="2565354">
                  <a:moveTo>
                    <a:pt x="0" y="0"/>
                  </a:moveTo>
                  <a:lnTo>
                    <a:pt x="4519721" y="0"/>
                  </a:lnTo>
                  <a:lnTo>
                    <a:pt x="4519721" y="2565354"/>
                  </a:lnTo>
                  <a:lnTo>
                    <a:pt x="0" y="2565354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4519721" cy="26129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rot="-1747947">
            <a:off x="-4320542" y="5885372"/>
            <a:ext cx="5050917" cy="8229600"/>
          </a:xfrm>
          <a:custGeom>
            <a:avLst/>
            <a:gdLst/>
            <a:ahLst/>
            <a:cxnLst/>
            <a:rect l="l" t="t" r="r" b="b"/>
            <a:pathLst>
              <a:path w="5050917" h="8229600">
                <a:moveTo>
                  <a:pt x="0" y="0"/>
                </a:moveTo>
                <a:lnTo>
                  <a:pt x="5050917" y="0"/>
                </a:lnTo>
                <a:lnTo>
                  <a:pt x="505091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3723854" y="-5350248"/>
            <a:ext cx="5460492" cy="8896932"/>
          </a:xfrm>
          <a:custGeom>
            <a:avLst/>
            <a:gdLst/>
            <a:ahLst/>
            <a:cxnLst/>
            <a:rect l="l" t="t" r="r" b="b"/>
            <a:pathLst>
              <a:path w="5460492" h="8896932">
                <a:moveTo>
                  <a:pt x="0" y="0"/>
                </a:moveTo>
                <a:lnTo>
                  <a:pt x="5460492" y="0"/>
                </a:lnTo>
                <a:lnTo>
                  <a:pt x="5460492" y="8896932"/>
                </a:lnTo>
                <a:lnTo>
                  <a:pt x="0" y="88969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2195252" y="571500"/>
            <a:ext cx="5349362" cy="3552311"/>
          </a:xfrm>
          <a:custGeom>
            <a:avLst/>
            <a:gdLst/>
            <a:ahLst/>
            <a:cxnLst/>
            <a:rect l="l" t="t" r="r" b="b"/>
            <a:pathLst>
              <a:path w="5349362" h="3552311">
                <a:moveTo>
                  <a:pt x="0" y="0"/>
                </a:moveTo>
                <a:lnTo>
                  <a:pt x="5349362" y="0"/>
                </a:lnTo>
                <a:lnTo>
                  <a:pt x="5349362" y="3552311"/>
                </a:lnTo>
                <a:lnTo>
                  <a:pt x="0" y="355231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874629">
            <a:off x="15970929" y="-5267625"/>
            <a:ext cx="5098084" cy="8306451"/>
          </a:xfrm>
          <a:custGeom>
            <a:avLst/>
            <a:gdLst/>
            <a:ahLst/>
            <a:cxnLst/>
            <a:rect l="l" t="t" r="r" b="b"/>
            <a:pathLst>
              <a:path w="5098084" h="8306451">
                <a:moveTo>
                  <a:pt x="0" y="0"/>
                </a:moveTo>
                <a:lnTo>
                  <a:pt x="5098084" y="0"/>
                </a:lnTo>
                <a:lnTo>
                  <a:pt x="5098084" y="8306451"/>
                </a:lnTo>
                <a:lnTo>
                  <a:pt x="0" y="830645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765750" y="1057585"/>
            <a:ext cx="10509165" cy="8806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2"/>
              </a:lnSpc>
            </a:pPr>
            <a:r>
              <a:rPr lang="en-US" sz="3537" b="1">
                <a:solidFill>
                  <a:srgbClr val="004AA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12 квітня 1888 року в Єлисаветграді народився піаніст і педагог Генріх Нейгауз, саме тут він провів дитинство та здобув початкову музичну освіту на приватних заняттях.</a:t>
            </a:r>
            <a:r>
              <a:rPr lang="en-US" sz="3537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  <a:p>
            <a:pPr algn="l">
              <a:lnSpc>
                <a:spcPts val="4952"/>
              </a:lnSpc>
            </a:pPr>
            <a:r>
              <a:rPr lang="en-US" sz="3537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Він навчався у Віденській академії музики та склав іспити в Петроградській консерваторії. Викладав у Тбілісі, Києві, а з 1922 року працював у Московській консерваторії. Був видатним педагогом, мав феноменальну пам’ять і написав книгу «Про мистецтво фортепіанної гри». Серед його учнів - відомі музиканти. </a:t>
            </a:r>
          </a:p>
          <a:p>
            <a:pPr algn="l">
              <a:lnSpc>
                <a:spcPts val="4952"/>
              </a:lnSpc>
            </a:pPr>
            <a:r>
              <a:rPr lang="en-US" sz="3537">
                <a:solidFill>
                  <a:srgbClr val="004AA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en-US" sz="3537" b="1">
                <a:solidFill>
                  <a:srgbClr val="004AA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У Кропивницькому знаходиться музична школа його імені, названа одна з центральних вулиць міста та музей.</a:t>
            </a:r>
          </a:p>
        </p:txBody>
      </p:sp>
      <p:sp>
        <p:nvSpPr>
          <p:cNvPr id="11" name="Freeform 11"/>
          <p:cNvSpPr/>
          <p:nvPr/>
        </p:nvSpPr>
        <p:spPr>
          <a:xfrm>
            <a:off x="12872408" y="6001502"/>
            <a:ext cx="4778734" cy="3584051"/>
          </a:xfrm>
          <a:custGeom>
            <a:avLst/>
            <a:gdLst/>
            <a:ahLst/>
            <a:cxnLst/>
            <a:rect l="l" t="t" r="r" b="b"/>
            <a:pathLst>
              <a:path w="4778734" h="3584051">
                <a:moveTo>
                  <a:pt x="0" y="0"/>
                </a:moveTo>
                <a:lnTo>
                  <a:pt x="4778735" y="0"/>
                </a:lnTo>
                <a:lnTo>
                  <a:pt x="4778735" y="3584050"/>
                </a:lnTo>
                <a:lnTo>
                  <a:pt x="0" y="35840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921709">
            <a:off x="16439949" y="6614449"/>
            <a:ext cx="4668225" cy="7606069"/>
          </a:xfrm>
          <a:custGeom>
            <a:avLst/>
            <a:gdLst/>
            <a:ahLst/>
            <a:cxnLst/>
            <a:rect l="l" t="t" r="r" b="b"/>
            <a:pathLst>
              <a:path w="4668225" h="7606069">
                <a:moveTo>
                  <a:pt x="0" y="0"/>
                </a:moveTo>
                <a:lnTo>
                  <a:pt x="4668225" y="0"/>
                </a:lnTo>
                <a:lnTo>
                  <a:pt x="4668225" y="7606069"/>
                </a:lnTo>
                <a:lnTo>
                  <a:pt x="0" y="76060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1274915" y="2795040"/>
            <a:ext cx="3194987" cy="4259983"/>
          </a:xfrm>
          <a:custGeom>
            <a:avLst/>
            <a:gdLst/>
            <a:ahLst/>
            <a:cxnLst/>
            <a:rect l="l" t="t" r="r" b="b"/>
            <a:pathLst>
              <a:path w="3194987" h="4259983">
                <a:moveTo>
                  <a:pt x="0" y="0"/>
                </a:moveTo>
                <a:lnTo>
                  <a:pt x="3194987" y="0"/>
                </a:lnTo>
                <a:lnTo>
                  <a:pt x="3194987" y="4259983"/>
                </a:lnTo>
                <a:lnTo>
                  <a:pt x="0" y="425998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-231971" y="191136"/>
            <a:ext cx="13879597" cy="8375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60"/>
              </a:lnSpc>
            </a:pPr>
            <a:r>
              <a:rPr lang="en-US" sz="4900" b="1">
                <a:solidFill>
                  <a:srgbClr val="683820"/>
                </a:solidFill>
                <a:latin typeface="PT Serif Bold"/>
                <a:ea typeface="PT Serif Bold"/>
                <a:cs typeface="PT Serif Bold"/>
                <a:sym typeface="PT Serif Bold"/>
              </a:rPr>
              <a:t>Генріх Нейгауз (1888–1964)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DC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31971" y="-130484"/>
            <a:ext cx="18751942" cy="10547968"/>
          </a:xfrm>
          <a:custGeom>
            <a:avLst/>
            <a:gdLst/>
            <a:ahLst/>
            <a:cxnLst/>
            <a:rect l="l" t="t" r="r" b="b"/>
            <a:pathLst>
              <a:path w="18751942" h="10547968">
                <a:moveTo>
                  <a:pt x="0" y="0"/>
                </a:moveTo>
                <a:lnTo>
                  <a:pt x="18751942" y="0"/>
                </a:lnTo>
                <a:lnTo>
                  <a:pt x="18751942" y="10547968"/>
                </a:lnTo>
                <a:lnTo>
                  <a:pt x="0" y="105479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</a:blip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95560" y="425782"/>
            <a:ext cx="16663740" cy="9861218"/>
            <a:chOff x="0" y="0"/>
            <a:chExt cx="4388804" cy="25971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388804" cy="2597193"/>
            </a:xfrm>
            <a:custGeom>
              <a:avLst/>
              <a:gdLst/>
              <a:ahLst/>
              <a:cxnLst/>
              <a:rect l="l" t="t" r="r" b="b"/>
              <a:pathLst>
                <a:path w="4388804" h="2597193">
                  <a:moveTo>
                    <a:pt x="0" y="0"/>
                  </a:moveTo>
                  <a:lnTo>
                    <a:pt x="4388804" y="0"/>
                  </a:lnTo>
                  <a:lnTo>
                    <a:pt x="4388804" y="2597193"/>
                  </a:lnTo>
                  <a:lnTo>
                    <a:pt x="0" y="259719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4388804" cy="26448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rot="-231330">
            <a:off x="-2525458" y="7738155"/>
            <a:ext cx="5050917" cy="8229600"/>
          </a:xfrm>
          <a:custGeom>
            <a:avLst/>
            <a:gdLst/>
            <a:ahLst/>
            <a:cxnLst/>
            <a:rect l="l" t="t" r="r" b="b"/>
            <a:pathLst>
              <a:path w="5050917" h="8229600">
                <a:moveTo>
                  <a:pt x="0" y="0"/>
                </a:moveTo>
                <a:lnTo>
                  <a:pt x="5050917" y="0"/>
                </a:lnTo>
                <a:lnTo>
                  <a:pt x="505091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3723854" y="-5350248"/>
            <a:ext cx="5460492" cy="8896932"/>
          </a:xfrm>
          <a:custGeom>
            <a:avLst/>
            <a:gdLst/>
            <a:ahLst/>
            <a:cxnLst/>
            <a:rect l="l" t="t" r="r" b="b"/>
            <a:pathLst>
              <a:path w="5460492" h="8896932">
                <a:moveTo>
                  <a:pt x="0" y="0"/>
                </a:moveTo>
                <a:lnTo>
                  <a:pt x="5460492" y="0"/>
                </a:lnTo>
                <a:lnTo>
                  <a:pt x="5460492" y="8896932"/>
                </a:lnTo>
                <a:lnTo>
                  <a:pt x="0" y="88969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921709">
            <a:off x="16421296" y="6614449"/>
            <a:ext cx="4668225" cy="7606069"/>
          </a:xfrm>
          <a:custGeom>
            <a:avLst/>
            <a:gdLst/>
            <a:ahLst/>
            <a:cxnLst/>
            <a:rect l="l" t="t" r="r" b="b"/>
            <a:pathLst>
              <a:path w="4668225" h="7606069">
                <a:moveTo>
                  <a:pt x="0" y="0"/>
                </a:moveTo>
                <a:lnTo>
                  <a:pt x="4668225" y="0"/>
                </a:lnTo>
                <a:lnTo>
                  <a:pt x="4668225" y="7606069"/>
                </a:lnTo>
                <a:lnTo>
                  <a:pt x="0" y="76060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404245" y="5339296"/>
            <a:ext cx="3714074" cy="4428528"/>
          </a:xfrm>
          <a:custGeom>
            <a:avLst/>
            <a:gdLst/>
            <a:ahLst/>
            <a:cxnLst/>
            <a:rect l="l" t="t" r="r" b="b"/>
            <a:pathLst>
              <a:path w="3714074" h="4428528">
                <a:moveTo>
                  <a:pt x="0" y="0"/>
                </a:moveTo>
                <a:lnTo>
                  <a:pt x="3714073" y="0"/>
                </a:lnTo>
                <a:lnTo>
                  <a:pt x="3714073" y="4428528"/>
                </a:lnTo>
                <a:lnTo>
                  <a:pt x="0" y="442852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7731" b="-12765"/>
            </a:stretch>
          </a:blipFill>
        </p:spPr>
      </p:sp>
      <p:sp>
        <p:nvSpPr>
          <p:cNvPr id="10" name="Freeform 10"/>
          <p:cNvSpPr/>
          <p:nvPr/>
        </p:nvSpPr>
        <p:spPr>
          <a:xfrm rot="-874629">
            <a:off x="16206366" y="-5055007"/>
            <a:ext cx="5098084" cy="8306451"/>
          </a:xfrm>
          <a:custGeom>
            <a:avLst/>
            <a:gdLst/>
            <a:ahLst/>
            <a:cxnLst/>
            <a:rect l="l" t="t" r="r" b="b"/>
            <a:pathLst>
              <a:path w="5098084" h="8306451">
                <a:moveTo>
                  <a:pt x="0" y="0"/>
                </a:moveTo>
                <a:lnTo>
                  <a:pt x="5098085" y="0"/>
                </a:lnTo>
                <a:lnTo>
                  <a:pt x="5098085" y="8306451"/>
                </a:lnTo>
                <a:lnTo>
                  <a:pt x="0" y="830645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028700" y="1305970"/>
            <a:ext cx="12687096" cy="101818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20"/>
              </a:lnSpc>
            </a:pPr>
            <a:r>
              <a:rPr lang="en-US" sz="2514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</a:t>
            </a:r>
            <a:r>
              <a:rPr lang="en-US" sz="2514" b="1">
                <a:solidFill>
                  <a:srgbClr val="FF3131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Ярослав Івашкевич (1894–1980)</a:t>
            </a:r>
            <a:r>
              <a:rPr lang="en-US" sz="2514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- польський письменник, перекладач і громадський діяч.</a:t>
            </a:r>
          </a:p>
          <a:p>
            <a:pPr algn="l">
              <a:lnSpc>
                <a:spcPts val="3520"/>
              </a:lnSpc>
            </a:pPr>
            <a:r>
              <a:rPr lang="en-US" sz="2514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</a:t>
            </a:r>
            <a:r>
              <a:rPr lang="en-US" sz="2514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Сімʼя Івашкевича з 8-річним Ярославом ненадовго переїхала до Варшави, а повернувшись, </a:t>
            </a:r>
            <a:r>
              <a:rPr lang="en-US" sz="2514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оселилася в Єлисаветграді: тут проживали родичі Шимановські. У 1904–1909 роках Ярослав уже навчався в </a:t>
            </a:r>
            <a:r>
              <a:rPr lang="en-US" sz="2514" b="1">
                <a:solidFill>
                  <a:srgbClr val="004AA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Єлисаветградській чоловічій класичній гімназії,</a:t>
            </a:r>
            <a:r>
              <a:rPr lang="en-US" sz="2514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відвідував музичну школу Густава Нейгауза й спілкувався з його сином Генріхом. </a:t>
            </a:r>
            <a:r>
              <a:rPr lang="en-US" sz="2514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Навчався в Київському університеті. Наступні роки прожив у Польщі. </a:t>
            </a:r>
          </a:p>
          <a:p>
            <a:pPr algn="l">
              <a:lnSpc>
                <a:spcPts val="3520"/>
              </a:lnSpc>
            </a:pPr>
            <a:endParaRPr lang="en-US" sz="2514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l">
              <a:lnSpc>
                <a:spcPts val="3520"/>
              </a:lnSpc>
            </a:pPr>
            <a:r>
              <a:rPr lang="en-US" sz="2514" b="1">
                <a:solidFill>
                  <a:srgbClr val="FF3131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Кароль Шимановський(1882–1937) -</a:t>
            </a:r>
            <a:r>
              <a:rPr lang="en-US" sz="2514" b="1">
                <a:solidFill>
                  <a:srgbClr val="004AA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2514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польський композитор, піаніст, педагог, музичний діяч і публіцист. </a:t>
            </a:r>
          </a:p>
          <a:p>
            <a:pPr algn="l">
              <a:lnSpc>
                <a:spcPts val="3520"/>
              </a:lnSpc>
            </a:pPr>
            <a:r>
              <a:rPr lang="en-US" sz="2514" b="1">
                <a:solidFill>
                  <a:srgbClr val="004AA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2514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Дитинство Кароля пройшло в Тимошівці (Україна).У 1889 році почав навчатися гри на фортепіано спочатку в батька, потім у музичній школі Ґустава Нойгауза в Єлисаветграді. У 1917 році внаслідок більшовицького жовтневого перевороту композитор назавжди залишив Тимошівку. </a:t>
            </a:r>
            <a:r>
              <a:rPr lang="en-US" sz="2514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Переїхав до Єлисаветграда, де прожив кілька років.</a:t>
            </a:r>
            <a:r>
              <a:rPr lang="en-US" sz="2514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У 1920-х роках був ректором Варшавської консерваторії. Проживав також у Швейцарії. Написав музичні твори та опери.Його творчість поєднує європейську класику з народними мотивами, зокрема українськими та польськими. </a:t>
            </a:r>
            <a:r>
              <a:rPr lang="en-US" sz="2514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Кароль Шимановський та Генріх Нейгауз були родичами (двоюрідними братами) і належали до відомої музичної династії Блуменфельдів-Нейгаузів-Шимановських, яка зробила місто справжньою музичною столицею регіону.</a:t>
            </a:r>
          </a:p>
          <a:p>
            <a:pPr algn="l">
              <a:lnSpc>
                <a:spcPts val="3520"/>
              </a:lnSpc>
            </a:pPr>
            <a:r>
              <a:rPr lang="en-US" sz="2514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В сучасному Кропивницькому є вулиці, які носять ім’я цих видатних осіб.</a:t>
            </a:r>
          </a:p>
          <a:p>
            <a:pPr algn="l">
              <a:lnSpc>
                <a:spcPts val="2820"/>
              </a:lnSpc>
            </a:pPr>
            <a:endParaRPr lang="en-US" sz="2514" b="1">
              <a:solidFill>
                <a:srgbClr val="000000"/>
              </a:solidFill>
              <a:latin typeface="Times New Roman Bold"/>
              <a:ea typeface="Times New Roman Bold"/>
              <a:cs typeface="Times New Roman Bold"/>
              <a:sym typeface="Times New Roman Bold"/>
            </a:endParaRPr>
          </a:p>
          <a:p>
            <a:pPr algn="l">
              <a:lnSpc>
                <a:spcPts val="2820"/>
              </a:lnSpc>
            </a:pPr>
            <a:endParaRPr lang="en-US" sz="2514" b="1">
              <a:solidFill>
                <a:srgbClr val="000000"/>
              </a:solidFill>
              <a:latin typeface="Times New Roman Bold"/>
              <a:ea typeface="Times New Roman Bold"/>
              <a:cs typeface="Times New Roman Bold"/>
              <a:sym typeface="Times New Roman Bold"/>
            </a:endParaRPr>
          </a:p>
          <a:p>
            <a:pPr algn="l">
              <a:lnSpc>
                <a:spcPts val="2820"/>
              </a:lnSpc>
            </a:pPr>
            <a:endParaRPr lang="en-US" sz="2514" b="1">
              <a:solidFill>
                <a:srgbClr val="000000"/>
              </a:solidFill>
              <a:latin typeface="Times New Roman Bold"/>
              <a:ea typeface="Times New Roman Bold"/>
              <a:cs typeface="Times New Roman Bold"/>
              <a:sym typeface="Times New Roman Bold"/>
            </a:endParaRPr>
          </a:p>
          <a:p>
            <a:pPr algn="l">
              <a:lnSpc>
                <a:spcPts val="2820"/>
              </a:lnSpc>
            </a:pPr>
            <a:r>
              <a:rPr lang="en-US" sz="2014" b="1">
                <a:solidFill>
                  <a:srgbClr val="004AA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</a:t>
            </a:r>
          </a:p>
        </p:txBody>
      </p:sp>
      <p:sp>
        <p:nvSpPr>
          <p:cNvPr id="12" name="Freeform 12"/>
          <p:cNvSpPr/>
          <p:nvPr/>
        </p:nvSpPr>
        <p:spPr>
          <a:xfrm>
            <a:off x="15098922" y="1372645"/>
            <a:ext cx="2324718" cy="3551529"/>
          </a:xfrm>
          <a:custGeom>
            <a:avLst/>
            <a:gdLst/>
            <a:ahLst/>
            <a:cxnLst/>
            <a:rect l="l" t="t" r="r" b="b"/>
            <a:pathLst>
              <a:path w="2324718" h="3551529">
                <a:moveTo>
                  <a:pt x="0" y="0"/>
                </a:moveTo>
                <a:lnTo>
                  <a:pt x="2324718" y="0"/>
                </a:lnTo>
                <a:lnTo>
                  <a:pt x="2324718" y="3551529"/>
                </a:lnTo>
                <a:lnTo>
                  <a:pt x="0" y="355152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939949" y="340057"/>
            <a:ext cx="13974961" cy="8119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95"/>
              </a:lnSpc>
            </a:pPr>
            <a:r>
              <a:rPr lang="en-US" sz="4782" b="1" u="sng">
                <a:solidFill>
                  <a:srgbClr val="683820"/>
                </a:solidFill>
                <a:latin typeface="PT Serif Bold"/>
                <a:ea typeface="PT Serif Bold"/>
                <a:cs typeface="PT Serif Bold"/>
                <a:sym typeface="PT Serif Bold"/>
              </a:rPr>
              <a:t>Ярослав Івашкевич та Кароль Шимановський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5615019" y="9758299"/>
            <a:ext cx="1808622" cy="3673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26"/>
              </a:lnSpc>
            </a:pPr>
            <a:r>
              <a:rPr lang="en-US" sz="2161" b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Я. Івашкевич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4923213" y="4933699"/>
            <a:ext cx="2676137" cy="3815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57"/>
              </a:lnSpc>
            </a:pPr>
            <a:r>
              <a:rPr lang="en-US" sz="2255" b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К. Шимановський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DC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31971" y="-130484"/>
            <a:ext cx="18751942" cy="10547968"/>
          </a:xfrm>
          <a:custGeom>
            <a:avLst/>
            <a:gdLst/>
            <a:ahLst/>
            <a:cxnLst/>
            <a:rect l="l" t="t" r="r" b="b"/>
            <a:pathLst>
              <a:path w="18751942" h="10547968">
                <a:moveTo>
                  <a:pt x="0" y="0"/>
                </a:moveTo>
                <a:lnTo>
                  <a:pt x="18751942" y="0"/>
                </a:lnTo>
                <a:lnTo>
                  <a:pt x="18751942" y="10547968"/>
                </a:lnTo>
                <a:lnTo>
                  <a:pt x="0" y="105479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</a:blip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29099" y="479625"/>
            <a:ext cx="17240591" cy="9231577"/>
            <a:chOff x="0" y="0"/>
            <a:chExt cx="4540732" cy="243136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40732" cy="2431362"/>
            </a:xfrm>
            <a:custGeom>
              <a:avLst/>
              <a:gdLst/>
              <a:ahLst/>
              <a:cxnLst/>
              <a:rect l="l" t="t" r="r" b="b"/>
              <a:pathLst>
                <a:path w="4540732" h="2431362">
                  <a:moveTo>
                    <a:pt x="0" y="0"/>
                  </a:moveTo>
                  <a:lnTo>
                    <a:pt x="4540732" y="0"/>
                  </a:lnTo>
                  <a:lnTo>
                    <a:pt x="4540732" y="2431362"/>
                  </a:lnTo>
                  <a:lnTo>
                    <a:pt x="0" y="243136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4540732" cy="24789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rot="-2700000">
            <a:off x="-3441413" y="6650856"/>
            <a:ext cx="5050917" cy="8229600"/>
          </a:xfrm>
          <a:custGeom>
            <a:avLst/>
            <a:gdLst/>
            <a:ahLst/>
            <a:cxnLst/>
            <a:rect l="l" t="t" r="r" b="b"/>
            <a:pathLst>
              <a:path w="5050917" h="8229600">
                <a:moveTo>
                  <a:pt x="0" y="0"/>
                </a:moveTo>
                <a:lnTo>
                  <a:pt x="5050917" y="0"/>
                </a:lnTo>
                <a:lnTo>
                  <a:pt x="505091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3981716" y="-4984837"/>
            <a:ext cx="5458673" cy="8893968"/>
          </a:xfrm>
          <a:custGeom>
            <a:avLst/>
            <a:gdLst/>
            <a:ahLst/>
            <a:cxnLst/>
            <a:rect l="l" t="t" r="r" b="b"/>
            <a:pathLst>
              <a:path w="5458673" h="8893968">
                <a:moveTo>
                  <a:pt x="0" y="0"/>
                </a:moveTo>
                <a:lnTo>
                  <a:pt x="5458672" y="0"/>
                </a:lnTo>
                <a:lnTo>
                  <a:pt x="5458672" y="8893968"/>
                </a:lnTo>
                <a:lnTo>
                  <a:pt x="0" y="88939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6815197" y="-5914348"/>
            <a:ext cx="5460492" cy="8896932"/>
          </a:xfrm>
          <a:custGeom>
            <a:avLst/>
            <a:gdLst/>
            <a:ahLst/>
            <a:cxnLst/>
            <a:rect l="l" t="t" r="r" b="b"/>
            <a:pathLst>
              <a:path w="5460492" h="8896932">
                <a:moveTo>
                  <a:pt x="0" y="0"/>
                </a:moveTo>
                <a:lnTo>
                  <a:pt x="5460492" y="0"/>
                </a:lnTo>
                <a:lnTo>
                  <a:pt x="5460492" y="8896932"/>
                </a:lnTo>
                <a:lnTo>
                  <a:pt x="0" y="88969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2813421" y="7634922"/>
            <a:ext cx="2373189" cy="1623378"/>
          </a:xfrm>
          <a:custGeom>
            <a:avLst/>
            <a:gdLst/>
            <a:ahLst/>
            <a:cxnLst/>
            <a:rect l="l" t="t" r="r" b="b"/>
            <a:pathLst>
              <a:path w="2373189" h="1623378">
                <a:moveTo>
                  <a:pt x="0" y="0"/>
                </a:moveTo>
                <a:lnTo>
                  <a:pt x="2373189" y="0"/>
                </a:lnTo>
                <a:lnTo>
                  <a:pt x="2373189" y="1623378"/>
                </a:lnTo>
                <a:lnTo>
                  <a:pt x="0" y="162337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4729" t="-1800" r="-8258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6148208" y="6758846"/>
            <a:ext cx="5050917" cy="8229600"/>
          </a:xfrm>
          <a:custGeom>
            <a:avLst/>
            <a:gdLst/>
            <a:ahLst/>
            <a:cxnLst/>
            <a:rect l="l" t="t" r="r" b="b"/>
            <a:pathLst>
              <a:path w="5050917" h="8229600">
                <a:moveTo>
                  <a:pt x="0" y="0"/>
                </a:moveTo>
                <a:lnTo>
                  <a:pt x="5050917" y="0"/>
                </a:lnTo>
                <a:lnTo>
                  <a:pt x="505091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764688" y="1280976"/>
            <a:ext cx="12333532" cy="91365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2"/>
              </a:lnSpc>
            </a:pPr>
            <a:r>
              <a:rPr lang="en-US" sz="3294" b="1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3294" b="1">
                <a:solidFill>
                  <a:srgbClr val="004AA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Об’єднання поляків Кіровоградщини «Полонія» імені Кароля Шимановського було створене у 1997 році</a:t>
            </a:r>
            <a:r>
              <a:rPr lang="en-US" sz="3294" b="1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C89116">
                        <a:alpha val="100000"/>
                      </a:srgbClr>
                    </a:gs>
                  </a:gsLst>
                  <a:lin ang="0"/>
                </a:gra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3294" b="1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й сьогодні налічує близько 200 учасників різного віку та професій.</a:t>
            </a:r>
            <a:r>
              <a:rPr lang="en-US" sz="3294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  <a:p>
            <a:pPr algn="l">
              <a:lnSpc>
                <a:spcPts val="4183"/>
              </a:lnSpc>
            </a:pPr>
            <a:r>
              <a:rPr lang="en-US" sz="2988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До громади входять як люди з польським корінням, так і ті, хто цікавиться польською мовою та культурою. </a:t>
            </a:r>
          </a:p>
          <a:p>
            <a:pPr algn="l">
              <a:lnSpc>
                <a:spcPts val="4183"/>
              </a:lnSpc>
            </a:pPr>
            <a:r>
              <a:rPr lang="en-US" sz="2988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en-US" sz="2988" b="1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Основними напрямами її діяльності є </a:t>
            </a:r>
          </a:p>
          <a:p>
            <a:pPr marL="645213" lvl="1" indent="-322606" algn="l">
              <a:lnSpc>
                <a:spcPts val="4183"/>
              </a:lnSpc>
              <a:buFont typeface="Arial"/>
              <a:buChar char="•"/>
            </a:pPr>
            <a:r>
              <a:rPr lang="en-US" sz="2988" b="1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збереження та популяризація польської спадщини на Кіровоградщині, </a:t>
            </a:r>
          </a:p>
          <a:p>
            <a:pPr marL="645213" lvl="1" indent="-322606" algn="l">
              <a:lnSpc>
                <a:spcPts val="4183"/>
              </a:lnSpc>
              <a:buFont typeface="Arial"/>
              <a:buChar char="•"/>
            </a:pPr>
            <a:r>
              <a:rPr lang="en-US" sz="2988" b="1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вивчення історії видатних поляків краю, </a:t>
            </a:r>
          </a:p>
          <a:p>
            <a:pPr marL="645213" lvl="1" indent="-322606" algn="l">
              <a:lnSpc>
                <a:spcPts val="4183"/>
              </a:lnSpc>
              <a:buFont typeface="Arial"/>
              <a:buChar char="•"/>
            </a:pPr>
            <a:r>
              <a:rPr lang="en-US" sz="2988" b="1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проведення наукових і культурних заходів, </a:t>
            </a:r>
          </a:p>
          <a:p>
            <a:pPr marL="645213" lvl="1" indent="-322606" algn="l">
              <a:lnSpc>
                <a:spcPts val="4183"/>
              </a:lnSpc>
              <a:buFont typeface="Arial"/>
              <a:buChar char="•"/>
            </a:pPr>
            <a:r>
              <a:rPr lang="en-US" sz="2988" b="1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навчання польської мови. </a:t>
            </a:r>
          </a:p>
          <a:p>
            <a:pPr algn="l">
              <a:lnSpc>
                <a:spcPts val="4183"/>
              </a:lnSpc>
            </a:pPr>
            <a:r>
              <a:rPr lang="en-US" sz="2988" b="1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Організація проводить фестивалі імені Кароля Шимановського, національні свята, конкурси та диктанти зі зання польської мови, а також співпрацює з бібліотекою імені Дмитра Чижевського та музеєм Кароля Шимановського. </a:t>
            </a:r>
            <a:r>
              <a:rPr lang="en-US" sz="2988" b="1">
                <a:solidFill>
                  <a:srgbClr val="004AA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Мета громади - збереження культури й мови та розвиток українсько-польських культурних зв’язків.</a:t>
            </a:r>
          </a:p>
          <a:p>
            <a:pPr algn="l">
              <a:lnSpc>
                <a:spcPts val="4612"/>
              </a:lnSpc>
            </a:pPr>
            <a:endParaRPr lang="en-US" sz="2988" b="1">
              <a:solidFill>
                <a:srgbClr val="004AAD"/>
              </a:solidFill>
              <a:latin typeface="Times New Roman Bold"/>
              <a:ea typeface="Times New Roman Bold"/>
              <a:cs typeface="Times New Roman Bold"/>
              <a:sym typeface="Times New Roman Bold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16300608" y="6911246"/>
            <a:ext cx="5050917" cy="8229600"/>
          </a:xfrm>
          <a:custGeom>
            <a:avLst/>
            <a:gdLst/>
            <a:ahLst/>
            <a:cxnLst/>
            <a:rect l="l" t="t" r="r" b="b"/>
            <a:pathLst>
              <a:path w="5050917" h="8229600">
                <a:moveTo>
                  <a:pt x="0" y="0"/>
                </a:moveTo>
                <a:lnTo>
                  <a:pt x="5050917" y="0"/>
                </a:lnTo>
                <a:lnTo>
                  <a:pt x="505091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2655996" y="1721216"/>
            <a:ext cx="4795095" cy="3247331"/>
          </a:xfrm>
          <a:custGeom>
            <a:avLst/>
            <a:gdLst/>
            <a:ahLst/>
            <a:cxnLst/>
            <a:rect l="l" t="t" r="r" b="b"/>
            <a:pathLst>
              <a:path w="4795095" h="3247331">
                <a:moveTo>
                  <a:pt x="0" y="0"/>
                </a:moveTo>
                <a:lnTo>
                  <a:pt x="4795095" y="0"/>
                </a:lnTo>
                <a:lnTo>
                  <a:pt x="4795095" y="3247331"/>
                </a:lnTo>
                <a:lnTo>
                  <a:pt x="0" y="324733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29767" r="-18369" b="-1092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2112551" y="4397406"/>
            <a:ext cx="3247315" cy="2989373"/>
          </a:xfrm>
          <a:custGeom>
            <a:avLst/>
            <a:gdLst/>
            <a:ahLst/>
            <a:cxnLst/>
            <a:rect l="l" t="t" r="r" b="b"/>
            <a:pathLst>
              <a:path w="3247315" h="2989373">
                <a:moveTo>
                  <a:pt x="0" y="0"/>
                </a:moveTo>
                <a:lnTo>
                  <a:pt x="3247315" y="0"/>
                </a:lnTo>
                <a:lnTo>
                  <a:pt x="3247315" y="2989373"/>
                </a:lnTo>
                <a:lnTo>
                  <a:pt x="0" y="298937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87208" t="-125351" r="-284014" b="-62582"/>
            </a:stretch>
          </a:blipFill>
          <a:ln w="47625" cap="sq">
            <a:solidFill>
              <a:srgbClr val="000000"/>
            </a:solidFill>
            <a:prstDash val="solid"/>
            <a:miter/>
          </a:ln>
        </p:spPr>
      </p:sp>
      <p:sp>
        <p:nvSpPr>
          <p:cNvPr id="15" name="Freeform 15"/>
          <p:cNvSpPr/>
          <p:nvPr/>
        </p:nvSpPr>
        <p:spPr>
          <a:xfrm>
            <a:off x="15359866" y="5892092"/>
            <a:ext cx="2617823" cy="3703010"/>
          </a:xfrm>
          <a:custGeom>
            <a:avLst/>
            <a:gdLst/>
            <a:ahLst/>
            <a:cxnLst/>
            <a:rect l="l" t="t" r="r" b="b"/>
            <a:pathLst>
              <a:path w="2617823" h="3703010">
                <a:moveTo>
                  <a:pt x="0" y="0"/>
                </a:moveTo>
                <a:lnTo>
                  <a:pt x="2617823" y="0"/>
                </a:lnTo>
                <a:lnTo>
                  <a:pt x="2617823" y="3703011"/>
                </a:lnTo>
                <a:lnTo>
                  <a:pt x="0" y="370301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1479352" y="434906"/>
            <a:ext cx="15329297" cy="738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20"/>
              </a:lnSpc>
            </a:pPr>
            <a:r>
              <a:rPr lang="en-US" sz="4300" b="1">
                <a:solidFill>
                  <a:srgbClr val="FF3131"/>
                </a:solidFill>
                <a:latin typeface="PT Serif Bold"/>
                <a:ea typeface="PT Serif Bold"/>
                <a:cs typeface="PT Serif Bold"/>
                <a:sym typeface="PT Serif Bold"/>
              </a:rPr>
              <a:t>Сучасність польської діаспори у місті Кропивницькому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DC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31971" y="-130484"/>
            <a:ext cx="18751942" cy="10547968"/>
          </a:xfrm>
          <a:custGeom>
            <a:avLst/>
            <a:gdLst/>
            <a:ahLst/>
            <a:cxnLst/>
            <a:rect l="l" t="t" r="r" b="b"/>
            <a:pathLst>
              <a:path w="18751942" h="10547968">
                <a:moveTo>
                  <a:pt x="0" y="0"/>
                </a:moveTo>
                <a:lnTo>
                  <a:pt x="18751942" y="0"/>
                </a:lnTo>
                <a:lnTo>
                  <a:pt x="18751942" y="10547968"/>
                </a:lnTo>
                <a:lnTo>
                  <a:pt x="0" y="105479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</a:blip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815878" y="338021"/>
            <a:ext cx="16230600" cy="9948979"/>
            <a:chOff x="0" y="0"/>
            <a:chExt cx="4274726" cy="262030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726" cy="2620307"/>
            </a:xfrm>
            <a:custGeom>
              <a:avLst/>
              <a:gdLst/>
              <a:ahLst/>
              <a:cxnLst/>
              <a:rect l="l" t="t" r="r" b="b"/>
              <a:pathLst>
                <a:path w="4274726" h="2620307">
                  <a:moveTo>
                    <a:pt x="0" y="0"/>
                  </a:moveTo>
                  <a:lnTo>
                    <a:pt x="4274726" y="0"/>
                  </a:lnTo>
                  <a:lnTo>
                    <a:pt x="4274726" y="2620307"/>
                  </a:lnTo>
                  <a:lnTo>
                    <a:pt x="0" y="262030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4274726" cy="26679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-3399966" y="-5659144"/>
            <a:ext cx="5460492" cy="8896932"/>
          </a:xfrm>
          <a:custGeom>
            <a:avLst/>
            <a:gdLst/>
            <a:ahLst/>
            <a:cxnLst/>
            <a:rect l="l" t="t" r="r" b="b"/>
            <a:pathLst>
              <a:path w="5460492" h="8896932">
                <a:moveTo>
                  <a:pt x="0" y="0"/>
                </a:moveTo>
                <a:lnTo>
                  <a:pt x="5460492" y="0"/>
                </a:lnTo>
                <a:lnTo>
                  <a:pt x="5460492" y="8896932"/>
                </a:lnTo>
                <a:lnTo>
                  <a:pt x="0" y="88969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1891101" y="1257245"/>
            <a:ext cx="3850127" cy="2565848"/>
          </a:xfrm>
          <a:custGeom>
            <a:avLst/>
            <a:gdLst/>
            <a:ahLst/>
            <a:cxnLst/>
            <a:rect l="l" t="t" r="r" b="b"/>
            <a:pathLst>
              <a:path w="3850127" h="2565848">
                <a:moveTo>
                  <a:pt x="0" y="0"/>
                </a:moveTo>
                <a:lnTo>
                  <a:pt x="3850127" y="0"/>
                </a:lnTo>
                <a:lnTo>
                  <a:pt x="3850127" y="2565848"/>
                </a:lnTo>
                <a:lnTo>
                  <a:pt x="0" y="25658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5852" b="-5852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6865918" y="-4776778"/>
            <a:ext cx="5460492" cy="8896932"/>
          </a:xfrm>
          <a:custGeom>
            <a:avLst/>
            <a:gdLst/>
            <a:ahLst/>
            <a:cxnLst/>
            <a:rect l="l" t="t" r="r" b="b"/>
            <a:pathLst>
              <a:path w="5460492" h="8896932">
                <a:moveTo>
                  <a:pt x="0" y="0"/>
                </a:moveTo>
                <a:lnTo>
                  <a:pt x="5460492" y="0"/>
                </a:lnTo>
                <a:lnTo>
                  <a:pt x="5460492" y="8896932"/>
                </a:lnTo>
                <a:lnTo>
                  <a:pt x="0" y="88969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028700" y="1412051"/>
            <a:ext cx="10535151" cy="8740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88"/>
              </a:lnSpc>
            </a:pPr>
            <a:r>
              <a:rPr lang="en-US" sz="2777" b="1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5 жовтня 2019 р. у Кропивницькому відкрили дві меморіальні дошки </a:t>
            </a:r>
            <a:r>
              <a:rPr lang="en-US" sz="2777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 участі  голови обласної спілки польських журналістів Україні Віталія Плінського; консула Посольства Республіки Польща в Києві пан Яцек Гоцловський, секретаря міської ради Андрія Табалова;</a:t>
            </a:r>
          </a:p>
          <a:p>
            <a:pPr algn="l">
              <a:lnSpc>
                <a:spcPts val="3888"/>
              </a:lnSpc>
            </a:pPr>
            <a:r>
              <a:rPr lang="en-US" sz="2777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Олександра Полячка, керівник об’єднання поляків Кіровоградщини “Полонія” імені Кароля Шимановського.</a:t>
            </a:r>
          </a:p>
          <a:p>
            <a:pPr algn="l">
              <a:lnSpc>
                <a:spcPts val="3888"/>
              </a:lnSpc>
            </a:pPr>
            <a:r>
              <a:rPr lang="en-US" sz="2777" b="1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</a:t>
            </a:r>
            <a:r>
              <a:rPr lang="en-US" sz="2777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Ці меморіальні дошки присвячені діячам польського походження. </a:t>
            </a:r>
            <a:r>
              <a:rPr lang="en-US" sz="2777" b="1">
                <a:solidFill>
                  <a:srgbClr val="004AA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Перша дошка-Юрію Олеші, відомому автору казки «Три товстуни», який народився у Кропивницькому,</a:t>
            </a:r>
            <a:r>
              <a:rPr lang="en-US" sz="2777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мав польське походження; </a:t>
            </a:r>
            <a:r>
              <a:rPr lang="en-US" sz="2777" b="1">
                <a:solidFill>
                  <a:srgbClr val="004AA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її відкрили до 120-річчя від дня народження.</a:t>
            </a:r>
            <a:r>
              <a:rPr lang="en-US" sz="2777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777" b="1">
                <a:solidFill>
                  <a:srgbClr val="FF751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Друга дошка-кавалерійського училища, офіцерам польського походження Володимиру Дуніну-Жуховському та Григорію Доливі-Добровольському.</a:t>
            </a:r>
            <a:r>
              <a:rPr lang="en-US" sz="2777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777" b="1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Вони були учасниками боротьби українців за незалежність у 1917-1921 роках.</a:t>
            </a:r>
            <a:r>
              <a:rPr lang="en-US" sz="2777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  <a:p>
            <a:pPr algn="l">
              <a:lnSpc>
                <a:spcPts val="3888"/>
              </a:lnSpc>
            </a:pPr>
            <a:r>
              <a:rPr lang="en-US" sz="2777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Ініціатива встановлення належить Асоціації польських журналістів України за підтримки міської влади та Посольства Польщі. </a:t>
            </a:r>
          </a:p>
        </p:txBody>
      </p:sp>
      <p:sp>
        <p:nvSpPr>
          <p:cNvPr id="10" name="Freeform 10"/>
          <p:cNvSpPr/>
          <p:nvPr/>
        </p:nvSpPr>
        <p:spPr>
          <a:xfrm rot="-2700000">
            <a:off x="-4144720" y="5969018"/>
            <a:ext cx="5460492" cy="8896932"/>
          </a:xfrm>
          <a:custGeom>
            <a:avLst/>
            <a:gdLst/>
            <a:ahLst/>
            <a:cxnLst/>
            <a:rect l="l" t="t" r="r" b="b"/>
            <a:pathLst>
              <a:path w="5460492" h="8896932">
                <a:moveTo>
                  <a:pt x="0" y="0"/>
                </a:moveTo>
                <a:lnTo>
                  <a:pt x="5460492" y="0"/>
                </a:lnTo>
                <a:lnTo>
                  <a:pt x="5460492" y="8896932"/>
                </a:lnTo>
                <a:lnTo>
                  <a:pt x="0" y="88969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7046478" y="7907504"/>
            <a:ext cx="5460492" cy="8896932"/>
          </a:xfrm>
          <a:custGeom>
            <a:avLst/>
            <a:gdLst/>
            <a:ahLst/>
            <a:cxnLst/>
            <a:rect l="l" t="t" r="r" b="b"/>
            <a:pathLst>
              <a:path w="5460492" h="8896932">
                <a:moveTo>
                  <a:pt x="0" y="0"/>
                </a:moveTo>
                <a:lnTo>
                  <a:pt x="5460492" y="0"/>
                </a:lnTo>
                <a:lnTo>
                  <a:pt x="5460492" y="8896932"/>
                </a:lnTo>
                <a:lnTo>
                  <a:pt x="0" y="88969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1950210" y="5049979"/>
            <a:ext cx="3731909" cy="2857525"/>
          </a:xfrm>
          <a:custGeom>
            <a:avLst/>
            <a:gdLst/>
            <a:ahLst/>
            <a:cxnLst/>
            <a:rect l="l" t="t" r="r" b="b"/>
            <a:pathLst>
              <a:path w="3731909" h="2857525">
                <a:moveTo>
                  <a:pt x="0" y="0"/>
                </a:moveTo>
                <a:lnTo>
                  <a:pt x="3731909" y="0"/>
                </a:lnTo>
                <a:lnTo>
                  <a:pt x="3731909" y="2857525"/>
                </a:lnTo>
                <a:lnTo>
                  <a:pt x="0" y="28575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4488078" y="6984027"/>
            <a:ext cx="3995989" cy="2827734"/>
          </a:xfrm>
          <a:custGeom>
            <a:avLst/>
            <a:gdLst/>
            <a:ahLst/>
            <a:cxnLst/>
            <a:rect l="l" t="t" r="r" b="b"/>
            <a:pathLst>
              <a:path w="3995989" h="2827734">
                <a:moveTo>
                  <a:pt x="0" y="0"/>
                </a:moveTo>
                <a:lnTo>
                  <a:pt x="3995989" y="0"/>
                </a:lnTo>
                <a:lnTo>
                  <a:pt x="3995989" y="2827735"/>
                </a:lnTo>
                <a:lnTo>
                  <a:pt x="0" y="282773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7647" b="-7647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5015158" y="2828907"/>
            <a:ext cx="3468909" cy="2512461"/>
          </a:xfrm>
          <a:custGeom>
            <a:avLst/>
            <a:gdLst/>
            <a:ahLst/>
            <a:cxnLst/>
            <a:rect l="l" t="t" r="r" b="b"/>
            <a:pathLst>
              <a:path w="3468909" h="2512461">
                <a:moveTo>
                  <a:pt x="0" y="0"/>
                </a:moveTo>
                <a:lnTo>
                  <a:pt x="3468909" y="0"/>
                </a:lnTo>
                <a:lnTo>
                  <a:pt x="3468909" y="2512461"/>
                </a:lnTo>
                <a:lnTo>
                  <a:pt x="0" y="251246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225439" y="250188"/>
            <a:ext cx="16230600" cy="778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39"/>
              </a:lnSpc>
              <a:spcBef>
                <a:spcPct val="0"/>
              </a:spcBef>
            </a:pPr>
            <a:r>
              <a:rPr lang="en-US" sz="4599" b="1">
                <a:solidFill>
                  <a:srgbClr val="FF3131"/>
                </a:solidFill>
                <a:latin typeface="PT Serif Bold"/>
                <a:ea typeface="PT Serif Bold"/>
                <a:cs typeface="PT Serif Bold"/>
                <a:sym typeface="PT Serif Bold"/>
              </a:rPr>
              <a:t>Меморіальні дошки полякам у Кропивницькому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DC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31971" y="-130484"/>
            <a:ext cx="18751942" cy="10547968"/>
          </a:xfrm>
          <a:custGeom>
            <a:avLst/>
            <a:gdLst/>
            <a:ahLst/>
            <a:cxnLst/>
            <a:rect l="l" t="t" r="r" b="b"/>
            <a:pathLst>
              <a:path w="18751942" h="10547968">
                <a:moveTo>
                  <a:pt x="0" y="0"/>
                </a:moveTo>
                <a:lnTo>
                  <a:pt x="18751942" y="0"/>
                </a:lnTo>
                <a:lnTo>
                  <a:pt x="18751942" y="10547968"/>
                </a:lnTo>
                <a:lnTo>
                  <a:pt x="0" y="105479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</a:blip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08932" y="191514"/>
            <a:ext cx="16750368" cy="9543240"/>
            <a:chOff x="0" y="0"/>
            <a:chExt cx="4411620" cy="251344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11620" cy="2513446"/>
            </a:xfrm>
            <a:custGeom>
              <a:avLst/>
              <a:gdLst/>
              <a:ahLst/>
              <a:cxnLst/>
              <a:rect l="l" t="t" r="r" b="b"/>
              <a:pathLst>
                <a:path w="4411620" h="2513446">
                  <a:moveTo>
                    <a:pt x="0" y="0"/>
                  </a:moveTo>
                  <a:lnTo>
                    <a:pt x="4411620" y="0"/>
                  </a:lnTo>
                  <a:lnTo>
                    <a:pt x="4411620" y="2513446"/>
                  </a:lnTo>
                  <a:lnTo>
                    <a:pt x="0" y="251344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4411620" cy="25610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2005321" y="1182396"/>
            <a:ext cx="3989761" cy="2610888"/>
          </a:xfrm>
          <a:custGeom>
            <a:avLst/>
            <a:gdLst/>
            <a:ahLst/>
            <a:cxnLst/>
            <a:rect l="l" t="t" r="r" b="b"/>
            <a:pathLst>
              <a:path w="4274735" h="2870986">
                <a:moveTo>
                  <a:pt x="0" y="0"/>
                </a:moveTo>
                <a:lnTo>
                  <a:pt x="4274735" y="0"/>
                </a:lnTo>
                <a:lnTo>
                  <a:pt x="4274735" y="2870985"/>
                </a:lnTo>
                <a:lnTo>
                  <a:pt x="0" y="28709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506" r="-2288" b="-4271"/>
            </a:stretch>
          </a:blipFill>
        </p:spPr>
      </p:sp>
      <p:sp>
        <p:nvSpPr>
          <p:cNvPr id="7" name="Freeform 7"/>
          <p:cNvSpPr/>
          <p:nvPr/>
        </p:nvSpPr>
        <p:spPr>
          <a:xfrm rot="1641909">
            <a:off x="-3796269" y="-5882317"/>
            <a:ext cx="5460492" cy="8896932"/>
          </a:xfrm>
          <a:custGeom>
            <a:avLst/>
            <a:gdLst/>
            <a:ahLst/>
            <a:cxnLst/>
            <a:rect l="l" t="t" r="r" b="b"/>
            <a:pathLst>
              <a:path w="5460492" h="8896932">
                <a:moveTo>
                  <a:pt x="0" y="0"/>
                </a:moveTo>
                <a:lnTo>
                  <a:pt x="5460492" y="0"/>
                </a:lnTo>
                <a:lnTo>
                  <a:pt x="5460492" y="8896932"/>
                </a:lnTo>
                <a:lnTo>
                  <a:pt x="0" y="88969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99025">
            <a:off x="17065151" y="-5531114"/>
            <a:ext cx="5460492" cy="8896932"/>
          </a:xfrm>
          <a:custGeom>
            <a:avLst/>
            <a:gdLst/>
            <a:ahLst/>
            <a:cxnLst/>
            <a:rect l="l" t="t" r="r" b="b"/>
            <a:pathLst>
              <a:path w="5460492" h="8896932">
                <a:moveTo>
                  <a:pt x="0" y="0"/>
                </a:moveTo>
                <a:lnTo>
                  <a:pt x="5460492" y="0"/>
                </a:lnTo>
                <a:lnTo>
                  <a:pt x="5460492" y="8896932"/>
                </a:lnTo>
                <a:lnTo>
                  <a:pt x="0" y="88969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405699" y="7269719"/>
            <a:ext cx="3682852" cy="2737743"/>
          </a:xfrm>
          <a:custGeom>
            <a:avLst/>
            <a:gdLst/>
            <a:ahLst/>
            <a:cxnLst/>
            <a:rect l="l" t="t" r="r" b="b"/>
            <a:pathLst>
              <a:path w="3682852" h="2737743">
                <a:moveTo>
                  <a:pt x="0" y="0"/>
                </a:moveTo>
                <a:lnTo>
                  <a:pt x="3682852" y="0"/>
                </a:lnTo>
                <a:lnTo>
                  <a:pt x="3682852" y="2737742"/>
                </a:lnTo>
                <a:lnTo>
                  <a:pt x="0" y="273774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6958" r="-6958" b="-2098"/>
            </a:stretch>
          </a:blipFill>
        </p:spPr>
      </p:sp>
      <p:sp>
        <p:nvSpPr>
          <p:cNvPr id="10" name="Freeform 10"/>
          <p:cNvSpPr/>
          <p:nvPr/>
        </p:nvSpPr>
        <p:spPr>
          <a:xfrm rot="1462008">
            <a:off x="16513024" y="6847611"/>
            <a:ext cx="5050917" cy="8229600"/>
          </a:xfrm>
          <a:custGeom>
            <a:avLst/>
            <a:gdLst/>
            <a:ahLst/>
            <a:cxnLst/>
            <a:rect l="l" t="t" r="r" b="b"/>
            <a:pathLst>
              <a:path w="5050917" h="8229600">
                <a:moveTo>
                  <a:pt x="0" y="0"/>
                </a:moveTo>
                <a:lnTo>
                  <a:pt x="5050917" y="0"/>
                </a:lnTo>
                <a:lnTo>
                  <a:pt x="505091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684579" y="942975"/>
            <a:ext cx="10917238" cy="90644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23"/>
              </a:lnSpc>
            </a:pPr>
            <a:r>
              <a:rPr lang="en-US" sz="3016" b="1" dirty="0">
                <a:solidFill>
                  <a:srgbClr val="004AA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5 </a:t>
            </a:r>
            <a:r>
              <a:rPr lang="en-US" sz="3016" b="1" dirty="0" err="1">
                <a:solidFill>
                  <a:srgbClr val="004AA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серпня</a:t>
            </a:r>
            <a:r>
              <a:rPr lang="en-US" sz="3016" b="1" dirty="0">
                <a:solidFill>
                  <a:srgbClr val="004AA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2025 </a:t>
            </a:r>
            <a:r>
              <a:rPr lang="en-US" sz="3016" b="1" dirty="0" err="1">
                <a:solidFill>
                  <a:srgbClr val="004AA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року</a:t>
            </a:r>
            <a:r>
              <a:rPr lang="en-US" sz="3016" b="1" dirty="0">
                <a:solidFill>
                  <a:srgbClr val="004AA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в </a:t>
            </a:r>
            <a:r>
              <a:rPr lang="en-US" sz="3016" b="1" dirty="0" err="1">
                <a:solidFill>
                  <a:srgbClr val="004AA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місті</a:t>
            </a:r>
            <a:r>
              <a:rPr lang="en-US" sz="3016" b="1" dirty="0">
                <a:solidFill>
                  <a:srgbClr val="004AA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3016" b="1" dirty="0" err="1">
                <a:solidFill>
                  <a:srgbClr val="004AA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важлиою</a:t>
            </a:r>
            <a:r>
              <a:rPr lang="en-US" sz="3016" b="1" dirty="0">
                <a:solidFill>
                  <a:srgbClr val="004AA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3016" b="1" dirty="0" err="1">
                <a:solidFill>
                  <a:srgbClr val="004AA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подією</a:t>
            </a:r>
            <a:r>
              <a:rPr lang="en-US" sz="3016" b="1" dirty="0">
                <a:solidFill>
                  <a:srgbClr val="004AA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3016" b="1" dirty="0" err="1">
                <a:solidFill>
                  <a:srgbClr val="004AA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став</a:t>
            </a:r>
            <a:r>
              <a:rPr lang="en-US" sz="3016" b="1" dirty="0">
                <a:solidFill>
                  <a:srgbClr val="004AA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3016" b="1" dirty="0" err="1">
                <a:solidFill>
                  <a:srgbClr val="004AA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візит</a:t>
            </a:r>
            <a:r>
              <a:rPr lang="en-US" sz="3016" b="1" dirty="0">
                <a:solidFill>
                  <a:srgbClr val="004AA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3016" b="1" dirty="0" err="1">
                <a:solidFill>
                  <a:srgbClr val="004AA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делегації</a:t>
            </a:r>
            <a:r>
              <a:rPr lang="en-US" sz="3016" b="1" dirty="0">
                <a:solidFill>
                  <a:srgbClr val="004AA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3016" b="1" dirty="0" err="1">
                <a:solidFill>
                  <a:srgbClr val="004AA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Посольства</a:t>
            </a:r>
            <a:r>
              <a:rPr lang="en-US" sz="3016" b="1" dirty="0">
                <a:solidFill>
                  <a:srgbClr val="004AA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3016" b="1" dirty="0" err="1">
                <a:solidFill>
                  <a:srgbClr val="004AA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Польщі</a:t>
            </a:r>
            <a:r>
              <a:rPr lang="en-US" sz="3016" b="1" dirty="0">
                <a:solidFill>
                  <a:srgbClr val="004AA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3016" b="1" dirty="0" err="1">
                <a:solidFill>
                  <a:srgbClr val="004AA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під</a:t>
            </a:r>
            <a:r>
              <a:rPr lang="en-US" sz="3016" b="1" dirty="0">
                <a:solidFill>
                  <a:srgbClr val="004AA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3016" b="1" dirty="0" err="1">
                <a:solidFill>
                  <a:srgbClr val="004AA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назвою</a:t>
            </a:r>
            <a:r>
              <a:rPr lang="en-US" sz="3016" b="1" dirty="0">
                <a:solidFill>
                  <a:srgbClr val="004AA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“</a:t>
            </a:r>
            <a:r>
              <a:rPr lang="en-US" sz="3016" b="1" dirty="0" err="1">
                <a:solidFill>
                  <a:srgbClr val="004AA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Поляки</a:t>
            </a:r>
            <a:r>
              <a:rPr lang="en-US" sz="3016" b="1" dirty="0">
                <a:solidFill>
                  <a:srgbClr val="004AA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3016" b="1" dirty="0" err="1">
                <a:solidFill>
                  <a:srgbClr val="004AA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світу</a:t>
            </a:r>
            <a:r>
              <a:rPr lang="en-US" sz="3016" b="1" dirty="0">
                <a:solidFill>
                  <a:srgbClr val="004AA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. </a:t>
            </a:r>
            <a:r>
              <a:rPr lang="en-US" sz="3016" b="1" dirty="0" err="1">
                <a:solidFill>
                  <a:srgbClr val="004AA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Відомі-Невідомі</a:t>
            </a:r>
            <a:r>
              <a:rPr lang="en-US" sz="3016" b="1" dirty="0">
                <a:solidFill>
                  <a:srgbClr val="004AA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”.</a:t>
            </a:r>
            <a:r>
              <a:rPr lang="en-US" sz="3016" dirty="0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016" dirty="0" err="1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Під</a:t>
            </a:r>
            <a:r>
              <a:rPr lang="en-US" sz="3016" dirty="0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016" dirty="0" err="1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такою</a:t>
            </a:r>
            <a:r>
              <a:rPr lang="en-US" sz="3016" dirty="0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016" dirty="0" err="1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назвою</a:t>
            </a:r>
            <a:r>
              <a:rPr lang="en-US" sz="3016" dirty="0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016" dirty="0" err="1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кропивничанам</a:t>
            </a:r>
            <a:r>
              <a:rPr lang="en-US" sz="3016" dirty="0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016" dirty="0" err="1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презентували</a:t>
            </a:r>
            <a:r>
              <a:rPr lang="en-US" sz="3016" dirty="0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016" dirty="0" err="1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цікаву</a:t>
            </a:r>
            <a:r>
              <a:rPr lang="en-US" sz="3016" dirty="0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016" dirty="0" err="1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виставку</a:t>
            </a:r>
            <a:r>
              <a:rPr lang="en-US" sz="3016" dirty="0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3016" dirty="0" err="1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підготовлену</a:t>
            </a:r>
            <a:r>
              <a:rPr lang="en-US" sz="3016" dirty="0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016" dirty="0" err="1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</a:t>
            </a:r>
            <a:r>
              <a:rPr lang="en-US" sz="3016" dirty="0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016" dirty="0" err="1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сприяння</a:t>
            </a:r>
            <a:r>
              <a:rPr lang="en-US" sz="3016" dirty="0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016" dirty="0" err="1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Польської</a:t>
            </a:r>
            <a:r>
              <a:rPr lang="en-US" sz="3016" dirty="0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016" dirty="0" err="1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Академії</a:t>
            </a:r>
            <a:r>
              <a:rPr lang="en-US" sz="3016" dirty="0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016" dirty="0" err="1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Наук</a:t>
            </a:r>
            <a:r>
              <a:rPr lang="en-US" sz="3016" dirty="0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3016" dirty="0" err="1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Польського</a:t>
            </a:r>
            <a:r>
              <a:rPr lang="en-US" sz="3016" dirty="0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016" dirty="0" err="1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Інституту</a:t>
            </a:r>
            <a:r>
              <a:rPr lang="en-US" sz="3016" dirty="0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в </a:t>
            </a:r>
            <a:r>
              <a:rPr lang="en-US" sz="3016" dirty="0" err="1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Києві</a:t>
            </a:r>
            <a:r>
              <a:rPr lang="en-US" sz="3016" dirty="0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3016" dirty="0" err="1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Міністерства</a:t>
            </a:r>
            <a:r>
              <a:rPr lang="en-US" sz="3016" dirty="0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016" dirty="0" err="1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закордонних</a:t>
            </a:r>
            <a:r>
              <a:rPr lang="en-US" sz="3016" dirty="0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016" dirty="0" err="1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справ</a:t>
            </a:r>
            <a:r>
              <a:rPr lang="en-US" sz="3016" dirty="0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016" dirty="0" err="1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Польщі</a:t>
            </a:r>
            <a:r>
              <a:rPr lang="en-US" sz="3016" dirty="0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3016" dirty="0" err="1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Об’єднання</a:t>
            </a:r>
            <a:r>
              <a:rPr lang="en-US" sz="3016" dirty="0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016" dirty="0" err="1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поляків</a:t>
            </a:r>
            <a:r>
              <a:rPr lang="en-US" sz="3016" dirty="0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016" dirty="0" err="1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Кіровоградщини</a:t>
            </a:r>
            <a:r>
              <a:rPr lang="en-US" sz="3016" dirty="0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«</a:t>
            </a:r>
            <a:r>
              <a:rPr lang="en-US" sz="3016" dirty="0" err="1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Полонія</a:t>
            </a:r>
            <a:r>
              <a:rPr lang="en-US" sz="3016" dirty="0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 </a:t>
            </a:r>
            <a:r>
              <a:rPr lang="en-US" sz="3016" dirty="0" err="1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та</a:t>
            </a:r>
            <a:r>
              <a:rPr lang="en-US" sz="3016" dirty="0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016" dirty="0" err="1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Кропивницького</a:t>
            </a:r>
            <a:r>
              <a:rPr lang="en-US" sz="3016" dirty="0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016" dirty="0" err="1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музею</a:t>
            </a:r>
            <a:r>
              <a:rPr lang="en-US" sz="3016" dirty="0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016" dirty="0" err="1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музичної</a:t>
            </a:r>
            <a:r>
              <a:rPr lang="en-US" sz="3016" dirty="0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016" dirty="0" err="1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культури</a:t>
            </a:r>
            <a:r>
              <a:rPr lang="en-US" sz="3016" dirty="0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016" dirty="0" err="1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ім</a:t>
            </a:r>
            <a:r>
              <a:rPr lang="en-US" sz="3016" dirty="0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К. </a:t>
            </a:r>
            <a:r>
              <a:rPr lang="en-US" sz="3016" dirty="0" err="1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Шимановського</a:t>
            </a:r>
            <a:r>
              <a:rPr lang="en-US" sz="3016" dirty="0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  <a:p>
            <a:pPr algn="l">
              <a:lnSpc>
                <a:spcPts val="4223"/>
              </a:lnSpc>
            </a:pPr>
            <a:r>
              <a:rPr lang="en-US" sz="3016" dirty="0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В </a:t>
            </a:r>
            <a:r>
              <a:rPr lang="en-US" sz="3016" dirty="0" err="1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бібліотеці</a:t>
            </a:r>
            <a:r>
              <a:rPr lang="en-US" sz="3016" dirty="0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016" dirty="0" err="1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імені</a:t>
            </a:r>
            <a:r>
              <a:rPr lang="en-US" sz="3016" dirty="0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016" dirty="0" err="1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Дмитра</a:t>
            </a:r>
            <a:r>
              <a:rPr lang="en-US" sz="3016" dirty="0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016" dirty="0" err="1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Чижевського</a:t>
            </a:r>
            <a:r>
              <a:rPr lang="en-US" sz="3016" dirty="0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016" dirty="0" err="1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гостям</a:t>
            </a:r>
            <a:r>
              <a:rPr lang="en-US" sz="3016" dirty="0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016" dirty="0" err="1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були</a:t>
            </a:r>
            <a:r>
              <a:rPr lang="en-US" sz="3016" dirty="0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016" dirty="0" err="1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представлені</a:t>
            </a:r>
            <a:r>
              <a:rPr lang="en-US" sz="3016" dirty="0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016" dirty="0" err="1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інформаційні</a:t>
            </a:r>
            <a:r>
              <a:rPr lang="en-US" sz="3016" dirty="0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016" dirty="0" err="1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матеріали</a:t>
            </a:r>
            <a:r>
              <a:rPr lang="en-US" sz="3016" dirty="0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016" dirty="0" err="1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</a:t>
            </a:r>
            <a:r>
              <a:rPr lang="en-US" sz="3016" dirty="0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20 </a:t>
            </a:r>
            <a:r>
              <a:rPr lang="en-US" sz="3016" dirty="0" err="1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стендах</a:t>
            </a:r>
            <a:r>
              <a:rPr lang="en-US" sz="3016" dirty="0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r>
              <a:rPr lang="en-US" sz="3016" dirty="0" err="1">
                <a:solidFill>
                  <a:srgbClr val="004AA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</a:t>
            </a:r>
            <a:r>
              <a:rPr lang="en-US" sz="3016" dirty="0">
                <a:solidFill>
                  <a:srgbClr val="004AA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016" dirty="0" err="1">
                <a:solidFill>
                  <a:srgbClr val="004AA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ній</a:t>
            </a:r>
            <a:r>
              <a:rPr lang="en-US" sz="3016" dirty="0">
                <a:solidFill>
                  <a:srgbClr val="004AA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016" dirty="0" err="1">
                <a:solidFill>
                  <a:srgbClr val="004AA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представили</a:t>
            </a:r>
            <a:r>
              <a:rPr lang="en-US" sz="3016" dirty="0">
                <a:solidFill>
                  <a:srgbClr val="004AA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016" dirty="0" err="1">
                <a:solidFill>
                  <a:srgbClr val="004AA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близько</a:t>
            </a:r>
            <a:r>
              <a:rPr lang="en-US" sz="3016" dirty="0">
                <a:solidFill>
                  <a:srgbClr val="004AA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40 </a:t>
            </a:r>
            <a:r>
              <a:rPr lang="en-US" sz="3016" dirty="0" err="1">
                <a:solidFill>
                  <a:srgbClr val="004AA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видатних</a:t>
            </a:r>
            <a:r>
              <a:rPr lang="en-US" sz="3016" dirty="0">
                <a:solidFill>
                  <a:srgbClr val="004AA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016" dirty="0" err="1">
                <a:solidFill>
                  <a:srgbClr val="004AA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поляків</a:t>
            </a:r>
            <a:r>
              <a:rPr lang="en-US" sz="3016" dirty="0">
                <a:solidFill>
                  <a:srgbClr val="004AA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3016" dirty="0" err="1">
                <a:solidFill>
                  <a:srgbClr val="004AA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що</a:t>
            </a:r>
            <a:r>
              <a:rPr lang="en-US" sz="3016" dirty="0">
                <a:solidFill>
                  <a:srgbClr val="004AA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016" dirty="0" err="1">
                <a:solidFill>
                  <a:srgbClr val="004AA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досягли</a:t>
            </a:r>
            <a:r>
              <a:rPr lang="en-US" sz="3016" dirty="0">
                <a:solidFill>
                  <a:srgbClr val="004AA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016" dirty="0" err="1">
                <a:solidFill>
                  <a:srgbClr val="004AA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успіху</a:t>
            </a:r>
            <a:r>
              <a:rPr lang="en-US" sz="3016" dirty="0">
                <a:solidFill>
                  <a:srgbClr val="004AA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в </a:t>
            </a:r>
            <a:r>
              <a:rPr lang="en-US" sz="3016" dirty="0" err="1">
                <a:solidFill>
                  <a:srgbClr val="004AA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різних</a:t>
            </a:r>
            <a:r>
              <a:rPr lang="en-US" sz="3016" dirty="0">
                <a:solidFill>
                  <a:srgbClr val="004AA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016" dirty="0" err="1">
                <a:solidFill>
                  <a:srgbClr val="004AA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сферах</a:t>
            </a:r>
            <a:r>
              <a:rPr lang="en-US" sz="3016" dirty="0">
                <a:solidFill>
                  <a:srgbClr val="004AA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у </a:t>
            </a:r>
            <a:r>
              <a:rPr lang="en-US" sz="3016" dirty="0" err="1">
                <a:solidFill>
                  <a:srgbClr val="004AA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світі</a:t>
            </a:r>
            <a:r>
              <a:rPr lang="en-US" sz="3016" dirty="0">
                <a:solidFill>
                  <a:srgbClr val="004AA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</a:p>
          <a:p>
            <a:pPr algn="l">
              <a:lnSpc>
                <a:spcPts val="4223"/>
              </a:lnSpc>
            </a:pPr>
            <a:r>
              <a:rPr lang="en-US" sz="3016" b="1" dirty="0" err="1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Важливу</a:t>
            </a:r>
            <a:r>
              <a:rPr lang="en-US" sz="3016" b="1" dirty="0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3016" b="1" dirty="0" err="1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увагу</a:t>
            </a:r>
            <a:r>
              <a:rPr lang="en-US" sz="3016" b="1" dirty="0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3016" b="1" dirty="0" err="1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приділили</a:t>
            </a:r>
            <a:r>
              <a:rPr lang="en-US" sz="3016" b="1" dirty="0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3016" b="1" dirty="0" err="1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співпраці</a:t>
            </a:r>
            <a:r>
              <a:rPr lang="en-US" sz="3016" b="1" dirty="0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з </a:t>
            </a:r>
            <a:r>
              <a:rPr lang="en-US" sz="3016" b="1" dirty="0" err="1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польською</a:t>
            </a:r>
            <a:r>
              <a:rPr lang="en-US" sz="3016" b="1" dirty="0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3016" b="1" dirty="0" err="1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громадою</a:t>
            </a:r>
            <a:r>
              <a:rPr lang="en-US" sz="3016" b="1" dirty="0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«</a:t>
            </a:r>
            <a:r>
              <a:rPr lang="en-US" sz="3016" b="1" dirty="0" err="1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Полонія</a:t>
            </a:r>
            <a:r>
              <a:rPr lang="en-US" sz="3016" b="1" dirty="0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», </a:t>
            </a:r>
            <a:r>
              <a:rPr lang="en-US" sz="3016" b="1" dirty="0" err="1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зокрема</a:t>
            </a:r>
            <a:r>
              <a:rPr lang="en-US" sz="3016" b="1" dirty="0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3016" b="1" dirty="0" err="1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участі</a:t>
            </a:r>
            <a:r>
              <a:rPr lang="en-US" sz="3016" b="1" dirty="0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у </a:t>
            </a:r>
            <a:r>
              <a:rPr lang="en-US" sz="3016" b="1" dirty="0" err="1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таких</a:t>
            </a:r>
            <a:r>
              <a:rPr lang="en-US" sz="3016" b="1" dirty="0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3016" b="1" dirty="0" err="1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ініціативах</a:t>
            </a:r>
            <a:r>
              <a:rPr lang="en-US" sz="3016" b="1" dirty="0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, </a:t>
            </a:r>
            <a:r>
              <a:rPr lang="en-US" sz="3016" b="1" dirty="0" err="1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як</a:t>
            </a:r>
            <a:r>
              <a:rPr lang="en-US" sz="3016" b="1" dirty="0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«</a:t>
            </a:r>
            <a:r>
              <a:rPr lang="en-US" sz="3016" b="1" dirty="0" err="1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Польська</a:t>
            </a:r>
            <a:r>
              <a:rPr lang="en-US" sz="3016" b="1" dirty="0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3016" b="1" dirty="0" err="1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полиця</a:t>
            </a:r>
            <a:r>
              <a:rPr lang="en-US" sz="3016" b="1" dirty="0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» </a:t>
            </a:r>
            <a:r>
              <a:rPr lang="en-US" sz="3016" b="1" dirty="0" err="1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та</a:t>
            </a:r>
            <a:r>
              <a:rPr lang="en-US" sz="3016" b="1" dirty="0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«</a:t>
            </a:r>
            <a:r>
              <a:rPr lang="en-US" sz="3016" b="1" dirty="0" err="1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Відомі</a:t>
            </a:r>
            <a:r>
              <a:rPr lang="en-US" sz="3016" b="1" dirty="0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3016" b="1" dirty="0" err="1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невідомі</a:t>
            </a:r>
            <a:r>
              <a:rPr lang="en-US" sz="3016" b="1" dirty="0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. </a:t>
            </a:r>
            <a:r>
              <a:rPr lang="en-US" sz="3016" b="1" dirty="0" err="1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Поляки</a:t>
            </a:r>
            <a:r>
              <a:rPr lang="en-US" sz="3016" b="1" dirty="0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3016" b="1" dirty="0" err="1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світу</a:t>
            </a:r>
            <a:r>
              <a:rPr lang="en-US" sz="3016" b="1" dirty="0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», а </a:t>
            </a:r>
            <a:r>
              <a:rPr lang="en-US" sz="3016" b="1" dirty="0" err="1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також</a:t>
            </a:r>
            <a:r>
              <a:rPr lang="en-US" sz="3016" b="1" dirty="0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3016" b="1" dirty="0" err="1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проведенню</a:t>
            </a:r>
            <a:r>
              <a:rPr lang="en-US" sz="3016" b="1" dirty="0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3016" b="1" dirty="0" err="1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культурних</a:t>
            </a:r>
            <a:r>
              <a:rPr lang="en-US" sz="3016" b="1" dirty="0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3016" b="1" dirty="0" err="1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заходів</a:t>
            </a:r>
            <a:r>
              <a:rPr lang="en-US" sz="3016" b="1" dirty="0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, </a:t>
            </a:r>
            <a:r>
              <a:rPr lang="en-US" sz="3016" b="1" dirty="0" err="1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серед</a:t>
            </a:r>
            <a:r>
              <a:rPr lang="en-US" sz="3016" b="1" dirty="0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3016" b="1" dirty="0" err="1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яких</a:t>
            </a:r>
            <a:r>
              <a:rPr lang="en-US" sz="3016" b="1" dirty="0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3016" b="1" dirty="0" err="1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читання</a:t>
            </a:r>
            <a:r>
              <a:rPr lang="en-US" sz="3016" b="1" dirty="0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3016" b="1" dirty="0" err="1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та</a:t>
            </a:r>
            <a:r>
              <a:rPr lang="en-US" sz="3016" b="1" dirty="0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3016" b="1" dirty="0" err="1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святкування</a:t>
            </a:r>
            <a:r>
              <a:rPr lang="en-US" sz="3016" b="1" dirty="0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3016" b="1" dirty="0" err="1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Дня</a:t>
            </a:r>
            <a:r>
              <a:rPr lang="en-US" sz="3016" b="1" dirty="0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3016" b="1" dirty="0" err="1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незалежності</a:t>
            </a:r>
            <a:r>
              <a:rPr lang="en-US" sz="3016" b="1" dirty="0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3016" b="1" dirty="0" err="1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Польщі</a:t>
            </a:r>
            <a:r>
              <a:rPr lang="en-US" sz="3016" b="1" dirty="0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. </a:t>
            </a:r>
          </a:p>
          <a:p>
            <a:pPr algn="l">
              <a:lnSpc>
                <a:spcPts val="4223"/>
              </a:lnSpc>
            </a:pPr>
            <a:endParaRPr lang="en-US" sz="3016" b="1" dirty="0">
              <a:solidFill>
                <a:srgbClr val="44372F"/>
              </a:solidFill>
              <a:latin typeface="Times New Roman Bold"/>
              <a:ea typeface="Times New Roman Bold"/>
              <a:cs typeface="Times New Roman Bold"/>
              <a:sym typeface="Times New Roman Bold"/>
            </a:endParaRPr>
          </a:p>
        </p:txBody>
      </p:sp>
      <p:sp>
        <p:nvSpPr>
          <p:cNvPr id="12" name="Freeform 12"/>
          <p:cNvSpPr/>
          <p:nvPr/>
        </p:nvSpPr>
        <p:spPr>
          <a:xfrm rot="-2842605">
            <a:off x="-4429561" y="6702127"/>
            <a:ext cx="5050917" cy="8229600"/>
          </a:xfrm>
          <a:custGeom>
            <a:avLst/>
            <a:gdLst/>
            <a:ahLst/>
            <a:cxnLst/>
            <a:rect l="l" t="t" r="r" b="b"/>
            <a:pathLst>
              <a:path w="5050917" h="8229600">
                <a:moveTo>
                  <a:pt x="0" y="0"/>
                </a:moveTo>
                <a:lnTo>
                  <a:pt x="5050917" y="0"/>
                </a:lnTo>
                <a:lnTo>
                  <a:pt x="505091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1864150" y="4670107"/>
            <a:ext cx="3756849" cy="2999534"/>
          </a:xfrm>
          <a:custGeom>
            <a:avLst/>
            <a:gdLst/>
            <a:ahLst/>
            <a:cxnLst/>
            <a:rect l="l" t="t" r="r" b="b"/>
            <a:pathLst>
              <a:path w="3702040" h="3004186">
                <a:moveTo>
                  <a:pt x="0" y="0"/>
                </a:moveTo>
                <a:lnTo>
                  <a:pt x="3702040" y="0"/>
                </a:lnTo>
                <a:lnTo>
                  <a:pt x="3702040" y="3004186"/>
                </a:lnTo>
                <a:lnTo>
                  <a:pt x="0" y="300418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r="-13117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4630400" y="3251337"/>
            <a:ext cx="3381487" cy="2349363"/>
          </a:xfrm>
          <a:custGeom>
            <a:avLst/>
            <a:gdLst/>
            <a:ahLst/>
            <a:cxnLst/>
            <a:rect l="l" t="t" r="r" b="b"/>
            <a:pathLst>
              <a:path w="3343673" h="2591440">
                <a:moveTo>
                  <a:pt x="0" y="0"/>
                </a:moveTo>
                <a:lnTo>
                  <a:pt x="3343674" y="0"/>
                </a:lnTo>
                <a:lnTo>
                  <a:pt x="3343674" y="2591441"/>
                </a:lnTo>
                <a:lnTo>
                  <a:pt x="0" y="259144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8034"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363724" y="173349"/>
            <a:ext cx="14922557" cy="8463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580"/>
              </a:lnSpc>
            </a:pPr>
            <a:r>
              <a:rPr lang="en-US" sz="4700" b="1" u="sng" dirty="0" err="1">
                <a:solidFill>
                  <a:srgbClr val="683820"/>
                </a:solidFill>
                <a:latin typeface="PT Serif Bold"/>
                <a:ea typeface="PT Serif Bold"/>
                <a:cs typeface="PT Serif Bold"/>
                <a:sym typeface="PT Serif Bold"/>
              </a:rPr>
              <a:t>Візит</a:t>
            </a:r>
            <a:r>
              <a:rPr lang="en-US" sz="4700" b="1" u="sng" dirty="0">
                <a:solidFill>
                  <a:srgbClr val="68382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4700" b="1" u="sng" dirty="0" err="1">
                <a:solidFill>
                  <a:srgbClr val="683820"/>
                </a:solidFill>
                <a:latin typeface="PT Serif Bold"/>
                <a:ea typeface="PT Serif Bold"/>
                <a:cs typeface="PT Serif Bold"/>
                <a:sym typeface="PT Serif Bold"/>
              </a:rPr>
              <a:t>поляків</a:t>
            </a:r>
            <a:r>
              <a:rPr lang="en-US" sz="4700" b="1" u="sng" dirty="0">
                <a:solidFill>
                  <a:srgbClr val="68382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4700" b="1" u="sng" dirty="0" err="1">
                <a:solidFill>
                  <a:srgbClr val="683820"/>
                </a:solidFill>
                <a:latin typeface="PT Serif Bold"/>
                <a:ea typeface="PT Serif Bold"/>
                <a:cs typeface="PT Serif Bold"/>
                <a:sym typeface="PT Serif Bold"/>
              </a:rPr>
              <a:t>до</a:t>
            </a:r>
            <a:r>
              <a:rPr lang="en-US" sz="4700" b="1" u="sng" dirty="0">
                <a:solidFill>
                  <a:srgbClr val="68382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4700" b="1" u="sng" dirty="0" err="1">
                <a:solidFill>
                  <a:srgbClr val="683820"/>
                </a:solidFill>
                <a:latin typeface="PT Serif Bold"/>
                <a:ea typeface="PT Serif Bold"/>
                <a:cs typeface="PT Serif Bold"/>
                <a:sym typeface="PT Serif Bold"/>
              </a:rPr>
              <a:t>бібліотеки</a:t>
            </a:r>
            <a:r>
              <a:rPr lang="en-US" sz="4700" b="1" u="sng" dirty="0">
                <a:solidFill>
                  <a:srgbClr val="68382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4700" b="1" u="sng" dirty="0" err="1">
                <a:solidFill>
                  <a:srgbClr val="683820"/>
                </a:solidFill>
                <a:latin typeface="PT Serif Bold"/>
                <a:ea typeface="PT Serif Bold"/>
                <a:cs typeface="PT Serif Bold"/>
                <a:sym typeface="PT Serif Bold"/>
              </a:rPr>
              <a:t>ім</a:t>
            </a:r>
            <a:r>
              <a:rPr lang="en-US" sz="4700" b="1" u="sng" dirty="0">
                <a:solidFill>
                  <a:srgbClr val="683820"/>
                </a:solidFill>
                <a:latin typeface="PT Serif Bold"/>
                <a:ea typeface="PT Serif Bold"/>
                <a:cs typeface="PT Serif Bold"/>
                <a:sym typeface="PT Serif Bold"/>
              </a:rPr>
              <a:t>. Д. </a:t>
            </a:r>
            <a:r>
              <a:rPr lang="en-US" sz="4700" b="1" u="sng" dirty="0" err="1">
                <a:solidFill>
                  <a:srgbClr val="683820"/>
                </a:solidFill>
                <a:latin typeface="PT Serif Bold"/>
                <a:ea typeface="PT Serif Bold"/>
                <a:cs typeface="PT Serif Bold"/>
                <a:sym typeface="PT Serif Bold"/>
              </a:rPr>
              <a:t>Чижевського</a:t>
            </a:r>
            <a:endParaRPr lang="en-US" sz="4700" b="1" u="sng" dirty="0">
              <a:solidFill>
                <a:srgbClr val="683820"/>
              </a:solidFill>
              <a:latin typeface="PT Serif Bold"/>
              <a:ea typeface="PT Serif Bold"/>
              <a:cs typeface="PT Serif Bold"/>
              <a:sym typeface="PT Serif Bol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DC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31971" y="-130484"/>
            <a:ext cx="18751942" cy="10547968"/>
          </a:xfrm>
          <a:custGeom>
            <a:avLst/>
            <a:gdLst/>
            <a:ahLst/>
            <a:cxnLst/>
            <a:rect l="l" t="t" r="r" b="b"/>
            <a:pathLst>
              <a:path w="18751942" h="10547968">
                <a:moveTo>
                  <a:pt x="0" y="0"/>
                </a:moveTo>
                <a:lnTo>
                  <a:pt x="18751942" y="0"/>
                </a:lnTo>
                <a:lnTo>
                  <a:pt x="18751942" y="10547968"/>
                </a:lnTo>
                <a:lnTo>
                  <a:pt x="0" y="105479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</a:blip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136131"/>
            <a:ext cx="16230600" cy="9826143"/>
            <a:chOff x="0" y="0"/>
            <a:chExt cx="4274726" cy="258795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726" cy="2587955"/>
            </a:xfrm>
            <a:custGeom>
              <a:avLst/>
              <a:gdLst/>
              <a:ahLst/>
              <a:cxnLst/>
              <a:rect l="l" t="t" r="r" b="b"/>
              <a:pathLst>
                <a:path w="4274726" h="2587955">
                  <a:moveTo>
                    <a:pt x="0" y="0"/>
                  </a:moveTo>
                  <a:lnTo>
                    <a:pt x="4274726" y="0"/>
                  </a:lnTo>
                  <a:lnTo>
                    <a:pt x="4274726" y="2587955"/>
                  </a:lnTo>
                  <a:lnTo>
                    <a:pt x="0" y="258795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4274726" cy="26355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rot="-231330">
            <a:off x="-2757430" y="6616128"/>
            <a:ext cx="5050917" cy="8229600"/>
          </a:xfrm>
          <a:custGeom>
            <a:avLst/>
            <a:gdLst/>
            <a:ahLst/>
            <a:cxnLst/>
            <a:rect l="l" t="t" r="r" b="b"/>
            <a:pathLst>
              <a:path w="5050917" h="8229600">
                <a:moveTo>
                  <a:pt x="0" y="0"/>
                </a:moveTo>
                <a:lnTo>
                  <a:pt x="5050917" y="0"/>
                </a:lnTo>
                <a:lnTo>
                  <a:pt x="505091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3723854" y="-5350248"/>
            <a:ext cx="5460492" cy="8896932"/>
          </a:xfrm>
          <a:custGeom>
            <a:avLst/>
            <a:gdLst/>
            <a:ahLst/>
            <a:cxnLst/>
            <a:rect l="l" t="t" r="r" b="b"/>
            <a:pathLst>
              <a:path w="5460492" h="8896932">
                <a:moveTo>
                  <a:pt x="0" y="0"/>
                </a:moveTo>
                <a:lnTo>
                  <a:pt x="5460492" y="0"/>
                </a:lnTo>
                <a:lnTo>
                  <a:pt x="5460492" y="8896932"/>
                </a:lnTo>
                <a:lnTo>
                  <a:pt x="0" y="88969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362460" y="1654053"/>
            <a:ext cx="10517717" cy="79328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07"/>
              </a:lnSpc>
            </a:pPr>
            <a:r>
              <a:rPr lang="en-US" sz="3433" b="1">
                <a:solidFill>
                  <a:srgbClr val="004AA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Протягом  понад 25 років (1992–2025) проходить фестиваль «Осінь з музикою Кароля Шимановського» </a:t>
            </a:r>
            <a:r>
              <a:rPr lang="en-US" sz="3433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– фестиваль академічної музики та автентичного фольклору, що проходить на малій батьківщині композитора. Він єднає українські села й міста, де народився, жив і творив класик польської музики ХХ століття: Кропивницький (до 1924 р. – Єлисаветград, у 1939–2016 рр. – Кіровоград), Черкаси, Кам’янку, Тимошівку й Вербівку Кам’янського р-ну Черкаської обл., Знам’янку і Петрове Знам’янського р-ну Кіровоградської обл. та Київ. </a:t>
            </a:r>
            <a:r>
              <a:rPr lang="en-US" sz="3433" b="1">
                <a:solidFill>
                  <a:srgbClr val="004AA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Упродовж двадцяти восьми років (1992–2019) відбулося 17 фестивалів. З 2012 року фестиваль відбувається щорічно.</a:t>
            </a:r>
          </a:p>
        </p:txBody>
      </p:sp>
      <p:sp>
        <p:nvSpPr>
          <p:cNvPr id="9" name="Freeform 9"/>
          <p:cNvSpPr/>
          <p:nvPr/>
        </p:nvSpPr>
        <p:spPr>
          <a:xfrm>
            <a:off x="13154833" y="1028700"/>
            <a:ext cx="3229198" cy="4639394"/>
          </a:xfrm>
          <a:custGeom>
            <a:avLst/>
            <a:gdLst/>
            <a:ahLst/>
            <a:cxnLst/>
            <a:rect l="l" t="t" r="r" b="b"/>
            <a:pathLst>
              <a:path w="3229198" h="4639394">
                <a:moveTo>
                  <a:pt x="0" y="0"/>
                </a:moveTo>
                <a:lnTo>
                  <a:pt x="3229198" y="0"/>
                </a:lnTo>
                <a:lnTo>
                  <a:pt x="3229198" y="4639394"/>
                </a:lnTo>
                <a:lnTo>
                  <a:pt x="0" y="463939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890" r="-3890" b="-5927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2102295" y="5943075"/>
            <a:ext cx="4923357" cy="3315225"/>
          </a:xfrm>
          <a:custGeom>
            <a:avLst/>
            <a:gdLst/>
            <a:ahLst/>
            <a:cxnLst/>
            <a:rect l="l" t="t" r="r" b="b"/>
            <a:pathLst>
              <a:path w="4923357" h="3315225">
                <a:moveTo>
                  <a:pt x="0" y="0"/>
                </a:moveTo>
                <a:lnTo>
                  <a:pt x="4923357" y="0"/>
                </a:lnTo>
                <a:lnTo>
                  <a:pt x="4923357" y="3315225"/>
                </a:lnTo>
                <a:lnTo>
                  <a:pt x="0" y="33152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921709">
            <a:off x="15920162" y="6425539"/>
            <a:ext cx="4668225" cy="7606069"/>
          </a:xfrm>
          <a:custGeom>
            <a:avLst/>
            <a:gdLst/>
            <a:ahLst/>
            <a:cxnLst/>
            <a:rect l="l" t="t" r="r" b="b"/>
            <a:pathLst>
              <a:path w="4668225" h="7606069">
                <a:moveTo>
                  <a:pt x="0" y="0"/>
                </a:moveTo>
                <a:lnTo>
                  <a:pt x="4668224" y="0"/>
                </a:lnTo>
                <a:lnTo>
                  <a:pt x="4668224" y="7606069"/>
                </a:lnTo>
                <a:lnTo>
                  <a:pt x="0" y="76060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990864" y="69456"/>
            <a:ext cx="10299740" cy="12871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80"/>
              </a:lnSpc>
            </a:pPr>
            <a:r>
              <a:rPr lang="en-US" sz="3700" b="1" u="sng">
                <a:solidFill>
                  <a:srgbClr val="683820"/>
                </a:solidFill>
                <a:latin typeface="PT Serif Bold"/>
                <a:ea typeface="PT Serif Bold"/>
                <a:cs typeface="PT Serif Bold"/>
                <a:sym typeface="PT Serif Bold"/>
              </a:rPr>
              <a:t>Історія музичного фестивалю </a:t>
            </a:r>
          </a:p>
          <a:p>
            <a:pPr algn="ctr">
              <a:lnSpc>
                <a:spcPts val="5180"/>
              </a:lnSpc>
            </a:pPr>
            <a:r>
              <a:rPr lang="en-US" sz="3700" b="1" u="sng">
                <a:solidFill>
                  <a:srgbClr val="683820"/>
                </a:solidFill>
                <a:latin typeface="PT Serif Bold"/>
                <a:ea typeface="PT Serif Bold"/>
                <a:cs typeface="PT Serif Bold"/>
                <a:sym typeface="PT Serif Bold"/>
              </a:rPr>
              <a:t>«Осінь з музикою Кароля Шимановського» </a:t>
            </a:r>
          </a:p>
        </p:txBody>
      </p:sp>
      <p:sp>
        <p:nvSpPr>
          <p:cNvPr id="13" name="Freeform 13"/>
          <p:cNvSpPr/>
          <p:nvPr/>
        </p:nvSpPr>
        <p:spPr>
          <a:xfrm rot="-874629">
            <a:off x="15738958" y="-5055007"/>
            <a:ext cx="5098084" cy="8306451"/>
          </a:xfrm>
          <a:custGeom>
            <a:avLst/>
            <a:gdLst/>
            <a:ahLst/>
            <a:cxnLst/>
            <a:rect l="l" t="t" r="r" b="b"/>
            <a:pathLst>
              <a:path w="5098084" h="8306451">
                <a:moveTo>
                  <a:pt x="0" y="0"/>
                </a:moveTo>
                <a:lnTo>
                  <a:pt x="5098084" y="0"/>
                </a:lnTo>
                <a:lnTo>
                  <a:pt x="5098084" y="8306451"/>
                </a:lnTo>
                <a:lnTo>
                  <a:pt x="0" y="830645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DC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31971" y="-130484"/>
            <a:ext cx="18751942" cy="10547968"/>
          </a:xfrm>
          <a:custGeom>
            <a:avLst/>
            <a:gdLst/>
            <a:ahLst/>
            <a:cxnLst/>
            <a:rect l="l" t="t" r="r" b="b"/>
            <a:pathLst>
              <a:path w="18751942" h="10547968">
                <a:moveTo>
                  <a:pt x="0" y="0"/>
                </a:moveTo>
                <a:lnTo>
                  <a:pt x="18751942" y="0"/>
                </a:lnTo>
                <a:lnTo>
                  <a:pt x="18751942" y="10547968"/>
                </a:lnTo>
                <a:lnTo>
                  <a:pt x="0" y="105479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</a:blip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479484"/>
            <a:ext cx="16230600" cy="9328032"/>
            <a:chOff x="0" y="0"/>
            <a:chExt cx="4274726" cy="245676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726" cy="2456766"/>
            </a:xfrm>
            <a:custGeom>
              <a:avLst/>
              <a:gdLst/>
              <a:ahLst/>
              <a:cxnLst/>
              <a:rect l="l" t="t" r="r" b="b"/>
              <a:pathLst>
                <a:path w="4274726" h="2456766">
                  <a:moveTo>
                    <a:pt x="0" y="0"/>
                  </a:moveTo>
                  <a:lnTo>
                    <a:pt x="4274726" y="0"/>
                  </a:lnTo>
                  <a:lnTo>
                    <a:pt x="4274726" y="2456766"/>
                  </a:lnTo>
                  <a:lnTo>
                    <a:pt x="0" y="245676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4274726" cy="25043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2080648" y="1356600"/>
            <a:ext cx="5049200" cy="3786900"/>
          </a:xfrm>
          <a:custGeom>
            <a:avLst/>
            <a:gdLst/>
            <a:ahLst/>
            <a:cxnLst/>
            <a:rect l="l" t="t" r="r" b="b"/>
            <a:pathLst>
              <a:path w="5049200" h="3786900">
                <a:moveTo>
                  <a:pt x="0" y="0"/>
                </a:moveTo>
                <a:lnTo>
                  <a:pt x="5049200" y="0"/>
                </a:lnTo>
                <a:lnTo>
                  <a:pt x="5049200" y="3786900"/>
                </a:lnTo>
                <a:lnTo>
                  <a:pt x="0" y="37869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231330">
            <a:off x="-2757430" y="6616128"/>
            <a:ext cx="5050917" cy="8229600"/>
          </a:xfrm>
          <a:custGeom>
            <a:avLst/>
            <a:gdLst/>
            <a:ahLst/>
            <a:cxnLst/>
            <a:rect l="l" t="t" r="r" b="b"/>
            <a:pathLst>
              <a:path w="5050917" h="8229600">
                <a:moveTo>
                  <a:pt x="0" y="0"/>
                </a:moveTo>
                <a:lnTo>
                  <a:pt x="5050917" y="0"/>
                </a:lnTo>
                <a:lnTo>
                  <a:pt x="505091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-3723854" y="-5350248"/>
            <a:ext cx="5460492" cy="8896932"/>
          </a:xfrm>
          <a:custGeom>
            <a:avLst/>
            <a:gdLst/>
            <a:ahLst/>
            <a:cxnLst/>
            <a:rect l="l" t="t" r="r" b="b"/>
            <a:pathLst>
              <a:path w="5460492" h="8896932">
                <a:moveTo>
                  <a:pt x="0" y="0"/>
                </a:moveTo>
                <a:lnTo>
                  <a:pt x="5460492" y="0"/>
                </a:lnTo>
                <a:lnTo>
                  <a:pt x="5460492" y="8896932"/>
                </a:lnTo>
                <a:lnTo>
                  <a:pt x="0" y="889693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874629">
            <a:off x="15970929" y="-5267625"/>
            <a:ext cx="5098084" cy="8306451"/>
          </a:xfrm>
          <a:custGeom>
            <a:avLst/>
            <a:gdLst/>
            <a:ahLst/>
            <a:cxnLst/>
            <a:rect l="l" t="t" r="r" b="b"/>
            <a:pathLst>
              <a:path w="5098084" h="8306451">
                <a:moveTo>
                  <a:pt x="0" y="0"/>
                </a:moveTo>
                <a:lnTo>
                  <a:pt x="5098084" y="0"/>
                </a:lnTo>
                <a:lnTo>
                  <a:pt x="5098084" y="8306451"/>
                </a:lnTo>
                <a:lnTo>
                  <a:pt x="0" y="830645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335488" y="1746156"/>
            <a:ext cx="10745160" cy="7190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92"/>
              </a:lnSpc>
            </a:pPr>
            <a:r>
              <a:rPr lang="en-US" sz="3709" b="1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14 листопада 2025 року у Кропивницькому відбувся концерт “Вихор бароко” в рамках фестивалю “Осінь з музикою Кароля Шимановського”.</a:t>
            </a:r>
            <a:r>
              <a:rPr lang="en-US" sz="3709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Вперше прозвучали старовинні інструменти - поперечна флейта XVIII століття та віола да гамба. Виступали відомі музиканти з України та інших країн, а концерт викликав великий інтерес і зібрав повний зал. Фестиваль організовано за підтримки польських організацій та присвячено розвитку культури й співпраці між Україною і Польщею.</a:t>
            </a:r>
          </a:p>
        </p:txBody>
      </p:sp>
      <p:sp>
        <p:nvSpPr>
          <p:cNvPr id="11" name="Freeform 11"/>
          <p:cNvSpPr/>
          <p:nvPr/>
        </p:nvSpPr>
        <p:spPr>
          <a:xfrm>
            <a:off x="12080648" y="5746437"/>
            <a:ext cx="4883362" cy="3662522"/>
          </a:xfrm>
          <a:custGeom>
            <a:avLst/>
            <a:gdLst/>
            <a:ahLst/>
            <a:cxnLst/>
            <a:rect l="l" t="t" r="r" b="b"/>
            <a:pathLst>
              <a:path w="4883362" h="3662522">
                <a:moveTo>
                  <a:pt x="0" y="0"/>
                </a:moveTo>
                <a:lnTo>
                  <a:pt x="4883362" y="0"/>
                </a:lnTo>
                <a:lnTo>
                  <a:pt x="4883362" y="3662521"/>
                </a:lnTo>
                <a:lnTo>
                  <a:pt x="0" y="366252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921709">
            <a:off x="15920162" y="6425539"/>
            <a:ext cx="4668225" cy="7606069"/>
          </a:xfrm>
          <a:custGeom>
            <a:avLst/>
            <a:gdLst/>
            <a:ahLst/>
            <a:cxnLst/>
            <a:rect l="l" t="t" r="r" b="b"/>
            <a:pathLst>
              <a:path w="4668225" h="7606069">
                <a:moveTo>
                  <a:pt x="0" y="0"/>
                </a:moveTo>
                <a:lnTo>
                  <a:pt x="4668224" y="0"/>
                </a:lnTo>
                <a:lnTo>
                  <a:pt x="4668224" y="7606069"/>
                </a:lnTo>
                <a:lnTo>
                  <a:pt x="0" y="76060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2057177" y="393759"/>
            <a:ext cx="14173646" cy="7054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40"/>
              </a:lnSpc>
            </a:pPr>
            <a:r>
              <a:rPr lang="en-US" sz="4100" b="1">
                <a:solidFill>
                  <a:srgbClr val="1800AD"/>
                </a:solidFill>
                <a:latin typeface="PT Serif Bold"/>
                <a:ea typeface="PT Serif Bold"/>
                <a:cs typeface="PT Serif Bold"/>
                <a:sym typeface="PT Serif Bold"/>
              </a:rPr>
              <a:t>Фестиваль “Осінь з музикою Кароля Шимановського”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DC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31971" y="-130484"/>
            <a:ext cx="18751942" cy="10547968"/>
          </a:xfrm>
          <a:custGeom>
            <a:avLst/>
            <a:gdLst/>
            <a:ahLst/>
            <a:cxnLst/>
            <a:rect l="l" t="t" r="r" b="b"/>
            <a:pathLst>
              <a:path w="18751942" h="10547968">
                <a:moveTo>
                  <a:pt x="0" y="0"/>
                </a:moveTo>
                <a:lnTo>
                  <a:pt x="18751942" y="0"/>
                </a:lnTo>
                <a:lnTo>
                  <a:pt x="18751942" y="10547968"/>
                </a:lnTo>
                <a:lnTo>
                  <a:pt x="0" y="105479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</a:blip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4274726" cy="22150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-2117703" y="6172200"/>
            <a:ext cx="5050917" cy="8229600"/>
          </a:xfrm>
          <a:custGeom>
            <a:avLst/>
            <a:gdLst/>
            <a:ahLst/>
            <a:cxnLst/>
            <a:rect l="l" t="t" r="r" b="b"/>
            <a:pathLst>
              <a:path w="5050917" h="8229600">
                <a:moveTo>
                  <a:pt x="0" y="0"/>
                </a:moveTo>
                <a:lnTo>
                  <a:pt x="5050917" y="0"/>
                </a:lnTo>
                <a:lnTo>
                  <a:pt x="505091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2527278" y="-5188026"/>
            <a:ext cx="5460492" cy="8896932"/>
          </a:xfrm>
          <a:custGeom>
            <a:avLst/>
            <a:gdLst/>
            <a:ahLst/>
            <a:cxnLst/>
            <a:rect l="l" t="t" r="r" b="b"/>
            <a:pathLst>
              <a:path w="5460492" h="8896932">
                <a:moveTo>
                  <a:pt x="0" y="0"/>
                </a:moveTo>
                <a:lnTo>
                  <a:pt x="5460492" y="0"/>
                </a:lnTo>
                <a:lnTo>
                  <a:pt x="5460492" y="8896932"/>
                </a:lnTo>
                <a:lnTo>
                  <a:pt x="0" y="88969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5705232" y="-4283709"/>
            <a:ext cx="5098084" cy="8306451"/>
          </a:xfrm>
          <a:custGeom>
            <a:avLst/>
            <a:gdLst/>
            <a:ahLst/>
            <a:cxnLst/>
            <a:rect l="l" t="t" r="r" b="b"/>
            <a:pathLst>
              <a:path w="5098084" h="8306451">
                <a:moveTo>
                  <a:pt x="0" y="0"/>
                </a:moveTo>
                <a:lnTo>
                  <a:pt x="5098084" y="0"/>
                </a:lnTo>
                <a:lnTo>
                  <a:pt x="5098084" y="8306451"/>
                </a:lnTo>
                <a:lnTo>
                  <a:pt x="0" y="830645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451377" y="1507682"/>
            <a:ext cx="10868903" cy="71859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8"/>
              </a:lnSpc>
            </a:pPr>
            <a:r>
              <a:rPr lang="en-US" sz="3398" b="1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18 листопада 2025 року у Кропивницький до Дня Гідності та Свободи відкрили фотовиставку «Солідарність» у Центральноукраїнському національному технічному університеті,</a:t>
            </a:r>
            <a:r>
              <a:rPr lang="en-US" sz="3398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яку організували місцеві культурні установи разом із польськими організаціями; на ній представили роботи польських фоторепортерів про боротьбу польського народу за свободу у 1970–1980-х роках, у відкритті взяла участь делегація Посольства Республіки Польща, а протягом дня також відбулися інші заходи, зокрема дитячий конкурс, покладання квітів до пам’ятних місць і вшанування жертв Голодомор 1932–1933 років.</a:t>
            </a:r>
          </a:p>
        </p:txBody>
      </p:sp>
      <p:sp>
        <p:nvSpPr>
          <p:cNvPr id="10" name="Freeform 10"/>
          <p:cNvSpPr/>
          <p:nvPr/>
        </p:nvSpPr>
        <p:spPr>
          <a:xfrm>
            <a:off x="15920162" y="5875287"/>
            <a:ext cx="4668225" cy="7606069"/>
          </a:xfrm>
          <a:custGeom>
            <a:avLst/>
            <a:gdLst/>
            <a:ahLst/>
            <a:cxnLst/>
            <a:rect l="l" t="t" r="r" b="b"/>
            <a:pathLst>
              <a:path w="4668225" h="7606069">
                <a:moveTo>
                  <a:pt x="0" y="0"/>
                </a:moveTo>
                <a:lnTo>
                  <a:pt x="4668224" y="0"/>
                </a:lnTo>
                <a:lnTo>
                  <a:pt x="4668224" y="7606069"/>
                </a:lnTo>
                <a:lnTo>
                  <a:pt x="0" y="76060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2056496" y="1028700"/>
            <a:ext cx="4937114" cy="6131390"/>
          </a:xfrm>
          <a:custGeom>
            <a:avLst/>
            <a:gdLst/>
            <a:ahLst/>
            <a:cxnLst/>
            <a:rect l="l" t="t" r="r" b="b"/>
            <a:pathLst>
              <a:path w="4937114" h="6131390">
                <a:moveTo>
                  <a:pt x="0" y="0"/>
                </a:moveTo>
                <a:lnTo>
                  <a:pt x="4937113" y="0"/>
                </a:lnTo>
                <a:lnTo>
                  <a:pt x="4937113" y="6131390"/>
                </a:lnTo>
                <a:lnTo>
                  <a:pt x="0" y="613139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44634" t="-1538" r="-44634"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9139238" y="4236403"/>
            <a:ext cx="9525" cy="16046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2426333" y="103505"/>
            <a:ext cx="13493828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FF3131"/>
                </a:solidFill>
                <a:latin typeface="PT Serif Bold"/>
                <a:ea typeface="PT Serif Bold"/>
                <a:cs typeface="PT Serif Bold"/>
                <a:sym typeface="PT Serif Bold"/>
              </a:rPr>
              <a:t>“Солідарність” - фотовиставка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DC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31971" y="-130484"/>
            <a:ext cx="18751942" cy="10547968"/>
          </a:xfrm>
          <a:custGeom>
            <a:avLst/>
            <a:gdLst/>
            <a:ahLst/>
            <a:cxnLst/>
            <a:rect l="l" t="t" r="r" b="b"/>
            <a:pathLst>
              <a:path w="18751942" h="10547968">
                <a:moveTo>
                  <a:pt x="0" y="0"/>
                </a:moveTo>
                <a:lnTo>
                  <a:pt x="18751942" y="0"/>
                </a:lnTo>
                <a:lnTo>
                  <a:pt x="18751942" y="10547968"/>
                </a:lnTo>
                <a:lnTo>
                  <a:pt x="0" y="105479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</a:blip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4274726" cy="22150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rot="1300504">
            <a:off x="15994513" y="5143500"/>
            <a:ext cx="5050917" cy="8229600"/>
          </a:xfrm>
          <a:custGeom>
            <a:avLst/>
            <a:gdLst/>
            <a:ahLst/>
            <a:cxnLst/>
            <a:rect l="l" t="t" r="r" b="b"/>
            <a:pathLst>
              <a:path w="5050917" h="8229600">
                <a:moveTo>
                  <a:pt x="0" y="0"/>
                </a:moveTo>
                <a:lnTo>
                  <a:pt x="5050917" y="0"/>
                </a:lnTo>
                <a:lnTo>
                  <a:pt x="505091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1397103">
            <a:off x="-2948597" y="5445308"/>
            <a:ext cx="5050917" cy="8229600"/>
          </a:xfrm>
          <a:custGeom>
            <a:avLst/>
            <a:gdLst/>
            <a:ahLst/>
            <a:cxnLst/>
            <a:rect l="l" t="t" r="r" b="b"/>
            <a:pathLst>
              <a:path w="5050917" h="8229600">
                <a:moveTo>
                  <a:pt x="0" y="0"/>
                </a:moveTo>
                <a:lnTo>
                  <a:pt x="5050917" y="0"/>
                </a:lnTo>
                <a:lnTo>
                  <a:pt x="505091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868204">
            <a:off x="-3344552" y="-4578950"/>
            <a:ext cx="5460492" cy="8896932"/>
          </a:xfrm>
          <a:custGeom>
            <a:avLst/>
            <a:gdLst/>
            <a:ahLst/>
            <a:cxnLst/>
            <a:rect l="l" t="t" r="r" b="b"/>
            <a:pathLst>
              <a:path w="5460492" h="8896932">
                <a:moveTo>
                  <a:pt x="0" y="0"/>
                </a:moveTo>
                <a:lnTo>
                  <a:pt x="5460492" y="0"/>
                </a:lnTo>
                <a:lnTo>
                  <a:pt x="5460492" y="8896932"/>
                </a:lnTo>
                <a:lnTo>
                  <a:pt x="0" y="88969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1258179">
            <a:off x="15149998" y="-4448466"/>
            <a:ext cx="5460492" cy="8896932"/>
          </a:xfrm>
          <a:custGeom>
            <a:avLst/>
            <a:gdLst/>
            <a:ahLst/>
            <a:cxnLst/>
            <a:rect l="l" t="t" r="r" b="b"/>
            <a:pathLst>
              <a:path w="5460492" h="8896932">
                <a:moveTo>
                  <a:pt x="0" y="0"/>
                </a:moveTo>
                <a:lnTo>
                  <a:pt x="5460492" y="0"/>
                </a:lnTo>
                <a:lnTo>
                  <a:pt x="5460492" y="8896932"/>
                </a:lnTo>
                <a:lnTo>
                  <a:pt x="0" y="88969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617849" y="1511181"/>
            <a:ext cx="15052302" cy="40885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96"/>
              </a:lnSpc>
            </a:pPr>
            <a:r>
              <a:rPr lang="en-US" sz="3854" b="1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Висновки.</a:t>
            </a:r>
          </a:p>
          <a:p>
            <a:pPr algn="l">
              <a:lnSpc>
                <a:spcPts val="5396"/>
              </a:lnSpc>
            </a:pPr>
            <a:r>
              <a:rPr lang="en-US" sz="3854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Польська діаспора відіграє важливу роль у культурному житті Кропивницького. Її діяльність сприяє збереженню польських традицій, розвитку культурного обміну та зміцненню дружніх відносин між українським і польським народами.</a:t>
            </a:r>
          </a:p>
          <a:p>
            <a:pPr algn="l">
              <a:lnSpc>
                <a:spcPts val="5396"/>
              </a:lnSpc>
            </a:pPr>
            <a:endParaRPr lang="en-US" sz="3854">
              <a:solidFill>
                <a:srgbClr val="44372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582573" y="5225726"/>
            <a:ext cx="15234886" cy="3157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017"/>
              </a:lnSpc>
            </a:pPr>
            <a:r>
              <a:rPr lang="en-US" sz="3583" b="1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Особистий внесок.</a:t>
            </a:r>
          </a:p>
          <a:p>
            <a:pPr algn="just">
              <a:lnSpc>
                <a:spcPts val="5017"/>
              </a:lnSpc>
            </a:pPr>
            <a:r>
              <a:rPr lang="en-US" sz="3583" b="1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М</a:t>
            </a:r>
            <a:r>
              <a:rPr lang="en-US" sz="3583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</a:t>
            </a:r>
            <a:r>
              <a:rPr lang="en-US" sz="3583" b="1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3583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опрацювали інтернет-джерела про відомих поляків, які проживали в нашому місті, про діяльність польської діаспори за останні роки,, проаналізували вплив польської громади на суспільне життя міста Кропивницького.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DC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31971" y="-130484"/>
            <a:ext cx="18751942" cy="10547968"/>
          </a:xfrm>
          <a:custGeom>
            <a:avLst/>
            <a:gdLst/>
            <a:ahLst/>
            <a:cxnLst/>
            <a:rect l="l" t="t" r="r" b="b"/>
            <a:pathLst>
              <a:path w="18751942" h="10547968">
                <a:moveTo>
                  <a:pt x="0" y="0"/>
                </a:moveTo>
                <a:lnTo>
                  <a:pt x="18751942" y="0"/>
                </a:lnTo>
                <a:lnTo>
                  <a:pt x="18751942" y="10547968"/>
                </a:lnTo>
                <a:lnTo>
                  <a:pt x="0" y="105479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</a:blip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62639" y="180561"/>
            <a:ext cx="17790082" cy="9790766"/>
            <a:chOff x="0" y="0"/>
            <a:chExt cx="4685454" cy="257863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685454" cy="2578638"/>
            </a:xfrm>
            <a:custGeom>
              <a:avLst/>
              <a:gdLst/>
              <a:ahLst/>
              <a:cxnLst/>
              <a:rect l="l" t="t" r="r" b="b"/>
              <a:pathLst>
                <a:path w="4685454" h="2578638">
                  <a:moveTo>
                    <a:pt x="0" y="0"/>
                  </a:moveTo>
                  <a:lnTo>
                    <a:pt x="4685454" y="0"/>
                  </a:lnTo>
                  <a:lnTo>
                    <a:pt x="4685454" y="2578638"/>
                  </a:lnTo>
                  <a:lnTo>
                    <a:pt x="0" y="2578638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4685454" cy="26262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rot="711271">
            <a:off x="17299606" y="6655453"/>
            <a:ext cx="5050917" cy="8229600"/>
          </a:xfrm>
          <a:custGeom>
            <a:avLst/>
            <a:gdLst/>
            <a:ahLst/>
            <a:cxnLst/>
            <a:rect l="l" t="t" r="r" b="b"/>
            <a:pathLst>
              <a:path w="5050917" h="8229600">
                <a:moveTo>
                  <a:pt x="0" y="0"/>
                </a:moveTo>
                <a:lnTo>
                  <a:pt x="5050917" y="0"/>
                </a:lnTo>
                <a:lnTo>
                  <a:pt x="505091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1397103">
            <a:off x="-3811739" y="7092123"/>
            <a:ext cx="4533040" cy="8229600"/>
          </a:xfrm>
          <a:custGeom>
            <a:avLst/>
            <a:gdLst/>
            <a:ahLst/>
            <a:cxnLst/>
            <a:rect l="l" t="t" r="r" b="b"/>
            <a:pathLst>
              <a:path w="4533040" h="8229600">
                <a:moveTo>
                  <a:pt x="0" y="0"/>
                </a:moveTo>
                <a:lnTo>
                  <a:pt x="4533040" y="0"/>
                </a:lnTo>
                <a:lnTo>
                  <a:pt x="453304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11424"/>
            </a:stretch>
          </a:blipFill>
        </p:spPr>
      </p:sp>
      <p:sp>
        <p:nvSpPr>
          <p:cNvPr id="8" name="Freeform 8"/>
          <p:cNvSpPr/>
          <p:nvPr/>
        </p:nvSpPr>
        <p:spPr>
          <a:xfrm rot="868204">
            <a:off x="-4322145" y="-6090026"/>
            <a:ext cx="5460492" cy="8896932"/>
          </a:xfrm>
          <a:custGeom>
            <a:avLst/>
            <a:gdLst/>
            <a:ahLst/>
            <a:cxnLst/>
            <a:rect l="l" t="t" r="r" b="b"/>
            <a:pathLst>
              <a:path w="5460492" h="8896932">
                <a:moveTo>
                  <a:pt x="0" y="0"/>
                </a:moveTo>
                <a:lnTo>
                  <a:pt x="5460492" y="0"/>
                </a:lnTo>
                <a:lnTo>
                  <a:pt x="5460492" y="8896932"/>
                </a:lnTo>
                <a:lnTo>
                  <a:pt x="0" y="88969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1258179">
            <a:off x="17094819" y="-6231381"/>
            <a:ext cx="5460492" cy="8896932"/>
          </a:xfrm>
          <a:custGeom>
            <a:avLst/>
            <a:gdLst/>
            <a:ahLst/>
            <a:cxnLst/>
            <a:rect l="l" t="t" r="r" b="b"/>
            <a:pathLst>
              <a:path w="5460492" h="8896932">
                <a:moveTo>
                  <a:pt x="0" y="0"/>
                </a:moveTo>
                <a:lnTo>
                  <a:pt x="5460492" y="0"/>
                </a:lnTo>
                <a:lnTo>
                  <a:pt x="5460492" y="8896932"/>
                </a:lnTo>
                <a:lnTo>
                  <a:pt x="0" y="88969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22828" y="171917"/>
            <a:ext cx="18165172" cy="9887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07"/>
              </a:lnSpc>
            </a:pPr>
            <a:r>
              <a:rPr lang="en-US" sz="2719" b="1">
                <a:solidFill>
                  <a:srgbClr val="44372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Використані джерела:</a:t>
            </a:r>
          </a:p>
          <a:p>
            <a:pPr marL="543932" lvl="1" indent="-271966" algn="l">
              <a:lnSpc>
                <a:spcPts val="3527"/>
              </a:lnSpc>
              <a:buAutoNum type="arabicPeriod"/>
            </a:pPr>
            <a:r>
              <a:rPr lang="en-US" sz="2519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Бельченко Наталія. «Я був прибульцем з України». Маловідомі факти з життя Ярослава Івашкевича. Нова Польща. URL: </a:t>
            </a:r>
            <a:r>
              <a:rPr lang="en-US" sz="2519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5" tooltip="https://surl.li/iiwfjs"/>
              </a:rPr>
              <a:t>https://surl.li/iiwfjs</a:t>
            </a:r>
            <a:r>
              <a:rPr lang="en-US" sz="2519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(дата звернення: 10.04.2026)</a:t>
            </a:r>
          </a:p>
          <a:p>
            <a:pPr marL="543932" lvl="1" indent="-271966" algn="l">
              <a:lnSpc>
                <a:spcPts val="3527"/>
              </a:lnSpc>
              <a:buAutoNum type="arabicPeriod"/>
            </a:pPr>
            <a:r>
              <a:rPr lang="en-US" sz="2519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Білоконь Катерина. Я з “Полонії”: як польській общині живеться на Кіровоградщині. Перша електронна газета. URL: </a:t>
            </a:r>
            <a:r>
              <a:rPr lang="en-US" sz="2519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6" tooltip="https://surl.li/hjmgkx"/>
              </a:rPr>
              <a:t>https://surl.li/hjmgkx</a:t>
            </a:r>
            <a:r>
              <a:rPr lang="en-US" sz="2519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(дата звернення: 05.02.2026)</a:t>
            </a:r>
          </a:p>
          <a:p>
            <a:pPr marL="543932" lvl="1" indent="-271966" algn="l">
              <a:lnSpc>
                <a:spcPts val="3527"/>
              </a:lnSpc>
              <a:buAutoNum type="arabicPeriod"/>
            </a:pPr>
            <a:r>
              <a:rPr lang="en-US" sz="2519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«ВИХОР БАРОКО» У КРОПИВНИЦЬКОМУ. Facebook. URL: </a:t>
            </a:r>
            <a:r>
              <a:rPr lang="en-US" sz="2519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7" tooltip="https://surl.li/kkcnhu"/>
              </a:rPr>
              <a:t>https://surl.li/kkcnhu</a:t>
            </a:r>
            <a:r>
              <a:rPr lang="en-US" sz="2519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(дата звернення: 17.11.2026)</a:t>
            </a:r>
          </a:p>
          <a:p>
            <a:pPr marL="543932" lvl="1" indent="-271966" algn="l">
              <a:lnSpc>
                <a:spcPts val="3527"/>
              </a:lnSpc>
              <a:buAutoNum type="arabicPeriod"/>
            </a:pPr>
            <a:r>
              <a:rPr lang="en-US" sz="2519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Єдина родина: як різні спільноти у Кропивницькому бережуть традиції і розвивають місто. Гречка. URL: </a:t>
            </a:r>
            <a:r>
              <a:rPr lang="en-US" sz="2519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8" tooltip="https://surl.li/tmcvkw"/>
              </a:rPr>
              <a:t>https://surl.li/tmcvkw</a:t>
            </a:r>
            <a:r>
              <a:rPr lang="en-US" sz="2519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(дата звернення: 10.02.2021)</a:t>
            </a:r>
          </a:p>
          <a:p>
            <a:pPr marL="543932" lvl="1" indent="-271966" algn="l">
              <a:lnSpc>
                <a:spcPts val="3527"/>
              </a:lnSpc>
              <a:buAutoNum type="arabicPeriod"/>
            </a:pPr>
            <a:r>
              <a:rPr lang="en-US" sz="2519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Кароль Шимановський: емоційна глибина музики. Culture.Pl. URL: </a:t>
            </a:r>
            <a:r>
              <a:rPr lang="en-US" sz="2519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9" tooltip="https://surl.li/vtlihz"/>
              </a:rPr>
              <a:t>https://surl.li/vtlihz</a:t>
            </a:r>
            <a:r>
              <a:rPr lang="en-US" sz="2519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(дата звернення: 25.01.2026)</a:t>
            </a:r>
          </a:p>
          <a:p>
            <a:pPr marL="543932" lvl="1" indent="-271966" algn="l">
              <a:lnSpc>
                <a:spcPts val="3527"/>
              </a:lnSpc>
              <a:buAutoNum type="arabicPeriod"/>
            </a:pPr>
            <a:r>
              <a:rPr lang="en-US" sz="2519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Кропивницька міська рада. До Дня Гідності та Свободи у Кропивницькому відкриється фотовиставка польських репортерів «Солідарність». Facebook. URL: </a:t>
            </a:r>
            <a:r>
              <a:rPr lang="en-US" sz="2519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10" tooltip="https://surl.li/yxalwo"/>
              </a:rPr>
              <a:t>https://surl.li/yxalwo</a:t>
            </a:r>
            <a:r>
              <a:rPr lang="en-US" sz="2519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(дата звернення: 18.03.2026) </a:t>
            </a:r>
          </a:p>
          <a:p>
            <a:pPr marL="543932" lvl="1" indent="-271966" algn="l">
              <a:lnSpc>
                <a:spcPts val="3527"/>
              </a:lnSpc>
              <a:buAutoNum type="arabicPeriod"/>
            </a:pPr>
            <a:r>
              <a:rPr lang="en-US" sz="2519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Кропивницька міська рада. Нові перспективи культурної співпраці: Кропивницький відвідали польські дипломати. Facebook. URL: </a:t>
            </a:r>
            <a:r>
              <a:rPr lang="en-US" sz="2519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11" tooltip="https://surl.li/aivdtb"/>
              </a:rPr>
              <a:t>https://surl.li/aivdtb</a:t>
            </a:r>
          </a:p>
          <a:p>
            <a:pPr marL="543932" lvl="1" indent="-271966" algn="l">
              <a:lnSpc>
                <a:spcPts val="3527"/>
              </a:lnSpc>
              <a:buAutoNum type="arabicPeriod"/>
            </a:pPr>
            <a:r>
              <a:rPr lang="en-US" sz="2519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Крупський Віктор. Коли не шанують міського архітектора. Україна-Центр. URL: </a:t>
            </a:r>
            <a:r>
              <a:rPr lang="en-US" sz="2519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12" tooltip="https://surli.cc/enwncw"/>
              </a:rPr>
              <a:t>https://surli.cc/enwncw</a:t>
            </a:r>
            <a:r>
              <a:rPr lang="en-US" sz="2519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(дата звернення: 29.03.2026)</a:t>
            </a:r>
          </a:p>
          <a:p>
            <a:pPr marL="543932" lvl="1" indent="-271966" algn="l">
              <a:lnSpc>
                <a:spcPts val="3527"/>
              </a:lnSpc>
              <a:buAutoNum type="arabicPeriod"/>
            </a:pPr>
            <a:r>
              <a:rPr lang="en-US" sz="2519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Лишневський Олександр Львович. Вікіпедія. URL: </a:t>
            </a:r>
            <a:r>
              <a:rPr lang="en-US" sz="2519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13" tooltip="https://surl.li/bstuif"/>
              </a:rPr>
              <a:t>https://surl.li/bstuif</a:t>
            </a:r>
          </a:p>
          <a:p>
            <a:pPr marL="543932" lvl="1" indent="-271966" algn="l">
              <a:lnSpc>
                <a:spcPts val="3527"/>
              </a:lnSpc>
              <a:buAutoNum type="arabicPeriod"/>
            </a:pPr>
            <a:r>
              <a:rPr lang="en-US" sz="2519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ОСІНЬ З МУЗИКОЮ КАРОЛЯ ШИМАНОВСЬКОГО: головне не здаватися. URL: </a:t>
            </a:r>
            <a:r>
              <a:rPr lang="en-US" sz="2519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14" tooltip="https://surl.li/ggsylg"/>
              </a:rPr>
              <a:t>https://surl.li/ggsylg</a:t>
            </a:r>
          </a:p>
          <a:p>
            <a:pPr marL="543932" lvl="1" indent="-271966" algn="l">
              <a:lnSpc>
                <a:spcPts val="3527"/>
              </a:lnSpc>
              <a:buAutoNum type="arabicPeriod"/>
            </a:pPr>
            <a:r>
              <a:rPr lang="en-US" sz="2519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Поляки в Україні. </a:t>
            </a:r>
            <a:r>
              <a:rPr lang="en-US" sz="2519" i="1">
                <a:solidFill>
                  <a:srgbClr val="44372F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Вікіпедія. </a:t>
            </a:r>
            <a:r>
              <a:rPr lang="en-US" sz="2519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URL: </a:t>
            </a:r>
            <a:r>
              <a:rPr lang="en-US" sz="2519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15" tooltip="https://surl.li/ofoghx"/>
              </a:rPr>
              <a:t>https://surl.li/ofoghx</a:t>
            </a:r>
          </a:p>
          <a:p>
            <a:pPr marL="543932" lvl="1" indent="-271966" algn="l">
              <a:lnSpc>
                <a:spcPts val="3527"/>
              </a:lnSpc>
              <a:buAutoNum type="arabicPeriod"/>
            </a:pPr>
            <a:r>
              <a:rPr lang="en-US" sz="2519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У Кропивницькому знайомилися зі знаменитими поляками світу. Кропивницька міська рада. URL: </a:t>
            </a:r>
            <a:r>
              <a:rPr lang="en-US" sz="2519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16" tooltip="https://surl.lt/egvlnl"/>
              </a:rPr>
              <a:t>https://surl.lt/egvlnl</a:t>
            </a:r>
            <a:r>
              <a:rPr lang="en-US" sz="2519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(дата звернення: 25.02.2026)</a:t>
            </a:r>
          </a:p>
          <a:p>
            <a:pPr marL="543932" lvl="1" indent="-271966" algn="l">
              <a:lnSpc>
                <a:spcPts val="3527"/>
              </a:lnSpc>
              <a:buAutoNum type="arabicPeriod"/>
            </a:pPr>
            <a:r>
              <a:rPr lang="en-US" sz="2519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У Кропивницькому польська община відкрила дві меморіальні дошки. </a:t>
            </a:r>
            <a:r>
              <a:rPr lang="en-US" sz="2519" i="1">
                <a:solidFill>
                  <a:srgbClr val="44372F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Гречка. </a:t>
            </a:r>
            <a:r>
              <a:rPr lang="en-US" sz="2519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URL: </a:t>
            </a:r>
            <a:r>
              <a:rPr lang="en-US" sz="2519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17" tooltip="https://surl.li/fspyab"/>
              </a:rPr>
              <a:t>https://surl.li/fspyab</a:t>
            </a:r>
            <a:r>
              <a:rPr lang="en-US" sz="2519">
                <a:solidFill>
                  <a:srgbClr val="4437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(дата звернення: 07.01.2026)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DC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31971" y="-130484"/>
            <a:ext cx="18751942" cy="10547968"/>
          </a:xfrm>
          <a:custGeom>
            <a:avLst/>
            <a:gdLst/>
            <a:ahLst/>
            <a:cxnLst/>
            <a:rect l="l" t="t" r="r" b="b"/>
            <a:pathLst>
              <a:path w="18751942" h="10547968">
                <a:moveTo>
                  <a:pt x="0" y="0"/>
                </a:moveTo>
                <a:lnTo>
                  <a:pt x="18751942" y="0"/>
                </a:lnTo>
                <a:lnTo>
                  <a:pt x="18751942" y="10547968"/>
                </a:lnTo>
                <a:lnTo>
                  <a:pt x="0" y="105479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</a:blip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354786" y="5564948"/>
            <a:ext cx="5050917" cy="8229600"/>
          </a:xfrm>
          <a:custGeom>
            <a:avLst/>
            <a:gdLst/>
            <a:ahLst/>
            <a:cxnLst/>
            <a:rect l="l" t="t" r="r" b="b"/>
            <a:pathLst>
              <a:path w="5050917" h="8229600">
                <a:moveTo>
                  <a:pt x="0" y="0"/>
                </a:moveTo>
                <a:lnTo>
                  <a:pt x="5050917" y="0"/>
                </a:lnTo>
                <a:lnTo>
                  <a:pt x="505091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2117703" y="5548669"/>
            <a:ext cx="5050917" cy="8229600"/>
          </a:xfrm>
          <a:custGeom>
            <a:avLst/>
            <a:gdLst/>
            <a:ahLst/>
            <a:cxnLst/>
            <a:rect l="l" t="t" r="r" b="b"/>
            <a:pathLst>
              <a:path w="5050917" h="8229600">
                <a:moveTo>
                  <a:pt x="0" y="0"/>
                </a:moveTo>
                <a:lnTo>
                  <a:pt x="5050917" y="0"/>
                </a:lnTo>
                <a:lnTo>
                  <a:pt x="505091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2525458" y="-4114800"/>
            <a:ext cx="5460492" cy="8896932"/>
          </a:xfrm>
          <a:custGeom>
            <a:avLst/>
            <a:gdLst/>
            <a:ahLst/>
            <a:cxnLst/>
            <a:rect l="l" t="t" r="r" b="b"/>
            <a:pathLst>
              <a:path w="5460492" h="8896932">
                <a:moveTo>
                  <a:pt x="0" y="0"/>
                </a:moveTo>
                <a:lnTo>
                  <a:pt x="5460491" y="0"/>
                </a:lnTo>
                <a:lnTo>
                  <a:pt x="5460491" y="8896932"/>
                </a:lnTo>
                <a:lnTo>
                  <a:pt x="0" y="88969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352966" y="-4114800"/>
            <a:ext cx="5460492" cy="8896932"/>
          </a:xfrm>
          <a:custGeom>
            <a:avLst/>
            <a:gdLst/>
            <a:ahLst/>
            <a:cxnLst/>
            <a:rect l="l" t="t" r="r" b="b"/>
            <a:pathLst>
              <a:path w="5460492" h="8896932">
                <a:moveTo>
                  <a:pt x="0" y="0"/>
                </a:moveTo>
                <a:lnTo>
                  <a:pt x="5460492" y="0"/>
                </a:lnTo>
                <a:lnTo>
                  <a:pt x="5460492" y="8896932"/>
                </a:lnTo>
                <a:lnTo>
                  <a:pt x="0" y="88969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400000">
            <a:off x="4809878" y="-1247297"/>
            <a:ext cx="8668244" cy="12781594"/>
          </a:xfrm>
          <a:custGeom>
            <a:avLst/>
            <a:gdLst/>
            <a:ahLst/>
            <a:cxnLst/>
            <a:rect l="l" t="t" r="r" b="b"/>
            <a:pathLst>
              <a:path w="8668244" h="12781594">
                <a:moveTo>
                  <a:pt x="0" y="0"/>
                </a:moveTo>
                <a:lnTo>
                  <a:pt x="8668244" y="0"/>
                </a:lnTo>
                <a:lnTo>
                  <a:pt x="8668244" y="12781594"/>
                </a:lnTo>
                <a:lnTo>
                  <a:pt x="0" y="127815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8" name="TextBox 8"/>
          <p:cNvSpPr txBox="1"/>
          <p:nvPr/>
        </p:nvSpPr>
        <p:spPr>
          <a:xfrm>
            <a:off x="4772178" y="2600715"/>
            <a:ext cx="8743644" cy="5114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643"/>
              </a:lnSpc>
              <a:spcBef>
                <a:spcPct val="0"/>
              </a:spcBef>
            </a:pPr>
            <a:r>
              <a:rPr lang="en-US" sz="17383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Дякуємо за увагу!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1797</Words>
  <Application>Microsoft Office PowerPoint</Application>
  <PresentationFormat>Произвольный</PresentationFormat>
  <Paragraphs>87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5" baseType="lpstr">
      <vt:lpstr>PT Serif Bold</vt:lpstr>
      <vt:lpstr>Times New Roman</vt:lpstr>
      <vt:lpstr>PT Serif Bold Italics</vt:lpstr>
      <vt:lpstr>Times New Roman Bold</vt:lpstr>
      <vt:lpstr>Times New Roman Bold Italics</vt:lpstr>
      <vt:lpstr>Arial</vt:lpstr>
      <vt:lpstr>PT Serif</vt:lpstr>
      <vt:lpstr>Calibri</vt:lpstr>
      <vt:lpstr>Times New Roman Italics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Польська діаспора в Кропивницькому</dc:title>
  <cp:lastModifiedBy>shvetssan@ukr.net</cp:lastModifiedBy>
  <cp:revision>2</cp:revision>
  <dcterms:created xsi:type="dcterms:W3CDTF">2006-08-16T00:00:00Z</dcterms:created>
  <dcterms:modified xsi:type="dcterms:W3CDTF">2026-04-14T18:36:31Z</dcterms:modified>
  <dc:identifier>DAHGP8fnjQ8</dc:identifier>
</cp:coreProperties>
</file>