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1F1F"/>
    <a:srgbClr val="585081"/>
    <a:srgbClr val="F7BE4B"/>
    <a:srgbClr val="F8C761"/>
    <a:srgbClr val="42644B"/>
    <a:srgbClr val="2C273E"/>
    <a:srgbClr val="2038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78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B1B87E-BC76-4447-9802-C709B1065625}" type="datetimeFigureOut">
              <a:rPr lang="LID4096" smtClean="0"/>
              <a:t>04/21/2026</a:t>
            </a:fld>
            <a:endParaRPr lang="LID4096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BD69E9-92A8-40CA-BD50-A155CD469BA9}" type="slidenum">
              <a:rPr lang="LID4096" smtClean="0"/>
              <a:t>‹№›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56804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EAAE2-8D37-43D6-AFA4-E3A369DA70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9519A8-FF4E-4F6B-8461-038BD5F75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C13867-1656-4DCF-9D1C-AD1CAA4BA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E52B-7E7D-46A5-B1DA-E7E9B1DEE9D8}" type="datetimeFigureOut">
              <a:rPr lang="LID4096" smtClean="0"/>
              <a:t>04/21/2026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D2A41E-6390-4940-884D-912390EEC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86A870-EA43-4060-873B-6B1C7B674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23C7-619E-478B-A701-853DDC78F37C}" type="slidenum">
              <a:rPr lang="LID4096" smtClean="0"/>
              <a:t>‹№›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1764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9EE28-ADC7-423F-BDB3-F7BCAB75D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36E104-F87E-498A-9F0A-87EC6E0A6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309265-B93D-4ABF-8FDD-9A9BCFE04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E52B-7E7D-46A5-B1DA-E7E9B1DEE9D8}" type="datetimeFigureOut">
              <a:rPr lang="LID4096" smtClean="0"/>
              <a:t>04/21/2026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0B5271-3DEB-4C75-824F-848607964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1B7F77-D9B4-4BAB-A5F3-9CA89CC5D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23C7-619E-478B-A701-853DDC78F37C}" type="slidenum">
              <a:rPr lang="LID4096" smtClean="0"/>
              <a:t>‹№›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35510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909016-1F70-47F2-BC96-C7CB42663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FBE558-9363-4D1A-A43C-598B11058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1536DD-D649-4534-88AE-2ECCCBC12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E52B-7E7D-46A5-B1DA-E7E9B1DEE9D8}" type="datetimeFigureOut">
              <a:rPr lang="LID4096" smtClean="0"/>
              <a:t>04/21/2026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022518-A1B4-4554-8060-4F232F793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11B662-F207-4496-80DC-5AEBF9BC8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23C7-619E-478B-A701-853DDC78F37C}" type="slidenum">
              <a:rPr lang="LID4096" smtClean="0"/>
              <a:t>‹№›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186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954F9E-4413-4A0C-A2B6-9438F8016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6B5A65-DDC7-4914-9122-B861278C21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9C28737-C7E2-447B-A673-78955B394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55EE00-80F2-436D-AD18-3FF7A71FF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E52B-7E7D-46A5-B1DA-E7E9B1DEE9D8}" type="datetimeFigureOut">
              <a:rPr lang="LID4096" smtClean="0"/>
              <a:t>04/21/2026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46A497C-F18C-4261-9B4E-6A5674D49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811915-BE18-4399-B294-B60DC5DF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23C7-619E-478B-A701-853DDC78F37C}" type="slidenum">
              <a:rPr lang="LID4096" smtClean="0"/>
              <a:t>‹№›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78019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266C92-C536-4FB3-858A-B71A80951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8690C0-0C79-4B04-9C4A-D75D1665F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A4993DA-6003-4229-8AF5-7F4A05E4CF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8CF6C-6D7D-404F-86D8-B341C0EC24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873EC3-8845-4C2B-BFAE-4510500BA5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D428DE3-5171-4492-A12E-CCE69B0CF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E52B-7E7D-46A5-B1DA-E7E9B1DEE9D8}" type="datetimeFigureOut">
              <a:rPr lang="LID4096" smtClean="0"/>
              <a:t>04/21/2026</a:t>
            </a:fld>
            <a:endParaRPr lang="LID4096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99392E1-E565-4B38-9439-FC6E3FB87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60C6A5D-E79C-43F0-AAA9-A119AEDC1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23C7-619E-478B-A701-853DDC78F37C}" type="slidenum">
              <a:rPr lang="LID4096" smtClean="0"/>
              <a:t>‹№›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41600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1358E4-3299-480A-92B8-6AC4F6927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6793443-57A5-40CE-B791-BEE85ACBE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E52B-7E7D-46A5-B1DA-E7E9B1DEE9D8}" type="datetimeFigureOut">
              <a:rPr lang="LID4096" smtClean="0"/>
              <a:t>04/21/2026</a:t>
            </a:fld>
            <a:endParaRPr lang="LID4096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58705DE-6466-4BA3-81E6-B766E3F0A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3EF0BA-1741-4C18-AE07-69550D7A3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23C7-619E-478B-A701-853DDC78F37C}" type="slidenum">
              <a:rPr lang="LID4096" smtClean="0"/>
              <a:t>‹№›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08852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6BC8A7E-4D7E-4CDA-87F5-5870095AE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E52B-7E7D-46A5-B1DA-E7E9B1DEE9D8}" type="datetimeFigureOut">
              <a:rPr lang="LID4096" smtClean="0"/>
              <a:t>04/21/2026</a:t>
            </a:fld>
            <a:endParaRPr lang="LID4096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9C2866D-5158-451A-8DEB-AA2DE489C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1BA3A1-2305-4A7F-8678-8B41E2F77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23C7-619E-478B-A701-853DDC78F37C}" type="slidenum">
              <a:rPr lang="LID4096" smtClean="0"/>
              <a:t>‹№›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28875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693A0-D484-4D1B-B321-E4ECE43D5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8124BE-BED9-4C65-A8AA-21D089F35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31009B-4AD8-43A5-9A1E-71CEDFE17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CBE6A6-2E4D-461C-869C-49A2A503D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E52B-7E7D-46A5-B1DA-E7E9B1DEE9D8}" type="datetimeFigureOut">
              <a:rPr lang="LID4096" smtClean="0"/>
              <a:t>04/21/2026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BF50773-7617-4E23-BF4F-C81357AAB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EBBF76-D1D4-465C-8361-887D61B00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23C7-619E-478B-A701-853DDC78F37C}" type="slidenum">
              <a:rPr lang="LID4096" smtClean="0"/>
              <a:t>‹№›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52649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312DE-1588-4B91-A559-385945C2F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A12EA6B-CD21-4641-A265-577AA8D677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5250A9-6201-4F34-B8EC-DFC97A0FE2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B6EF3E-BBA0-47F0-B4C3-B9058BA66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E52B-7E7D-46A5-B1DA-E7E9B1DEE9D8}" type="datetimeFigureOut">
              <a:rPr lang="LID4096" smtClean="0"/>
              <a:t>04/21/2026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A83D18-4133-4153-B52E-E00B9D872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4F23F3-7726-4E20-B602-F6214B39D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23C7-619E-478B-A701-853DDC78F37C}" type="slidenum">
              <a:rPr lang="LID4096" smtClean="0"/>
              <a:t>‹№›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9713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295260-345D-479B-A05F-F1C8BBDEF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471D3E5-9D6C-430D-BBDC-4DFC8554E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C87721-343C-41D2-86CA-3FA239730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E52B-7E7D-46A5-B1DA-E7E9B1DEE9D8}" type="datetimeFigureOut">
              <a:rPr lang="LID4096" smtClean="0"/>
              <a:t>04/21/2026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6F3B53-99C8-4DBB-9C7E-96B6A2034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48AEE-0267-43C5-8A6F-204C99F51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23C7-619E-478B-A701-853DDC78F37C}" type="slidenum">
              <a:rPr lang="LID4096" smtClean="0"/>
              <a:t>‹№›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81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164F567-A9C3-44CD-B1DA-2D2F759CEA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C1932B5-7D0A-41B2-8A08-D104CC4722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C5605C-7CE6-4C1F-B348-A5920261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E52B-7E7D-46A5-B1DA-E7E9B1DEE9D8}" type="datetimeFigureOut">
              <a:rPr lang="LID4096" smtClean="0"/>
              <a:t>04/21/2026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D3D8B2-83C7-4EE3-BF03-5F9A451BE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2537FA-EF8E-4A96-A14B-7A7546326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23C7-619E-478B-A701-853DDC78F37C}" type="slidenum">
              <a:rPr lang="LID4096" smtClean="0"/>
              <a:t>‹№›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69540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87F86-2277-48A0-86DF-1E9DF426D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148DB1-FA7C-4226-938C-0220C2848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50B11D-E364-40BB-B42A-F37D3273FC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7E52B-7E7D-46A5-B1DA-E7E9B1DEE9D8}" type="datetimeFigureOut">
              <a:rPr lang="LID4096" smtClean="0"/>
              <a:t>04/21/2026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8BB6E5-4123-4D1C-A2E5-C6341E99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539D5D-0E17-4608-9C61-47311BEEC9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B23C7-619E-478B-A701-853DDC78F37C}" type="slidenum">
              <a:rPr lang="LID4096" smtClean="0"/>
              <a:t>‹№›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66801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ntrs.nasa.gov/citations/20120000305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563865-FB61-4782-A13B-3AD1A5931A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0743" y="3278404"/>
            <a:ext cx="5341257" cy="2387600"/>
          </a:xfrm>
        </p:spPr>
        <p:txBody>
          <a:bodyPr>
            <a:normAutofit/>
          </a:bodyPr>
          <a:lstStyle/>
          <a:p>
            <a:pPr algn="r"/>
            <a:r>
              <a:rPr lang="uk-UA" sz="3600" noProof="0" dirty="0">
                <a:solidFill>
                  <a:schemeClr val="bg1"/>
                </a:solidFill>
                <a:latin typeface="GothicE" panose="00000400000000000000" pitchFamily="2" charset="0"/>
                <a:cs typeface="GothicE" panose="00000400000000000000" pitchFamily="2" charset="0"/>
              </a:rPr>
              <a:t>Створення магнітного поля за допомогою електромагнітів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4CEFF00-ADAA-4D87-BD79-F3B47D06799A}"/>
              </a:ext>
            </a:extLst>
          </p:cNvPr>
          <p:cNvSpPr/>
          <p:nvPr/>
        </p:nvSpPr>
        <p:spPr>
          <a:xfrm>
            <a:off x="348341" y="217714"/>
            <a:ext cx="1930401" cy="251097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EC69A51-8A13-4996-BE17-D7E74863E3B2}"/>
              </a:ext>
            </a:extLst>
          </p:cNvPr>
          <p:cNvSpPr/>
          <p:nvPr/>
        </p:nvSpPr>
        <p:spPr>
          <a:xfrm>
            <a:off x="460116" y="523530"/>
            <a:ext cx="170685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noProof="0" dirty="0">
                <a:ln w="0"/>
                <a:solidFill>
                  <a:schemeClr val="bg1">
                    <a:lumMod val="65000"/>
                  </a:schemeClr>
                </a:solidFill>
                <a:latin typeface="GOST Common" panose="020B0604020202020204" pitchFamily="34" charset="0"/>
              </a:rPr>
              <a:t>Основні</a:t>
            </a:r>
            <a:r>
              <a:rPr lang="uk-UA" sz="2800" noProof="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ST Common" panose="020B0604020202020204" pitchFamily="34" charset="0"/>
              </a:rPr>
              <a:t> </a:t>
            </a:r>
            <a:r>
              <a:rPr lang="uk-UA" sz="2800" noProof="0" dirty="0">
                <a:ln w="0"/>
                <a:solidFill>
                  <a:schemeClr val="bg1">
                    <a:lumMod val="65000"/>
                  </a:schemeClr>
                </a:solidFill>
                <a:latin typeface="GOST Common" panose="020B0604020202020204" pitchFamily="34" charset="0"/>
              </a:rPr>
              <a:t>дані</a:t>
            </a:r>
            <a:endParaRPr lang="uk-UA" sz="2800" b="0" cap="none" spc="0" noProof="0" dirty="0">
              <a:ln w="0"/>
              <a:solidFill>
                <a:schemeClr val="bg1">
                  <a:lumMod val="65000"/>
                </a:schemeClr>
              </a:solidFill>
              <a:latin typeface="GOST Common" panose="020B0604020202020204" pitchFamily="34" charset="0"/>
            </a:endParaRPr>
          </a:p>
        </p:txBody>
      </p:sp>
      <p:sp>
        <p:nvSpPr>
          <p:cNvPr id="36" name="Полилиния: фигура 35">
            <a:extLst>
              <a:ext uri="{FF2B5EF4-FFF2-40B4-BE49-F238E27FC236}">
                <a16:creationId xmlns:a16="http://schemas.microsoft.com/office/drawing/2014/main" id="{92A2914D-B7CF-4887-9048-3C4F7872CC57}"/>
              </a:ext>
            </a:extLst>
          </p:cNvPr>
          <p:cNvSpPr/>
          <p:nvPr/>
        </p:nvSpPr>
        <p:spPr>
          <a:xfrm>
            <a:off x="-138829" y="2949935"/>
            <a:ext cx="3132737" cy="4470915"/>
          </a:xfrm>
          <a:custGeom>
            <a:avLst/>
            <a:gdLst>
              <a:gd name="connsiteX0" fmla="*/ 66258 w 3132737"/>
              <a:gd name="connsiteY0" fmla="*/ 127094 h 4470915"/>
              <a:gd name="connsiteX1" fmla="*/ 646829 w 3132737"/>
              <a:gd name="connsiteY1" fmla="*/ 127094 h 4470915"/>
              <a:gd name="connsiteX2" fmla="*/ 748429 w 3132737"/>
              <a:gd name="connsiteY2" fmla="*/ 1447894 h 4470915"/>
              <a:gd name="connsiteX3" fmla="*/ 2301458 w 3132737"/>
              <a:gd name="connsiteY3" fmla="*/ 1564008 h 4470915"/>
              <a:gd name="connsiteX4" fmla="*/ 3114258 w 3132737"/>
              <a:gd name="connsiteY4" fmla="*/ 2812236 h 4470915"/>
              <a:gd name="connsiteX5" fmla="*/ 2664315 w 3132737"/>
              <a:gd name="connsiteY5" fmla="*/ 4278179 h 4470915"/>
              <a:gd name="connsiteX6" fmla="*/ 487172 w 3132737"/>
              <a:gd name="connsiteY6" fmla="*/ 4452351 h 4470915"/>
              <a:gd name="connsiteX7" fmla="*/ 51743 w 3132737"/>
              <a:gd name="connsiteY7" fmla="*/ 4263665 h 4470915"/>
              <a:gd name="connsiteX8" fmla="*/ 51743 w 3132737"/>
              <a:gd name="connsiteY8" fmla="*/ 3973379 h 4470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2737" h="4470915">
                <a:moveTo>
                  <a:pt x="66258" y="127094"/>
                </a:moveTo>
                <a:cubicBezTo>
                  <a:pt x="299696" y="17027"/>
                  <a:pt x="533134" y="-93039"/>
                  <a:pt x="646829" y="127094"/>
                </a:cubicBezTo>
                <a:cubicBezTo>
                  <a:pt x="760524" y="347227"/>
                  <a:pt x="472658" y="1208408"/>
                  <a:pt x="748429" y="1447894"/>
                </a:cubicBezTo>
                <a:cubicBezTo>
                  <a:pt x="1024201" y="1687380"/>
                  <a:pt x="1907153" y="1336618"/>
                  <a:pt x="2301458" y="1564008"/>
                </a:cubicBezTo>
                <a:cubicBezTo>
                  <a:pt x="2695763" y="1791398"/>
                  <a:pt x="3053782" y="2359874"/>
                  <a:pt x="3114258" y="2812236"/>
                </a:cubicBezTo>
                <a:cubicBezTo>
                  <a:pt x="3174734" y="3264598"/>
                  <a:pt x="3102163" y="4004827"/>
                  <a:pt x="2664315" y="4278179"/>
                </a:cubicBezTo>
                <a:cubicBezTo>
                  <a:pt x="2226467" y="4551532"/>
                  <a:pt x="922601" y="4454770"/>
                  <a:pt x="487172" y="4452351"/>
                </a:cubicBezTo>
                <a:cubicBezTo>
                  <a:pt x="51743" y="4449932"/>
                  <a:pt x="124315" y="4343494"/>
                  <a:pt x="51743" y="4263665"/>
                </a:cubicBezTo>
                <a:cubicBezTo>
                  <a:pt x="-20829" y="4183836"/>
                  <a:pt x="-13571" y="3903227"/>
                  <a:pt x="51743" y="3973379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pic>
        <p:nvPicPr>
          <p:cNvPr id="17" name="Рисунок 16" descr="Пользователь">
            <a:extLst>
              <a:ext uri="{FF2B5EF4-FFF2-40B4-BE49-F238E27FC236}">
                <a16:creationId xmlns:a16="http://schemas.microsoft.com/office/drawing/2014/main" id="{11AC53E0-79E2-40CA-BAF0-197B536172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6341" y="1502229"/>
            <a:ext cx="914400" cy="91440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5A26EC8-7085-471B-8E0A-67E3FC789F5F}"/>
              </a:ext>
            </a:extLst>
          </p:cNvPr>
          <p:cNvSpPr/>
          <p:nvPr/>
        </p:nvSpPr>
        <p:spPr>
          <a:xfrm>
            <a:off x="2390517" y="253987"/>
            <a:ext cx="894514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b="1" noProof="0" dirty="0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Автор:</a:t>
            </a:r>
            <a:r>
              <a:rPr lang="uk-UA" noProof="0" dirty="0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uk-UA" noProof="0" dirty="0" err="1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Артюшкіна</a:t>
            </a:r>
            <a:r>
              <a:rPr lang="uk-UA" noProof="0" dirty="0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 Варвара Олександрівна, учениця 7 класу</a:t>
            </a:r>
          </a:p>
          <a:p>
            <a:r>
              <a:rPr lang="uk-UA" b="1" noProof="0" dirty="0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Заклад освіти:</a:t>
            </a:r>
            <a:r>
              <a:rPr lang="uk-UA" noProof="0" dirty="0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 Перший Краматорський ліцей Краматорської міської ради Донецької області</a:t>
            </a:r>
          </a:p>
          <a:p>
            <a:r>
              <a:rPr lang="uk-UA" b="1" noProof="0" dirty="0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Територіальне відділення:</a:t>
            </a:r>
            <a:r>
              <a:rPr lang="uk-UA" noProof="0" dirty="0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 Донецьке територіальне відділення МАН</a:t>
            </a:r>
          </a:p>
          <a:p>
            <a:r>
              <a:rPr lang="uk-UA" b="1" noProof="0" dirty="0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Населений пункт:</a:t>
            </a:r>
            <a:r>
              <a:rPr lang="uk-UA" noProof="0" dirty="0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 м. Перечин Ужгородського району Закарпатської області</a:t>
            </a:r>
          </a:p>
          <a:p>
            <a:r>
              <a:rPr lang="uk-UA" b="1" noProof="0" dirty="0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Науковий керівник:</a:t>
            </a:r>
            <a:r>
              <a:rPr lang="uk-UA" noProof="0" dirty="0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 Держевецька Марина Анатоліївна, вчителька фізика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34846A3-1A01-43E5-A284-658D565AC8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3940630"/>
            <a:ext cx="11495315" cy="1123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4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3EBBB5D-8F6F-474B-8568-11D5BEEBB2EF}"/>
              </a:ext>
            </a:extLst>
          </p:cNvPr>
          <p:cNvSpPr/>
          <p:nvPr/>
        </p:nvSpPr>
        <p:spPr>
          <a:xfrm>
            <a:off x="4021465" y="274659"/>
            <a:ext cx="2271486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1400" b="1" u="sng" noProof="0" dirty="0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Мета дослідження:</a:t>
            </a:r>
            <a:r>
              <a:rPr lang="uk-UA" sz="1400" b="1" noProof="0" dirty="0">
                <a:solidFill>
                  <a:schemeClr val="bg1"/>
                </a:solidFill>
              </a:rPr>
              <a:t> Дослідити можливість створення локального магнітного поля на Місяці для захисту від космічної радіації та запропонувати модель такого захисту.</a:t>
            </a:r>
          </a:p>
          <a:p>
            <a:endParaRPr lang="uk-UA" sz="1400" b="1" noProof="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87A8A83-983E-473F-9A43-FB9FF5BCCCD3}"/>
              </a:ext>
            </a:extLst>
          </p:cNvPr>
          <p:cNvSpPr/>
          <p:nvPr/>
        </p:nvSpPr>
        <p:spPr>
          <a:xfrm>
            <a:off x="9647251" y="274659"/>
            <a:ext cx="2334838" cy="37548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1400" b="1" cap="none" spc="0" noProof="0" dirty="0">
                <a:ln w="0"/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Актуальність дослідження</a:t>
            </a:r>
            <a:r>
              <a:rPr lang="uk-UA" sz="1400" b="0" cap="none" spc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: </a:t>
            </a:r>
            <a:r>
              <a:rPr lang="uk-UA" sz="1400" noProof="0" dirty="0">
                <a:solidFill>
                  <a:schemeClr val="bg1"/>
                </a:solidFill>
                <a:cs typeface="Complex" panose="00000400000000000000" pitchFamily="2" charset="0"/>
              </a:rPr>
              <a:t>Україна є офіційним підписантом Угод Артеміди — міжнародної угоди про мирне дослідження та освоєння космічного простору, зокрема Місяця. Програма «Артеміда» NASA має на меті повернення людини на Місяць та створення довготривалих умов для життя й роботи на його поверхні. Тому я хочу допомогти з освоєнням місяця</a:t>
            </a:r>
            <a:endParaRPr lang="uk-UA" sz="1400" b="0" cap="none" spc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omplex" panose="00000400000000000000" pitchFamily="2" charset="0"/>
            </a:endParaRP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F59FDE9B-0F14-4ED0-A04C-9217D439E27F}"/>
              </a:ext>
            </a:extLst>
          </p:cNvPr>
          <p:cNvSpPr txBox="1">
            <a:spLocks/>
          </p:cNvSpPr>
          <p:nvPr/>
        </p:nvSpPr>
        <p:spPr>
          <a:xfrm>
            <a:off x="4458426" y="5119189"/>
            <a:ext cx="8449590" cy="8002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4400" noProof="0" dirty="0">
                <a:solidFill>
                  <a:schemeClr val="bg1"/>
                </a:solidFill>
                <a:latin typeface="GothicE" panose="00000400000000000000" pitchFamily="2" charset="0"/>
                <a:cs typeface="GothicE" panose="00000400000000000000" pitchFamily="2" charset="0"/>
              </a:rPr>
              <a:t>Мета та актуальність</a:t>
            </a: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4DB526BA-B970-40F5-B7BD-C4D50F0F4947}"/>
              </a:ext>
            </a:extLst>
          </p:cNvPr>
          <p:cNvGrpSpPr/>
          <p:nvPr/>
        </p:nvGrpSpPr>
        <p:grpSpPr>
          <a:xfrm>
            <a:off x="4490832" y="6356379"/>
            <a:ext cx="7318672" cy="312023"/>
            <a:chOff x="4528155" y="6356379"/>
            <a:chExt cx="7318672" cy="312023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0522B6CC-6E24-441C-9C92-DC0262AE55F1}"/>
                </a:ext>
              </a:extLst>
            </p:cNvPr>
            <p:cNvSpPr/>
            <p:nvPr/>
          </p:nvSpPr>
          <p:spPr>
            <a:xfrm>
              <a:off x="10077496" y="6356381"/>
              <a:ext cx="176933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Мета та актуальність</a:t>
              </a: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223D4D45-CFC3-40B9-B417-A66FA434BD9D}"/>
                </a:ext>
              </a:extLst>
            </p:cNvPr>
            <p:cNvSpPr/>
            <p:nvPr/>
          </p:nvSpPr>
          <p:spPr>
            <a:xfrm>
              <a:off x="8190070" y="6360625"/>
              <a:ext cx="1382110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Основна</a:t>
              </a:r>
              <a:r>
                <a:rPr lang="uk-UA" sz="140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 теорія</a:t>
              </a:r>
              <a:endParaRPr lang="uk-UA" sz="1400" b="0" cap="none" spc="0" noProof="0" dirty="0">
                <a:ln w="0"/>
                <a:solidFill>
                  <a:schemeClr val="bg1"/>
                </a:solidFill>
                <a:latin typeface="GOST Common" panose="020B0604020202020204" pitchFamily="34" charset="0"/>
              </a:endParaRPr>
            </a:p>
          </p:txBody>
        </p: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9BA83958-F5FD-4511-A6A3-E68ADA70C731}"/>
                </a:ext>
              </a:extLst>
            </p:cNvPr>
            <p:cNvGrpSpPr/>
            <p:nvPr/>
          </p:nvGrpSpPr>
          <p:grpSpPr>
            <a:xfrm>
              <a:off x="4528155" y="6356379"/>
              <a:ext cx="3260313" cy="307779"/>
              <a:chOff x="2465742" y="6275561"/>
              <a:chExt cx="3260313" cy="307779"/>
            </a:xfrm>
          </p:grpSpPr>
          <p:sp>
            <p:nvSpPr>
              <p:cNvPr id="29" name="Прямоугольник 28">
                <a:extLst>
                  <a:ext uri="{FF2B5EF4-FFF2-40B4-BE49-F238E27FC236}">
                    <a16:creationId xmlns:a16="http://schemas.microsoft.com/office/drawing/2014/main" id="{B66B2135-615A-42FA-9CF4-A22A7BED1DE9}"/>
                  </a:ext>
                </a:extLst>
              </p:cNvPr>
              <p:cNvSpPr/>
              <p:nvPr/>
            </p:nvSpPr>
            <p:spPr>
              <a:xfrm>
                <a:off x="4663007" y="6275563"/>
                <a:ext cx="1063048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Р</a:t>
                </a:r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озрахунки</a:t>
                </a:r>
              </a:p>
            </p:txBody>
          </p:sp>
          <p:sp>
            <p:nvSpPr>
              <p:cNvPr id="30" name="Прямоугольник 29">
                <a:extLst>
                  <a:ext uri="{FF2B5EF4-FFF2-40B4-BE49-F238E27FC236}">
                    <a16:creationId xmlns:a16="http://schemas.microsoft.com/office/drawing/2014/main" id="{AC51AFDD-9173-4037-8795-BAE279CADE84}"/>
                  </a:ext>
                </a:extLst>
              </p:cNvPr>
              <p:cNvSpPr/>
              <p:nvPr/>
            </p:nvSpPr>
            <p:spPr>
              <a:xfrm>
                <a:off x="3393521" y="6275562"/>
                <a:ext cx="89954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Ідея бази</a:t>
                </a:r>
              </a:p>
            </p:txBody>
          </p:sp>
          <p:sp>
            <p:nvSpPr>
              <p:cNvPr id="31" name="Прямоугольник 30">
                <a:extLst>
                  <a:ext uri="{FF2B5EF4-FFF2-40B4-BE49-F238E27FC236}">
                    <a16:creationId xmlns:a16="http://schemas.microsoft.com/office/drawing/2014/main" id="{0111114E-50CE-4664-B09A-5C3184AEA70A}"/>
                  </a:ext>
                </a:extLst>
              </p:cNvPr>
              <p:cNvSpPr/>
              <p:nvPr/>
            </p:nvSpPr>
            <p:spPr>
              <a:xfrm>
                <a:off x="2465742" y="6275561"/>
                <a:ext cx="664349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М</a:t>
                </a:r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акет</a:t>
                </a:r>
              </a:p>
            </p:txBody>
          </p:sp>
        </p:grpSp>
      </p:grp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2566837-5C9E-41E2-8924-F6AD018D8353}"/>
              </a:ext>
            </a:extLst>
          </p:cNvPr>
          <p:cNvSpPr/>
          <p:nvPr/>
        </p:nvSpPr>
        <p:spPr>
          <a:xfrm>
            <a:off x="4003407" y="2296101"/>
            <a:ext cx="2271486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1400" b="1" u="sng" noProof="0" dirty="0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Об'єкт дослідження: </a:t>
            </a:r>
            <a:r>
              <a:rPr lang="uk-UA" sz="1400" b="1" noProof="0" dirty="0">
                <a:solidFill>
                  <a:schemeClr val="bg1"/>
                </a:solidFill>
              </a:rPr>
              <a:t>Магнітне поле як фізичне явище.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45CEF793-F1A2-46E3-AC5D-EED9FFB4DCEC}"/>
              </a:ext>
            </a:extLst>
          </p:cNvPr>
          <p:cNvSpPr/>
          <p:nvPr/>
        </p:nvSpPr>
        <p:spPr>
          <a:xfrm>
            <a:off x="4003407" y="3563008"/>
            <a:ext cx="227148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1400" b="1" u="sng" noProof="0" dirty="0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Предмет дослідження:</a:t>
            </a:r>
            <a:r>
              <a:rPr lang="uk-UA" sz="1400" b="1" u="sng" noProof="0" dirty="0">
                <a:solidFill>
                  <a:schemeClr val="bg1"/>
                </a:solidFill>
              </a:rPr>
              <a:t> </a:t>
            </a:r>
            <a:r>
              <a:rPr lang="uk-UA" sz="1400" b="1" noProof="0" dirty="0">
                <a:solidFill>
                  <a:schemeClr val="bg1"/>
                </a:solidFill>
              </a:rPr>
              <a:t>Параметри та способи створення штучного магнітного поля для захисту від космічної радіації</a:t>
            </a:r>
            <a:endParaRPr lang="uk-UA" sz="1400" noProof="0" dirty="0">
              <a:solidFill>
                <a:schemeClr val="bg1"/>
              </a:solidFill>
              <a:latin typeface="Complex" panose="00000400000000000000" pitchFamily="2" charset="0"/>
              <a:cs typeface="Complex" panose="00000400000000000000" pitchFamily="2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400929ED-3BF8-43CC-B0F3-F5ED291904FE}"/>
              </a:ext>
            </a:extLst>
          </p:cNvPr>
          <p:cNvSpPr/>
          <p:nvPr/>
        </p:nvSpPr>
        <p:spPr>
          <a:xfrm>
            <a:off x="6292952" y="219221"/>
            <a:ext cx="3372358" cy="268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uk-UA" sz="1400" b="1" u="sng" noProof="0" dirty="0">
                <a:solidFill>
                  <a:schemeClr val="bg1"/>
                </a:solidFill>
                <a:latin typeface="Complex" panose="00000400000000000000" pitchFamily="2" charset="0"/>
                <a:ea typeface="Calibri" panose="020F0502020204030204" pitchFamily="34" charset="0"/>
                <a:cs typeface="Complex" panose="00000400000000000000" pitchFamily="2" charset="0"/>
              </a:rPr>
              <a:t>Завдання проєкту:</a:t>
            </a:r>
            <a:endParaRPr lang="uk-UA" sz="1400" b="1" u="sng" noProof="0" dirty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 marL="342900" lvl="0" indent="-342900">
              <a:spcBef>
                <a:spcPts val="80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457200" algn="l"/>
                <a:tab pos="810260" algn="l"/>
              </a:tabLst>
            </a:pPr>
            <a:r>
              <a:rPr lang="uk-UA" sz="1400" b="1" noProof="0" dirty="0">
                <a:solidFill>
                  <a:schemeClr val="bg1"/>
                </a:solidFill>
                <a:ea typeface="Calibri" panose="020F0502020204030204" pitchFamily="34" charset="0"/>
              </a:rPr>
              <a:t>Дослідити як працює магнітне поле Землі.</a:t>
            </a:r>
          </a:p>
          <a:p>
            <a:pPr marL="342900" lvl="0" indent="-342900">
              <a:spcBef>
                <a:spcPts val="80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457200" algn="l"/>
                <a:tab pos="810260" algn="l"/>
              </a:tabLst>
            </a:pPr>
            <a:r>
              <a:rPr lang="uk-UA" sz="1400" b="1" noProof="0" dirty="0">
                <a:solidFill>
                  <a:schemeClr val="bg1"/>
                </a:solidFill>
                <a:ea typeface="Calibri" panose="020F0502020204030204" pitchFamily="34" charset="0"/>
              </a:rPr>
              <a:t>Дослідити принцип дії електромагнітів.</a:t>
            </a:r>
          </a:p>
          <a:p>
            <a:pPr marL="342900" lvl="0" indent="-342900">
              <a:spcBef>
                <a:spcPts val="80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457200" algn="l"/>
                <a:tab pos="810260" algn="l"/>
              </a:tabLst>
            </a:pPr>
            <a:r>
              <a:rPr lang="uk-UA" sz="1400" b="1" noProof="0" dirty="0">
                <a:solidFill>
                  <a:schemeClr val="bg1"/>
                </a:solidFill>
                <a:ea typeface="Calibri" panose="020F0502020204030204" pitchFamily="34" charset="0"/>
              </a:rPr>
              <a:t>Виконати розрахунки параметрів магнітного поля для захисту.</a:t>
            </a:r>
          </a:p>
          <a:p>
            <a:pPr marL="342900" lvl="0" indent="-342900">
              <a:spcBef>
                <a:spcPts val="80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457200" algn="l"/>
                <a:tab pos="810260" algn="l"/>
              </a:tabLst>
            </a:pPr>
            <a:r>
              <a:rPr lang="uk-UA" sz="1400" b="1" noProof="0" dirty="0">
                <a:solidFill>
                  <a:schemeClr val="bg1"/>
                </a:solidFill>
                <a:ea typeface="Calibri" panose="020F0502020204030204" pitchFamily="34" charset="0"/>
              </a:rPr>
              <a:t>Розробити модель (макет) створення локального магнітного поля.</a:t>
            </a:r>
          </a:p>
        </p:txBody>
      </p:sp>
      <p:pic>
        <p:nvPicPr>
          <p:cNvPr id="1030" name="Picture 6" descr="Майже все про Місяць: Історія дослідження Місяця">
            <a:extLst>
              <a:ext uri="{FF2B5EF4-FFF2-40B4-BE49-F238E27FC236}">
                <a16:creationId xmlns:a16="http://schemas.microsoft.com/office/drawing/2014/main" id="{17FD25A6-06B0-4CFF-8E5D-9EF6E4D816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9" r="13916"/>
          <a:stretch/>
        </p:blipFill>
        <p:spPr bwMode="auto">
          <a:xfrm>
            <a:off x="799328" y="274659"/>
            <a:ext cx="2731321" cy="430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C4183D2E-7DA3-4C68-97CC-0AB8DDE78A57}"/>
              </a:ext>
            </a:extLst>
          </p:cNvPr>
          <p:cNvCxnSpPr/>
          <p:nvPr/>
        </p:nvCxnSpPr>
        <p:spPr>
          <a:xfrm>
            <a:off x="9923603" y="6675659"/>
            <a:ext cx="20584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3130189D-26DE-4FF0-B891-C58F338544D3}"/>
              </a:ext>
            </a:extLst>
          </p:cNvPr>
          <p:cNvSpPr/>
          <p:nvPr/>
        </p:nvSpPr>
        <p:spPr>
          <a:xfrm>
            <a:off x="2489102" y="5106751"/>
            <a:ext cx="1319362" cy="307777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602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84540EDE-2EA8-4561-BA60-25D642E9022F}"/>
              </a:ext>
            </a:extLst>
          </p:cNvPr>
          <p:cNvSpPr/>
          <p:nvPr/>
        </p:nvSpPr>
        <p:spPr>
          <a:xfrm>
            <a:off x="-1446492" y="886166"/>
            <a:ext cx="15030989" cy="7423285"/>
          </a:xfrm>
          <a:custGeom>
            <a:avLst/>
            <a:gdLst>
              <a:gd name="connsiteX0" fmla="*/ 1065492 w 15030989"/>
              <a:gd name="connsiteY0" fmla="*/ 2714284 h 7423285"/>
              <a:gd name="connsiteX1" fmla="*/ 3294342 w 15030989"/>
              <a:gd name="connsiteY1" fmla="*/ 2504734 h 7423285"/>
              <a:gd name="connsiteX2" fmla="*/ 4894542 w 15030989"/>
              <a:gd name="connsiteY2" fmla="*/ 2980984 h 7423285"/>
              <a:gd name="connsiteX3" fmla="*/ 7485342 w 15030989"/>
              <a:gd name="connsiteY3" fmla="*/ 2161834 h 7423285"/>
              <a:gd name="connsiteX4" fmla="*/ 9333192 w 15030989"/>
              <a:gd name="connsiteY4" fmla="*/ 2142784 h 7423285"/>
              <a:gd name="connsiteX5" fmla="*/ 11371542 w 15030989"/>
              <a:gd name="connsiteY5" fmla="*/ 656884 h 7423285"/>
              <a:gd name="connsiteX6" fmla="*/ 13581342 w 15030989"/>
              <a:gd name="connsiteY6" fmla="*/ 313984 h 7423285"/>
              <a:gd name="connsiteX7" fmla="*/ 13962342 w 15030989"/>
              <a:gd name="connsiteY7" fmla="*/ 256834 h 7423285"/>
              <a:gd name="connsiteX8" fmla="*/ 14267142 w 15030989"/>
              <a:gd name="connsiteY8" fmla="*/ 3781084 h 7423285"/>
              <a:gd name="connsiteX9" fmla="*/ 14229042 w 15030989"/>
              <a:gd name="connsiteY9" fmla="*/ 6829084 h 7423285"/>
              <a:gd name="connsiteX10" fmla="*/ 3713442 w 15030989"/>
              <a:gd name="connsiteY10" fmla="*/ 7286284 h 7423285"/>
              <a:gd name="connsiteX11" fmla="*/ 93942 w 15030989"/>
              <a:gd name="connsiteY11" fmla="*/ 5133634 h 7423285"/>
              <a:gd name="connsiteX12" fmla="*/ 1065492 w 15030989"/>
              <a:gd name="connsiteY12" fmla="*/ 2771434 h 7423285"/>
              <a:gd name="connsiteX13" fmla="*/ 1065492 w 15030989"/>
              <a:gd name="connsiteY13" fmla="*/ 2714284 h 7423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030989" h="7423285">
                <a:moveTo>
                  <a:pt x="1065492" y="2714284"/>
                </a:moveTo>
                <a:cubicBezTo>
                  <a:pt x="1436967" y="2669834"/>
                  <a:pt x="2656167" y="2460284"/>
                  <a:pt x="3294342" y="2504734"/>
                </a:cubicBezTo>
                <a:cubicBezTo>
                  <a:pt x="3932517" y="2549184"/>
                  <a:pt x="4196042" y="3038134"/>
                  <a:pt x="4894542" y="2980984"/>
                </a:cubicBezTo>
                <a:cubicBezTo>
                  <a:pt x="5593042" y="2923834"/>
                  <a:pt x="6745567" y="2301534"/>
                  <a:pt x="7485342" y="2161834"/>
                </a:cubicBezTo>
                <a:cubicBezTo>
                  <a:pt x="8225117" y="2022134"/>
                  <a:pt x="8685492" y="2393609"/>
                  <a:pt x="9333192" y="2142784"/>
                </a:cubicBezTo>
                <a:cubicBezTo>
                  <a:pt x="9980892" y="1891959"/>
                  <a:pt x="10663517" y="961684"/>
                  <a:pt x="11371542" y="656884"/>
                </a:cubicBezTo>
                <a:cubicBezTo>
                  <a:pt x="12079567" y="352084"/>
                  <a:pt x="13581342" y="313984"/>
                  <a:pt x="13581342" y="313984"/>
                </a:cubicBezTo>
                <a:cubicBezTo>
                  <a:pt x="14013142" y="247309"/>
                  <a:pt x="13848042" y="-321016"/>
                  <a:pt x="13962342" y="256834"/>
                </a:cubicBezTo>
                <a:cubicBezTo>
                  <a:pt x="14076642" y="834684"/>
                  <a:pt x="14222692" y="2685709"/>
                  <a:pt x="14267142" y="3781084"/>
                </a:cubicBezTo>
                <a:cubicBezTo>
                  <a:pt x="14311592" y="4876459"/>
                  <a:pt x="15987992" y="6244884"/>
                  <a:pt x="14229042" y="6829084"/>
                </a:cubicBezTo>
                <a:cubicBezTo>
                  <a:pt x="12470092" y="7413284"/>
                  <a:pt x="6069292" y="7568859"/>
                  <a:pt x="3713442" y="7286284"/>
                </a:cubicBezTo>
                <a:cubicBezTo>
                  <a:pt x="1357592" y="7003709"/>
                  <a:pt x="535267" y="5886109"/>
                  <a:pt x="93942" y="5133634"/>
                </a:cubicBezTo>
                <a:cubicBezTo>
                  <a:pt x="-347383" y="4381159"/>
                  <a:pt x="900392" y="3171484"/>
                  <a:pt x="1065492" y="2771434"/>
                </a:cubicBezTo>
                <a:cubicBezTo>
                  <a:pt x="1230592" y="2371384"/>
                  <a:pt x="694017" y="2758734"/>
                  <a:pt x="1065492" y="271428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>
              <a:solidFill>
                <a:schemeClr val="bg1"/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3984804-79F2-423D-AC11-0FD6CC60C245}"/>
              </a:ext>
            </a:extLst>
          </p:cNvPr>
          <p:cNvGrpSpPr/>
          <p:nvPr/>
        </p:nvGrpSpPr>
        <p:grpSpPr>
          <a:xfrm>
            <a:off x="4544185" y="6356379"/>
            <a:ext cx="7302642" cy="312023"/>
            <a:chOff x="4544185" y="6356379"/>
            <a:chExt cx="7302642" cy="31202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B29FBEF6-8F2A-44F0-A1DA-7F7C3E2865CF}"/>
                </a:ext>
              </a:extLst>
            </p:cNvPr>
            <p:cNvSpPr/>
            <p:nvPr/>
          </p:nvSpPr>
          <p:spPr>
            <a:xfrm>
              <a:off x="10077496" y="6356381"/>
              <a:ext cx="176933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Мета та актуальність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16273B79-AD11-49DC-99B1-D369FCFEB1E2}"/>
                </a:ext>
              </a:extLst>
            </p:cNvPr>
            <p:cNvSpPr/>
            <p:nvPr/>
          </p:nvSpPr>
          <p:spPr>
            <a:xfrm>
              <a:off x="8190070" y="6360625"/>
              <a:ext cx="1382110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Основна</a:t>
              </a:r>
              <a:r>
                <a:rPr lang="uk-UA" sz="140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 теорія</a:t>
              </a:r>
              <a:endParaRPr lang="uk-UA" sz="1400" b="0" cap="none" spc="0" noProof="0" dirty="0">
                <a:ln w="0"/>
                <a:solidFill>
                  <a:schemeClr val="bg1"/>
                </a:solidFill>
                <a:latin typeface="GOST Common" panose="020B0604020202020204" pitchFamily="34" charset="0"/>
              </a:endParaRPr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FDFD589-A8A0-450F-B4D9-49D547E0EFB1}"/>
                </a:ext>
              </a:extLst>
            </p:cNvPr>
            <p:cNvGrpSpPr/>
            <p:nvPr/>
          </p:nvGrpSpPr>
          <p:grpSpPr>
            <a:xfrm>
              <a:off x="4544185" y="6356379"/>
              <a:ext cx="3257139" cy="307779"/>
              <a:chOff x="2481772" y="6275561"/>
              <a:chExt cx="3257139" cy="307779"/>
            </a:xfrm>
          </p:grpSpPr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03D1B748-42C9-4120-95A7-76CEDC82E995}"/>
                  </a:ext>
                </a:extLst>
              </p:cNvPr>
              <p:cNvSpPr/>
              <p:nvPr/>
            </p:nvSpPr>
            <p:spPr>
              <a:xfrm>
                <a:off x="4650151" y="6275563"/>
                <a:ext cx="1088760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розрахунки</a:t>
                </a: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66E551BF-76EA-4D22-BC81-8E12F36BE457}"/>
                  </a:ext>
                </a:extLst>
              </p:cNvPr>
              <p:cNvSpPr/>
              <p:nvPr/>
            </p:nvSpPr>
            <p:spPr>
              <a:xfrm>
                <a:off x="3393521" y="6275562"/>
                <a:ext cx="89954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Ідея бази</a:t>
                </a:r>
              </a:p>
            </p:txBody>
          </p: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1741BE89-7065-4C1B-B757-1275491CF832}"/>
                  </a:ext>
                </a:extLst>
              </p:cNvPr>
              <p:cNvSpPr/>
              <p:nvPr/>
            </p:nvSpPr>
            <p:spPr>
              <a:xfrm>
                <a:off x="2481772" y="6275561"/>
                <a:ext cx="632288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макет</a:t>
                </a:r>
              </a:p>
            </p:txBody>
          </p:sp>
        </p:grpSp>
      </p:grp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DA94889F-9EC4-417E-BD43-7E8892ABCAD8}"/>
              </a:ext>
            </a:extLst>
          </p:cNvPr>
          <p:cNvCxnSpPr>
            <a:cxnSpLocks/>
          </p:cNvCxnSpPr>
          <p:nvPr/>
        </p:nvCxnSpPr>
        <p:spPr>
          <a:xfrm>
            <a:off x="8190070" y="6659361"/>
            <a:ext cx="1382110" cy="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CF55BA0-EE94-4279-B7E3-EA3640BAA652}"/>
              </a:ext>
            </a:extLst>
          </p:cNvPr>
          <p:cNvSpPr/>
          <p:nvPr/>
        </p:nvSpPr>
        <p:spPr>
          <a:xfrm>
            <a:off x="6450019" y="5357086"/>
            <a:ext cx="46862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0" cap="none" spc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thicE" panose="00000400000000000000" pitchFamily="2" charset="0"/>
                <a:cs typeface="GothicE" panose="00000400000000000000" pitchFamily="2" charset="0"/>
              </a:rPr>
              <a:t>Основна теорія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5F602A56-4655-4C2C-A14A-12A74090B684}"/>
                  </a:ext>
                </a:extLst>
              </p:cNvPr>
              <p:cNvSpPr/>
              <p:nvPr/>
            </p:nvSpPr>
            <p:spPr>
              <a:xfrm>
                <a:off x="80853" y="88956"/>
                <a:ext cx="6748271" cy="19929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uk-UA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Сила Лоренца – </a:t>
                </a:r>
                <a:r>
                  <a:rPr lang="uk-UA" spc="20" noProof="0" dirty="0" err="1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F</a:t>
                </a:r>
                <a:r>
                  <a:rPr lang="uk-UA" sz="800" spc="20" baseline="-25000" noProof="0" dirty="0" err="1">
                    <a:solidFill>
                      <a:schemeClr val="bg1"/>
                    </a:solidFill>
                    <a:effectLst/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л</a:t>
                </a:r>
                <a:r>
                  <a:rPr lang="uk-UA" spc="20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 =  </a:t>
                </a:r>
                <a:r>
                  <a:rPr lang="uk-UA" spc="20" noProof="0" dirty="0" err="1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q·</a:t>
                </a:r>
                <a:r>
                  <a:rPr lang="uk-UA" i="1" spc="20" noProof="0" dirty="0" err="1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v</a:t>
                </a:r>
                <a:r>
                  <a:rPr lang="uk-UA" spc="20" noProof="0" dirty="0" err="1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·B</a:t>
                </a:r>
                <a:r>
                  <a:rPr lang="uk-UA" spc="20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 ·</a:t>
                </a:r>
                <a:r>
                  <a:rPr lang="uk-UA" spc="20" noProof="0" dirty="0" err="1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sin</a:t>
                </a:r>
                <a:r>
                  <a:rPr lang="uk-UA" spc="20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 α. Сила яка діє на заряджені частинки</a:t>
                </a:r>
                <a:r>
                  <a:rPr lang="uk-UA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uk-UA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Магнітна індукція (B) – щільність магнітних полів B=μ</a:t>
                </a:r>
                <a:r>
                  <a:rPr lang="uk-UA" baseline="-25000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0</a:t>
                </a:r>
                <a:r>
                  <a:rPr lang="uk-UA" spc="20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·n·I</a:t>
                </a:r>
                <a:r>
                  <a:rPr lang="uk-UA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uk-UA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Радіус </a:t>
                </a:r>
                <a:r>
                  <a:rPr lang="uk-UA" noProof="0" dirty="0" err="1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Ламора</a:t>
                </a:r>
                <a:r>
                  <a:rPr lang="uk-UA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  - визначає радіус відхилення частинок.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b="0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𝐿</m:t>
                        </m:r>
                      </m:sub>
                    </m:sSub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⊥</m:t>
                            </m:r>
                          </m:sub>
                        </m:sSub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𝑞</m:t>
                            </m:r>
                          </m:e>
                        </m:d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𝐵</m:t>
                        </m:r>
                      </m:den>
                    </m:f>
                  </m:oMath>
                </a14:m>
                <a:r>
                  <a:rPr lang="uk-UA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Times New Roman" panose="02020603050405020304" pitchFamily="18" charset="0"/>
                    <a:cs typeface="Complex" panose="00000400000000000000" pitchFamily="2" charset="0"/>
                  </a:rPr>
                  <a:t>.</a:t>
                </a:r>
                <a:endParaRPr lang="uk-UA" sz="1400" noProof="0" dirty="0">
                  <a:solidFill>
                    <a:schemeClr val="bg1"/>
                  </a:solidFill>
                  <a:effectLst/>
                  <a:latin typeface="Complex" panose="00000400000000000000" pitchFamily="2" charset="0"/>
                  <a:ea typeface="Calibri" panose="020F0502020204030204" pitchFamily="34" charset="0"/>
                  <a:cs typeface="Complex" panose="00000400000000000000" pitchFamily="2" charset="0"/>
                </a:endParaRPr>
              </a:p>
            </p:txBody>
          </p:sp>
        </mc:Choice>
        <mc:Fallback xmlns=""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5F602A56-4655-4C2C-A14A-12A74090B6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53" y="88956"/>
                <a:ext cx="6748271" cy="1992918"/>
              </a:xfrm>
              <a:prstGeom prst="rect">
                <a:avLst/>
              </a:prstGeom>
              <a:blipFill>
                <a:blip r:embed="rId2"/>
                <a:stretch>
                  <a:fillRect l="-723"/>
                </a:stretch>
              </a:blipFill>
            </p:spPr>
            <p:txBody>
              <a:bodyPr/>
              <a:lstStyle/>
              <a:p>
                <a:r>
                  <a:rPr lang="ru-U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406E1ABB-27FB-4233-AD22-2359D1995841}"/>
              </a:ext>
            </a:extLst>
          </p:cNvPr>
          <p:cNvGrpSpPr/>
          <p:nvPr/>
        </p:nvGrpSpPr>
        <p:grpSpPr>
          <a:xfrm>
            <a:off x="7039053" y="296706"/>
            <a:ext cx="5066253" cy="2408416"/>
            <a:chOff x="136478" y="3531592"/>
            <a:chExt cx="5066253" cy="2408416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4036B3E7-028F-4D74-A34B-E7B5EB418B03}"/>
                </a:ext>
              </a:extLst>
            </p:cNvPr>
            <p:cNvSpPr/>
            <p:nvPr/>
          </p:nvSpPr>
          <p:spPr>
            <a:xfrm>
              <a:off x="136478" y="3531592"/>
              <a:ext cx="5066253" cy="2408416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7C3E5802-F7AA-4960-BBD1-A6FE54EFA2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1245" b="39901"/>
            <a:stretch/>
          </p:blipFill>
          <p:spPr>
            <a:xfrm>
              <a:off x="287282" y="3768600"/>
              <a:ext cx="2210613" cy="190371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6A3E75DA-EBFF-47B3-97C9-4AB4A28C39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4837" r="21376" b="18689"/>
            <a:stretch/>
          </p:blipFill>
          <p:spPr>
            <a:xfrm rot="16200000">
              <a:off x="3002084" y="3684269"/>
              <a:ext cx="1966221" cy="21348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4D41F0ED-32C0-4A1D-B453-8EB4AD00F6A1}"/>
              </a:ext>
            </a:extLst>
          </p:cNvPr>
          <p:cNvGrpSpPr/>
          <p:nvPr/>
        </p:nvGrpSpPr>
        <p:grpSpPr>
          <a:xfrm>
            <a:off x="7945856" y="2948671"/>
            <a:ext cx="4017542" cy="2408415"/>
            <a:chOff x="5554639" y="3531590"/>
            <a:chExt cx="4017542" cy="2408415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B5EDDC00-B812-4705-9D67-F5393D57A0DC}"/>
                </a:ext>
              </a:extLst>
            </p:cNvPr>
            <p:cNvSpPr/>
            <p:nvPr/>
          </p:nvSpPr>
          <p:spPr>
            <a:xfrm>
              <a:off x="5554639" y="3531590"/>
              <a:ext cx="4017542" cy="2408415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noProof="0" dirty="0">
                <a:solidFill>
                  <a:schemeClr val="bg1"/>
                </a:solidFill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1D377EAE-1CC9-4BF4-BC0B-59A2DD5A1A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1879" t="9842" r="26567" b="17808"/>
            <a:stretch/>
          </p:blipFill>
          <p:spPr>
            <a:xfrm rot="16200000">
              <a:off x="5477195" y="3892960"/>
              <a:ext cx="2135444" cy="167748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5B2FC7F-5944-47E0-A802-FBC9B0C33B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5436" r="25006" b="41492"/>
            <a:stretch/>
          </p:blipFill>
          <p:spPr>
            <a:xfrm>
              <a:off x="7735566" y="3683988"/>
              <a:ext cx="1677484" cy="213544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cxnSp>
        <p:nvCxnSpPr>
          <p:cNvPr id="32" name="Соединитель: изогнутый 31">
            <a:extLst>
              <a:ext uri="{FF2B5EF4-FFF2-40B4-BE49-F238E27FC236}">
                <a16:creationId xmlns:a16="http://schemas.microsoft.com/office/drawing/2014/main" id="{850C5219-2967-4C16-9339-C8592DED0116}"/>
              </a:ext>
            </a:extLst>
          </p:cNvPr>
          <p:cNvCxnSpPr>
            <a:cxnSpLocks/>
          </p:cNvCxnSpPr>
          <p:nvPr/>
        </p:nvCxnSpPr>
        <p:spPr>
          <a:xfrm>
            <a:off x="4860329" y="1323833"/>
            <a:ext cx="2550405" cy="2105167"/>
          </a:xfrm>
          <a:prstGeom prst="curvedConnector3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E6AEC4A9-1AA9-4344-B8E2-310DDD75C32F}"/>
              </a:ext>
            </a:extLst>
          </p:cNvPr>
          <p:cNvSpPr/>
          <p:nvPr/>
        </p:nvSpPr>
        <p:spPr>
          <a:xfrm>
            <a:off x="4749942" y="3453230"/>
            <a:ext cx="321106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b="0" cap="none" spc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Наглядно показує як воно відрізняється для різних магнітів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3CAED8D-D596-497E-9E1A-4EFB085F1E7A}"/>
              </a:ext>
            </a:extLst>
          </p:cNvPr>
          <p:cNvSpPr/>
          <p:nvPr/>
        </p:nvSpPr>
        <p:spPr>
          <a:xfrm>
            <a:off x="0" y="3945130"/>
            <a:ext cx="473186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Complex" panose="00000400000000000000" pitchFamily="2" charset="0"/>
              </a:rPr>
              <a:t>Магнітне поле відштовхує заряджені частинки, захищаючи землю від космічної радіації. Електромагніт створює поле за допомогою струму, потужність якого регулюється. </a:t>
            </a:r>
            <a:endParaRPr lang="uk-UA" sz="24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omplex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507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F571705-B353-4205-84CA-CE4E79D342A0}"/>
              </a:ext>
            </a:extLst>
          </p:cNvPr>
          <p:cNvGrpSpPr/>
          <p:nvPr/>
        </p:nvGrpSpPr>
        <p:grpSpPr>
          <a:xfrm>
            <a:off x="4371053" y="6356381"/>
            <a:ext cx="7475774" cy="312021"/>
            <a:chOff x="4371053" y="6356381"/>
            <a:chExt cx="7475774" cy="312021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FBD373E-EA8C-45AC-98D3-E27E8661ABA0}"/>
                </a:ext>
              </a:extLst>
            </p:cNvPr>
            <p:cNvSpPr/>
            <p:nvPr/>
          </p:nvSpPr>
          <p:spPr>
            <a:xfrm>
              <a:off x="10077496" y="6356381"/>
              <a:ext cx="176933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Мета та актуальність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95F3E92-E6BB-49B3-B816-C3534D5C4CFA}"/>
                </a:ext>
              </a:extLst>
            </p:cNvPr>
            <p:cNvSpPr/>
            <p:nvPr/>
          </p:nvSpPr>
          <p:spPr>
            <a:xfrm>
              <a:off x="8190070" y="6360625"/>
              <a:ext cx="1382110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Основна</a:t>
              </a:r>
              <a:r>
                <a:rPr lang="uk-UA" sz="140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 теорія</a:t>
              </a:r>
              <a:endParaRPr lang="uk-UA" sz="1400" b="0" cap="none" spc="0" noProof="0" dirty="0">
                <a:ln w="0"/>
                <a:solidFill>
                  <a:schemeClr val="bg1"/>
                </a:solidFill>
                <a:latin typeface="GOST Common" panose="020B0604020202020204" pitchFamily="34" charset="0"/>
              </a:endParaRPr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0A0870A5-5F6B-445C-80D6-6FFDFD9E407B}"/>
                </a:ext>
              </a:extLst>
            </p:cNvPr>
            <p:cNvGrpSpPr/>
            <p:nvPr/>
          </p:nvGrpSpPr>
          <p:grpSpPr>
            <a:xfrm>
              <a:off x="4371053" y="6360624"/>
              <a:ext cx="3430271" cy="307778"/>
              <a:chOff x="2308640" y="6279806"/>
              <a:chExt cx="3430271" cy="307778"/>
            </a:xfrm>
          </p:grpSpPr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A982C5A0-33E9-42AF-8547-D68B513E0947}"/>
                  </a:ext>
                </a:extLst>
              </p:cNvPr>
              <p:cNvSpPr/>
              <p:nvPr/>
            </p:nvSpPr>
            <p:spPr>
              <a:xfrm>
                <a:off x="3356984" y="6279807"/>
                <a:ext cx="1088760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розрахунки</a:t>
                </a: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2F8F9D42-46D0-47C8-93AD-537B7F866A56}"/>
                  </a:ext>
                </a:extLst>
              </p:cNvPr>
              <p:cNvSpPr/>
              <p:nvPr/>
            </p:nvSpPr>
            <p:spPr>
              <a:xfrm>
                <a:off x="4839370" y="6279807"/>
                <a:ext cx="89954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Ідея бази</a:t>
                </a:r>
              </a:p>
            </p:txBody>
          </p: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EF2D0224-2861-4159-B16F-891F939AB3FC}"/>
                  </a:ext>
                </a:extLst>
              </p:cNvPr>
              <p:cNvSpPr/>
              <p:nvPr/>
            </p:nvSpPr>
            <p:spPr>
              <a:xfrm>
                <a:off x="2308640" y="6279806"/>
                <a:ext cx="632288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макет</a:t>
                </a:r>
              </a:p>
            </p:txBody>
          </p:sp>
        </p:grpSp>
      </p:grp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8DC43385-DDA1-42B4-B30D-AE440E12EF3F}"/>
              </a:ext>
            </a:extLst>
          </p:cNvPr>
          <p:cNvCxnSpPr>
            <a:cxnSpLocks/>
          </p:cNvCxnSpPr>
          <p:nvPr/>
        </p:nvCxnSpPr>
        <p:spPr>
          <a:xfrm>
            <a:off x="6901783" y="6664158"/>
            <a:ext cx="89954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649E5ABC-3F83-42E9-8349-711CA50C739B}"/>
              </a:ext>
            </a:extLst>
          </p:cNvPr>
          <p:cNvCxnSpPr/>
          <p:nvPr/>
        </p:nvCxnSpPr>
        <p:spPr>
          <a:xfrm>
            <a:off x="740229" y="1973943"/>
            <a:ext cx="360456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0303DAF2-8821-4C79-B1B9-E08D0E92C3F7}"/>
              </a:ext>
            </a:extLst>
          </p:cNvPr>
          <p:cNvSpPr/>
          <p:nvPr/>
        </p:nvSpPr>
        <p:spPr>
          <a:xfrm>
            <a:off x="-769256" y="1538514"/>
            <a:ext cx="1424168" cy="4513943"/>
          </a:xfrm>
          <a:custGeom>
            <a:avLst/>
            <a:gdLst>
              <a:gd name="connsiteX0" fmla="*/ 0 w 771025"/>
              <a:gd name="connsiteY0" fmla="*/ 0 h 4513943"/>
              <a:gd name="connsiteX1" fmla="*/ 435428 w 771025"/>
              <a:gd name="connsiteY1" fmla="*/ 478972 h 4513943"/>
              <a:gd name="connsiteX2" fmla="*/ 769257 w 771025"/>
              <a:gd name="connsiteY2" fmla="*/ 2452915 h 4513943"/>
              <a:gd name="connsiteX3" fmla="*/ 290285 w 771025"/>
              <a:gd name="connsiteY3" fmla="*/ 4513943 h 451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1025" h="4513943">
                <a:moveTo>
                  <a:pt x="0" y="0"/>
                </a:moveTo>
                <a:cubicBezTo>
                  <a:pt x="153609" y="35076"/>
                  <a:pt x="307219" y="70153"/>
                  <a:pt x="435428" y="478972"/>
                </a:cubicBezTo>
                <a:cubicBezTo>
                  <a:pt x="563637" y="887791"/>
                  <a:pt x="793448" y="1780420"/>
                  <a:pt x="769257" y="2452915"/>
                </a:cubicBezTo>
                <a:cubicBezTo>
                  <a:pt x="745067" y="3125410"/>
                  <a:pt x="420914" y="4192210"/>
                  <a:pt x="290285" y="4513943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>
              <a:solidFill>
                <a:schemeClr val="bg1"/>
              </a:solidFill>
            </a:endParaRPr>
          </a:p>
        </p:txBody>
      </p:sp>
      <p:sp>
        <p:nvSpPr>
          <p:cNvPr id="26" name="Месяц 25">
            <a:extLst>
              <a:ext uri="{FF2B5EF4-FFF2-40B4-BE49-F238E27FC236}">
                <a16:creationId xmlns:a16="http://schemas.microsoft.com/office/drawing/2014/main" id="{3457CE4B-5F7D-4BDC-BDFC-E043AEBAC952}"/>
              </a:ext>
            </a:extLst>
          </p:cNvPr>
          <p:cNvSpPr/>
          <p:nvPr/>
        </p:nvSpPr>
        <p:spPr>
          <a:xfrm rot="5400000">
            <a:off x="1874855" y="-495998"/>
            <a:ext cx="1335316" cy="3604569"/>
          </a:xfrm>
          <a:prstGeom prst="moon">
            <a:avLst>
              <a:gd name="adj" fmla="val 19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>
              <a:solidFill>
                <a:schemeClr val="bg1"/>
              </a:solidFill>
            </a:endParaRPr>
          </a:p>
        </p:txBody>
      </p:sp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F1E8409D-49DC-49B2-824B-A3884477C683}"/>
              </a:ext>
            </a:extLst>
          </p:cNvPr>
          <p:cNvSpPr/>
          <p:nvPr/>
        </p:nvSpPr>
        <p:spPr>
          <a:xfrm>
            <a:off x="5676261" y="-1091945"/>
            <a:ext cx="7966569" cy="7806014"/>
          </a:xfrm>
          <a:custGeom>
            <a:avLst/>
            <a:gdLst>
              <a:gd name="connsiteX0" fmla="*/ 210189 w 7966569"/>
              <a:gd name="connsiteY0" fmla="*/ 368045 h 7806014"/>
              <a:gd name="connsiteX1" fmla="*/ 1238889 w 7966569"/>
              <a:gd name="connsiteY1" fmla="*/ 2825495 h 7806014"/>
              <a:gd name="connsiteX2" fmla="*/ 2724789 w 7966569"/>
              <a:gd name="connsiteY2" fmla="*/ 4254245 h 7806014"/>
              <a:gd name="connsiteX3" fmla="*/ 5201289 w 7966569"/>
              <a:gd name="connsiteY3" fmla="*/ 5644895 h 7806014"/>
              <a:gd name="connsiteX4" fmla="*/ 5182239 w 7966569"/>
              <a:gd name="connsiteY4" fmla="*/ 6483095 h 7806014"/>
              <a:gd name="connsiteX5" fmla="*/ 7792089 w 7966569"/>
              <a:gd name="connsiteY5" fmla="*/ 7626095 h 7806014"/>
              <a:gd name="connsiteX6" fmla="*/ 7487289 w 7966569"/>
              <a:gd name="connsiteY6" fmla="*/ 2330195 h 7806014"/>
              <a:gd name="connsiteX7" fmla="*/ 5563239 w 7966569"/>
              <a:gd name="connsiteY7" fmla="*/ 215645 h 7806014"/>
              <a:gd name="connsiteX8" fmla="*/ 210189 w 7966569"/>
              <a:gd name="connsiteY8" fmla="*/ 368045 h 7806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66569" h="7806014">
                <a:moveTo>
                  <a:pt x="210189" y="368045"/>
                </a:moveTo>
                <a:cubicBezTo>
                  <a:pt x="-510536" y="803020"/>
                  <a:pt x="819789" y="2177795"/>
                  <a:pt x="1238889" y="2825495"/>
                </a:cubicBezTo>
                <a:cubicBezTo>
                  <a:pt x="1657989" y="3473195"/>
                  <a:pt x="2064389" y="3784345"/>
                  <a:pt x="2724789" y="4254245"/>
                </a:cubicBezTo>
                <a:cubicBezTo>
                  <a:pt x="3385189" y="4724145"/>
                  <a:pt x="4791714" y="5273420"/>
                  <a:pt x="5201289" y="5644895"/>
                </a:cubicBezTo>
                <a:cubicBezTo>
                  <a:pt x="5610864" y="6016370"/>
                  <a:pt x="4750439" y="6152895"/>
                  <a:pt x="5182239" y="6483095"/>
                </a:cubicBezTo>
                <a:cubicBezTo>
                  <a:pt x="5614039" y="6813295"/>
                  <a:pt x="7407914" y="8318245"/>
                  <a:pt x="7792089" y="7626095"/>
                </a:cubicBezTo>
                <a:cubicBezTo>
                  <a:pt x="8176264" y="6933945"/>
                  <a:pt x="7858764" y="3565270"/>
                  <a:pt x="7487289" y="2330195"/>
                </a:cubicBezTo>
                <a:cubicBezTo>
                  <a:pt x="7115814" y="1095120"/>
                  <a:pt x="6769739" y="545845"/>
                  <a:pt x="5563239" y="215645"/>
                </a:cubicBezTo>
                <a:cubicBezTo>
                  <a:pt x="4356739" y="-114555"/>
                  <a:pt x="930914" y="-66930"/>
                  <a:pt x="210189" y="36804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2FF0393-5493-48E0-ADE8-4D97F90C1159}"/>
              </a:ext>
            </a:extLst>
          </p:cNvPr>
          <p:cNvSpPr/>
          <p:nvPr/>
        </p:nvSpPr>
        <p:spPr>
          <a:xfrm>
            <a:off x="7982857" y="64479"/>
            <a:ext cx="4293137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0" cap="none" spc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thicE" panose="00000400000000000000" pitchFamily="2" charset="0"/>
                <a:cs typeface="GothicE" panose="00000400000000000000" pitchFamily="2" charset="0"/>
              </a:rPr>
              <a:t>Ідея </a:t>
            </a:r>
            <a:endParaRPr lang="ru-UA" sz="4800" b="0" cap="none" spc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othicE" panose="00000400000000000000" pitchFamily="2" charset="0"/>
              <a:cs typeface="GothicE" panose="00000400000000000000" pitchFamily="2" charset="0"/>
            </a:endParaRPr>
          </a:p>
          <a:p>
            <a:pPr algn="ctr"/>
            <a:r>
              <a:rPr lang="uk-UA" sz="4800" b="0" cap="none" spc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thicE" panose="00000400000000000000" pitchFamily="2" charset="0"/>
                <a:cs typeface="GothicE" panose="00000400000000000000" pitchFamily="2" charset="0"/>
              </a:rPr>
              <a:t>магнітного поля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28879EC-76C7-46AA-BEDE-09E44880272A}"/>
              </a:ext>
            </a:extLst>
          </p:cNvPr>
          <p:cNvSpPr/>
          <p:nvPr/>
        </p:nvSpPr>
        <p:spPr>
          <a:xfrm>
            <a:off x="156565" y="2131716"/>
            <a:ext cx="674521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b="0" cap="none" spc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x" panose="00000400000000000000" pitchFamily="2" charset="0"/>
              </a:rPr>
              <a:t>Покривати всі бази на місяці магнітним полем дуже дорого, тому я пропоную майже все розташувати під реголітом</a:t>
            </a:r>
            <a:r>
              <a:rPr lang="uk-UA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x" panose="00000400000000000000" pitchFamily="2" charset="0"/>
              </a:rPr>
              <a:t>. Але тоді навіщо взагалі магнітне поле? А для рослин потрібно сонячне світло, тому ми можемо тільки оранжереї поміщати під магнітне поле.</a:t>
            </a:r>
            <a:endParaRPr lang="uk-UA" b="0" cap="none" spc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omplex" panose="00000400000000000000" pitchFamily="2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D1EA5CB-030C-4AEA-B821-E6A27ED88C3E}"/>
              </a:ext>
            </a:extLst>
          </p:cNvPr>
          <p:cNvSpPr/>
          <p:nvPr/>
        </p:nvSpPr>
        <p:spPr>
          <a:xfrm>
            <a:off x="2387171" y="3309259"/>
            <a:ext cx="9804829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uk-UA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x" panose="00000400000000000000" pitchFamily="2" charset="0"/>
              </a:rPr>
              <a:t>Щоб було більш безпечно ми будемо використовувати дві дуги з магнітами. Якщо звертатися до дослідження </a:t>
            </a:r>
            <a:r>
              <a:rPr lang="uk-UA" noProof="0" dirty="0">
                <a:solidFill>
                  <a:schemeClr val="bg1"/>
                </a:solidFill>
                <a:cs typeface="Complex" panose="00000400000000000000" pitchFamily="2" charset="0"/>
              </a:rPr>
              <a:t>«(MAARSS)» то для захисту потрібна </a:t>
            </a:r>
            <a:r>
              <a:rPr lang="uk-UA" noProof="0" dirty="0" err="1">
                <a:solidFill>
                  <a:schemeClr val="bg1"/>
                </a:solidFill>
                <a:cs typeface="Complex" panose="00000400000000000000" pitchFamily="2" charset="0"/>
              </a:rPr>
              <a:t>катушка</a:t>
            </a:r>
            <a:r>
              <a:rPr lang="uk-UA" noProof="0" dirty="0">
                <a:solidFill>
                  <a:schemeClr val="bg1"/>
                </a:solidFill>
                <a:cs typeface="Complex" panose="00000400000000000000" pitchFamily="2" charset="0"/>
              </a:rPr>
              <a:t> з магнітною індукцією 1Тл. Але така котушка дуже велика і дорога, тому дешевше буде розділити на багато маленьких магнітив, які будуть привозити поступово, кожен раз коли буде місія на місяць. але такі магніти можуть десь залишити пробіли, які смертельно важливі.</a:t>
            </a:r>
            <a:endParaRPr lang="uk-UA" b="0" cap="none" spc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omplex" panose="00000400000000000000" pitchFamily="2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2A2F35EC-D692-46EE-809D-CF8CA0D9B647}"/>
              </a:ext>
            </a:extLst>
          </p:cNvPr>
          <p:cNvSpPr/>
          <p:nvPr/>
        </p:nvSpPr>
        <p:spPr>
          <a:xfrm>
            <a:off x="34745" y="4752377"/>
            <a:ext cx="98048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b="0" cap="none" spc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x" panose="00000400000000000000" pitchFamily="2" charset="0"/>
              </a:rPr>
              <a:t>Але якщо ми розділимо</a:t>
            </a:r>
            <a:r>
              <a:rPr lang="uk-UA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x" panose="00000400000000000000" pitchFamily="2" charset="0"/>
              </a:rPr>
              <a:t> цю магнітну індукцію, на дві, але слабше? Одна буде головна, а інша добивати та підстраховувати. Тому я пропоную зробити дві дуги: 0.8Тл та 0.4Тл (щоб був запас). Чому дуги? Бо якщо ми розставимо їх по периметру небо буде незахищене.</a:t>
            </a:r>
            <a:endParaRPr lang="uk-UA" b="0" cap="none" spc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omplex" panose="00000400000000000000" pitchFamily="2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D4517B1-AEF3-4B5F-AF0A-1E4C8AE0EBD3}"/>
              </a:ext>
            </a:extLst>
          </p:cNvPr>
          <p:cNvSpPr/>
          <p:nvPr/>
        </p:nvSpPr>
        <p:spPr>
          <a:xfrm>
            <a:off x="5634137" y="139782"/>
            <a:ext cx="23487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0" cap="none" spc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ST Common" panose="020B0604020202020204" pitchFamily="34" charset="0"/>
              </a:rPr>
              <a:t>Вигляд з боку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B5E5E158-838F-4365-8E2E-C2590BD4D2A5}"/>
              </a:ext>
            </a:extLst>
          </p:cNvPr>
          <p:cNvCxnSpPr/>
          <p:nvPr/>
        </p:nvCxnSpPr>
        <p:spPr>
          <a:xfrm flipH="1">
            <a:off x="4344796" y="638628"/>
            <a:ext cx="1289341" cy="435429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763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1481032-204F-40CA-B23F-9040611AD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14329">
            <a:off x="9660130" y="-1604458"/>
            <a:ext cx="4297689" cy="4297689"/>
          </a:xfrm>
          <a:prstGeom prst="rect">
            <a:avLst/>
          </a:prstGeom>
        </p:spPr>
      </p:pic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8A5B4B4D-74A7-4CFE-ACAB-CE36C6B7B54D}"/>
              </a:ext>
            </a:extLst>
          </p:cNvPr>
          <p:cNvSpPr/>
          <p:nvPr/>
        </p:nvSpPr>
        <p:spPr>
          <a:xfrm>
            <a:off x="-1627473" y="3846605"/>
            <a:ext cx="15030041" cy="4117790"/>
          </a:xfrm>
          <a:custGeom>
            <a:avLst/>
            <a:gdLst>
              <a:gd name="connsiteX0" fmla="*/ 1170273 w 15030041"/>
              <a:gd name="connsiteY0" fmla="*/ 1411195 h 4117790"/>
              <a:gd name="connsiteX1" fmla="*/ 3494373 w 15030041"/>
              <a:gd name="connsiteY1" fmla="*/ 1277845 h 4117790"/>
              <a:gd name="connsiteX2" fmla="*/ 5989923 w 15030041"/>
              <a:gd name="connsiteY2" fmla="*/ 858745 h 4117790"/>
              <a:gd name="connsiteX3" fmla="*/ 9209373 w 15030041"/>
              <a:gd name="connsiteY3" fmla="*/ 973045 h 4117790"/>
              <a:gd name="connsiteX4" fmla="*/ 11857323 w 15030041"/>
              <a:gd name="connsiteY4" fmla="*/ 953995 h 4117790"/>
              <a:gd name="connsiteX5" fmla="*/ 13495623 w 15030041"/>
              <a:gd name="connsiteY5" fmla="*/ 839695 h 4117790"/>
              <a:gd name="connsiteX6" fmla="*/ 14371923 w 15030041"/>
              <a:gd name="connsiteY6" fmla="*/ 58645 h 4117790"/>
              <a:gd name="connsiteX7" fmla="*/ 14867223 w 15030041"/>
              <a:gd name="connsiteY7" fmla="*/ 2630395 h 4117790"/>
              <a:gd name="connsiteX8" fmla="*/ 11419173 w 15030041"/>
              <a:gd name="connsiteY8" fmla="*/ 4078195 h 4117790"/>
              <a:gd name="connsiteX9" fmla="*/ 751173 w 15030041"/>
              <a:gd name="connsiteY9" fmla="*/ 3506695 h 4117790"/>
              <a:gd name="connsiteX10" fmla="*/ 1170273 w 15030041"/>
              <a:gd name="connsiteY10" fmla="*/ 1411195 h 4117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030041" h="4117790">
                <a:moveTo>
                  <a:pt x="1170273" y="1411195"/>
                </a:moveTo>
                <a:cubicBezTo>
                  <a:pt x="1627473" y="1039720"/>
                  <a:pt x="2691098" y="1369920"/>
                  <a:pt x="3494373" y="1277845"/>
                </a:cubicBezTo>
                <a:cubicBezTo>
                  <a:pt x="4297648" y="1185770"/>
                  <a:pt x="5037423" y="909545"/>
                  <a:pt x="5989923" y="858745"/>
                </a:cubicBezTo>
                <a:cubicBezTo>
                  <a:pt x="6942423" y="807945"/>
                  <a:pt x="9209373" y="973045"/>
                  <a:pt x="9209373" y="973045"/>
                </a:cubicBezTo>
                <a:lnTo>
                  <a:pt x="11857323" y="953995"/>
                </a:lnTo>
                <a:cubicBezTo>
                  <a:pt x="12571698" y="931770"/>
                  <a:pt x="13076523" y="988920"/>
                  <a:pt x="13495623" y="839695"/>
                </a:cubicBezTo>
                <a:cubicBezTo>
                  <a:pt x="13914723" y="690470"/>
                  <a:pt x="14143323" y="-239805"/>
                  <a:pt x="14371923" y="58645"/>
                </a:cubicBezTo>
                <a:cubicBezTo>
                  <a:pt x="14600523" y="357095"/>
                  <a:pt x="15359348" y="1960470"/>
                  <a:pt x="14867223" y="2630395"/>
                </a:cubicBezTo>
                <a:cubicBezTo>
                  <a:pt x="14375098" y="3300320"/>
                  <a:pt x="13771848" y="3932145"/>
                  <a:pt x="11419173" y="4078195"/>
                </a:cubicBezTo>
                <a:cubicBezTo>
                  <a:pt x="9066498" y="4224245"/>
                  <a:pt x="2456148" y="3951195"/>
                  <a:pt x="751173" y="3506695"/>
                </a:cubicBezTo>
                <a:cubicBezTo>
                  <a:pt x="-953802" y="3062195"/>
                  <a:pt x="713073" y="1782670"/>
                  <a:pt x="1170273" y="141119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F571705-B353-4205-84CA-CE4E79D342A0}"/>
              </a:ext>
            </a:extLst>
          </p:cNvPr>
          <p:cNvGrpSpPr/>
          <p:nvPr/>
        </p:nvGrpSpPr>
        <p:grpSpPr>
          <a:xfrm>
            <a:off x="4371053" y="6356381"/>
            <a:ext cx="7475774" cy="312021"/>
            <a:chOff x="4371053" y="6356381"/>
            <a:chExt cx="7475774" cy="312021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FBD373E-EA8C-45AC-98D3-E27E8661ABA0}"/>
                </a:ext>
              </a:extLst>
            </p:cNvPr>
            <p:cNvSpPr/>
            <p:nvPr/>
          </p:nvSpPr>
          <p:spPr>
            <a:xfrm>
              <a:off x="10077496" y="6356381"/>
              <a:ext cx="176933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Мета та актуальність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95F3E92-E6BB-49B3-B816-C3534D5C4CFA}"/>
                </a:ext>
              </a:extLst>
            </p:cNvPr>
            <p:cNvSpPr/>
            <p:nvPr/>
          </p:nvSpPr>
          <p:spPr>
            <a:xfrm>
              <a:off x="8190070" y="6360625"/>
              <a:ext cx="1382110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Основна</a:t>
              </a:r>
              <a:r>
                <a:rPr lang="uk-UA" sz="140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 теорія</a:t>
              </a:r>
              <a:endParaRPr lang="uk-UA" sz="1400" b="0" cap="none" spc="0" noProof="0" dirty="0">
                <a:ln w="0"/>
                <a:solidFill>
                  <a:schemeClr val="bg1"/>
                </a:solidFill>
                <a:latin typeface="GOST Common" panose="020B0604020202020204" pitchFamily="34" charset="0"/>
              </a:endParaRPr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0A0870A5-5F6B-445C-80D6-6FFDFD9E407B}"/>
                </a:ext>
              </a:extLst>
            </p:cNvPr>
            <p:cNvGrpSpPr/>
            <p:nvPr/>
          </p:nvGrpSpPr>
          <p:grpSpPr>
            <a:xfrm>
              <a:off x="4371053" y="6360624"/>
              <a:ext cx="3430271" cy="307778"/>
              <a:chOff x="2308640" y="6279806"/>
              <a:chExt cx="3430271" cy="307778"/>
            </a:xfrm>
          </p:grpSpPr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A982C5A0-33E9-42AF-8547-D68B513E0947}"/>
                  </a:ext>
                </a:extLst>
              </p:cNvPr>
              <p:cNvSpPr/>
              <p:nvPr/>
            </p:nvSpPr>
            <p:spPr>
              <a:xfrm>
                <a:off x="3356984" y="6279807"/>
                <a:ext cx="1088760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розрахунки</a:t>
                </a: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2F8F9D42-46D0-47C8-93AD-537B7F866A56}"/>
                  </a:ext>
                </a:extLst>
              </p:cNvPr>
              <p:cNvSpPr/>
              <p:nvPr/>
            </p:nvSpPr>
            <p:spPr>
              <a:xfrm>
                <a:off x="4839370" y="6279807"/>
                <a:ext cx="89954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Ідея бази</a:t>
                </a:r>
              </a:p>
            </p:txBody>
          </p: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EF2D0224-2861-4159-B16F-891F939AB3FC}"/>
                  </a:ext>
                </a:extLst>
              </p:cNvPr>
              <p:cNvSpPr/>
              <p:nvPr/>
            </p:nvSpPr>
            <p:spPr>
              <a:xfrm>
                <a:off x="2308640" y="6279806"/>
                <a:ext cx="632288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макет</a:t>
                </a:r>
              </a:p>
            </p:txBody>
          </p:sp>
        </p:grpSp>
      </p:grp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8DC43385-DDA1-42B4-B30D-AE440E12EF3F}"/>
              </a:ext>
            </a:extLst>
          </p:cNvPr>
          <p:cNvCxnSpPr>
            <a:cxnSpLocks/>
          </p:cNvCxnSpPr>
          <p:nvPr/>
        </p:nvCxnSpPr>
        <p:spPr>
          <a:xfrm>
            <a:off x="5419397" y="6664158"/>
            <a:ext cx="108876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0303DAF2-8821-4C79-B1B9-E08D0E92C3F7}"/>
              </a:ext>
            </a:extLst>
          </p:cNvPr>
          <p:cNvSpPr/>
          <p:nvPr/>
        </p:nvSpPr>
        <p:spPr>
          <a:xfrm rot="3752997">
            <a:off x="-1091664" y="-1640382"/>
            <a:ext cx="1424168" cy="4513943"/>
          </a:xfrm>
          <a:custGeom>
            <a:avLst/>
            <a:gdLst>
              <a:gd name="connsiteX0" fmla="*/ 0 w 771025"/>
              <a:gd name="connsiteY0" fmla="*/ 0 h 4513943"/>
              <a:gd name="connsiteX1" fmla="*/ 435428 w 771025"/>
              <a:gd name="connsiteY1" fmla="*/ 478972 h 4513943"/>
              <a:gd name="connsiteX2" fmla="*/ 769257 w 771025"/>
              <a:gd name="connsiteY2" fmla="*/ 2452915 h 4513943"/>
              <a:gd name="connsiteX3" fmla="*/ 290285 w 771025"/>
              <a:gd name="connsiteY3" fmla="*/ 4513943 h 451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1025" h="4513943">
                <a:moveTo>
                  <a:pt x="0" y="0"/>
                </a:moveTo>
                <a:cubicBezTo>
                  <a:pt x="153609" y="35076"/>
                  <a:pt x="307219" y="70153"/>
                  <a:pt x="435428" y="478972"/>
                </a:cubicBezTo>
                <a:cubicBezTo>
                  <a:pt x="563637" y="887791"/>
                  <a:pt x="793448" y="1780420"/>
                  <a:pt x="769257" y="2452915"/>
                </a:cubicBezTo>
                <a:cubicBezTo>
                  <a:pt x="745067" y="3125410"/>
                  <a:pt x="420914" y="4192210"/>
                  <a:pt x="290285" y="4513943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2FF0393-5493-48E0-ADE8-4D97F90C1159}"/>
              </a:ext>
            </a:extLst>
          </p:cNvPr>
          <p:cNvSpPr/>
          <p:nvPr/>
        </p:nvSpPr>
        <p:spPr>
          <a:xfrm>
            <a:off x="7982857" y="64479"/>
            <a:ext cx="429313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0" cap="none" spc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thicE" panose="00000400000000000000" pitchFamily="2" charset="0"/>
                <a:cs typeface="GothicE" panose="00000400000000000000" pitchFamily="2" charset="0"/>
              </a:rPr>
              <a:t>Розрахунки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>
                <a:extLst>
                  <a:ext uri="{FF2B5EF4-FFF2-40B4-BE49-F238E27FC236}">
                    <a16:creationId xmlns:a16="http://schemas.microsoft.com/office/drawing/2014/main" id="{AD274777-FC0C-468C-8C84-00988006EC54}"/>
                  </a:ext>
                </a:extLst>
              </p:cNvPr>
              <p:cNvSpPr/>
              <p:nvPr/>
            </p:nvSpPr>
            <p:spPr>
              <a:xfrm>
                <a:off x="79896" y="520938"/>
                <a:ext cx="7271657" cy="39226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5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1Тл</m:t>
                        </m:r>
                      </m:sub>
                    </m:sSub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5.8∙</m:t>
                        </m:r>
                        <m:sSup>
                          <m:sSupPr>
                            <m:ctrlP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−19</m:t>
                            </m:r>
                          </m:sup>
                        </m:sSup>
                      </m:num>
                      <m:den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1.6∙</m:t>
                        </m:r>
                        <m:sSup>
                          <m:sSupPr>
                            <m:ctrlP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−19</m:t>
                            </m:r>
                          </m:sup>
                        </m:sSup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∙1</m:t>
                        </m:r>
                      </m:den>
                    </m:f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=3.625м</m:t>
                    </m:r>
                  </m:oMath>
                </a14:m>
                <a:r>
                  <a:rPr lang="uk-UA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Times New Roman" panose="02020603050405020304" pitchFamily="18" charset="0"/>
                    <a:cs typeface="Complex" panose="00000400000000000000" pitchFamily="2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0.8Тл</m:t>
                        </m:r>
                      </m:sub>
                    </m:sSub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5.8∙</m:t>
                        </m:r>
                        <m:sSup>
                          <m:sSupPr>
                            <m:ctrlP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−19</m:t>
                            </m:r>
                          </m:sup>
                        </m:sSup>
                      </m:num>
                      <m:den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1.6∙</m:t>
                        </m:r>
                        <m:sSup>
                          <m:sSupPr>
                            <m:ctrlP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−19</m:t>
                            </m:r>
                          </m:sup>
                        </m:sSup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∙0.8</m:t>
                        </m:r>
                      </m:den>
                    </m:f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=4.53125м</m:t>
                    </m:r>
                  </m:oMath>
                </a14:m>
                <a:r>
                  <a:rPr lang="uk-UA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Times New Roman" panose="02020603050405020304" pitchFamily="18" charset="0"/>
                    <a:cs typeface="Complex" panose="00000400000000000000" pitchFamily="2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0.4Тл</m:t>
                        </m:r>
                      </m:sub>
                    </m:sSub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5.8∙</m:t>
                        </m:r>
                        <m:sSup>
                          <m:sSupPr>
                            <m:ctrlP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−19</m:t>
                            </m:r>
                          </m:sup>
                        </m:sSup>
                      </m:num>
                      <m:den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1.6∙</m:t>
                        </m:r>
                        <m:sSup>
                          <m:sSupPr>
                            <m:ctrlP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−19</m:t>
                            </m:r>
                          </m:sup>
                        </m:sSup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∙0.4</m:t>
                        </m:r>
                      </m:den>
                    </m:f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=9.0625м</m:t>
                    </m:r>
                  </m:oMath>
                </a14:m>
                <a:r>
                  <a:rPr lang="uk-UA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Times New Roman" panose="02020603050405020304" pitchFamily="18" charset="0"/>
                    <a:cs typeface="Complex" panose="00000400000000000000" pitchFamily="2" charset="0"/>
                  </a:rPr>
                  <a:t>  - Радіус </a:t>
                </a:r>
                <a:r>
                  <a:rPr lang="ru-UA" dirty="0">
                    <a:solidFill>
                      <a:schemeClr val="bg1"/>
                    </a:solidFill>
                    <a:latin typeface="Complex" panose="00000400000000000000" pitchFamily="2" charset="0"/>
                    <a:ea typeface="Times New Roman" panose="02020603050405020304" pitchFamily="18" charset="0"/>
                    <a:cs typeface="Complex" panose="00000400000000000000" pitchFamily="2" charset="0"/>
                  </a:rPr>
                  <a:t>Л</a:t>
                </a:r>
                <a:r>
                  <a:rPr lang="uk-UA" noProof="0" dirty="0" err="1">
                    <a:solidFill>
                      <a:schemeClr val="bg1"/>
                    </a:solidFill>
                    <a:latin typeface="Complex" panose="00000400000000000000" pitchFamily="2" charset="0"/>
                    <a:ea typeface="Times New Roman" panose="02020603050405020304" pitchFamily="18" charset="0"/>
                    <a:cs typeface="Complex" panose="00000400000000000000" pitchFamily="2" charset="0"/>
                  </a:rPr>
                  <a:t>амора</a:t>
                </a:r>
                <a:r>
                  <a:rPr lang="uk-UA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Times New Roman" panose="02020603050405020304" pitchFamily="18" charset="0"/>
                    <a:cs typeface="Complex" panose="00000400000000000000" pitchFamily="2" charset="0"/>
                  </a:rPr>
                  <a:t>   </a:t>
                </a:r>
              </a:p>
              <a:p>
                <a:pPr>
                  <a:lnSpc>
                    <a:spcPct val="150000"/>
                  </a:lnSpc>
                  <a:spcAft>
                    <a:spcPts val="15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0.8Тл</m:t>
                        </m:r>
                      </m:sub>
                    </m:sSub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0.8</m:t>
                        </m:r>
                      </m:num>
                      <m:den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1.256∙</m:t>
                        </m:r>
                        <m:sSup>
                          <m:sSupPr>
                            <m:ctrlP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−6</m:t>
                            </m:r>
                          </m:sup>
                        </m:sSup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∙400</m:t>
                        </m:r>
                      </m:den>
                    </m:f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=1,592</m:t>
                    </m:r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 </m:t>
                    </m:r>
                    <m:sSub>
                      <m:sSubPr>
                        <m:ctrlP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0.4Тл</m:t>
                        </m:r>
                      </m:sub>
                    </m:sSub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0.4</m:t>
                        </m:r>
                      </m:num>
                      <m:den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1.256∙</m:t>
                        </m:r>
                        <m:sSup>
                          <m:sSupPr>
                            <m:ctrlP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uk-UA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−6</m:t>
                            </m:r>
                          </m:sup>
                        </m:sSup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∙400</m:t>
                        </m:r>
                      </m:den>
                    </m:f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=796</m:t>
                    </m:r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</m:t>
                    </m:r>
                  </m:oMath>
                </a14:m>
                <a:r>
                  <a:rPr lang="uk-UA" i="1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Times New Roman" panose="02020603050405020304" pitchFamily="18" charset="0"/>
                    <a:cs typeface="Complex" panose="00000400000000000000" pitchFamily="2" charset="0"/>
                  </a:rPr>
                  <a:t> – </a:t>
                </a:r>
                <a:r>
                  <a:rPr lang="uk-UA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Times New Roman" panose="02020603050405020304" pitchFamily="18" charset="0"/>
                    <a:cs typeface="Complex" panose="00000400000000000000" pitchFamily="2" charset="0"/>
                  </a:rPr>
                  <a:t>сила струму. </a:t>
                </a:r>
                <a14:m>
                  <m:oMath xmlns:m="http://schemas.openxmlformats.org/officeDocument/2006/math"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𝐼</m:t>
                    </m:r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num>
                      <m:den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uk-UA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uk-UA" sz="1400" noProof="0" dirty="0">
                  <a:solidFill>
                    <a:schemeClr val="bg1"/>
                  </a:solidFill>
                  <a:effectLst/>
                  <a:latin typeface="Complex" panose="00000400000000000000" pitchFamily="2" charset="0"/>
                  <a:ea typeface="Calibri" panose="020F0502020204030204" pitchFamily="34" charset="0"/>
                  <a:cs typeface="Complex" panose="00000400000000000000" pitchFamily="2" charset="0"/>
                </a:endParaRPr>
              </a:p>
              <a:p>
                <a:pPr>
                  <a:lnSpc>
                    <a:spcPct val="150000"/>
                  </a:lnSpc>
                  <a:spcAft>
                    <a:spcPts val="150"/>
                  </a:spcAft>
                </a:pPr>
                <a14:m>
                  <m:oMath xmlns:m="http://schemas.openxmlformats.org/officeDocument/2006/math"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𝜄</m:t>
                    </m:r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uk-UA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=3.14∙20=62.2</m:t>
                    </m:r>
                  </m:oMath>
                </a14:m>
                <a:r>
                  <a:rPr lang="uk-UA" i="1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Times New Roman" panose="02020603050405020304" pitchFamily="18" charset="0"/>
                    <a:cs typeface="Complex" panose="00000400000000000000" pitchFamily="2" charset="0"/>
                  </a:rPr>
                  <a:t> </a:t>
                </a:r>
                <a:r>
                  <a:rPr lang="uk-UA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Times New Roman" panose="02020603050405020304" pitchFamily="18" charset="0"/>
                    <a:cs typeface="Complex" panose="00000400000000000000" pitchFamily="2" charset="0"/>
                  </a:rPr>
                  <a:t>довжина балки; </a:t>
                </a:r>
              </a:p>
              <a:p>
                <a:pPr>
                  <a:lnSpc>
                    <a:spcPct val="150000"/>
                  </a:lnSpc>
                  <a:spcAft>
                    <a:spcPts val="150"/>
                  </a:spcAft>
                </a:pPr>
                <a:r>
                  <a:rPr lang="uk-UA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0.8Тл= 12 магнітів – 1м, 11 проміжків – 4.5м, </a:t>
                </a:r>
              </a:p>
              <a:p>
                <a:pPr>
                  <a:lnSpc>
                    <a:spcPct val="150000"/>
                  </a:lnSpc>
                  <a:spcAft>
                    <a:spcPts val="150"/>
                  </a:spcAft>
                </a:pPr>
                <a:r>
                  <a:rPr lang="uk-UA" noProof="0" dirty="0">
                    <a:solidFill>
                      <a:schemeClr val="bg1"/>
                    </a:solidFill>
                    <a:latin typeface="Complex" panose="00000400000000000000" pitchFamily="2" charset="0"/>
                    <a:ea typeface="Calibri" panose="020F0502020204030204" pitchFamily="34" charset="0"/>
                    <a:cs typeface="Complex" panose="00000400000000000000" pitchFamily="2" charset="0"/>
                  </a:rPr>
                  <a:t>0.4Тл= 7 магнітів – 1м, 6 проміжків – 9м (метод підстановки)</a:t>
                </a:r>
                <a:endParaRPr lang="uk-UA" sz="1400" noProof="0" dirty="0">
                  <a:solidFill>
                    <a:schemeClr val="bg1"/>
                  </a:solidFill>
                  <a:effectLst/>
                  <a:latin typeface="Complex" panose="00000400000000000000" pitchFamily="2" charset="0"/>
                  <a:ea typeface="Calibri" panose="020F0502020204030204" pitchFamily="34" charset="0"/>
                  <a:cs typeface="Complex" panose="00000400000000000000" pitchFamily="2" charset="0"/>
                </a:endParaRPr>
              </a:p>
            </p:txBody>
          </p:sp>
        </mc:Choice>
        <mc:Fallback xmlns="">
          <p:sp>
            <p:nvSpPr>
              <p:cNvPr id="3" name="Прямоугольник 2">
                <a:extLst>
                  <a:ext uri="{FF2B5EF4-FFF2-40B4-BE49-F238E27FC236}">
                    <a16:creationId xmlns:a16="http://schemas.microsoft.com/office/drawing/2014/main" id="{AD274777-FC0C-468C-8C84-00988006EC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" y="520938"/>
                <a:ext cx="7271657" cy="3922612"/>
              </a:xfrm>
              <a:prstGeom prst="rect">
                <a:avLst/>
              </a:prstGeom>
              <a:blipFill>
                <a:blip r:embed="rId3"/>
                <a:stretch>
                  <a:fillRect l="-671" b="-1398"/>
                </a:stretch>
              </a:blipFill>
            </p:spPr>
            <p:txBody>
              <a:bodyPr/>
              <a:lstStyle/>
              <a:p>
                <a:r>
                  <a:rPr lang="ru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B6A60DA-961D-4C5A-9115-B56FFD46F6BA}"/>
              </a:ext>
            </a:extLst>
          </p:cNvPr>
          <p:cNvSpPr/>
          <p:nvPr/>
        </p:nvSpPr>
        <p:spPr>
          <a:xfrm>
            <a:off x="7495267" y="1425460"/>
            <a:ext cx="353654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b="0" cap="none" spc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Те наскільки відхилиться частинка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FBC0FC1-1024-4BE2-B637-B84F126377B6}"/>
              </a:ext>
            </a:extLst>
          </p:cNvPr>
          <p:cNvSpPr/>
          <p:nvPr/>
        </p:nvSpPr>
        <p:spPr>
          <a:xfrm>
            <a:off x="6077749" y="2776160"/>
            <a:ext cx="466326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b="0" cap="none" spc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Сила струму необхідна</a:t>
            </a:r>
            <a:r>
              <a:rPr lang="uk-UA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для магнітної котушки</a:t>
            </a:r>
            <a:endParaRPr lang="uk-UA" b="0" cap="none" spc="0" noProof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plex" panose="00000400000000000000" pitchFamily="2" charset="0"/>
              <a:cs typeface="Complex" panose="00000400000000000000" pitchFamily="2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772B228-1E51-43BE-B355-517512B51B1C}"/>
              </a:ext>
            </a:extLst>
          </p:cNvPr>
          <p:cNvSpPr/>
          <p:nvPr/>
        </p:nvSpPr>
        <p:spPr>
          <a:xfrm>
            <a:off x="8133228" y="3277027"/>
            <a:ext cx="28779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b="0" cap="none" spc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Довжина дуги для магнітів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943E65A-3F4C-4C9B-89CB-8948D397683D}"/>
              </a:ext>
            </a:extLst>
          </p:cNvPr>
          <p:cNvSpPr/>
          <p:nvPr/>
        </p:nvSpPr>
        <p:spPr>
          <a:xfrm>
            <a:off x="8723015" y="4044209"/>
            <a:ext cx="18742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b="0" cap="none" spc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Кількість магнітів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480FEF7C-50C8-40AD-84D1-B1F54F498D24}"/>
              </a:ext>
            </a:extLst>
          </p:cNvPr>
          <p:cNvCxnSpPr/>
          <p:nvPr/>
        </p:nvCxnSpPr>
        <p:spPr>
          <a:xfrm flipH="1" flipV="1">
            <a:off x="5312229" y="1425460"/>
            <a:ext cx="1195928" cy="18466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E5C25376-BA87-4BC4-9DBD-B57903A2D130}"/>
              </a:ext>
            </a:extLst>
          </p:cNvPr>
          <p:cNvCxnSpPr/>
          <p:nvPr/>
        </p:nvCxnSpPr>
        <p:spPr>
          <a:xfrm flipH="1" flipV="1">
            <a:off x="7351553" y="2288910"/>
            <a:ext cx="1688602" cy="355715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836F5519-2769-4CF2-9242-A104B1950C80}"/>
              </a:ext>
            </a:extLst>
          </p:cNvPr>
          <p:cNvCxnSpPr/>
          <p:nvPr/>
        </p:nvCxnSpPr>
        <p:spPr>
          <a:xfrm flipH="1" flipV="1">
            <a:off x="5419397" y="3371461"/>
            <a:ext cx="1932156" cy="17188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2BF68231-04B1-4700-88B6-4AA6C42E4B09}"/>
              </a:ext>
            </a:extLst>
          </p:cNvPr>
          <p:cNvCxnSpPr/>
          <p:nvPr/>
        </p:nvCxnSpPr>
        <p:spPr>
          <a:xfrm flipH="1" flipV="1">
            <a:off x="6602395" y="4126860"/>
            <a:ext cx="1380462" cy="197532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7D8E6611-F2D7-46F2-9965-470E8BAF9B7A}"/>
              </a:ext>
            </a:extLst>
          </p:cNvPr>
          <p:cNvCxnSpPr/>
          <p:nvPr/>
        </p:nvCxnSpPr>
        <p:spPr>
          <a:xfrm>
            <a:off x="8190070" y="3846605"/>
            <a:ext cx="0" cy="78254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49312E7A-143C-4C18-94E5-E7A504A8951E}"/>
              </a:ext>
            </a:extLst>
          </p:cNvPr>
          <p:cNvCxnSpPr>
            <a:cxnSpLocks/>
          </p:cNvCxnSpPr>
          <p:nvPr/>
        </p:nvCxnSpPr>
        <p:spPr>
          <a:xfrm>
            <a:off x="7485711" y="3179842"/>
            <a:ext cx="0" cy="49831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4CB885D7-D70B-46D7-9C23-16BC1BBB1010}"/>
              </a:ext>
            </a:extLst>
          </p:cNvPr>
          <p:cNvCxnSpPr>
            <a:cxnSpLocks/>
          </p:cNvCxnSpPr>
          <p:nvPr/>
        </p:nvCxnSpPr>
        <p:spPr>
          <a:xfrm>
            <a:off x="4871087" y="2562087"/>
            <a:ext cx="0" cy="49831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F0CE100E-7632-4AAD-BD06-DA5DA2DE7504}"/>
              </a:ext>
            </a:extLst>
          </p:cNvPr>
          <p:cNvCxnSpPr>
            <a:cxnSpLocks/>
          </p:cNvCxnSpPr>
          <p:nvPr/>
        </p:nvCxnSpPr>
        <p:spPr>
          <a:xfrm>
            <a:off x="6620506" y="1360968"/>
            <a:ext cx="0" cy="49831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173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1481032-204F-40CA-B23F-9040611AD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17410">
            <a:off x="-1864613" y="-1532256"/>
            <a:ext cx="4297689" cy="4297689"/>
          </a:xfrm>
          <a:prstGeom prst="rect">
            <a:avLst/>
          </a:prstGeom>
        </p:spPr>
      </p:pic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8A5B4B4D-74A7-4CFE-ACAB-CE36C6B7B54D}"/>
              </a:ext>
            </a:extLst>
          </p:cNvPr>
          <p:cNvSpPr/>
          <p:nvPr/>
        </p:nvSpPr>
        <p:spPr>
          <a:xfrm>
            <a:off x="-1627473" y="3846605"/>
            <a:ext cx="15030041" cy="4117790"/>
          </a:xfrm>
          <a:custGeom>
            <a:avLst/>
            <a:gdLst>
              <a:gd name="connsiteX0" fmla="*/ 1170273 w 15030041"/>
              <a:gd name="connsiteY0" fmla="*/ 1411195 h 4117790"/>
              <a:gd name="connsiteX1" fmla="*/ 3494373 w 15030041"/>
              <a:gd name="connsiteY1" fmla="*/ 1277845 h 4117790"/>
              <a:gd name="connsiteX2" fmla="*/ 5989923 w 15030041"/>
              <a:gd name="connsiteY2" fmla="*/ 858745 h 4117790"/>
              <a:gd name="connsiteX3" fmla="*/ 9209373 w 15030041"/>
              <a:gd name="connsiteY3" fmla="*/ 973045 h 4117790"/>
              <a:gd name="connsiteX4" fmla="*/ 11857323 w 15030041"/>
              <a:gd name="connsiteY4" fmla="*/ 953995 h 4117790"/>
              <a:gd name="connsiteX5" fmla="*/ 13495623 w 15030041"/>
              <a:gd name="connsiteY5" fmla="*/ 839695 h 4117790"/>
              <a:gd name="connsiteX6" fmla="*/ 14371923 w 15030041"/>
              <a:gd name="connsiteY6" fmla="*/ 58645 h 4117790"/>
              <a:gd name="connsiteX7" fmla="*/ 14867223 w 15030041"/>
              <a:gd name="connsiteY7" fmla="*/ 2630395 h 4117790"/>
              <a:gd name="connsiteX8" fmla="*/ 11419173 w 15030041"/>
              <a:gd name="connsiteY8" fmla="*/ 4078195 h 4117790"/>
              <a:gd name="connsiteX9" fmla="*/ 751173 w 15030041"/>
              <a:gd name="connsiteY9" fmla="*/ 3506695 h 4117790"/>
              <a:gd name="connsiteX10" fmla="*/ 1170273 w 15030041"/>
              <a:gd name="connsiteY10" fmla="*/ 1411195 h 4117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030041" h="4117790">
                <a:moveTo>
                  <a:pt x="1170273" y="1411195"/>
                </a:moveTo>
                <a:cubicBezTo>
                  <a:pt x="1627473" y="1039720"/>
                  <a:pt x="2691098" y="1369920"/>
                  <a:pt x="3494373" y="1277845"/>
                </a:cubicBezTo>
                <a:cubicBezTo>
                  <a:pt x="4297648" y="1185770"/>
                  <a:pt x="5037423" y="909545"/>
                  <a:pt x="5989923" y="858745"/>
                </a:cubicBezTo>
                <a:cubicBezTo>
                  <a:pt x="6942423" y="807945"/>
                  <a:pt x="9209373" y="973045"/>
                  <a:pt x="9209373" y="973045"/>
                </a:cubicBezTo>
                <a:lnTo>
                  <a:pt x="11857323" y="953995"/>
                </a:lnTo>
                <a:cubicBezTo>
                  <a:pt x="12571698" y="931770"/>
                  <a:pt x="13076523" y="988920"/>
                  <a:pt x="13495623" y="839695"/>
                </a:cubicBezTo>
                <a:cubicBezTo>
                  <a:pt x="13914723" y="690470"/>
                  <a:pt x="14143323" y="-239805"/>
                  <a:pt x="14371923" y="58645"/>
                </a:cubicBezTo>
                <a:cubicBezTo>
                  <a:pt x="14600523" y="357095"/>
                  <a:pt x="15359348" y="1960470"/>
                  <a:pt x="14867223" y="2630395"/>
                </a:cubicBezTo>
                <a:cubicBezTo>
                  <a:pt x="14375098" y="3300320"/>
                  <a:pt x="13771848" y="3932145"/>
                  <a:pt x="11419173" y="4078195"/>
                </a:cubicBezTo>
                <a:cubicBezTo>
                  <a:pt x="9066498" y="4224245"/>
                  <a:pt x="2456148" y="3951195"/>
                  <a:pt x="751173" y="3506695"/>
                </a:cubicBezTo>
                <a:cubicBezTo>
                  <a:pt x="-953802" y="3062195"/>
                  <a:pt x="713073" y="1782670"/>
                  <a:pt x="1170273" y="141119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>
              <a:solidFill>
                <a:schemeClr val="bg1"/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F571705-B353-4205-84CA-CE4E79D342A0}"/>
              </a:ext>
            </a:extLst>
          </p:cNvPr>
          <p:cNvGrpSpPr/>
          <p:nvPr/>
        </p:nvGrpSpPr>
        <p:grpSpPr>
          <a:xfrm>
            <a:off x="4371053" y="6356381"/>
            <a:ext cx="7475774" cy="312021"/>
            <a:chOff x="4371053" y="6356381"/>
            <a:chExt cx="7475774" cy="312021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FBD373E-EA8C-45AC-98D3-E27E8661ABA0}"/>
                </a:ext>
              </a:extLst>
            </p:cNvPr>
            <p:cNvSpPr/>
            <p:nvPr/>
          </p:nvSpPr>
          <p:spPr>
            <a:xfrm>
              <a:off x="10077496" y="6356381"/>
              <a:ext cx="176933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Мета та актуальність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95F3E92-E6BB-49B3-B816-C3534D5C4CFA}"/>
                </a:ext>
              </a:extLst>
            </p:cNvPr>
            <p:cNvSpPr/>
            <p:nvPr/>
          </p:nvSpPr>
          <p:spPr>
            <a:xfrm>
              <a:off x="8190070" y="6360625"/>
              <a:ext cx="1382110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Основна</a:t>
              </a:r>
              <a:r>
                <a:rPr lang="uk-UA" sz="140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 теорія</a:t>
              </a:r>
              <a:endParaRPr lang="uk-UA" sz="1400" b="0" cap="none" spc="0" noProof="0" dirty="0">
                <a:ln w="0"/>
                <a:solidFill>
                  <a:schemeClr val="bg1"/>
                </a:solidFill>
                <a:latin typeface="GOST Common" panose="020B0604020202020204" pitchFamily="34" charset="0"/>
              </a:endParaRPr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0A0870A5-5F6B-445C-80D6-6FFDFD9E407B}"/>
                </a:ext>
              </a:extLst>
            </p:cNvPr>
            <p:cNvGrpSpPr/>
            <p:nvPr/>
          </p:nvGrpSpPr>
          <p:grpSpPr>
            <a:xfrm>
              <a:off x="4371053" y="6360624"/>
              <a:ext cx="3430271" cy="307778"/>
              <a:chOff x="2308640" y="6279806"/>
              <a:chExt cx="3430271" cy="307778"/>
            </a:xfrm>
          </p:grpSpPr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A982C5A0-33E9-42AF-8547-D68B513E0947}"/>
                  </a:ext>
                </a:extLst>
              </p:cNvPr>
              <p:cNvSpPr/>
              <p:nvPr/>
            </p:nvSpPr>
            <p:spPr>
              <a:xfrm>
                <a:off x="3356984" y="6279807"/>
                <a:ext cx="1088760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розрахунки</a:t>
                </a: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2F8F9D42-46D0-47C8-93AD-537B7F866A56}"/>
                  </a:ext>
                </a:extLst>
              </p:cNvPr>
              <p:cNvSpPr/>
              <p:nvPr/>
            </p:nvSpPr>
            <p:spPr>
              <a:xfrm>
                <a:off x="4839370" y="6279807"/>
                <a:ext cx="89954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Ідея бази</a:t>
                </a:r>
              </a:p>
            </p:txBody>
          </p: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EF2D0224-2861-4159-B16F-891F939AB3FC}"/>
                  </a:ext>
                </a:extLst>
              </p:cNvPr>
              <p:cNvSpPr/>
              <p:nvPr/>
            </p:nvSpPr>
            <p:spPr>
              <a:xfrm>
                <a:off x="2308640" y="6279806"/>
                <a:ext cx="632288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макет</a:t>
                </a:r>
              </a:p>
            </p:txBody>
          </p:sp>
        </p:grpSp>
      </p:grp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8DC43385-DDA1-42B4-B30D-AE440E12EF3F}"/>
              </a:ext>
            </a:extLst>
          </p:cNvPr>
          <p:cNvCxnSpPr>
            <a:cxnSpLocks/>
          </p:cNvCxnSpPr>
          <p:nvPr/>
        </p:nvCxnSpPr>
        <p:spPr>
          <a:xfrm>
            <a:off x="5419397" y="6664158"/>
            <a:ext cx="108876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0303DAF2-8821-4C79-B1B9-E08D0E92C3F7}"/>
              </a:ext>
            </a:extLst>
          </p:cNvPr>
          <p:cNvSpPr/>
          <p:nvPr/>
        </p:nvSpPr>
        <p:spPr>
          <a:xfrm rot="6959223">
            <a:off x="10158615" y="-2338914"/>
            <a:ext cx="2251892" cy="4778031"/>
          </a:xfrm>
          <a:custGeom>
            <a:avLst/>
            <a:gdLst>
              <a:gd name="connsiteX0" fmla="*/ 0 w 771025"/>
              <a:gd name="connsiteY0" fmla="*/ 0 h 4513943"/>
              <a:gd name="connsiteX1" fmla="*/ 435428 w 771025"/>
              <a:gd name="connsiteY1" fmla="*/ 478972 h 4513943"/>
              <a:gd name="connsiteX2" fmla="*/ 769257 w 771025"/>
              <a:gd name="connsiteY2" fmla="*/ 2452915 h 4513943"/>
              <a:gd name="connsiteX3" fmla="*/ 290285 w 771025"/>
              <a:gd name="connsiteY3" fmla="*/ 4513943 h 451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1025" h="4513943">
                <a:moveTo>
                  <a:pt x="0" y="0"/>
                </a:moveTo>
                <a:cubicBezTo>
                  <a:pt x="153609" y="35076"/>
                  <a:pt x="307219" y="70153"/>
                  <a:pt x="435428" y="478972"/>
                </a:cubicBezTo>
                <a:cubicBezTo>
                  <a:pt x="563637" y="887791"/>
                  <a:pt x="793448" y="1780420"/>
                  <a:pt x="769257" y="2452915"/>
                </a:cubicBezTo>
                <a:cubicBezTo>
                  <a:pt x="745067" y="3125410"/>
                  <a:pt x="420914" y="4192210"/>
                  <a:pt x="290285" y="4513943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2FF0393-5493-48E0-ADE8-4D97F90C1159}"/>
              </a:ext>
            </a:extLst>
          </p:cNvPr>
          <p:cNvSpPr/>
          <p:nvPr/>
        </p:nvSpPr>
        <p:spPr>
          <a:xfrm>
            <a:off x="7982857" y="64479"/>
            <a:ext cx="429313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0" cap="none" spc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thicE" panose="00000400000000000000" pitchFamily="2" charset="0"/>
                <a:cs typeface="GothicE" panose="00000400000000000000" pitchFamily="2" charset="0"/>
              </a:rPr>
              <a:t>Розрахунки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4C17AC-A4BF-4604-B8B3-1B50311C7749}"/>
              </a:ext>
            </a:extLst>
          </p:cNvPr>
          <p:cNvSpPr/>
          <p:nvPr/>
        </p:nvSpPr>
        <p:spPr>
          <a:xfrm>
            <a:off x="918161" y="1856265"/>
            <a:ext cx="881404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2400" noProof="0" dirty="0">
                <a:solidFill>
                  <a:schemeClr val="bg1"/>
                </a:solidFill>
                <a:cs typeface="Complex" panose="00000400000000000000" pitchFamily="2" charset="0"/>
              </a:rPr>
              <a:t>Енергозабезпечення: акумулятор для місячної ночі. </a:t>
            </a:r>
            <a:endParaRPr lang="ru-UA" sz="2400" noProof="0" dirty="0">
              <a:solidFill>
                <a:schemeClr val="bg1"/>
              </a:solidFill>
              <a:cs typeface="Complex" panose="00000400000000000000" pitchFamily="2" charset="0"/>
            </a:endParaRPr>
          </a:p>
          <a:p>
            <a:r>
              <a:rPr lang="uk-UA" sz="2400" noProof="0" dirty="0">
                <a:solidFill>
                  <a:schemeClr val="bg1"/>
                </a:solidFill>
                <a:cs typeface="Complex" panose="00000400000000000000" pitchFamily="2" charset="0"/>
              </a:rPr>
              <a:t>Потрібно 38кВт. </a:t>
            </a:r>
            <a:endParaRPr lang="ru-UA" sz="2400" noProof="0" dirty="0">
              <a:solidFill>
                <a:schemeClr val="bg1"/>
              </a:solidFill>
              <a:cs typeface="Complex" panose="00000400000000000000" pitchFamily="2" charset="0"/>
            </a:endParaRPr>
          </a:p>
          <a:p>
            <a:r>
              <a:rPr lang="uk-UA" sz="2400" noProof="0" dirty="0">
                <a:solidFill>
                  <a:schemeClr val="bg1"/>
                </a:solidFill>
                <a:cs typeface="Complex" panose="00000400000000000000" pitchFamily="2" charset="0"/>
              </a:rPr>
              <a:t>Сонячної панелі (0.3кВт/м</a:t>
            </a:r>
            <a:r>
              <a:rPr lang="uk-UA" sz="2400" baseline="30000" noProof="0" dirty="0">
                <a:solidFill>
                  <a:schemeClr val="bg1"/>
                </a:solidFill>
                <a:cs typeface="Complex" panose="00000400000000000000" pitchFamily="2" charset="0"/>
              </a:rPr>
              <a:t>2</a:t>
            </a:r>
            <a:r>
              <a:rPr lang="uk-UA" sz="2400" noProof="0" dirty="0">
                <a:solidFill>
                  <a:schemeClr val="bg1"/>
                </a:solidFill>
                <a:cs typeface="Complex" panose="00000400000000000000" pitchFamily="2" charset="0"/>
              </a:rPr>
              <a:t>): площа 633м</a:t>
            </a:r>
            <a:r>
              <a:rPr lang="uk-UA" sz="2400" baseline="30000" noProof="0" dirty="0">
                <a:solidFill>
                  <a:schemeClr val="bg1"/>
                </a:solidFill>
                <a:cs typeface="Complex" panose="00000400000000000000" pitchFamily="2" charset="0"/>
              </a:rPr>
              <a:t>2</a:t>
            </a:r>
            <a:r>
              <a:rPr lang="uk-UA" sz="2400" noProof="0" dirty="0">
                <a:solidFill>
                  <a:schemeClr val="bg1"/>
                </a:solidFill>
                <a:cs typeface="Complex" panose="00000400000000000000" pitchFamily="2" charset="0"/>
              </a:rPr>
              <a:t>, сторона 25,2м, </a:t>
            </a:r>
            <a:r>
              <a:rPr lang="ru-UA" sz="2400" noProof="0" dirty="0">
                <a:solidFill>
                  <a:schemeClr val="bg1"/>
                </a:solidFill>
                <a:cs typeface="Complex" panose="00000400000000000000" pitchFamily="2" charset="0"/>
              </a:rPr>
              <a:t>О</a:t>
            </a:r>
            <a:r>
              <a:rPr lang="uk-UA" sz="2400" noProof="0" dirty="0" err="1">
                <a:solidFill>
                  <a:schemeClr val="bg1"/>
                </a:solidFill>
                <a:cs typeface="Complex" panose="00000400000000000000" pitchFamily="2" charset="0"/>
              </a:rPr>
              <a:t>холодження</a:t>
            </a:r>
            <a:r>
              <a:rPr lang="uk-UA" sz="2400" noProof="0" dirty="0">
                <a:solidFill>
                  <a:schemeClr val="bg1"/>
                </a:solidFill>
                <a:cs typeface="Complex" panose="00000400000000000000" pitchFamily="2" charset="0"/>
              </a:rPr>
              <a:t>: насос з азотом, надпровідник YBCO</a:t>
            </a:r>
          </a:p>
        </p:txBody>
      </p:sp>
    </p:spTree>
    <p:extLst>
      <p:ext uri="{BB962C8B-B14F-4D97-AF65-F5344CB8AC3E}">
        <p14:creationId xmlns:p14="http://schemas.microsoft.com/office/powerpoint/2010/main" val="2253725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433D4EC5-52E3-42C8-B052-C383364D70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77171">
            <a:off x="8202452" y="-3761310"/>
            <a:ext cx="6910221" cy="6754741"/>
          </a:xfrm>
          <a:prstGeom prst="rect">
            <a:avLst/>
          </a:prstGeom>
        </p:spPr>
      </p:pic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id="{8F9F9E2A-C2AB-443D-BB5D-B807FD17397C}"/>
              </a:ext>
            </a:extLst>
          </p:cNvPr>
          <p:cNvSpPr/>
          <p:nvPr/>
        </p:nvSpPr>
        <p:spPr>
          <a:xfrm>
            <a:off x="-1440967" y="-658857"/>
            <a:ext cx="7491236" cy="6082034"/>
          </a:xfrm>
          <a:custGeom>
            <a:avLst/>
            <a:gdLst>
              <a:gd name="connsiteX0" fmla="*/ 888517 w 7491236"/>
              <a:gd name="connsiteY0" fmla="*/ 5764257 h 6082034"/>
              <a:gd name="connsiteX1" fmla="*/ 4279417 w 7491236"/>
              <a:gd name="connsiteY1" fmla="*/ 5326107 h 6082034"/>
              <a:gd name="connsiteX2" fmla="*/ 3860317 w 7491236"/>
              <a:gd name="connsiteY2" fmla="*/ 3840207 h 6082034"/>
              <a:gd name="connsiteX3" fmla="*/ 7155967 w 7491236"/>
              <a:gd name="connsiteY3" fmla="*/ 3268707 h 6082034"/>
              <a:gd name="connsiteX4" fmla="*/ 6622567 w 7491236"/>
              <a:gd name="connsiteY4" fmla="*/ 468357 h 6082034"/>
              <a:gd name="connsiteX5" fmla="*/ 450367 w 7491236"/>
              <a:gd name="connsiteY5" fmla="*/ 544557 h 6082034"/>
              <a:gd name="connsiteX6" fmla="*/ 888517 w 7491236"/>
              <a:gd name="connsiteY6" fmla="*/ 5764257 h 6082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91236" h="6082034">
                <a:moveTo>
                  <a:pt x="888517" y="5764257"/>
                </a:moveTo>
                <a:cubicBezTo>
                  <a:pt x="1526692" y="6561182"/>
                  <a:pt x="3784117" y="5646782"/>
                  <a:pt x="4279417" y="5326107"/>
                </a:cubicBezTo>
                <a:cubicBezTo>
                  <a:pt x="4774717" y="5005432"/>
                  <a:pt x="3380892" y="4183107"/>
                  <a:pt x="3860317" y="3840207"/>
                </a:cubicBezTo>
                <a:cubicBezTo>
                  <a:pt x="4339742" y="3497307"/>
                  <a:pt x="6695592" y="3830682"/>
                  <a:pt x="7155967" y="3268707"/>
                </a:cubicBezTo>
                <a:cubicBezTo>
                  <a:pt x="7616342" y="2706732"/>
                  <a:pt x="7740167" y="922382"/>
                  <a:pt x="6622567" y="468357"/>
                </a:cubicBezTo>
                <a:cubicBezTo>
                  <a:pt x="5504967" y="14332"/>
                  <a:pt x="1399692" y="-338093"/>
                  <a:pt x="450367" y="544557"/>
                </a:cubicBezTo>
                <a:cubicBezTo>
                  <a:pt x="-498958" y="1427207"/>
                  <a:pt x="250342" y="4967332"/>
                  <a:pt x="888517" y="576425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F571705-B353-4205-84CA-CE4E79D342A0}"/>
              </a:ext>
            </a:extLst>
          </p:cNvPr>
          <p:cNvGrpSpPr/>
          <p:nvPr/>
        </p:nvGrpSpPr>
        <p:grpSpPr>
          <a:xfrm>
            <a:off x="4344796" y="6356381"/>
            <a:ext cx="7618602" cy="312021"/>
            <a:chOff x="4344796" y="6356381"/>
            <a:chExt cx="7618602" cy="312021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FBD373E-EA8C-45AC-98D3-E27E8661ABA0}"/>
                </a:ext>
              </a:extLst>
            </p:cNvPr>
            <p:cNvSpPr/>
            <p:nvPr/>
          </p:nvSpPr>
          <p:spPr>
            <a:xfrm>
              <a:off x="9960926" y="6356381"/>
              <a:ext cx="2002472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>
                      <a:lumMod val="50000"/>
                    </a:schemeClr>
                  </a:solidFill>
                  <a:latin typeface="GOST Common" panose="020B0604020202020204" pitchFamily="34" charset="0"/>
                </a:rPr>
                <a:t>Мета та актуальність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95F3E92-E6BB-49B3-B816-C3534D5C4CFA}"/>
                </a:ext>
              </a:extLst>
            </p:cNvPr>
            <p:cNvSpPr/>
            <p:nvPr/>
          </p:nvSpPr>
          <p:spPr>
            <a:xfrm>
              <a:off x="8190070" y="6360625"/>
              <a:ext cx="1382110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>
                      <a:lumMod val="50000"/>
                    </a:schemeClr>
                  </a:solidFill>
                  <a:latin typeface="GOST Common" panose="020B0604020202020204" pitchFamily="34" charset="0"/>
                </a:rPr>
                <a:t>Основна</a:t>
              </a:r>
              <a:r>
                <a:rPr lang="uk-UA" sz="1400" noProof="0" dirty="0">
                  <a:ln w="0"/>
                  <a:solidFill>
                    <a:schemeClr val="bg1">
                      <a:lumMod val="50000"/>
                    </a:schemeClr>
                  </a:solidFill>
                  <a:latin typeface="GOST Common" panose="020B0604020202020204" pitchFamily="34" charset="0"/>
                </a:rPr>
                <a:t> теорія</a:t>
              </a:r>
              <a:endParaRPr lang="uk-UA" sz="1400" b="0" cap="none" spc="0" noProof="0" dirty="0">
                <a:ln w="0"/>
                <a:solidFill>
                  <a:schemeClr val="bg1">
                    <a:lumMod val="50000"/>
                  </a:schemeClr>
                </a:solidFill>
                <a:latin typeface="GOST Common" panose="020B0604020202020204" pitchFamily="34" charset="0"/>
              </a:endParaRPr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0A0870A5-5F6B-445C-80D6-6FFDFD9E407B}"/>
                </a:ext>
              </a:extLst>
            </p:cNvPr>
            <p:cNvGrpSpPr/>
            <p:nvPr/>
          </p:nvGrpSpPr>
          <p:grpSpPr>
            <a:xfrm>
              <a:off x="4344796" y="6360624"/>
              <a:ext cx="3456528" cy="307778"/>
              <a:chOff x="2282383" y="6279806"/>
              <a:chExt cx="3456528" cy="307778"/>
            </a:xfrm>
          </p:grpSpPr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A982C5A0-33E9-42AF-8547-D68B513E0947}"/>
                  </a:ext>
                </a:extLst>
              </p:cNvPr>
              <p:cNvSpPr/>
              <p:nvPr/>
            </p:nvSpPr>
            <p:spPr>
              <a:xfrm>
                <a:off x="3356984" y="6279807"/>
                <a:ext cx="1088760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>
                        <a:lumMod val="50000"/>
                      </a:schemeClr>
                    </a:solidFill>
                    <a:latin typeface="GOST Common" panose="020B0604020202020204" pitchFamily="34" charset="0"/>
                  </a:rPr>
                  <a:t>розрахунки</a:t>
                </a: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2F8F9D42-46D0-47C8-93AD-537B7F866A56}"/>
                  </a:ext>
                </a:extLst>
              </p:cNvPr>
              <p:cNvSpPr/>
              <p:nvPr/>
            </p:nvSpPr>
            <p:spPr>
              <a:xfrm>
                <a:off x="4839370" y="6279807"/>
                <a:ext cx="89954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>
                        <a:lumMod val="50000"/>
                      </a:schemeClr>
                    </a:solidFill>
                    <a:latin typeface="GOST Common" panose="020B0604020202020204" pitchFamily="34" charset="0"/>
                  </a:rPr>
                  <a:t>Ідея бази</a:t>
                </a:r>
              </a:p>
            </p:txBody>
          </p: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EF2D0224-2861-4159-B16F-891F939AB3FC}"/>
                  </a:ext>
                </a:extLst>
              </p:cNvPr>
              <p:cNvSpPr/>
              <p:nvPr/>
            </p:nvSpPr>
            <p:spPr>
              <a:xfrm>
                <a:off x="2282383" y="6279806"/>
                <a:ext cx="684803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>
                        <a:lumMod val="50000"/>
                      </a:schemeClr>
                    </a:solidFill>
                    <a:latin typeface="GOST Common" panose="020B0604020202020204" pitchFamily="34" charset="0"/>
                  </a:rPr>
                  <a:t>макет</a:t>
                </a:r>
              </a:p>
            </p:txBody>
          </p:sp>
        </p:grpSp>
      </p:grp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8DC43385-DDA1-42B4-B30D-AE440E12EF3F}"/>
              </a:ext>
            </a:extLst>
          </p:cNvPr>
          <p:cNvCxnSpPr>
            <a:cxnSpLocks/>
          </p:cNvCxnSpPr>
          <p:nvPr/>
        </p:nvCxnSpPr>
        <p:spPr>
          <a:xfrm>
            <a:off x="4344796" y="6664158"/>
            <a:ext cx="6848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0303DAF2-8821-4C79-B1B9-E08D0E92C3F7}"/>
              </a:ext>
            </a:extLst>
          </p:cNvPr>
          <p:cNvSpPr/>
          <p:nvPr/>
        </p:nvSpPr>
        <p:spPr>
          <a:xfrm rot="10800000">
            <a:off x="11333640" y="2414162"/>
            <a:ext cx="1424168" cy="4513943"/>
          </a:xfrm>
          <a:custGeom>
            <a:avLst/>
            <a:gdLst>
              <a:gd name="connsiteX0" fmla="*/ 0 w 771025"/>
              <a:gd name="connsiteY0" fmla="*/ 0 h 4513943"/>
              <a:gd name="connsiteX1" fmla="*/ 435428 w 771025"/>
              <a:gd name="connsiteY1" fmla="*/ 478972 h 4513943"/>
              <a:gd name="connsiteX2" fmla="*/ 769257 w 771025"/>
              <a:gd name="connsiteY2" fmla="*/ 2452915 h 4513943"/>
              <a:gd name="connsiteX3" fmla="*/ 290285 w 771025"/>
              <a:gd name="connsiteY3" fmla="*/ 4513943 h 451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1025" h="4513943">
                <a:moveTo>
                  <a:pt x="0" y="0"/>
                </a:moveTo>
                <a:cubicBezTo>
                  <a:pt x="153609" y="35076"/>
                  <a:pt x="307219" y="70153"/>
                  <a:pt x="435428" y="478972"/>
                </a:cubicBezTo>
                <a:cubicBezTo>
                  <a:pt x="563637" y="887791"/>
                  <a:pt x="793448" y="1780420"/>
                  <a:pt x="769257" y="2452915"/>
                </a:cubicBezTo>
                <a:cubicBezTo>
                  <a:pt x="745067" y="3125410"/>
                  <a:pt x="420914" y="4192210"/>
                  <a:pt x="290285" y="4513943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2FF0393-5493-48E0-ADE8-4D97F90C1159}"/>
              </a:ext>
            </a:extLst>
          </p:cNvPr>
          <p:cNvSpPr/>
          <p:nvPr/>
        </p:nvSpPr>
        <p:spPr>
          <a:xfrm>
            <a:off x="-965450" y="5506065"/>
            <a:ext cx="429313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noProof="0" dirty="0">
                <a:ln w="0"/>
                <a:solidFill>
                  <a:schemeClr val="bg1">
                    <a:lumMod val="8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thicE" panose="00000400000000000000" pitchFamily="2" charset="0"/>
                <a:cs typeface="GothicE" panose="00000400000000000000" pitchFamily="2" charset="0"/>
              </a:rPr>
              <a:t>Макет</a:t>
            </a:r>
            <a:endParaRPr lang="uk-UA" sz="4800" b="0" cap="none" spc="0" noProof="0" dirty="0">
              <a:ln w="0"/>
              <a:solidFill>
                <a:schemeClr val="bg1">
                  <a:lumMod val="8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othicE" panose="00000400000000000000" pitchFamily="2" charset="0"/>
              <a:cs typeface="GothicE" panose="00000400000000000000" pitchFamily="2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274777-FC0C-468C-8C84-00988006EC54}"/>
              </a:ext>
            </a:extLst>
          </p:cNvPr>
          <p:cNvSpPr/>
          <p:nvPr/>
        </p:nvSpPr>
        <p:spPr>
          <a:xfrm>
            <a:off x="79896" y="520938"/>
            <a:ext cx="7271657" cy="142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50"/>
              </a:spcAft>
            </a:pPr>
            <a:r>
              <a:rPr lang="uk-UA" sz="2000" noProof="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Complex" panose="00000400000000000000" pitchFamily="2" charset="0"/>
              </a:rPr>
              <a:t>Для зображення як це буде виглядати</a:t>
            </a:r>
            <a:r>
              <a:rPr lang="uk-UA" sz="2000" noProof="0" dirty="0">
                <a:solidFill>
                  <a:schemeClr val="bg1"/>
                </a:solidFill>
                <a:ea typeface="Calibri" panose="020F0502020204030204" pitchFamily="34" charset="0"/>
                <a:cs typeface="Complex" panose="00000400000000000000" pitchFamily="2" charset="0"/>
              </a:rPr>
              <a:t>, було розроблено макет місяця, де можна побачити: магнітне поле, оранжерею, сонячну ферму, прохід на базу під реголітом.</a:t>
            </a:r>
            <a:endParaRPr lang="uk-UA" sz="2000" noProof="0" dirty="0">
              <a:solidFill>
                <a:schemeClr val="bg1"/>
              </a:solidFill>
              <a:effectLst/>
              <a:ea typeface="Calibri" panose="020F0502020204030204" pitchFamily="34" charset="0"/>
              <a:cs typeface="Complex" panose="00000400000000000000" pitchFamily="2" charset="0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836F5519-2769-4CF2-9242-A104B1950C80}"/>
              </a:ext>
            </a:extLst>
          </p:cNvPr>
          <p:cNvCxnSpPr>
            <a:cxnSpLocks/>
          </p:cNvCxnSpPr>
          <p:nvPr/>
        </p:nvCxnSpPr>
        <p:spPr>
          <a:xfrm flipV="1">
            <a:off x="4249012" y="1640337"/>
            <a:ext cx="2976422" cy="116998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video_2026-04-21_07-38-44">
            <a:hlinkClick r:id="" action="ppaction://media"/>
            <a:extLst>
              <a:ext uri="{FF2B5EF4-FFF2-40B4-BE49-F238E27FC236}">
                <a16:creationId xmlns:a16="http://schemas.microsoft.com/office/drawing/2014/main" id="{AD510D35-E2B0-4487-BF6C-D325513125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13292" y="972192"/>
            <a:ext cx="2935666" cy="521896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7768094-B684-4EAB-AE75-9003A5D11D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42" y="1950560"/>
            <a:ext cx="2722728" cy="363030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1131BEB-9FDC-41A3-839A-707E46F714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1436" y="1967601"/>
            <a:ext cx="2722728" cy="363030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1249B7-D997-B474-6396-D8D2F260D8A3}"/>
              </a:ext>
            </a:extLst>
          </p:cNvPr>
          <p:cNvSpPr txBox="1"/>
          <p:nvPr/>
        </p:nvSpPr>
        <p:spPr>
          <a:xfrm>
            <a:off x="7303911" y="518125"/>
            <a:ext cx="8785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noProof="0" dirty="0">
                <a:solidFill>
                  <a:schemeClr val="bg1"/>
                </a:solidFill>
              </a:rPr>
              <a:t>▶ </a:t>
            </a:r>
            <a:r>
              <a:rPr lang="uk-UA" b="1" noProof="0" dirty="0">
                <a:solidFill>
                  <a:schemeClr val="bg1"/>
                </a:solidFill>
              </a:rPr>
              <a:t>Переглянути демонстрацію макету</a:t>
            </a:r>
            <a:endParaRPr lang="uk-UA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326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3C626FC-2DD3-4D32-AD4D-364EE1B0E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2860">
            <a:off x="8382507" y="3286787"/>
            <a:ext cx="6910221" cy="6754741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F571705-B353-4205-84CA-CE4E79D342A0}"/>
              </a:ext>
            </a:extLst>
          </p:cNvPr>
          <p:cNvGrpSpPr/>
          <p:nvPr/>
        </p:nvGrpSpPr>
        <p:grpSpPr>
          <a:xfrm>
            <a:off x="4371053" y="6356381"/>
            <a:ext cx="7475774" cy="312021"/>
            <a:chOff x="4371053" y="6356381"/>
            <a:chExt cx="7475774" cy="312021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FBD373E-EA8C-45AC-98D3-E27E8661ABA0}"/>
                </a:ext>
              </a:extLst>
            </p:cNvPr>
            <p:cNvSpPr/>
            <p:nvPr/>
          </p:nvSpPr>
          <p:spPr>
            <a:xfrm>
              <a:off x="10077496" y="6356381"/>
              <a:ext cx="176933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Мета та актуальність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95F3E92-E6BB-49B3-B816-C3534D5C4CFA}"/>
                </a:ext>
              </a:extLst>
            </p:cNvPr>
            <p:cNvSpPr/>
            <p:nvPr/>
          </p:nvSpPr>
          <p:spPr>
            <a:xfrm>
              <a:off x="8190070" y="6360625"/>
              <a:ext cx="1382110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Основна</a:t>
              </a:r>
              <a:r>
                <a:rPr lang="uk-UA" sz="1400" noProof="0" dirty="0">
                  <a:ln w="0"/>
                  <a:solidFill>
                    <a:schemeClr val="bg1"/>
                  </a:solidFill>
                  <a:latin typeface="GOST Common" panose="020B0604020202020204" pitchFamily="34" charset="0"/>
                </a:rPr>
                <a:t> теорія</a:t>
              </a:r>
              <a:endParaRPr lang="uk-UA" sz="1400" b="0" cap="none" spc="0" noProof="0" dirty="0">
                <a:ln w="0"/>
                <a:solidFill>
                  <a:schemeClr val="bg1"/>
                </a:solidFill>
                <a:latin typeface="GOST Common" panose="020B0604020202020204" pitchFamily="34" charset="0"/>
              </a:endParaRPr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0A0870A5-5F6B-445C-80D6-6FFDFD9E407B}"/>
                </a:ext>
              </a:extLst>
            </p:cNvPr>
            <p:cNvGrpSpPr/>
            <p:nvPr/>
          </p:nvGrpSpPr>
          <p:grpSpPr>
            <a:xfrm>
              <a:off x="4371053" y="6360624"/>
              <a:ext cx="3430271" cy="307778"/>
              <a:chOff x="2308640" y="6279806"/>
              <a:chExt cx="3430271" cy="307778"/>
            </a:xfrm>
          </p:grpSpPr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A982C5A0-33E9-42AF-8547-D68B513E0947}"/>
                  </a:ext>
                </a:extLst>
              </p:cNvPr>
              <p:cNvSpPr/>
              <p:nvPr/>
            </p:nvSpPr>
            <p:spPr>
              <a:xfrm>
                <a:off x="3356984" y="6279807"/>
                <a:ext cx="1088760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розрахунки</a:t>
                </a: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2F8F9D42-46D0-47C8-93AD-537B7F866A56}"/>
                  </a:ext>
                </a:extLst>
              </p:cNvPr>
              <p:cNvSpPr/>
              <p:nvPr/>
            </p:nvSpPr>
            <p:spPr>
              <a:xfrm>
                <a:off x="4839370" y="6279807"/>
                <a:ext cx="89954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Ідея бази</a:t>
                </a:r>
              </a:p>
            </p:txBody>
          </p: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EF2D0224-2861-4159-B16F-891F939AB3FC}"/>
                  </a:ext>
                </a:extLst>
              </p:cNvPr>
              <p:cNvSpPr/>
              <p:nvPr/>
            </p:nvSpPr>
            <p:spPr>
              <a:xfrm>
                <a:off x="2308640" y="6279806"/>
                <a:ext cx="632288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/>
                    </a:solidFill>
                    <a:latin typeface="GOST Common" panose="020B0604020202020204" pitchFamily="34" charset="0"/>
                  </a:rPr>
                  <a:t>макет</a:t>
                </a:r>
              </a:p>
            </p:txBody>
          </p:sp>
        </p:grpSp>
      </p:grp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2FF0393-5493-48E0-ADE8-4D97F90C1159}"/>
              </a:ext>
            </a:extLst>
          </p:cNvPr>
          <p:cNvSpPr/>
          <p:nvPr/>
        </p:nvSpPr>
        <p:spPr>
          <a:xfrm>
            <a:off x="-586531" y="5552441"/>
            <a:ext cx="429313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0" cap="none" spc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thicE" panose="00000400000000000000" pitchFamily="2" charset="0"/>
                <a:cs typeface="GothicE" panose="00000400000000000000" pitchFamily="2" charset="0"/>
              </a:rPr>
              <a:t>висновки</a:t>
            </a: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7C1F7BA7-E94C-4901-B77B-2948BD166952}"/>
              </a:ext>
            </a:extLst>
          </p:cNvPr>
          <p:cNvSpPr/>
          <p:nvPr/>
        </p:nvSpPr>
        <p:spPr>
          <a:xfrm>
            <a:off x="-626827" y="-291454"/>
            <a:ext cx="5752061" cy="5701655"/>
          </a:xfrm>
          <a:custGeom>
            <a:avLst/>
            <a:gdLst>
              <a:gd name="connsiteX0" fmla="*/ 234941 w 5752061"/>
              <a:gd name="connsiteY0" fmla="*/ 5298883 h 5701655"/>
              <a:gd name="connsiteX1" fmla="*/ 2934598 w 5752061"/>
              <a:gd name="connsiteY1" fmla="*/ 5516597 h 5701655"/>
              <a:gd name="connsiteX2" fmla="*/ 4995627 w 5752061"/>
              <a:gd name="connsiteY2" fmla="*/ 5385968 h 5701655"/>
              <a:gd name="connsiteX3" fmla="*/ 5082713 w 5752061"/>
              <a:gd name="connsiteY3" fmla="*/ 3832940 h 5701655"/>
              <a:gd name="connsiteX4" fmla="*/ 3094256 w 5752061"/>
              <a:gd name="connsiteY4" fmla="*/ 3484597 h 5701655"/>
              <a:gd name="connsiteX5" fmla="*/ 2963627 w 5752061"/>
              <a:gd name="connsiteY5" fmla="*/ 2366997 h 5701655"/>
              <a:gd name="connsiteX6" fmla="*/ 5460084 w 5752061"/>
              <a:gd name="connsiteY6" fmla="*/ 1438083 h 5701655"/>
              <a:gd name="connsiteX7" fmla="*/ 5213341 w 5752061"/>
              <a:gd name="connsiteY7" fmla="*/ 146311 h 5701655"/>
              <a:gd name="connsiteX8" fmla="*/ 1091284 w 5752061"/>
              <a:gd name="connsiteY8" fmla="*/ 117283 h 5701655"/>
              <a:gd name="connsiteX9" fmla="*/ 234941 w 5752061"/>
              <a:gd name="connsiteY9" fmla="*/ 930083 h 5701655"/>
              <a:gd name="connsiteX10" fmla="*/ 234941 w 5752061"/>
              <a:gd name="connsiteY10" fmla="*/ 5298883 h 570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52061" h="5701655">
                <a:moveTo>
                  <a:pt x="234941" y="5298883"/>
                </a:moveTo>
                <a:cubicBezTo>
                  <a:pt x="684884" y="6063302"/>
                  <a:pt x="2141150" y="5502083"/>
                  <a:pt x="2934598" y="5516597"/>
                </a:cubicBezTo>
                <a:cubicBezTo>
                  <a:pt x="3728046" y="5531111"/>
                  <a:pt x="4637608" y="5666578"/>
                  <a:pt x="4995627" y="5385968"/>
                </a:cubicBezTo>
                <a:cubicBezTo>
                  <a:pt x="5353646" y="5105358"/>
                  <a:pt x="5399608" y="4149835"/>
                  <a:pt x="5082713" y="3832940"/>
                </a:cubicBezTo>
                <a:cubicBezTo>
                  <a:pt x="4765818" y="3516045"/>
                  <a:pt x="3447437" y="3728921"/>
                  <a:pt x="3094256" y="3484597"/>
                </a:cubicBezTo>
                <a:cubicBezTo>
                  <a:pt x="2741075" y="3240273"/>
                  <a:pt x="2569322" y="2708083"/>
                  <a:pt x="2963627" y="2366997"/>
                </a:cubicBezTo>
                <a:cubicBezTo>
                  <a:pt x="3357932" y="2025911"/>
                  <a:pt x="5085132" y="1808197"/>
                  <a:pt x="5460084" y="1438083"/>
                </a:cubicBezTo>
                <a:cubicBezTo>
                  <a:pt x="5835036" y="1067969"/>
                  <a:pt x="5941474" y="366444"/>
                  <a:pt x="5213341" y="146311"/>
                </a:cubicBezTo>
                <a:cubicBezTo>
                  <a:pt x="4485208" y="-73822"/>
                  <a:pt x="1921017" y="-13346"/>
                  <a:pt x="1091284" y="117283"/>
                </a:cubicBezTo>
                <a:cubicBezTo>
                  <a:pt x="261551" y="247912"/>
                  <a:pt x="375246" y="64064"/>
                  <a:pt x="234941" y="930083"/>
                </a:cubicBezTo>
                <a:cubicBezTo>
                  <a:pt x="94636" y="1796102"/>
                  <a:pt x="-215002" y="4534464"/>
                  <a:pt x="234941" y="529888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>
              <a:solidFill>
                <a:schemeClr val="bg1"/>
              </a:solidFill>
            </a:endParaRPr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A26D92CC-C726-4027-93D2-B892C96DF37B}"/>
              </a:ext>
            </a:extLst>
          </p:cNvPr>
          <p:cNvSpPr/>
          <p:nvPr/>
        </p:nvSpPr>
        <p:spPr>
          <a:xfrm>
            <a:off x="8989820" y="-588435"/>
            <a:ext cx="4288220" cy="3997324"/>
          </a:xfrm>
          <a:custGeom>
            <a:avLst/>
            <a:gdLst>
              <a:gd name="connsiteX0" fmla="*/ 1780 w 4288220"/>
              <a:gd name="connsiteY0" fmla="*/ 169335 h 3997324"/>
              <a:gd name="connsiteX1" fmla="*/ 1906780 w 4288220"/>
              <a:gd name="connsiteY1" fmla="*/ 1369485 h 3997324"/>
              <a:gd name="connsiteX2" fmla="*/ 2859280 w 4288220"/>
              <a:gd name="connsiteY2" fmla="*/ 3560235 h 3997324"/>
              <a:gd name="connsiteX3" fmla="*/ 4268980 w 4288220"/>
              <a:gd name="connsiteY3" fmla="*/ 3769785 h 3997324"/>
              <a:gd name="connsiteX4" fmla="*/ 3583180 w 4288220"/>
              <a:gd name="connsiteY4" fmla="*/ 988485 h 3997324"/>
              <a:gd name="connsiteX5" fmla="*/ 2268730 w 4288220"/>
              <a:gd name="connsiteY5" fmla="*/ 93135 h 3997324"/>
              <a:gd name="connsiteX6" fmla="*/ 1780 w 4288220"/>
              <a:gd name="connsiteY6" fmla="*/ 169335 h 399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88220" h="3997324">
                <a:moveTo>
                  <a:pt x="1780" y="169335"/>
                </a:moveTo>
                <a:cubicBezTo>
                  <a:pt x="-58545" y="382060"/>
                  <a:pt x="1430530" y="804335"/>
                  <a:pt x="1906780" y="1369485"/>
                </a:cubicBezTo>
                <a:cubicBezTo>
                  <a:pt x="2383030" y="1934635"/>
                  <a:pt x="2465580" y="3160185"/>
                  <a:pt x="2859280" y="3560235"/>
                </a:cubicBezTo>
                <a:cubicBezTo>
                  <a:pt x="3252980" y="3960285"/>
                  <a:pt x="4148330" y="4198410"/>
                  <a:pt x="4268980" y="3769785"/>
                </a:cubicBezTo>
                <a:cubicBezTo>
                  <a:pt x="4389630" y="3341160"/>
                  <a:pt x="3916555" y="1601260"/>
                  <a:pt x="3583180" y="988485"/>
                </a:cubicBezTo>
                <a:cubicBezTo>
                  <a:pt x="3249805" y="375710"/>
                  <a:pt x="2862455" y="226485"/>
                  <a:pt x="2268730" y="93135"/>
                </a:cubicBezTo>
                <a:cubicBezTo>
                  <a:pt x="1675005" y="-40215"/>
                  <a:pt x="62105" y="-43390"/>
                  <a:pt x="1780" y="16933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>
              <a:solidFill>
                <a:schemeClr val="bg1"/>
              </a:solidFill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0CD4A74B-4C36-49FB-9970-77447231357D}"/>
              </a:ext>
            </a:extLst>
          </p:cNvPr>
          <p:cNvSpPr/>
          <p:nvPr/>
        </p:nvSpPr>
        <p:spPr>
          <a:xfrm>
            <a:off x="-1407265" y="-304869"/>
            <a:ext cx="5752061" cy="5701655"/>
          </a:xfrm>
          <a:custGeom>
            <a:avLst/>
            <a:gdLst>
              <a:gd name="connsiteX0" fmla="*/ 234941 w 5752061"/>
              <a:gd name="connsiteY0" fmla="*/ 5298883 h 5701655"/>
              <a:gd name="connsiteX1" fmla="*/ 2934598 w 5752061"/>
              <a:gd name="connsiteY1" fmla="*/ 5516597 h 5701655"/>
              <a:gd name="connsiteX2" fmla="*/ 4995627 w 5752061"/>
              <a:gd name="connsiteY2" fmla="*/ 5385968 h 5701655"/>
              <a:gd name="connsiteX3" fmla="*/ 5082713 w 5752061"/>
              <a:gd name="connsiteY3" fmla="*/ 3832940 h 5701655"/>
              <a:gd name="connsiteX4" fmla="*/ 3094256 w 5752061"/>
              <a:gd name="connsiteY4" fmla="*/ 3484597 h 5701655"/>
              <a:gd name="connsiteX5" fmla="*/ 2963627 w 5752061"/>
              <a:gd name="connsiteY5" fmla="*/ 2366997 h 5701655"/>
              <a:gd name="connsiteX6" fmla="*/ 5460084 w 5752061"/>
              <a:gd name="connsiteY6" fmla="*/ 1438083 h 5701655"/>
              <a:gd name="connsiteX7" fmla="*/ 5213341 w 5752061"/>
              <a:gd name="connsiteY7" fmla="*/ 146311 h 5701655"/>
              <a:gd name="connsiteX8" fmla="*/ 1091284 w 5752061"/>
              <a:gd name="connsiteY8" fmla="*/ 117283 h 5701655"/>
              <a:gd name="connsiteX9" fmla="*/ 234941 w 5752061"/>
              <a:gd name="connsiteY9" fmla="*/ 930083 h 5701655"/>
              <a:gd name="connsiteX10" fmla="*/ 234941 w 5752061"/>
              <a:gd name="connsiteY10" fmla="*/ 5298883 h 570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52061" h="5701655">
                <a:moveTo>
                  <a:pt x="234941" y="5298883"/>
                </a:moveTo>
                <a:cubicBezTo>
                  <a:pt x="684884" y="6063302"/>
                  <a:pt x="2141150" y="5502083"/>
                  <a:pt x="2934598" y="5516597"/>
                </a:cubicBezTo>
                <a:cubicBezTo>
                  <a:pt x="3728046" y="5531111"/>
                  <a:pt x="4637608" y="5666578"/>
                  <a:pt x="4995627" y="5385968"/>
                </a:cubicBezTo>
                <a:cubicBezTo>
                  <a:pt x="5353646" y="5105358"/>
                  <a:pt x="5399608" y="4149835"/>
                  <a:pt x="5082713" y="3832940"/>
                </a:cubicBezTo>
                <a:cubicBezTo>
                  <a:pt x="4765818" y="3516045"/>
                  <a:pt x="3447437" y="3728921"/>
                  <a:pt x="3094256" y="3484597"/>
                </a:cubicBezTo>
                <a:cubicBezTo>
                  <a:pt x="2741075" y="3240273"/>
                  <a:pt x="2569322" y="2708083"/>
                  <a:pt x="2963627" y="2366997"/>
                </a:cubicBezTo>
                <a:cubicBezTo>
                  <a:pt x="3357932" y="2025911"/>
                  <a:pt x="5085132" y="1808197"/>
                  <a:pt x="5460084" y="1438083"/>
                </a:cubicBezTo>
                <a:cubicBezTo>
                  <a:pt x="5835036" y="1067969"/>
                  <a:pt x="5941474" y="366444"/>
                  <a:pt x="5213341" y="146311"/>
                </a:cubicBezTo>
                <a:cubicBezTo>
                  <a:pt x="4485208" y="-73822"/>
                  <a:pt x="1921017" y="-13346"/>
                  <a:pt x="1091284" y="117283"/>
                </a:cubicBezTo>
                <a:cubicBezTo>
                  <a:pt x="261551" y="247912"/>
                  <a:pt x="375246" y="64064"/>
                  <a:pt x="234941" y="930083"/>
                </a:cubicBezTo>
                <a:cubicBezTo>
                  <a:pt x="94636" y="1796102"/>
                  <a:pt x="-215002" y="4534464"/>
                  <a:pt x="234941" y="5298883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EB3DB10-2669-4AD7-AF9C-5CF68E491D5A}"/>
              </a:ext>
            </a:extLst>
          </p:cNvPr>
          <p:cNvSpPr/>
          <p:nvPr/>
        </p:nvSpPr>
        <p:spPr>
          <a:xfrm>
            <a:off x="2051665" y="1835544"/>
            <a:ext cx="9230169" cy="252376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2000" noProof="0" dirty="0">
                <a:solidFill>
                  <a:schemeClr val="bg1"/>
                </a:solidFill>
              </a:rPr>
              <a:t>У ході дослідження було проаналізовано роль магнітного поля у захисті від космічної радіації та досліджено принцип дії електромагнітів. </a:t>
            </a:r>
          </a:p>
          <a:p>
            <a:r>
              <a:rPr lang="uk-UA" sz="2000" noProof="0" dirty="0">
                <a:solidFill>
                  <a:schemeClr val="bg1"/>
                </a:solidFill>
              </a:rPr>
              <a:t>На основі проведених розрахунків запропоновано модель створення локального магнітного поля на Місяці у вигляді двошарового захисного купола.</a:t>
            </a:r>
          </a:p>
          <a:p>
            <a:r>
              <a:rPr lang="uk-UA" sz="2000" noProof="0" dirty="0">
                <a:solidFill>
                  <a:schemeClr val="bg1"/>
                </a:solidFill>
              </a:rPr>
              <a:t> Особистий внесок полягає у виконанні розрахунків параметрів системи, розробці моделі та створенні демонстраційного макета. Елемент новизни роботи полягає у запропонованій конструкції комбінованого магнітного захисту для умов Місяця.</a:t>
            </a:r>
          </a:p>
          <a:p>
            <a:endParaRPr lang="uk-UA" noProof="0" dirty="0">
              <a:solidFill>
                <a:schemeClr val="bg1"/>
              </a:solidFill>
              <a:latin typeface="Complex" panose="00000400000000000000" pitchFamily="2" charset="0"/>
              <a:cs typeface="Complex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746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F571705-B353-4205-84CA-CE4E79D342A0}"/>
              </a:ext>
            </a:extLst>
          </p:cNvPr>
          <p:cNvGrpSpPr/>
          <p:nvPr/>
        </p:nvGrpSpPr>
        <p:grpSpPr>
          <a:xfrm>
            <a:off x="4344796" y="6356381"/>
            <a:ext cx="7618602" cy="312021"/>
            <a:chOff x="4344796" y="6356381"/>
            <a:chExt cx="7618602" cy="312021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FBD373E-EA8C-45AC-98D3-E27E8661ABA0}"/>
                </a:ext>
              </a:extLst>
            </p:cNvPr>
            <p:cNvSpPr/>
            <p:nvPr/>
          </p:nvSpPr>
          <p:spPr>
            <a:xfrm>
              <a:off x="9960926" y="6356381"/>
              <a:ext cx="2002472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>
                      <a:lumMod val="50000"/>
                    </a:schemeClr>
                  </a:solidFill>
                  <a:latin typeface="GOST Common" panose="020B0604020202020204" pitchFamily="34" charset="0"/>
                </a:rPr>
                <a:t>Мета та актуальність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95F3E92-E6BB-49B3-B816-C3534D5C4CFA}"/>
                </a:ext>
              </a:extLst>
            </p:cNvPr>
            <p:cNvSpPr/>
            <p:nvPr/>
          </p:nvSpPr>
          <p:spPr>
            <a:xfrm>
              <a:off x="8190070" y="6360625"/>
              <a:ext cx="1382110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1400" b="0" cap="none" spc="0" noProof="0" dirty="0">
                  <a:ln w="0"/>
                  <a:solidFill>
                    <a:schemeClr val="bg1">
                      <a:lumMod val="50000"/>
                    </a:schemeClr>
                  </a:solidFill>
                  <a:latin typeface="GOST Common" panose="020B0604020202020204" pitchFamily="34" charset="0"/>
                </a:rPr>
                <a:t>Основна</a:t>
              </a:r>
              <a:r>
                <a:rPr lang="uk-UA" sz="1400" noProof="0" dirty="0">
                  <a:ln w="0"/>
                  <a:solidFill>
                    <a:schemeClr val="bg1">
                      <a:lumMod val="50000"/>
                    </a:schemeClr>
                  </a:solidFill>
                  <a:latin typeface="GOST Common" panose="020B0604020202020204" pitchFamily="34" charset="0"/>
                </a:rPr>
                <a:t> теорія</a:t>
              </a:r>
              <a:endParaRPr lang="uk-UA" sz="1400" b="0" cap="none" spc="0" noProof="0" dirty="0">
                <a:ln w="0"/>
                <a:solidFill>
                  <a:schemeClr val="bg1">
                    <a:lumMod val="50000"/>
                  </a:schemeClr>
                </a:solidFill>
                <a:latin typeface="GOST Common" panose="020B0604020202020204" pitchFamily="34" charset="0"/>
              </a:endParaRPr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0A0870A5-5F6B-445C-80D6-6FFDFD9E407B}"/>
                </a:ext>
              </a:extLst>
            </p:cNvPr>
            <p:cNvGrpSpPr/>
            <p:nvPr/>
          </p:nvGrpSpPr>
          <p:grpSpPr>
            <a:xfrm>
              <a:off x="4344796" y="6360624"/>
              <a:ext cx="3456528" cy="307778"/>
              <a:chOff x="2282383" y="6279806"/>
              <a:chExt cx="3456528" cy="307778"/>
            </a:xfrm>
          </p:grpSpPr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A982C5A0-33E9-42AF-8547-D68B513E0947}"/>
                  </a:ext>
                </a:extLst>
              </p:cNvPr>
              <p:cNvSpPr/>
              <p:nvPr/>
            </p:nvSpPr>
            <p:spPr>
              <a:xfrm>
                <a:off x="3356984" y="6279807"/>
                <a:ext cx="1088760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>
                        <a:lumMod val="50000"/>
                      </a:schemeClr>
                    </a:solidFill>
                    <a:latin typeface="GOST Common" panose="020B0604020202020204" pitchFamily="34" charset="0"/>
                  </a:rPr>
                  <a:t>розрахунки</a:t>
                </a: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2F8F9D42-46D0-47C8-93AD-537B7F866A56}"/>
                  </a:ext>
                </a:extLst>
              </p:cNvPr>
              <p:cNvSpPr/>
              <p:nvPr/>
            </p:nvSpPr>
            <p:spPr>
              <a:xfrm>
                <a:off x="4839370" y="6279807"/>
                <a:ext cx="89954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>
                        <a:lumMod val="50000"/>
                      </a:schemeClr>
                    </a:solidFill>
                    <a:latin typeface="GOST Common" panose="020B0604020202020204" pitchFamily="34" charset="0"/>
                  </a:rPr>
                  <a:t>Ідея бази</a:t>
                </a:r>
              </a:p>
            </p:txBody>
          </p: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EF2D0224-2861-4159-B16F-891F939AB3FC}"/>
                  </a:ext>
                </a:extLst>
              </p:cNvPr>
              <p:cNvSpPr/>
              <p:nvPr/>
            </p:nvSpPr>
            <p:spPr>
              <a:xfrm>
                <a:off x="2282383" y="6279806"/>
                <a:ext cx="684803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uk-UA" sz="1400" b="0" cap="none" spc="0" noProof="0" dirty="0">
                    <a:ln w="0"/>
                    <a:solidFill>
                      <a:schemeClr val="bg1">
                        <a:lumMod val="50000"/>
                      </a:schemeClr>
                    </a:solidFill>
                    <a:latin typeface="GOST Common" panose="020B0604020202020204" pitchFamily="34" charset="0"/>
                  </a:rPr>
                  <a:t>макет</a:t>
                </a:r>
              </a:p>
            </p:txBody>
          </p:sp>
        </p:grpSp>
      </p:grp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2FF0393-5493-48E0-ADE8-4D97F90C1159}"/>
              </a:ext>
            </a:extLst>
          </p:cNvPr>
          <p:cNvSpPr/>
          <p:nvPr/>
        </p:nvSpPr>
        <p:spPr>
          <a:xfrm>
            <a:off x="-750067" y="189598"/>
            <a:ext cx="1155933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noProof="0" dirty="0">
                <a:ln w="0"/>
                <a:solidFill>
                  <a:schemeClr val="bg1">
                    <a:lumMod val="8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thicE" panose="00000400000000000000" pitchFamily="2" charset="0"/>
                <a:cs typeface="GothicE" panose="00000400000000000000" pitchFamily="2" charset="0"/>
              </a:rPr>
              <a:t>Список використаних джерел</a:t>
            </a:r>
            <a:endParaRPr lang="uk-UA" sz="4800" b="0" cap="none" spc="0" noProof="0" dirty="0">
              <a:ln w="0"/>
              <a:solidFill>
                <a:schemeClr val="bg1">
                  <a:lumMod val="8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othicE" panose="00000400000000000000" pitchFamily="2" charset="0"/>
              <a:cs typeface="GothicE" panose="00000400000000000000" pitchFamily="2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4F06FD0-BE51-4587-B1E8-1A2C7639A3D3}"/>
              </a:ext>
            </a:extLst>
          </p:cNvPr>
          <p:cNvSpPr/>
          <p:nvPr/>
        </p:nvSpPr>
        <p:spPr>
          <a:xfrm>
            <a:off x="272025" y="1133942"/>
            <a:ext cx="726724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AutoNum type="arabicPeriod"/>
            </a:pP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Magnet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Architectures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and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Active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Radiation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Shielding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Study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 (MAARSS):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Final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Report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 /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Westover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 S. C.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et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al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. NASA, 2012. 124 p. URL: 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https://ntrs.nasa.gov/citations/20120000305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 </a:t>
            </a:r>
          </a:p>
          <a:p>
            <a:pPr marL="457200" indent="-457200">
              <a:buAutoNum type="arabicPeriod"/>
            </a:pP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Фізика (рівень стандарту, за навчальною програмою авторського колективу під керівництвом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Локтєва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 В. М.) :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підруч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. для 11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кл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.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закл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.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заг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. серед. освіти / [В. Г. Бар’яхтар, С. О. Довгий, Ф. Я.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Божинова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, О. О. </a:t>
            </a:r>
            <a:r>
              <a:rPr lang="uk-UA" sz="2000" noProof="0" dirty="0" err="1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Кірюхіна</a:t>
            </a:r>
            <a:r>
              <a:rPr lang="uk-UA" sz="2000" noProof="0" dirty="0">
                <a:solidFill>
                  <a:schemeClr val="bg1">
                    <a:lumMod val="85000"/>
                  </a:schemeClr>
                </a:solidFill>
                <a:latin typeface="GOST Common" panose="020B0604020202020204" pitchFamily="34" charset="0"/>
              </a:rPr>
              <a:t>] ; за ред. В. Г. Бар’яхтара, С. О. Довгого. — Харків : Ранок, 2019. — 272 с.</a:t>
            </a:r>
            <a:endParaRPr lang="uk-UA" sz="2000" b="0" cap="none" spc="0" noProof="0" dirty="0">
              <a:ln w="0"/>
              <a:solidFill>
                <a:schemeClr val="bg1">
                  <a:lumMod val="8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OST Common" panose="020B0604020202020204" pitchFamily="34" charset="0"/>
              <a:cs typeface="Complex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891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4714</TotalTime>
  <Words>875</Words>
  <Application>Microsoft Office PowerPoint</Application>
  <PresentationFormat>Широкий екран</PresentationFormat>
  <Paragraphs>93</Paragraphs>
  <Slides>9</Slides>
  <Notes>0</Notes>
  <HiddenSlides>0</HiddenSlides>
  <MMClips>1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Complex</vt:lpstr>
      <vt:lpstr>GOST Common</vt:lpstr>
      <vt:lpstr>GothicE</vt:lpstr>
      <vt:lpstr>Times New Roman</vt:lpstr>
      <vt:lpstr>Тема Office</vt:lpstr>
      <vt:lpstr>Створення магнітного поля за допомогою електромагнітів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varva</dc:creator>
  <cp:lastModifiedBy>Держевецька Марина Анатоліївна</cp:lastModifiedBy>
  <cp:revision>39</cp:revision>
  <dcterms:created xsi:type="dcterms:W3CDTF">2026-04-12T09:46:58Z</dcterms:created>
  <dcterms:modified xsi:type="dcterms:W3CDTF">2026-04-21T11:20:53Z</dcterms:modified>
</cp:coreProperties>
</file>