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Alice"/>
      <p:regular r:id="rId16"/>
    </p:embeddedFont>
    <p:embeddedFont>
      <p:font typeface="Playfair Display" pitchFamily="2" charset="77"/>
      <p:regular r:id="rId17"/>
      <p:bold r:id="rId18"/>
      <p:italic r:id="rId19"/>
      <p:boldItalic r:id="rId20"/>
    </p:embeddedFont>
    <p:embeddedFont>
      <p:font typeface="Work Sans" pitchFamily="2" charset="77"/>
      <p:regular r:id="rId21"/>
      <p:bold r:id="rId22"/>
      <p:italic r:id="rId23"/>
      <p:boldItalic r:id="rId24"/>
    </p:embeddedFont>
    <p:embeddedFont>
      <p:font typeface="Work Sans Bold"/>
      <p:regular r:id="rId25"/>
      <p:bold r:id="rId26"/>
    </p:embeddedFont>
    <p:embeddedFont>
      <p:font typeface="Work Sans Italics" pitchFamily="2" charset="77"/>
      <p:regular r:id="rId27"/>
      <p: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78" autoAdjust="0"/>
    <p:restoredTop sz="91420" autoAdjust="0"/>
  </p:normalViewPr>
  <p:slideViewPr>
    <p:cSldViewPr>
      <p:cViewPr varScale="1">
        <p:scale>
          <a:sx n="67" d="100"/>
          <a:sy n="67" d="100"/>
        </p:scale>
        <p:origin x="66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2.sv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eather.bg/index.php" TargetMode="External"/><Relationship Id="rId5" Type="http://schemas.openxmlformats.org/officeDocument/2006/relationships/hyperlink" Target="https://www.meteo.gov.ua" TargetMode="External"/><Relationship Id="rId4" Type="http://schemas.openxmlformats.org/officeDocument/2006/relationships/hyperlink" Target="https://uncg.org.ua/wp-content/uploads/2020/08/EcoPoslugy_Zapylennya_pr5_str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92774" y="0"/>
            <a:ext cx="6702453" cy="5883108"/>
            <a:chOff x="0" y="0"/>
            <a:chExt cx="1765255" cy="1549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65255" cy="1549461"/>
            </a:xfrm>
            <a:custGeom>
              <a:avLst/>
              <a:gdLst/>
              <a:ahLst/>
              <a:cxnLst/>
              <a:rect l="l" t="t" r="r" b="b"/>
              <a:pathLst>
                <a:path w="1765255" h="1549461">
                  <a:moveTo>
                    <a:pt x="0" y="0"/>
                  </a:moveTo>
                  <a:lnTo>
                    <a:pt x="1765255" y="0"/>
                  </a:lnTo>
                  <a:lnTo>
                    <a:pt x="1765255" y="1549461"/>
                  </a:lnTo>
                  <a:lnTo>
                    <a:pt x="0" y="1549461"/>
                  </a:lnTo>
                  <a:close/>
                </a:path>
              </a:pathLst>
            </a:custGeom>
            <a:solidFill>
              <a:srgbClr val="1B241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765255" cy="15875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6045532" cy="10287000"/>
            <a:chOff x="0" y="0"/>
            <a:chExt cx="936611" cy="15937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36611" cy="1593725"/>
            </a:xfrm>
            <a:custGeom>
              <a:avLst/>
              <a:gdLst/>
              <a:ahLst/>
              <a:cxnLst/>
              <a:rect l="l" t="t" r="r" b="b"/>
              <a:pathLst>
                <a:path w="936611" h="1593725">
                  <a:moveTo>
                    <a:pt x="0" y="0"/>
                  </a:moveTo>
                  <a:lnTo>
                    <a:pt x="936611" y="0"/>
                  </a:lnTo>
                  <a:lnTo>
                    <a:pt x="936611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13732" r="-1373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2038427" y="0"/>
            <a:ext cx="6249573" cy="5883108"/>
            <a:chOff x="0" y="0"/>
            <a:chExt cx="968222" cy="91144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68222" cy="911447"/>
            </a:xfrm>
            <a:custGeom>
              <a:avLst/>
              <a:gdLst/>
              <a:ahLst/>
              <a:cxnLst/>
              <a:rect l="l" t="t" r="r" b="b"/>
              <a:pathLst>
                <a:path w="968222" h="911447">
                  <a:moveTo>
                    <a:pt x="0" y="0"/>
                  </a:moveTo>
                  <a:lnTo>
                    <a:pt x="968222" y="0"/>
                  </a:lnTo>
                  <a:lnTo>
                    <a:pt x="968222" y="911447"/>
                  </a:lnTo>
                  <a:lnTo>
                    <a:pt x="0" y="911447"/>
                  </a:lnTo>
                  <a:close/>
                </a:path>
              </a:pathLst>
            </a:custGeom>
            <a:blipFill>
              <a:blip r:embed="rId3"/>
              <a:stretch>
                <a:fillRect t="-20819" b="-20819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6808669" y="5933116"/>
            <a:ext cx="10865460" cy="3535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416"/>
              </a:lnSpc>
            </a:pPr>
            <a:r>
              <a:rPr lang="en-US" sz="14582">
                <a:solidFill>
                  <a:srgbClr val="324A32"/>
                </a:solidFill>
                <a:latin typeface="Alice"/>
                <a:ea typeface="Alice"/>
                <a:cs typeface="Alice"/>
                <a:sym typeface="Alice"/>
              </a:rPr>
              <a:t>ВІД СТЕПУ ДО ГІР:</a:t>
            </a:r>
          </a:p>
        </p:txBody>
      </p:sp>
      <p:sp>
        <p:nvSpPr>
          <p:cNvPr id="10" name="AutoShape 10"/>
          <p:cNvSpPr/>
          <p:nvPr/>
        </p:nvSpPr>
        <p:spPr>
          <a:xfrm flipV="1">
            <a:off x="6808669" y="9283188"/>
            <a:ext cx="10450631" cy="0"/>
          </a:xfrm>
          <a:prstGeom prst="line">
            <a:avLst/>
          </a:prstGeom>
          <a:ln w="38100" cap="flat">
            <a:solidFill>
              <a:srgbClr val="324A3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0" y="5883108"/>
            <a:ext cx="6045532" cy="4403892"/>
            <a:chOff x="0" y="0"/>
            <a:chExt cx="1592239" cy="11598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92239" cy="1159873"/>
            </a:xfrm>
            <a:custGeom>
              <a:avLst/>
              <a:gdLst/>
              <a:ahLst/>
              <a:cxnLst/>
              <a:rect l="l" t="t" r="r" b="b"/>
              <a:pathLst>
                <a:path w="1592239" h="1159873">
                  <a:moveTo>
                    <a:pt x="0" y="0"/>
                  </a:moveTo>
                  <a:lnTo>
                    <a:pt x="1592239" y="0"/>
                  </a:lnTo>
                  <a:lnTo>
                    <a:pt x="1592239" y="1159873"/>
                  </a:lnTo>
                  <a:lnTo>
                    <a:pt x="0" y="1159873"/>
                  </a:lnTo>
                  <a:close/>
                </a:path>
              </a:pathLst>
            </a:custGeom>
            <a:gradFill rotWithShape="1">
              <a:gsLst>
                <a:gs pos="0">
                  <a:srgbClr val="1B241B">
                    <a:alpha val="1000"/>
                  </a:srgbClr>
                </a:gs>
                <a:gs pos="100000">
                  <a:srgbClr val="1B241B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592239" cy="11979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038427" y="2753118"/>
            <a:ext cx="6249573" cy="3129991"/>
            <a:chOff x="0" y="0"/>
            <a:chExt cx="1645978" cy="8243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645978" cy="824360"/>
            </a:xfrm>
            <a:custGeom>
              <a:avLst/>
              <a:gdLst/>
              <a:ahLst/>
              <a:cxnLst/>
              <a:rect l="l" t="t" r="r" b="b"/>
              <a:pathLst>
                <a:path w="1645978" h="824360">
                  <a:moveTo>
                    <a:pt x="0" y="0"/>
                  </a:moveTo>
                  <a:lnTo>
                    <a:pt x="1645978" y="0"/>
                  </a:lnTo>
                  <a:lnTo>
                    <a:pt x="1645978" y="824360"/>
                  </a:lnTo>
                  <a:lnTo>
                    <a:pt x="0" y="824360"/>
                  </a:lnTo>
                  <a:close/>
                </a:path>
              </a:pathLst>
            </a:custGeom>
            <a:gradFill rotWithShape="1">
              <a:gsLst>
                <a:gs pos="0">
                  <a:srgbClr val="1B241B">
                    <a:alpha val="1000"/>
                  </a:srgbClr>
                </a:gs>
                <a:gs pos="100000">
                  <a:srgbClr val="1B241B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645978" cy="8624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AutoShape 17"/>
          <p:cNvSpPr/>
          <p:nvPr/>
        </p:nvSpPr>
        <p:spPr>
          <a:xfrm>
            <a:off x="7373145" y="1288217"/>
            <a:ext cx="1667937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6664112" y="4318113"/>
            <a:ext cx="4755736" cy="538678"/>
            <a:chOff x="0" y="0"/>
            <a:chExt cx="1252539" cy="14187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52539" cy="141874"/>
            </a:xfrm>
            <a:custGeom>
              <a:avLst/>
              <a:gdLst/>
              <a:ahLst/>
              <a:cxnLst/>
              <a:rect l="l" t="t" r="r" b="b"/>
              <a:pathLst>
                <a:path w="1252539" h="141874">
                  <a:moveTo>
                    <a:pt x="0" y="0"/>
                  </a:moveTo>
                  <a:lnTo>
                    <a:pt x="1252539" y="0"/>
                  </a:lnTo>
                  <a:lnTo>
                    <a:pt x="1252539" y="141874"/>
                  </a:lnTo>
                  <a:lnTo>
                    <a:pt x="0" y="14187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252539" cy="179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771511" y="4991165"/>
            <a:ext cx="2516489" cy="973587"/>
            <a:chOff x="0" y="0"/>
            <a:chExt cx="662779" cy="25641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62779" cy="256418"/>
            </a:xfrm>
            <a:custGeom>
              <a:avLst/>
              <a:gdLst/>
              <a:ahLst/>
              <a:cxnLst/>
              <a:rect l="l" t="t" r="r" b="b"/>
              <a:pathLst>
                <a:path w="662779" h="256418">
                  <a:moveTo>
                    <a:pt x="0" y="0"/>
                  </a:moveTo>
                  <a:lnTo>
                    <a:pt x="662779" y="0"/>
                  </a:lnTo>
                  <a:lnTo>
                    <a:pt x="662779" y="256418"/>
                  </a:lnTo>
                  <a:lnTo>
                    <a:pt x="0" y="25641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662779" cy="294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AutoShape 24"/>
          <p:cNvSpPr/>
          <p:nvPr/>
        </p:nvSpPr>
        <p:spPr>
          <a:xfrm>
            <a:off x="1047750" y="1028700"/>
            <a:ext cx="0" cy="822960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25"/>
          <p:cNvGrpSpPr/>
          <p:nvPr/>
        </p:nvGrpSpPr>
        <p:grpSpPr>
          <a:xfrm>
            <a:off x="990376" y="2896938"/>
            <a:ext cx="114749" cy="4493125"/>
            <a:chOff x="0" y="0"/>
            <a:chExt cx="30222" cy="118337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0222" cy="1183374"/>
            </a:xfrm>
            <a:custGeom>
              <a:avLst/>
              <a:gdLst/>
              <a:ahLst/>
              <a:cxnLst/>
              <a:rect l="l" t="t" r="r" b="b"/>
              <a:pathLst>
                <a:path w="30222" h="1183374">
                  <a:moveTo>
                    <a:pt x="0" y="0"/>
                  </a:moveTo>
                  <a:lnTo>
                    <a:pt x="30222" y="0"/>
                  </a:lnTo>
                  <a:lnTo>
                    <a:pt x="30222" y="1183374"/>
                  </a:lnTo>
                  <a:lnTo>
                    <a:pt x="0" y="118337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30222" cy="12214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6783159" y="366282"/>
            <a:ext cx="476141" cy="401641"/>
            <a:chOff x="0" y="0"/>
            <a:chExt cx="634855" cy="535521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634855" cy="92437"/>
              <a:chOff x="0" y="0"/>
              <a:chExt cx="86147" cy="12543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86147" cy="12543"/>
              </a:xfrm>
              <a:custGeom>
                <a:avLst/>
                <a:gdLst/>
                <a:ahLst/>
                <a:cxnLst/>
                <a:rect l="l" t="t" r="r" b="b"/>
                <a:pathLst>
                  <a:path w="86147" h="12543">
                    <a:moveTo>
                      <a:pt x="0" y="0"/>
                    </a:moveTo>
                    <a:lnTo>
                      <a:pt x="86147" y="0"/>
                    </a:lnTo>
                    <a:lnTo>
                      <a:pt x="86147" y="12543"/>
                    </a:lnTo>
                    <a:lnTo>
                      <a:pt x="0" y="1254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86147" cy="50643"/>
              </a:xfrm>
              <a:prstGeom prst="rect">
                <a:avLst/>
              </a:prstGeom>
            </p:spPr>
            <p:txBody>
              <a:bodyPr lIns="88425" tIns="88425" rIns="88425" bIns="88425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0" y="221542"/>
              <a:ext cx="634855" cy="92437"/>
              <a:chOff x="0" y="0"/>
              <a:chExt cx="86147" cy="12543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6147" cy="12543"/>
              </a:xfrm>
              <a:custGeom>
                <a:avLst/>
                <a:gdLst/>
                <a:ahLst/>
                <a:cxnLst/>
                <a:rect l="l" t="t" r="r" b="b"/>
                <a:pathLst>
                  <a:path w="86147" h="12543">
                    <a:moveTo>
                      <a:pt x="0" y="0"/>
                    </a:moveTo>
                    <a:lnTo>
                      <a:pt x="86147" y="0"/>
                    </a:lnTo>
                    <a:lnTo>
                      <a:pt x="86147" y="12543"/>
                    </a:lnTo>
                    <a:lnTo>
                      <a:pt x="0" y="1254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86147" cy="50643"/>
              </a:xfrm>
              <a:prstGeom prst="rect">
                <a:avLst/>
              </a:prstGeom>
            </p:spPr>
            <p:txBody>
              <a:bodyPr lIns="88425" tIns="88425" rIns="88425" bIns="88425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0" y="443084"/>
              <a:ext cx="634855" cy="92437"/>
              <a:chOff x="0" y="0"/>
              <a:chExt cx="86147" cy="12543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6147" cy="12543"/>
              </a:xfrm>
              <a:custGeom>
                <a:avLst/>
                <a:gdLst/>
                <a:ahLst/>
                <a:cxnLst/>
                <a:rect l="l" t="t" r="r" b="b"/>
                <a:pathLst>
                  <a:path w="86147" h="12543">
                    <a:moveTo>
                      <a:pt x="0" y="0"/>
                    </a:moveTo>
                    <a:lnTo>
                      <a:pt x="86147" y="0"/>
                    </a:lnTo>
                    <a:lnTo>
                      <a:pt x="86147" y="12543"/>
                    </a:lnTo>
                    <a:lnTo>
                      <a:pt x="0" y="1254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38100"/>
                <a:ext cx="86147" cy="50643"/>
              </a:xfrm>
              <a:prstGeom prst="rect">
                <a:avLst/>
              </a:prstGeom>
            </p:spPr>
            <p:txBody>
              <a:bodyPr lIns="88425" tIns="88425" rIns="88425" bIns="88425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38" name="Freeform 38"/>
          <p:cNvSpPr/>
          <p:nvPr/>
        </p:nvSpPr>
        <p:spPr>
          <a:xfrm>
            <a:off x="1047750" y="322467"/>
            <a:ext cx="311358" cy="401641"/>
          </a:xfrm>
          <a:custGeom>
            <a:avLst/>
            <a:gdLst/>
            <a:ahLst/>
            <a:cxnLst/>
            <a:rect l="l" t="t" r="r" b="b"/>
            <a:pathLst>
              <a:path w="311358" h="401641">
                <a:moveTo>
                  <a:pt x="0" y="0"/>
                </a:moveTo>
                <a:lnTo>
                  <a:pt x="311358" y="0"/>
                </a:lnTo>
                <a:lnTo>
                  <a:pt x="311358" y="401641"/>
                </a:lnTo>
                <a:lnTo>
                  <a:pt x="0" y="401641"/>
                </a:lnTo>
                <a:lnTo>
                  <a:pt x="0" y="0"/>
                </a:lnTo>
                <a:close/>
              </a:path>
            </a:pathLst>
          </a:custGeom>
          <a:blipFill>
            <a:blip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5822223" y="4856791"/>
            <a:ext cx="2415066" cy="917725"/>
          </a:xfrm>
          <a:custGeom>
            <a:avLst/>
            <a:gdLst/>
            <a:ahLst/>
            <a:cxnLst/>
            <a:rect l="l" t="t" r="r" b="b"/>
            <a:pathLst>
              <a:path w="2415066" h="917725">
                <a:moveTo>
                  <a:pt x="0" y="0"/>
                </a:moveTo>
                <a:lnTo>
                  <a:pt x="2415066" y="0"/>
                </a:lnTo>
                <a:lnTo>
                  <a:pt x="2415066" y="917725"/>
                </a:lnTo>
                <a:lnTo>
                  <a:pt x="0" y="9177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6664112" y="971550"/>
            <a:ext cx="597207" cy="557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6"/>
              </a:lnSpc>
              <a:spcBef>
                <a:spcPct val="0"/>
              </a:spcBef>
            </a:pPr>
            <a:r>
              <a:rPr lang="en-US" sz="319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351269" y="971616"/>
            <a:ext cx="597207" cy="557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6"/>
              </a:lnSpc>
              <a:spcBef>
                <a:spcPct val="0"/>
              </a:spcBef>
            </a:pPr>
            <a:r>
              <a:rPr lang="en-US" sz="319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14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664112" y="1942540"/>
            <a:ext cx="4755736" cy="1887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 b="1" dirty="0" err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Автори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: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Андрієць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Софія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Григорівна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,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Прудська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Марія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Юріївна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,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учениці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8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класу</a:t>
            </a:r>
            <a:endParaRPr lang="en-US" sz="1799" dirty="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algn="l">
              <a:lnSpc>
                <a:spcPts val="2519"/>
              </a:lnSpc>
              <a:spcBef>
                <a:spcPct val="0"/>
              </a:spcBef>
            </a:pPr>
            <a:endParaRPr dirty="0"/>
          </a:p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 b="1" dirty="0" err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Керівник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: Немцану Анна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Миколаївна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,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вчитель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географі</a:t>
            </a:r>
            <a:r>
              <a:rPr lang="uk-UA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ї</a:t>
            </a:r>
            <a:endParaRPr lang="en-US" sz="1799" dirty="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algn="l">
              <a:lnSpc>
                <a:spcPts val="2519"/>
              </a:lnSpc>
              <a:spcBef>
                <a:spcPct val="0"/>
              </a:spcBef>
            </a:pPr>
            <a:endParaRPr dirty="0"/>
          </a:p>
        </p:txBody>
      </p:sp>
      <p:sp>
        <p:nvSpPr>
          <p:cNvPr id="43" name="TextBox 43"/>
          <p:cNvSpPr txBox="1"/>
          <p:nvPr/>
        </p:nvSpPr>
        <p:spPr>
          <a:xfrm>
            <a:off x="1594685" y="227980"/>
            <a:ext cx="6612428" cy="63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Всеукраїнський інтерактивний конкурс «МАН-Юніор Дослідник», номінація «Екологія»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463792" y="227980"/>
            <a:ext cx="6217819" cy="944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Херсонський ліцей №52 «Перспектива», Херсонське територіальне відділення МАНу, м. Херсон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3321944" y="7722793"/>
            <a:ext cx="4558954" cy="1389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  <a:spcBef>
                <a:spcPct val="0"/>
              </a:spcBef>
            </a:pPr>
            <a:r>
              <a:rPr lang="en-US" sz="2673">
                <a:solidFill>
                  <a:srgbClr val="1B352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географія готовності рослин до запилення у зонах різного рельєфу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4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476863"/>
            <a:ext cx="3954025" cy="3548216"/>
            <a:chOff x="0" y="0"/>
            <a:chExt cx="310617" cy="2787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0617" cy="278738"/>
            </a:xfrm>
            <a:custGeom>
              <a:avLst/>
              <a:gdLst/>
              <a:ahLst/>
              <a:cxnLst/>
              <a:rect l="l" t="t" r="r" b="b"/>
              <a:pathLst>
                <a:path w="310617" h="278738">
                  <a:moveTo>
                    <a:pt x="0" y="0"/>
                  </a:moveTo>
                  <a:lnTo>
                    <a:pt x="310617" y="0"/>
                  </a:lnTo>
                  <a:lnTo>
                    <a:pt x="310617" y="278738"/>
                  </a:lnTo>
                  <a:lnTo>
                    <a:pt x="0" y="278738"/>
                  </a:lnTo>
                  <a:close/>
                </a:path>
              </a:pathLst>
            </a:custGeom>
            <a:blipFill>
              <a:blip r:embed="rId2"/>
              <a:stretch>
                <a:fillRect t="-24381" b="-2438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81643" y="5710084"/>
            <a:ext cx="18288000" cy="3548216"/>
            <a:chOff x="0" y="0"/>
            <a:chExt cx="4816593" cy="9345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934510"/>
            </a:xfrm>
            <a:custGeom>
              <a:avLst/>
              <a:gdLst/>
              <a:ahLst/>
              <a:cxnLst/>
              <a:rect l="l" t="t" r="r" b="b"/>
              <a:pathLst>
                <a:path w="4816592" h="934510">
                  <a:moveTo>
                    <a:pt x="0" y="0"/>
                  </a:moveTo>
                  <a:lnTo>
                    <a:pt x="4816592" y="0"/>
                  </a:lnTo>
                  <a:lnTo>
                    <a:pt x="4816592" y="934510"/>
                  </a:lnTo>
                  <a:lnTo>
                    <a:pt x="0" y="934510"/>
                  </a:lnTo>
                  <a:close/>
                </a:path>
              </a:pathLst>
            </a:custGeom>
            <a:solidFill>
              <a:srgbClr val="324A3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16593" cy="9726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5710084"/>
            <a:ext cx="3954025" cy="3548216"/>
            <a:chOff x="0" y="0"/>
            <a:chExt cx="310617" cy="2787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0617" cy="278738"/>
            </a:xfrm>
            <a:custGeom>
              <a:avLst/>
              <a:gdLst/>
              <a:ahLst/>
              <a:cxnLst/>
              <a:rect l="l" t="t" r="r" b="b"/>
              <a:pathLst>
                <a:path w="310617" h="278738">
                  <a:moveTo>
                    <a:pt x="0" y="0"/>
                  </a:moveTo>
                  <a:lnTo>
                    <a:pt x="310617" y="0"/>
                  </a:lnTo>
                  <a:lnTo>
                    <a:pt x="310617" y="278738"/>
                  </a:lnTo>
                  <a:lnTo>
                    <a:pt x="0" y="278738"/>
                  </a:lnTo>
                  <a:close/>
                </a:path>
              </a:pathLst>
            </a:custGeom>
            <a:blipFill>
              <a:blip r:embed="rId3" cstate="print"/>
              <a:stretch>
                <a:fillRect t="-29031" b="-29031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5677767" y="1"/>
            <a:ext cx="4579230" cy="10287000"/>
            <a:chOff x="0" y="0"/>
            <a:chExt cx="359731" cy="8198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9731" cy="819868"/>
            </a:xfrm>
            <a:custGeom>
              <a:avLst/>
              <a:gdLst/>
              <a:ahLst/>
              <a:cxnLst/>
              <a:rect l="l" t="t" r="r" b="b"/>
              <a:pathLst>
                <a:path w="359731" h="819868">
                  <a:moveTo>
                    <a:pt x="0" y="0"/>
                  </a:moveTo>
                  <a:lnTo>
                    <a:pt x="359731" y="0"/>
                  </a:lnTo>
                  <a:lnTo>
                    <a:pt x="359731" y="819868"/>
                  </a:lnTo>
                  <a:lnTo>
                    <a:pt x="0" y="819868"/>
                  </a:lnTo>
                  <a:close/>
                </a:path>
              </a:pathLst>
            </a:custGeom>
            <a:blipFill>
              <a:blip r:embed="rId4"/>
              <a:stretch>
                <a:fillRect r="-70933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1214667" y="2942662"/>
            <a:ext cx="6044633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Запилення -це критична екосистемна послуга для біорізноманіття та сільського господарства Херсонщини</a:t>
            </a:r>
          </a:p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У степовій зоні спостерігається вікно очікування - десинхронізація між цвітінням рослин і активністю комах через температурні коливання</a:t>
            </a:r>
          </a:p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Рельєф та кліматичний тип впливають на терміни формування екологічних зв'язків</a:t>
            </a:r>
          </a:p>
          <a:p>
            <a:pPr algn="l">
              <a:lnSpc>
                <a:spcPts val="2100"/>
              </a:lnSpc>
              <a:spcBef>
                <a:spcPct val="0"/>
              </a:spcBef>
            </a:pPr>
            <a:endParaRPr/>
          </a:p>
        </p:txBody>
      </p:sp>
      <p:grpSp>
        <p:nvGrpSpPr>
          <p:cNvPr id="12" name="Group 12"/>
          <p:cNvGrpSpPr/>
          <p:nvPr/>
        </p:nvGrpSpPr>
        <p:grpSpPr>
          <a:xfrm>
            <a:off x="11214667" y="5025079"/>
            <a:ext cx="6044633" cy="4667813"/>
            <a:chOff x="0" y="0"/>
            <a:chExt cx="1592002" cy="122938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92002" cy="1229383"/>
            </a:xfrm>
            <a:custGeom>
              <a:avLst/>
              <a:gdLst/>
              <a:ahLst/>
              <a:cxnLst/>
              <a:rect l="l" t="t" r="r" b="b"/>
              <a:pathLst>
                <a:path w="1592002" h="1229383">
                  <a:moveTo>
                    <a:pt x="0" y="0"/>
                  </a:moveTo>
                  <a:lnTo>
                    <a:pt x="1592002" y="0"/>
                  </a:lnTo>
                  <a:lnTo>
                    <a:pt x="1592002" y="1229383"/>
                  </a:lnTo>
                  <a:lnTo>
                    <a:pt x="0" y="1229383"/>
                  </a:lnTo>
                  <a:close/>
                </a:path>
              </a:pathLst>
            </a:custGeom>
            <a:solidFill>
              <a:srgbClr val="324A32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592002" cy="1267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3276871" y="6426636"/>
            <a:ext cx="2128415" cy="2115113"/>
          </a:xfrm>
          <a:custGeom>
            <a:avLst/>
            <a:gdLst/>
            <a:ahLst/>
            <a:cxnLst/>
            <a:rect l="l" t="t" r="r" b="b"/>
            <a:pathLst>
              <a:path w="2128415" h="2115113">
                <a:moveTo>
                  <a:pt x="0" y="0"/>
                </a:moveTo>
                <a:lnTo>
                  <a:pt x="2128415" y="0"/>
                </a:lnTo>
                <a:lnTo>
                  <a:pt x="2128415" y="2115112"/>
                </a:lnTo>
                <a:lnTo>
                  <a:pt x="0" y="2115112"/>
                </a:lnTo>
                <a:lnTo>
                  <a:pt x="0" y="0"/>
                </a:lnTo>
                <a:close/>
              </a:path>
            </a:pathLst>
          </a:custGeom>
          <a:blipFill>
            <a:blip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705773" y="5025079"/>
            <a:ext cx="4500584" cy="3099777"/>
          </a:xfrm>
          <a:custGeom>
            <a:avLst/>
            <a:gdLst/>
            <a:ahLst/>
            <a:cxnLst/>
            <a:rect l="l" t="t" r="r" b="b"/>
            <a:pathLst>
              <a:path w="4500584" h="3099777">
                <a:moveTo>
                  <a:pt x="0" y="0"/>
                </a:moveTo>
                <a:lnTo>
                  <a:pt x="4500584" y="0"/>
                </a:lnTo>
                <a:lnTo>
                  <a:pt x="4500584" y="3099777"/>
                </a:lnTo>
                <a:lnTo>
                  <a:pt x="0" y="30997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214667" y="7125326"/>
            <a:ext cx="3126411" cy="2567565"/>
          </a:xfrm>
          <a:custGeom>
            <a:avLst/>
            <a:gdLst/>
            <a:ahLst/>
            <a:cxnLst/>
            <a:rect l="l" t="t" r="r" b="b"/>
            <a:pathLst>
              <a:path w="3126411" h="2567565">
                <a:moveTo>
                  <a:pt x="0" y="0"/>
                </a:moveTo>
                <a:lnTo>
                  <a:pt x="3126412" y="0"/>
                </a:lnTo>
                <a:lnTo>
                  <a:pt x="3126412" y="2567565"/>
                </a:lnTo>
                <a:lnTo>
                  <a:pt x="0" y="256756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958426" y="6426636"/>
            <a:ext cx="4918431" cy="3281935"/>
          </a:xfrm>
          <a:custGeom>
            <a:avLst/>
            <a:gdLst/>
            <a:ahLst/>
            <a:cxnLst/>
            <a:rect l="l" t="t" r="r" b="b"/>
            <a:pathLst>
              <a:path w="4918431" h="3281935">
                <a:moveTo>
                  <a:pt x="0" y="0"/>
                </a:moveTo>
                <a:lnTo>
                  <a:pt x="4918431" y="0"/>
                </a:lnTo>
                <a:lnTo>
                  <a:pt x="4918431" y="3281934"/>
                </a:lnTo>
                <a:lnTo>
                  <a:pt x="0" y="32819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1214667" y="1095131"/>
            <a:ext cx="6044633" cy="1451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sz="60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Актуальність дослідження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4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525258" cy="10287000"/>
            <a:chOff x="0" y="0"/>
            <a:chExt cx="1191837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91837" cy="2709333"/>
            </a:xfrm>
            <a:custGeom>
              <a:avLst/>
              <a:gdLst/>
              <a:ahLst/>
              <a:cxnLst/>
              <a:rect l="l" t="t" r="r" b="b"/>
              <a:pathLst>
                <a:path w="1191837" h="2709333">
                  <a:moveTo>
                    <a:pt x="0" y="0"/>
                  </a:moveTo>
                  <a:lnTo>
                    <a:pt x="1191837" y="0"/>
                  </a:lnTo>
                  <a:lnTo>
                    <a:pt x="119183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24A3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19183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1393116"/>
            <a:ext cx="5367610" cy="7948930"/>
            <a:chOff x="0" y="0"/>
            <a:chExt cx="7156814" cy="10598574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4009" r="4009"/>
            <a:stretch>
              <a:fillRect/>
            </a:stretch>
          </p:blipFill>
          <p:spPr>
            <a:xfrm>
              <a:off x="0" y="0"/>
              <a:ext cx="7156814" cy="5235787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l="20791" t="5693"/>
            <a:stretch>
              <a:fillRect/>
            </a:stretch>
          </p:blipFill>
          <p:spPr>
            <a:xfrm>
              <a:off x="0" y="5362787"/>
              <a:ext cx="7156814" cy="5235787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2038529" y="3879341"/>
            <a:ext cx="2946489" cy="609224"/>
            <a:chOff x="0" y="0"/>
            <a:chExt cx="1124859" cy="23257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4859" cy="232579"/>
            </a:xfrm>
            <a:custGeom>
              <a:avLst/>
              <a:gdLst/>
              <a:ahLst/>
              <a:cxnLst/>
              <a:rect l="l" t="t" r="r" b="b"/>
              <a:pathLst>
                <a:path w="1124859" h="232579">
                  <a:moveTo>
                    <a:pt x="0" y="0"/>
                  </a:moveTo>
                  <a:lnTo>
                    <a:pt x="1124859" y="0"/>
                  </a:lnTo>
                  <a:lnTo>
                    <a:pt x="1124859" y="232579"/>
                  </a:lnTo>
                  <a:lnTo>
                    <a:pt x="0" y="232579"/>
                  </a:lnTo>
                  <a:close/>
                </a:path>
              </a:pathLst>
            </a:custGeom>
            <a:solidFill>
              <a:srgbClr val="324A32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124859" cy="289729"/>
            </a:xfrm>
            <a:prstGeom prst="rect">
              <a:avLst/>
            </a:prstGeom>
          </p:spPr>
          <p:txBody>
            <a:bodyPr lIns="35046" tIns="35046" rIns="35046" bIns="35046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038529" y="5882251"/>
            <a:ext cx="2946489" cy="609224"/>
            <a:chOff x="0" y="0"/>
            <a:chExt cx="1124859" cy="23257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24859" cy="232579"/>
            </a:xfrm>
            <a:custGeom>
              <a:avLst/>
              <a:gdLst/>
              <a:ahLst/>
              <a:cxnLst/>
              <a:rect l="l" t="t" r="r" b="b"/>
              <a:pathLst>
                <a:path w="1124859" h="232579">
                  <a:moveTo>
                    <a:pt x="0" y="0"/>
                  </a:moveTo>
                  <a:lnTo>
                    <a:pt x="1124859" y="0"/>
                  </a:lnTo>
                  <a:lnTo>
                    <a:pt x="1124859" y="232579"/>
                  </a:lnTo>
                  <a:lnTo>
                    <a:pt x="0" y="232579"/>
                  </a:lnTo>
                  <a:close/>
                </a:path>
              </a:pathLst>
            </a:custGeom>
            <a:solidFill>
              <a:srgbClr val="324A32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124859" cy="289729"/>
            </a:xfrm>
            <a:prstGeom prst="rect">
              <a:avLst/>
            </a:prstGeom>
          </p:spPr>
          <p:txBody>
            <a:bodyPr lIns="35046" tIns="35046" rIns="35046" bIns="35046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650889" y="2260172"/>
            <a:ext cx="3894926" cy="6214819"/>
            <a:chOff x="0" y="0"/>
            <a:chExt cx="1025824" cy="163682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25824" cy="1636825"/>
            </a:xfrm>
            <a:custGeom>
              <a:avLst/>
              <a:gdLst/>
              <a:ahLst/>
              <a:cxnLst/>
              <a:rect l="l" t="t" r="r" b="b"/>
              <a:pathLst>
                <a:path w="1025824" h="1636825">
                  <a:moveTo>
                    <a:pt x="0" y="0"/>
                  </a:moveTo>
                  <a:lnTo>
                    <a:pt x="1025824" y="0"/>
                  </a:lnTo>
                  <a:lnTo>
                    <a:pt x="1025824" y="1636825"/>
                  </a:lnTo>
                  <a:lnTo>
                    <a:pt x="0" y="1636825"/>
                  </a:lnTo>
                  <a:close/>
                </a:path>
              </a:pathLst>
            </a:custGeom>
            <a:solidFill>
              <a:srgbClr val="1B241B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025824" cy="1674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95035" y="2708874"/>
            <a:ext cx="4490264" cy="5317922"/>
            <a:chOff x="0" y="0"/>
            <a:chExt cx="524756" cy="62148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24756" cy="621481"/>
            </a:xfrm>
            <a:custGeom>
              <a:avLst/>
              <a:gdLst/>
              <a:ahLst/>
              <a:cxnLst/>
              <a:rect l="l" t="t" r="r" b="b"/>
              <a:pathLst>
                <a:path w="524756" h="621481">
                  <a:moveTo>
                    <a:pt x="0" y="0"/>
                  </a:moveTo>
                  <a:lnTo>
                    <a:pt x="524756" y="0"/>
                  </a:lnTo>
                  <a:lnTo>
                    <a:pt x="524756" y="621481"/>
                  </a:lnTo>
                  <a:lnTo>
                    <a:pt x="0" y="621481"/>
                  </a:lnTo>
                  <a:close/>
                </a:path>
              </a:pathLst>
            </a:custGeom>
            <a:blipFill>
              <a:blip r:embed="rId4"/>
              <a:stretch>
                <a:fillRect t="-6290" b="-6290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12063935" y="1629263"/>
            <a:ext cx="5195365" cy="1451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sz="60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Мета та завдання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038529" y="3985070"/>
            <a:ext cx="2946489" cy="35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1"/>
              </a:lnSpc>
              <a:spcBef>
                <a:spcPct val="0"/>
              </a:spcBef>
            </a:pPr>
            <a:r>
              <a:rPr lang="en-US" sz="1987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Мета: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038529" y="4805794"/>
            <a:ext cx="5195365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Встановлення географічних закономірностей готовності ентомофільних рослин до запилення у зонах різного рельєфу</a:t>
            </a:r>
          </a:p>
          <a:p>
            <a:pPr algn="l">
              <a:lnSpc>
                <a:spcPts val="2100"/>
              </a:lnSpc>
              <a:spcBef>
                <a:spcPct val="0"/>
              </a:spcBef>
            </a:pPr>
            <a:endParaRPr/>
          </a:p>
        </p:txBody>
      </p:sp>
      <p:sp>
        <p:nvSpPr>
          <p:cNvPr id="22" name="TextBox 22"/>
          <p:cNvSpPr txBox="1"/>
          <p:nvPr/>
        </p:nvSpPr>
        <p:spPr>
          <a:xfrm>
            <a:off x="12038529" y="5987980"/>
            <a:ext cx="2946489" cy="35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1"/>
              </a:lnSpc>
              <a:spcBef>
                <a:spcPct val="0"/>
              </a:spcBef>
            </a:pPr>
            <a:r>
              <a:rPr lang="en-US" sz="1987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Завдання: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955077" y="6805801"/>
            <a:ext cx="5195365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AutoNum type="arabicPeriod"/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кліматографічна характеристика Херсонщини та Болгарії (кінець березня - початок квітня 2026);</a:t>
            </a:r>
          </a:p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AutoNum type="arabicPeriod"/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ідентифікація видового складу ранньоквітучих ентомофільних рослин;</a:t>
            </a:r>
          </a:p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AutoNum type="arabicPeriod"/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визначення температурних умов для активізації комах-запилювачів;</a:t>
            </a:r>
          </a:p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AutoNum type="arabicPeriod"/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порівняння термінів готовності рослин у двох регіонах;</a:t>
            </a:r>
          </a:p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AutoNum type="arabicPeriod"/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установлення тривалості вікна очікування.</a:t>
            </a:r>
          </a:p>
          <a:p>
            <a:pPr algn="l">
              <a:lnSpc>
                <a:spcPts val="2100"/>
              </a:lnSpc>
              <a:spcBef>
                <a:spcPct val="0"/>
              </a:spcBef>
            </a:pPr>
            <a:endParaRPr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4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7750" y="1457061"/>
            <a:ext cx="7801239" cy="7801239"/>
            <a:chOff x="0" y="0"/>
            <a:chExt cx="2054647" cy="20546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54647" cy="2054647"/>
            </a:xfrm>
            <a:custGeom>
              <a:avLst/>
              <a:gdLst/>
              <a:ahLst/>
              <a:cxnLst/>
              <a:rect l="l" t="t" r="r" b="b"/>
              <a:pathLst>
                <a:path w="2054647" h="2054647">
                  <a:moveTo>
                    <a:pt x="0" y="0"/>
                  </a:moveTo>
                  <a:lnTo>
                    <a:pt x="2054647" y="0"/>
                  </a:lnTo>
                  <a:lnTo>
                    <a:pt x="2054647" y="2054647"/>
                  </a:lnTo>
                  <a:lnTo>
                    <a:pt x="0" y="2054647"/>
                  </a:lnTo>
                  <a:close/>
                </a:path>
              </a:pathLst>
            </a:custGeom>
            <a:solidFill>
              <a:srgbClr val="324A3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054647" cy="2092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73706" y="1457061"/>
            <a:ext cx="7485594" cy="7801239"/>
            <a:chOff x="0" y="0"/>
            <a:chExt cx="1971514" cy="205464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71514" cy="2054647"/>
            </a:xfrm>
            <a:custGeom>
              <a:avLst/>
              <a:gdLst/>
              <a:ahLst/>
              <a:cxnLst/>
              <a:rect l="l" t="t" r="r" b="b"/>
              <a:pathLst>
                <a:path w="1971514" h="2054647">
                  <a:moveTo>
                    <a:pt x="0" y="0"/>
                  </a:moveTo>
                  <a:lnTo>
                    <a:pt x="1971514" y="0"/>
                  </a:lnTo>
                  <a:lnTo>
                    <a:pt x="1971514" y="2054647"/>
                  </a:lnTo>
                  <a:lnTo>
                    <a:pt x="0" y="2054647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971514" cy="2092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70862" y="1880173"/>
            <a:ext cx="6955015" cy="695501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t="-15157" b="-9258"/>
              </a:stretch>
            </a:blipFill>
          </p:spPr>
        </p:sp>
      </p:grpSp>
      <p:sp>
        <p:nvSpPr>
          <p:cNvPr id="10" name="AutoShape 10"/>
          <p:cNvSpPr/>
          <p:nvPr/>
        </p:nvSpPr>
        <p:spPr>
          <a:xfrm>
            <a:off x="12591744" y="6629511"/>
            <a:ext cx="3886624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1470862" y="6629511"/>
            <a:ext cx="6955015" cy="2205677"/>
            <a:chOff x="0" y="0"/>
            <a:chExt cx="1831774" cy="5809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31773" cy="580919"/>
            </a:xfrm>
            <a:custGeom>
              <a:avLst/>
              <a:gdLst/>
              <a:ahLst/>
              <a:cxnLst/>
              <a:rect l="l" t="t" r="r" b="b"/>
              <a:pathLst>
                <a:path w="1831773" h="580919">
                  <a:moveTo>
                    <a:pt x="0" y="0"/>
                  </a:moveTo>
                  <a:lnTo>
                    <a:pt x="1831773" y="0"/>
                  </a:lnTo>
                  <a:lnTo>
                    <a:pt x="1831773" y="580919"/>
                  </a:lnTo>
                  <a:lnTo>
                    <a:pt x="0" y="580919"/>
                  </a:lnTo>
                  <a:close/>
                </a:path>
              </a:pathLst>
            </a:custGeom>
            <a:gradFill rotWithShape="1">
              <a:gsLst>
                <a:gs pos="0">
                  <a:srgbClr val="1B241B">
                    <a:alpha val="580"/>
                  </a:srgbClr>
                </a:gs>
                <a:gs pos="100000">
                  <a:srgbClr val="1B241B">
                    <a:alpha val="58000"/>
                  </a:srgbClr>
                </a:gs>
              </a:gsLst>
              <a:lin ang="54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831774" cy="6190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70862" y="1880173"/>
            <a:ext cx="6955015" cy="6955015"/>
            <a:chOff x="0" y="0"/>
            <a:chExt cx="1831774" cy="183177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773" cy="1831773"/>
            </a:xfrm>
            <a:custGeom>
              <a:avLst/>
              <a:gdLst/>
              <a:ahLst/>
              <a:cxnLst/>
              <a:rect l="l" t="t" r="r" b="b"/>
              <a:pathLst>
                <a:path w="1831773" h="1831773">
                  <a:moveTo>
                    <a:pt x="0" y="0"/>
                  </a:moveTo>
                  <a:lnTo>
                    <a:pt x="1831773" y="0"/>
                  </a:lnTo>
                  <a:lnTo>
                    <a:pt x="1831773" y="1831773"/>
                  </a:lnTo>
                  <a:lnTo>
                    <a:pt x="0" y="1831773"/>
                  </a:lnTo>
                  <a:close/>
                </a:path>
              </a:pathLst>
            </a:custGeom>
            <a:solidFill>
              <a:srgbClr val="324A32">
                <a:alpha val="43922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831774" cy="1869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537627" y="1760725"/>
            <a:ext cx="5804714" cy="2706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33"/>
              </a:lnSpc>
            </a:pPr>
            <a:r>
              <a:rPr lang="en-US" sz="7536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Об'єкт, предмет та методи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537627" y="4727521"/>
            <a:ext cx="5940741" cy="1573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Об'єкт: </a:t>
            </a: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Ранньоквітучі ентомофільні рослини</a:t>
            </a:r>
          </a:p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Предмет:</a:t>
            </a: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Географічні закономірності стадійного розвитку рослин та передумов запилення у рівнинних та гірських екосистемах</a:t>
            </a:r>
          </a:p>
          <a:p>
            <a:pPr algn="l">
              <a:lnSpc>
                <a:spcPts val="2519"/>
              </a:lnSpc>
              <a:spcBef>
                <a:spcPct val="0"/>
              </a:spcBef>
            </a:pPr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10537627" y="7178786"/>
            <a:ext cx="5940741" cy="1887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18" lvl="1" indent="-194309" algn="l">
              <a:lnSpc>
                <a:spcPts val="2519"/>
              </a:lnSpc>
              <a:spcBef>
                <a:spcPct val="0"/>
              </a:spcBef>
              <a:buFont typeface="Arial"/>
              <a:buChar char="•"/>
            </a:pP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польові спостереження з фотодокументацією;</a:t>
            </a:r>
          </a:p>
          <a:p>
            <a:pPr marL="388618" lvl="1" indent="-194309" algn="l">
              <a:lnSpc>
                <a:spcPts val="2519"/>
              </a:lnSpc>
              <a:spcBef>
                <a:spcPct val="0"/>
              </a:spcBef>
              <a:buFont typeface="Arial"/>
              <a:buChar char="•"/>
            </a:pP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кількісний облік комах (15 хвилин на локацію);</a:t>
            </a:r>
          </a:p>
          <a:p>
            <a:pPr marL="388618" lvl="1" indent="-194309" algn="l">
              <a:lnSpc>
                <a:spcPts val="2519"/>
              </a:lnSpc>
              <a:spcBef>
                <a:spcPct val="0"/>
              </a:spcBef>
              <a:buFont typeface="Arial"/>
              <a:buChar char="•"/>
            </a:pP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фіксація температури повітря;</a:t>
            </a:r>
          </a:p>
          <a:p>
            <a:pPr marL="388618" lvl="1" indent="-194309" algn="l">
              <a:lnSpc>
                <a:spcPts val="2519"/>
              </a:lnSpc>
              <a:spcBef>
                <a:spcPct val="0"/>
              </a:spcBef>
              <a:buFont typeface="Arial"/>
              <a:buChar char="•"/>
            </a:pP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кліматичний аналіз та порівняльний метод;</a:t>
            </a:r>
          </a:p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Період: 24-30 березня 2026 року</a:t>
            </a:r>
          </a:p>
          <a:p>
            <a:pPr algn="l">
              <a:lnSpc>
                <a:spcPts val="2519"/>
              </a:lnSpc>
              <a:spcBef>
                <a:spcPct val="0"/>
              </a:spcBef>
            </a:pPr>
            <a:endParaRPr/>
          </a:p>
        </p:txBody>
      </p:sp>
      <p:sp>
        <p:nvSpPr>
          <p:cNvPr id="20" name="TextBox 20"/>
          <p:cNvSpPr txBox="1"/>
          <p:nvPr/>
        </p:nvSpPr>
        <p:spPr>
          <a:xfrm>
            <a:off x="10546133" y="6194453"/>
            <a:ext cx="2970370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Методи дослідження: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4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7750" y="4711549"/>
            <a:ext cx="513141" cy="139975"/>
            <a:chOff x="0" y="0"/>
            <a:chExt cx="135148" cy="368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148" cy="36866"/>
            </a:xfrm>
            <a:custGeom>
              <a:avLst/>
              <a:gdLst/>
              <a:ahLst/>
              <a:cxnLst/>
              <a:rect l="l" t="t" r="r" b="b"/>
              <a:pathLst>
                <a:path w="135148" h="36866">
                  <a:moveTo>
                    <a:pt x="0" y="0"/>
                  </a:moveTo>
                  <a:lnTo>
                    <a:pt x="135148" y="0"/>
                  </a:lnTo>
                  <a:lnTo>
                    <a:pt x="135148" y="36866"/>
                  </a:lnTo>
                  <a:lnTo>
                    <a:pt x="0" y="36866"/>
                  </a:lnTo>
                  <a:close/>
                </a:path>
              </a:pathLst>
            </a:custGeom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5148" cy="749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005829" y="142840"/>
            <a:ext cx="7979189" cy="9115460"/>
            <a:chOff x="0" y="0"/>
            <a:chExt cx="2101515" cy="25535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01515" cy="2553509"/>
            </a:xfrm>
            <a:custGeom>
              <a:avLst/>
              <a:gdLst/>
              <a:ahLst/>
              <a:cxnLst/>
              <a:rect l="l" t="t" r="r" b="b"/>
              <a:pathLst>
                <a:path w="2101515" h="2553509">
                  <a:moveTo>
                    <a:pt x="0" y="0"/>
                  </a:moveTo>
                  <a:lnTo>
                    <a:pt x="2101515" y="0"/>
                  </a:lnTo>
                  <a:lnTo>
                    <a:pt x="2101515" y="2553509"/>
                  </a:lnTo>
                  <a:lnTo>
                    <a:pt x="0" y="2553509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01515" cy="2591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517916" y="5914754"/>
            <a:ext cx="6955015" cy="2769097"/>
            <a:chOff x="0" y="0"/>
            <a:chExt cx="812800" cy="3236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323611"/>
            </a:xfrm>
            <a:custGeom>
              <a:avLst/>
              <a:gdLst/>
              <a:ahLst/>
              <a:cxnLst/>
              <a:rect l="l" t="t" r="r" b="b"/>
              <a:pathLst>
                <a:path w="812800" h="323611">
                  <a:moveTo>
                    <a:pt x="0" y="0"/>
                  </a:moveTo>
                  <a:lnTo>
                    <a:pt x="812800" y="0"/>
                  </a:lnTo>
                  <a:lnTo>
                    <a:pt x="812800" y="323611"/>
                  </a:lnTo>
                  <a:lnTo>
                    <a:pt x="0" y="323611"/>
                  </a:lnTo>
                  <a:close/>
                </a:path>
              </a:pathLst>
            </a:custGeom>
            <a:blipFill>
              <a:blip r:embed="rId2"/>
              <a:stretch>
                <a:fillRect t="-24878" b="-24878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7517916" y="642906"/>
            <a:ext cx="6955015" cy="5074998"/>
            <a:chOff x="0" y="0"/>
            <a:chExt cx="812800" cy="6682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668225"/>
            </a:xfrm>
            <a:custGeom>
              <a:avLst/>
              <a:gdLst/>
              <a:ahLst/>
              <a:cxnLst/>
              <a:rect l="l" t="t" r="r" b="b"/>
              <a:pathLst>
                <a:path w="812800" h="668225">
                  <a:moveTo>
                    <a:pt x="0" y="0"/>
                  </a:moveTo>
                  <a:lnTo>
                    <a:pt x="812800" y="0"/>
                  </a:lnTo>
                  <a:lnTo>
                    <a:pt x="812800" y="668225"/>
                  </a:lnTo>
                  <a:lnTo>
                    <a:pt x="0" y="668225"/>
                  </a:lnTo>
                  <a:close/>
                </a:path>
              </a:pathLst>
            </a:custGeom>
            <a:blipFill>
              <a:blip r:embed="rId3"/>
              <a:stretch>
                <a:fillRect t="-8051" b="-54326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2099437" y="3934510"/>
            <a:ext cx="5159863" cy="4418378"/>
            <a:chOff x="0" y="0"/>
            <a:chExt cx="1358976" cy="116368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58976" cy="1163688"/>
            </a:xfrm>
            <a:custGeom>
              <a:avLst/>
              <a:gdLst/>
              <a:ahLst/>
              <a:cxnLst/>
              <a:rect l="l" t="t" r="r" b="b"/>
              <a:pathLst>
                <a:path w="1358976" h="1163688">
                  <a:moveTo>
                    <a:pt x="0" y="0"/>
                  </a:moveTo>
                  <a:lnTo>
                    <a:pt x="1358976" y="0"/>
                  </a:lnTo>
                  <a:lnTo>
                    <a:pt x="1358976" y="1163688"/>
                  </a:lnTo>
                  <a:lnTo>
                    <a:pt x="0" y="1163688"/>
                  </a:lnTo>
                  <a:close/>
                </a:path>
              </a:pathLst>
            </a:custGeom>
            <a:solidFill>
              <a:srgbClr val="324A3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358976" cy="12017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47750" y="6127679"/>
            <a:ext cx="513141" cy="139975"/>
            <a:chOff x="0" y="0"/>
            <a:chExt cx="135148" cy="3686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5148" cy="36866"/>
            </a:xfrm>
            <a:custGeom>
              <a:avLst/>
              <a:gdLst/>
              <a:ahLst/>
              <a:cxnLst/>
              <a:rect l="l" t="t" r="r" b="b"/>
              <a:pathLst>
                <a:path w="135148" h="36866">
                  <a:moveTo>
                    <a:pt x="0" y="0"/>
                  </a:moveTo>
                  <a:lnTo>
                    <a:pt x="135148" y="0"/>
                  </a:lnTo>
                  <a:lnTo>
                    <a:pt x="135148" y="36866"/>
                  </a:lnTo>
                  <a:lnTo>
                    <a:pt x="0" y="36866"/>
                  </a:lnTo>
                  <a:close/>
                </a:path>
              </a:pathLst>
            </a:custGeom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35148" cy="749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47750" y="7277076"/>
            <a:ext cx="513141" cy="139975"/>
            <a:chOff x="0" y="0"/>
            <a:chExt cx="135148" cy="3686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5148" cy="36866"/>
            </a:xfrm>
            <a:custGeom>
              <a:avLst/>
              <a:gdLst/>
              <a:ahLst/>
              <a:cxnLst/>
              <a:rect l="l" t="t" r="r" b="b"/>
              <a:pathLst>
                <a:path w="135148" h="36866">
                  <a:moveTo>
                    <a:pt x="0" y="0"/>
                  </a:moveTo>
                  <a:lnTo>
                    <a:pt x="135148" y="0"/>
                  </a:lnTo>
                  <a:lnTo>
                    <a:pt x="135148" y="36866"/>
                  </a:lnTo>
                  <a:lnTo>
                    <a:pt x="0" y="36866"/>
                  </a:lnTo>
                  <a:close/>
                </a:path>
              </a:pathLst>
            </a:custGeom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35148" cy="749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47750" y="8426473"/>
            <a:ext cx="513141" cy="139975"/>
            <a:chOff x="0" y="0"/>
            <a:chExt cx="135148" cy="3686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35148" cy="36866"/>
            </a:xfrm>
            <a:custGeom>
              <a:avLst/>
              <a:gdLst/>
              <a:ahLst/>
              <a:cxnLst/>
              <a:rect l="l" t="t" r="r" b="b"/>
              <a:pathLst>
                <a:path w="135148" h="36866">
                  <a:moveTo>
                    <a:pt x="0" y="0"/>
                  </a:moveTo>
                  <a:lnTo>
                    <a:pt x="135148" y="0"/>
                  </a:lnTo>
                  <a:lnTo>
                    <a:pt x="135148" y="36866"/>
                  </a:lnTo>
                  <a:lnTo>
                    <a:pt x="0" y="36866"/>
                  </a:lnTo>
                  <a:close/>
                </a:path>
              </a:pathLst>
            </a:custGeom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35148" cy="749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3871" y="3497728"/>
            <a:ext cx="5890994" cy="5419661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1028700" y="1629263"/>
            <a:ext cx="5447642" cy="2147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sz="60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Херсонщина: природні умови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002577" y="4546586"/>
            <a:ext cx="4099688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 dirty="0" err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Географічне</a:t>
            </a:r>
            <a:r>
              <a:rPr lang="en-US" sz="2499" b="1" dirty="0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2499" b="1" dirty="0" err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положення</a:t>
            </a:r>
            <a:endParaRPr lang="en-US" sz="2499" b="1" dirty="0">
              <a:solidFill>
                <a:srgbClr val="FFFFFF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002577" y="5095875"/>
            <a:ext cx="4099688" cy="63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Причорноморська низовина, рівнинний рельєф (0–50 м)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002577" y="5962716"/>
            <a:ext cx="2844359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 dirty="0" err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Клімат</a:t>
            </a:r>
            <a:endParaRPr lang="en-US" sz="2499" b="1" dirty="0">
              <a:solidFill>
                <a:srgbClr val="FFFFFF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002577" y="6512005"/>
            <a:ext cx="4099688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Континентальний, посушливий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002577" y="7112113"/>
            <a:ext cx="2844359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 dirty="0" err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Температура</a:t>
            </a:r>
            <a:endParaRPr lang="en-US" sz="2499" b="1" dirty="0">
              <a:solidFill>
                <a:srgbClr val="FFFFFF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2002577" y="7661402"/>
            <a:ext cx="4099688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+4 - (+13) °C (24–30 березня 2026)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002577" y="8261511"/>
            <a:ext cx="3960150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 dirty="0" err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Кількість</a:t>
            </a:r>
            <a:r>
              <a:rPr lang="en-US" sz="2499" b="1" dirty="0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2499" b="1" dirty="0" err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локацій</a:t>
            </a:r>
            <a:endParaRPr lang="en-US" sz="2499" b="1" dirty="0">
              <a:solidFill>
                <a:srgbClr val="FFFFFF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2002577" y="8810800"/>
            <a:ext cx="4099688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10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4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01388" y="0"/>
            <a:ext cx="11457912" cy="4118927"/>
            <a:chOff x="0" y="0"/>
            <a:chExt cx="1775130" cy="6381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75130" cy="638130"/>
            </a:xfrm>
            <a:custGeom>
              <a:avLst/>
              <a:gdLst/>
              <a:ahLst/>
              <a:cxnLst/>
              <a:rect l="l" t="t" r="r" b="b"/>
              <a:pathLst>
                <a:path w="1775130" h="638130">
                  <a:moveTo>
                    <a:pt x="0" y="0"/>
                  </a:moveTo>
                  <a:lnTo>
                    <a:pt x="1775130" y="0"/>
                  </a:lnTo>
                  <a:lnTo>
                    <a:pt x="1775130" y="638130"/>
                  </a:lnTo>
                  <a:lnTo>
                    <a:pt x="0" y="638130"/>
                  </a:lnTo>
                  <a:close/>
                </a:path>
              </a:pathLst>
            </a:custGeom>
            <a:blipFill>
              <a:blip r:embed="rId2"/>
              <a:stretch>
                <a:fillRect t="-135676" b="-135676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5801388" y="0"/>
            <a:ext cx="11457912" cy="3086100"/>
            <a:chOff x="0" y="0"/>
            <a:chExt cx="3017722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17722" cy="812800"/>
            </a:xfrm>
            <a:custGeom>
              <a:avLst/>
              <a:gdLst/>
              <a:ahLst/>
              <a:cxnLst/>
              <a:rect l="l" t="t" r="r" b="b"/>
              <a:pathLst>
                <a:path w="3017722" h="812800">
                  <a:moveTo>
                    <a:pt x="0" y="0"/>
                  </a:moveTo>
                  <a:lnTo>
                    <a:pt x="3017722" y="0"/>
                  </a:lnTo>
                  <a:lnTo>
                    <a:pt x="3017722" y="812800"/>
                  </a:lnTo>
                  <a:lnTo>
                    <a:pt x="0" y="812800"/>
                  </a:lnTo>
                  <a:close/>
                </a:path>
              </a:pathLst>
            </a:custGeom>
            <a:gradFill rotWithShape="1">
              <a:gsLst>
                <a:gs pos="0">
                  <a:srgbClr val="091005">
                    <a:alpha val="100000"/>
                  </a:srgbClr>
                </a:gs>
                <a:gs pos="100000">
                  <a:srgbClr val="091005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3017722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4118927"/>
            <a:ext cx="3938781" cy="2323734"/>
            <a:chOff x="0" y="0"/>
            <a:chExt cx="610220" cy="36000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0220" cy="360007"/>
            </a:xfrm>
            <a:custGeom>
              <a:avLst/>
              <a:gdLst/>
              <a:ahLst/>
              <a:cxnLst/>
              <a:rect l="l" t="t" r="r" b="b"/>
              <a:pathLst>
                <a:path w="610220" h="360007">
                  <a:moveTo>
                    <a:pt x="0" y="0"/>
                  </a:moveTo>
                  <a:lnTo>
                    <a:pt x="610220" y="0"/>
                  </a:lnTo>
                  <a:lnTo>
                    <a:pt x="610220" y="360007"/>
                  </a:lnTo>
                  <a:lnTo>
                    <a:pt x="0" y="360007"/>
                  </a:lnTo>
                  <a:close/>
                </a:path>
              </a:pathLst>
            </a:custGeom>
            <a:blipFill>
              <a:blip r:embed="rId3"/>
              <a:stretch>
                <a:fillRect t="-63138" b="-63138"/>
              </a:stretch>
            </a:blipFill>
          </p:spPr>
        </p:sp>
      </p:grpSp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204056"/>
              </p:ext>
            </p:extLst>
          </p:nvPr>
        </p:nvGraphicFramePr>
        <p:xfrm>
          <a:off x="5687573" y="4448103"/>
          <a:ext cx="7783964" cy="4772025"/>
        </p:xfrm>
        <a:graphic>
          <a:graphicData uri="http://schemas.openxmlformats.org/drawingml/2006/table">
            <a:tbl>
              <a:tblPr/>
              <a:tblGrid>
                <a:gridCol w="2388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8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56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14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44833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 dirty="0" err="1">
                          <a:solidFill>
                            <a:srgbClr val="000000"/>
                          </a:solidFill>
                          <a:latin typeface="Work Sans Bold"/>
                          <a:ea typeface="Work Sans Bold"/>
                          <a:cs typeface="Work Sans Bold"/>
                          <a:sym typeface="Work Sans Bold"/>
                        </a:rPr>
                        <a:t>Рослина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latin typeface="Work Sans Bold"/>
                          <a:ea typeface="Work Sans Bold"/>
                          <a:cs typeface="Work Sans Bold"/>
                          <a:sym typeface="Work Sans Bold"/>
                        </a:rPr>
                        <a:t>Фаза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latin typeface="Work Sans Bold"/>
                          <a:ea typeface="Work Sans Bold"/>
                          <a:cs typeface="Work Sans Bold"/>
                          <a:sym typeface="Work Sans Bold"/>
                        </a:rPr>
                        <a:t>Температура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latin typeface="Work Sans Bold"/>
                          <a:ea typeface="Work Sans Bold"/>
                          <a:cs typeface="Work Sans Bold"/>
                          <a:sym typeface="Work Sans Bold"/>
                        </a:rPr>
                        <a:t>Комахи/15 хв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4833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i="1" dirty="0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Galanthus nivalis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dirty="0" err="1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Завершення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 </a:t>
                      </a:r>
                      <a:r>
                        <a:rPr lang="en-US" sz="1500" dirty="0" err="1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антезису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+8°C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7453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i="1" dirty="0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Narcissus</a:t>
                      </a:r>
                      <a:r>
                        <a:rPr lang="uk-UA" sz="1500" i="1" dirty="0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 </a:t>
                      </a:r>
                      <a:r>
                        <a:rPr lang="en-US" sz="1500" i="1" dirty="0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sp.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Антезис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+10°C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7453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i="1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Muscari neglectum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Антезис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+10°C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7453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i="1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Viola odorata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Антезис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+12°C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2 (</a:t>
                      </a:r>
                      <a:r>
                        <a:rPr lang="en-US" sz="1500" i="1" dirty="0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Bombus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)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>
            <a:off x="1028700" y="6934566"/>
            <a:ext cx="3938781" cy="2323734"/>
            <a:chOff x="0" y="0"/>
            <a:chExt cx="610220" cy="36000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0220" cy="360007"/>
            </a:xfrm>
            <a:custGeom>
              <a:avLst/>
              <a:gdLst/>
              <a:ahLst/>
              <a:cxnLst/>
              <a:rect l="l" t="t" r="r" b="b"/>
              <a:pathLst>
                <a:path w="610220" h="360007">
                  <a:moveTo>
                    <a:pt x="0" y="0"/>
                  </a:moveTo>
                  <a:lnTo>
                    <a:pt x="610220" y="0"/>
                  </a:lnTo>
                  <a:lnTo>
                    <a:pt x="610220" y="360007"/>
                  </a:lnTo>
                  <a:lnTo>
                    <a:pt x="0" y="360007"/>
                  </a:lnTo>
                  <a:close/>
                </a:path>
              </a:pathLst>
            </a:custGeom>
            <a:blipFill>
              <a:blip r:embed="rId4"/>
              <a:stretch>
                <a:fillRect l="-2335" r="-2335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4191629" y="3338875"/>
            <a:ext cx="3067671" cy="2218456"/>
            <a:chOff x="0" y="0"/>
            <a:chExt cx="807946" cy="58428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07946" cy="584285"/>
            </a:xfrm>
            <a:custGeom>
              <a:avLst/>
              <a:gdLst/>
              <a:ahLst/>
              <a:cxnLst/>
              <a:rect l="l" t="t" r="r" b="b"/>
              <a:pathLst>
                <a:path w="807946" h="584285">
                  <a:moveTo>
                    <a:pt x="0" y="0"/>
                  </a:moveTo>
                  <a:lnTo>
                    <a:pt x="807946" y="0"/>
                  </a:lnTo>
                  <a:lnTo>
                    <a:pt x="807946" y="584285"/>
                  </a:lnTo>
                  <a:lnTo>
                    <a:pt x="0" y="584285"/>
                  </a:lnTo>
                  <a:close/>
                </a:path>
              </a:pathLst>
            </a:custGeom>
            <a:solidFill>
              <a:srgbClr val="324A32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07946" cy="6223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191629" y="5814506"/>
            <a:ext cx="3067671" cy="3439399"/>
            <a:chOff x="0" y="0"/>
            <a:chExt cx="475262" cy="53285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75262" cy="532853"/>
            </a:xfrm>
            <a:custGeom>
              <a:avLst/>
              <a:gdLst/>
              <a:ahLst/>
              <a:cxnLst/>
              <a:rect l="l" t="t" r="r" b="b"/>
              <a:pathLst>
                <a:path w="475262" h="532853">
                  <a:moveTo>
                    <a:pt x="0" y="0"/>
                  </a:moveTo>
                  <a:lnTo>
                    <a:pt x="475262" y="0"/>
                  </a:lnTo>
                  <a:lnTo>
                    <a:pt x="475262" y="532853"/>
                  </a:lnTo>
                  <a:lnTo>
                    <a:pt x="0" y="532853"/>
                  </a:lnTo>
                  <a:close/>
                </a:path>
              </a:pathLst>
            </a:custGeom>
            <a:blipFill>
              <a:blip r:embed="rId5"/>
              <a:stretch>
                <a:fillRect t="-9560" b="-9560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1028700" y="1488623"/>
            <a:ext cx="4772688" cy="1976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9"/>
              </a:lnSpc>
            </a:pPr>
            <a:r>
              <a:rPr lang="en-US" sz="5499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Херсонщина: результати спостережень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524032" y="3485962"/>
            <a:ext cx="2402866" cy="187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Примітка:</a:t>
            </a: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При +4 - (+8) °C комах не виявлено. При +10 - (+12) °C зафіксовано 2 особини Bombus terrestris (обігрів) та 1 особину Apis mellifera.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4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81603" y="37050"/>
            <a:ext cx="5646765" cy="10249950"/>
            <a:chOff x="0" y="0"/>
            <a:chExt cx="599152" cy="10875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9152" cy="1087575"/>
            </a:xfrm>
            <a:custGeom>
              <a:avLst/>
              <a:gdLst/>
              <a:ahLst/>
              <a:cxnLst/>
              <a:rect l="l" t="t" r="r" b="b"/>
              <a:pathLst>
                <a:path w="599152" h="1087575">
                  <a:moveTo>
                    <a:pt x="0" y="0"/>
                  </a:moveTo>
                  <a:lnTo>
                    <a:pt x="599152" y="0"/>
                  </a:lnTo>
                  <a:lnTo>
                    <a:pt x="599152" y="1087575"/>
                  </a:lnTo>
                  <a:lnTo>
                    <a:pt x="0" y="1087575"/>
                  </a:lnTo>
                  <a:close/>
                </a:path>
              </a:pathLst>
            </a:custGeom>
            <a:blipFill>
              <a:blip r:embed="rId2"/>
              <a:stretch>
                <a:fillRect l="-17987" r="-1798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3792179" y="1730778"/>
            <a:ext cx="2625173" cy="4577883"/>
            <a:chOff x="0" y="0"/>
            <a:chExt cx="691404" cy="120569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1404" cy="1205698"/>
            </a:xfrm>
            <a:custGeom>
              <a:avLst/>
              <a:gdLst/>
              <a:ahLst/>
              <a:cxnLst/>
              <a:rect l="l" t="t" r="r" b="b"/>
              <a:pathLst>
                <a:path w="691404" h="1205698">
                  <a:moveTo>
                    <a:pt x="0" y="0"/>
                  </a:moveTo>
                  <a:lnTo>
                    <a:pt x="691404" y="0"/>
                  </a:lnTo>
                  <a:lnTo>
                    <a:pt x="691404" y="1205698"/>
                  </a:lnTo>
                  <a:lnTo>
                    <a:pt x="0" y="1205698"/>
                  </a:lnTo>
                  <a:close/>
                </a:path>
              </a:pathLst>
            </a:custGeom>
            <a:solidFill>
              <a:srgbClr val="1B241B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691404" cy="12437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2180650"/>
            <a:ext cx="2946489" cy="609224"/>
            <a:chOff x="0" y="0"/>
            <a:chExt cx="1124859" cy="23257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24859" cy="232579"/>
            </a:xfrm>
            <a:custGeom>
              <a:avLst/>
              <a:gdLst/>
              <a:ahLst/>
              <a:cxnLst/>
              <a:rect l="l" t="t" r="r" b="b"/>
              <a:pathLst>
                <a:path w="1124859" h="232579">
                  <a:moveTo>
                    <a:pt x="0" y="0"/>
                  </a:moveTo>
                  <a:lnTo>
                    <a:pt x="1124859" y="0"/>
                  </a:lnTo>
                  <a:lnTo>
                    <a:pt x="1124859" y="232579"/>
                  </a:lnTo>
                  <a:lnTo>
                    <a:pt x="0" y="232579"/>
                  </a:lnTo>
                  <a:close/>
                </a:path>
              </a:pathLst>
            </a:custGeom>
            <a:solidFill>
              <a:srgbClr val="324A32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1124859" cy="289729"/>
            </a:xfrm>
            <a:prstGeom prst="rect">
              <a:avLst/>
            </a:prstGeom>
          </p:spPr>
          <p:txBody>
            <a:bodyPr lIns="35046" tIns="35046" rIns="35046" bIns="35046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4251786"/>
            <a:ext cx="2946489" cy="609224"/>
            <a:chOff x="0" y="0"/>
            <a:chExt cx="1124859" cy="23257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24859" cy="232579"/>
            </a:xfrm>
            <a:custGeom>
              <a:avLst/>
              <a:gdLst/>
              <a:ahLst/>
              <a:cxnLst/>
              <a:rect l="l" t="t" r="r" b="b"/>
              <a:pathLst>
                <a:path w="1124859" h="232579">
                  <a:moveTo>
                    <a:pt x="0" y="0"/>
                  </a:moveTo>
                  <a:lnTo>
                    <a:pt x="1124859" y="0"/>
                  </a:lnTo>
                  <a:lnTo>
                    <a:pt x="1124859" y="232579"/>
                  </a:lnTo>
                  <a:lnTo>
                    <a:pt x="0" y="232579"/>
                  </a:lnTo>
                  <a:close/>
                </a:path>
              </a:pathLst>
            </a:custGeom>
            <a:solidFill>
              <a:srgbClr val="324A32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124859" cy="289729"/>
            </a:xfrm>
            <a:prstGeom prst="rect">
              <a:avLst/>
            </a:prstGeom>
          </p:spPr>
          <p:txBody>
            <a:bodyPr lIns="35046" tIns="35046" rIns="35046" bIns="35046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214667" y="4654953"/>
            <a:ext cx="2946489" cy="609224"/>
            <a:chOff x="0" y="0"/>
            <a:chExt cx="1124859" cy="23257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24859" cy="232579"/>
            </a:xfrm>
            <a:custGeom>
              <a:avLst/>
              <a:gdLst/>
              <a:ahLst/>
              <a:cxnLst/>
              <a:rect l="l" t="t" r="r" b="b"/>
              <a:pathLst>
                <a:path w="1124859" h="232579">
                  <a:moveTo>
                    <a:pt x="0" y="0"/>
                  </a:moveTo>
                  <a:lnTo>
                    <a:pt x="1124859" y="0"/>
                  </a:lnTo>
                  <a:lnTo>
                    <a:pt x="1124859" y="232579"/>
                  </a:lnTo>
                  <a:lnTo>
                    <a:pt x="0" y="232579"/>
                  </a:lnTo>
                  <a:close/>
                </a:path>
              </a:pathLst>
            </a:custGeom>
            <a:solidFill>
              <a:srgbClr val="324A32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124859" cy="289729"/>
            </a:xfrm>
            <a:prstGeom prst="rect">
              <a:avLst/>
            </a:prstGeom>
          </p:spPr>
          <p:txBody>
            <a:bodyPr lIns="35046" tIns="35046" rIns="35046" bIns="35046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214667" y="6631310"/>
            <a:ext cx="2946489" cy="609224"/>
            <a:chOff x="0" y="0"/>
            <a:chExt cx="1124859" cy="23257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24859" cy="232579"/>
            </a:xfrm>
            <a:custGeom>
              <a:avLst/>
              <a:gdLst/>
              <a:ahLst/>
              <a:cxnLst/>
              <a:rect l="l" t="t" r="r" b="b"/>
              <a:pathLst>
                <a:path w="1124859" h="232579">
                  <a:moveTo>
                    <a:pt x="0" y="0"/>
                  </a:moveTo>
                  <a:lnTo>
                    <a:pt x="1124859" y="0"/>
                  </a:lnTo>
                  <a:lnTo>
                    <a:pt x="1124859" y="232579"/>
                  </a:lnTo>
                  <a:lnTo>
                    <a:pt x="0" y="232579"/>
                  </a:lnTo>
                  <a:close/>
                </a:path>
              </a:pathLst>
            </a:custGeom>
            <a:solidFill>
              <a:srgbClr val="324A32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124859" cy="289729"/>
            </a:xfrm>
            <a:prstGeom prst="rect">
              <a:avLst/>
            </a:prstGeom>
          </p:spPr>
          <p:txBody>
            <a:bodyPr lIns="35046" tIns="35046" rIns="35046" bIns="35046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6631310"/>
            <a:ext cx="2927439" cy="2626990"/>
            <a:chOff x="0" y="0"/>
            <a:chExt cx="310617" cy="278738"/>
          </a:xfrm>
        </p:grpSpPr>
        <p:sp>
          <p:nvSpPr>
            <p:cNvPr id="20" name="Freeform 20"/>
            <p:cNvSpPr/>
            <p:nvPr/>
          </p:nvSpPr>
          <p:spPr>
            <a:xfrm rot="5400000">
              <a:off x="15940" y="-15940"/>
              <a:ext cx="278738" cy="310617"/>
            </a:xfrm>
            <a:custGeom>
              <a:avLst/>
              <a:gdLst/>
              <a:ahLst/>
              <a:cxnLst/>
              <a:rect l="l" t="t" r="r" b="b"/>
              <a:pathLst>
                <a:path w="278738" h="310617">
                  <a:moveTo>
                    <a:pt x="0" y="310617"/>
                  </a:moveTo>
                  <a:lnTo>
                    <a:pt x="0" y="0"/>
                  </a:lnTo>
                  <a:lnTo>
                    <a:pt x="278737" y="0"/>
                  </a:lnTo>
                  <a:lnTo>
                    <a:pt x="278737" y="310617"/>
                  </a:lnTo>
                  <a:close/>
                </a:path>
              </a:pathLst>
            </a:custGeom>
            <a:blipFill>
              <a:blip r:embed="rId3"/>
              <a:stretch>
                <a:fillRect l="-1033" t="-1855" r="-10403" b="-53074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11214667" y="1883178"/>
            <a:ext cx="6044633" cy="1451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sz="60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Святий Влас: природні умови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2286379"/>
            <a:ext cx="2946489" cy="350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1"/>
              </a:lnSpc>
              <a:spcBef>
                <a:spcPct val="0"/>
              </a:spcBef>
            </a:pPr>
            <a:r>
              <a:rPr lang="en-US" sz="1987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03. Температура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8700" y="3199450"/>
            <a:ext cx="5195365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+10 - (+16 °C) (24–30 березня 2026)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" y="4357514"/>
            <a:ext cx="2946489" cy="350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1"/>
              </a:lnSpc>
              <a:spcBef>
                <a:spcPct val="0"/>
              </a:spcBef>
            </a:pPr>
            <a:r>
              <a:rPr lang="en-US" sz="1987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04. Кількість локацій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8700" y="5270585"/>
            <a:ext cx="5195365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Усього за період було досліджено 8 локацій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214667" y="4584187"/>
            <a:ext cx="2946489" cy="703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1"/>
              </a:lnSpc>
              <a:spcBef>
                <a:spcPct val="0"/>
              </a:spcBef>
            </a:pPr>
            <a:r>
              <a:rPr lang="en-US" sz="1987" b="1" dirty="0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01. </a:t>
            </a:r>
            <a:r>
              <a:rPr lang="en-US" sz="1987" b="1" dirty="0" err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Географічне</a:t>
            </a:r>
            <a:r>
              <a:rPr lang="en-US" sz="1987" b="1" dirty="0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1987" b="1" dirty="0" err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положення</a:t>
            </a:r>
            <a:endParaRPr lang="en-US" sz="1987" b="1" dirty="0">
              <a:solidFill>
                <a:srgbClr val="FFFFFF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1214667" y="5673752"/>
            <a:ext cx="6044633" cy="296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м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.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Святий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Влас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,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висота</a:t>
            </a:r>
            <a:r>
              <a:rPr lang="en-US" sz="179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0–200 </a:t>
            </a:r>
            <a:r>
              <a:rPr lang="en-US" sz="1799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м</a:t>
            </a:r>
            <a:endParaRPr lang="en-US" sz="1799" dirty="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1214667" y="6737038"/>
            <a:ext cx="2946489" cy="350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1"/>
              </a:lnSpc>
              <a:spcBef>
                <a:spcPct val="0"/>
              </a:spcBef>
            </a:pPr>
            <a:r>
              <a:rPr lang="en-US" sz="1987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02. Клімат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214667" y="7650109"/>
            <a:ext cx="6044633" cy="63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Помірно-континентальний, пом'якшений Чорним морем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4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7750" y="4422761"/>
            <a:ext cx="5054515" cy="4835539"/>
            <a:chOff x="0" y="0"/>
            <a:chExt cx="590698" cy="5651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0698" cy="565107"/>
            </a:xfrm>
            <a:custGeom>
              <a:avLst/>
              <a:gdLst/>
              <a:ahLst/>
              <a:cxnLst/>
              <a:rect l="l" t="t" r="r" b="b"/>
              <a:pathLst>
                <a:path w="590698" h="565107">
                  <a:moveTo>
                    <a:pt x="0" y="0"/>
                  </a:moveTo>
                  <a:lnTo>
                    <a:pt x="590698" y="0"/>
                  </a:lnTo>
                  <a:lnTo>
                    <a:pt x="590698" y="565107"/>
                  </a:lnTo>
                  <a:lnTo>
                    <a:pt x="0" y="565107"/>
                  </a:lnTo>
                  <a:close/>
                </a:path>
              </a:pathLst>
            </a:custGeom>
            <a:blipFill>
              <a:blip r:embed="rId2"/>
              <a:stretch>
                <a:fillRect t="-19770" b="-1977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115116" y="5878648"/>
            <a:ext cx="11172884" cy="4408352"/>
            <a:chOff x="0" y="0"/>
            <a:chExt cx="1185503" cy="4677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85503" cy="467750"/>
            </a:xfrm>
            <a:custGeom>
              <a:avLst/>
              <a:gdLst/>
              <a:ahLst/>
              <a:cxnLst/>
              <a:rect l="l" t="t" r="r" b="b"/>
              <a:pathLst>
                <a:path w="1185503" h="467750">
                  <a:moveTo>
                    <a:pt x="0" y="0"/>
                  </a:moveTo>
                  <a:lnTo>
                    <a:pt x="1185503" y="0"/>
                  </a:lnTo>
                  <a:lnTo>
                    <a:pt x="1185503" y="467750"/>
                  </a:lnTo>
                  <a:lnTo>
                    <a:pt x="0" y="467750"/>
                  </a:lnTo>
                  <a:close/>
                </a:path>
              </a:pathLst>
            </a:custGeom>
            <a:blipFill>
              <a:blip r:embed="rId3"/>
              <a:stretch>
                <a:fillRect t="-202537" b="-57660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028700" y="1629263"/>
            <a:ext cx="5447642" cy="2147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sz="6000" dirty="0" err="1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Болгарія</a:t>
            </a:r>
            <a:r>
              <a:rPr lang="en-US" sz="6000" dirty="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: </a:t>
            </a:r>
            <a:r>
              <a:rPr lang="en-US" sz="6000" dirty="0" err="1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результати</a:t>
            </a:r>
            <a:r>
              <a:rPr lang="en-US" sz="6000" dirty="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спостережень</a:t>
            </a:r>
            <a:r>
              <a:rPr lang="en-US" sz="6000" dirty="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326057"/>
              </p:ext>
            </p:extLst>
          </p:nvPr>
        </p:nvGraphicFramePr>
        <p:xfrm>
          <a:off x="7115116" y="1684280"/>
          <a:ext cx="8654532" cy="3592677"/>
        </p:xfrm>
        <a:graphic>
          <a:graphicData uri="http://schemas.openxmlformats.org/drawingml/2006/table">
            <a:tbl>
              <a:tblPr/>
              <a:tblGrid>
                <a:gridCol w="1815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9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0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90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42039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 dirty="0" err="1">
                          <a:solidFill>
                            <a:srgbClr val="000000"/>
                          </a:solidFill>
                          <a:latin typeface="Work Sans Bold"/>
                          <a:ea typeface="Work Sans Bold"/>
                          <a:cs typeface="Work Sans Bold"/>
                          <a:sym typeface="Work Sans Bold"/>
                        </a:rPr>
                        <a:t>Рослина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latin typeface="Work Sans Bold"/>
                          <a:ea typeface="Work Sans Bold"/>
                          <a:cs typeface="Work Sans Bold"/>
                          <a:sym typeface="Work Sans Bold"/>
                        </a:rPr>
                        <a:t>Фаза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latin typeface="Work Sans Bold"/>
                          <a:ea typeface="Work Sans Bold"/>
                          <a:cs typeface="Work Sans Bold"/>
                          <a:sym typeface="Work Sans Bold"/>
                        </a:rPr>
                        <a:t>Температура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latin typeface="Work Sans Bold"/>
                          <a:ea typeface="Work Sans Bold"/>
                          <a:cs typeface="Work Sans Bold"/>
                          <a:sym typeface="Work Sans Bold"/>
                        </a:rPr>
                        <a:t>Комахи/15 хв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4488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i="1" dirty="0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Prunus </a:t>
                      </a:r>
                      <a:r>
                        <a:rPr lang="en-US" sz="1500" i="1" dirty="0" err="1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armeniaca</a:t>
                      </a:r>
                      <a:r>
                        <a:rPr lang="en-US" sz="1500" i="1" dirty="0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 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dirty="0" err="1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Масовий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 </a:t>
                      </a:r>
                      <a:r>
                        <a:rPr lang="en-US" sz="1500" dirty="0" err="1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антезис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+14°C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17 (Apis)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6150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i="1" dirty="0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Crocus 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Завершення антезису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+12°C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3 (Bombus)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4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76023" y="0"/>
            <a:ext cx="10383277" cy="4118927"/>
            <a:chOff x="0" y="0"/>
            <a:chExt cx="1608641" cy="638130"/>
          </a:xfrm>
        </p:grpSpPr>
        <p:sp>
          <p:nvSpPr>
            <p:cNvPr id="3" name="Freeform 3"/>
            <p:cNvSpPr/>
            <p:nvPr/>
          </p:nvSpPr>
          <p:spPr>
            <a:xfrm rot="-5400000">
              <a:off x="485256" y="-485256"/>
              <a:ext cx="638130" cy="1608641"/>
            </a:xfrm>
            <a:custGeom>
              <a:avLst/>
              <a:gdLst/>
              <a:ahLst/>
              <a:cxnLst/>
              <a:rect l="l" t="t" r="r" b="b"/>
              <a:pathLst>
                <a:path w="638130" h="1608641">
                  <a:moveTo>
                    <a:pt x="638129" y="0"/>
                  </a:moveTo>
                  <a:lnTo>
                    <a:pt x="638129" y="1608641"/>
                  </a:lnTo>
                  <a:lnTo>
                    <a:pt x="0" y="1608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3876" t="-16747" r="-68210" b="-1674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76023" y="0"/>
            <a:ext cx="10383277" cy="1543050"/>
            <a:chOff x="0" y="0"/>
            <a:chExt cx="273469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34690" cy="812800"/>
            </a:xfrm>
            <a:custGeom>
              <a:avLst/>
              <a:gdLst/>
              <a:ahLst/>
              <a:cxnLst/>
              <a:rect l="l" t="t" r="r" b="b"/>
              <a:pathLst>
                <a:path w="2734690" h="812800">
                  <a:moveTo>
                    <a:pt x="0" y="0"/>
                  </a:moveTo>
                  <a:lnTo>
                    <a:pt x="2734690" y="0"/>
                  </a:lnTo>
                  <a:lnTo>
                    <a:pt x="2734690" y="812800"/>
                  </a:lnTo>
                  <a:lnTo>
                    <a:pt x="0" y="812800"/>
                  </a:lnTo>
                  <a:close/>
                </a:path>
              </a:pathLst>
            </a:custGeom>
            <a:gradFill rotWithShape="1">
              <a:gsLst>
                <a:gs pos="0">
                  <a:srgbClr val="091005">
                    <a:alpha val="100000"/>
                  </a:srgbClr>
                </a:gs>
                <a:gs pos="100000">
                  <a:srgbClr val="091005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73469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4118927"/>
            <a:ext cx="3938781" cy="5139373"/>
            <a:chOff x="0" y="0"/>
            <a:chExt cx="610220" cy="79622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0220" cy="796223"/>
            </a:xfrm>
            <a:custGeom>
              <a:avLst/>
              <a:gdLst/>
              <a:ahLst/>
              <a:cxnLst/>
              <a:rect l="l" t="t" r="r" b="b"/>
              <a:pathLst>
                <a:path w="610220" h="796223">
                  <a:moveTo>
                    <a:pt x="0" y="0"/>
                  </a:moveTo>
                  <a:lnTo>
                    <a:pt x="610220" y="0"/>
                  </a:lnTo>
                  <a:lnTo>
                    <a:pt x="610220" y="796223"/>
                  </a:lnTo>
                  <a:lnTo>
                    <a:pt x="0" y="796223"/>
                  </a:lnTo>
                  <a:close/>
                </a:path>
              </a:pathLst>
            </a:custGeom>
            <a:blipFill>
              <a:blip r:embed="rId3"/>
              <a:stretch>
                <a:fillRect t="-1154" b="-1154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028700" y="1230788"/>
            <a:ext cx="5425838" cy="1451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9"/>
              </a:lnSpc>
            </a:pPr>
            <a:r>
              <a:rPr lang="en-US" sz="5999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Порівняльний аналіз</a:t>
            </a:r>
          </a:p>
        </p:txBody>
      </p:sp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24579"/>
              </p:ext>
            </p:extLst>
          </p:nvPr>
        </p:nvGraphicFramePr>
        <p:xfrm>
          <a:off x="6876023" y="4357823"/>
          <a:ext cx="10383277" cy="5181601"/>
        </p:xfrm>
        <a:graphic>
          <a:graphicData uri="http://schemas.openxmlformats.org/drawingml/2006/table">
            <a:tbl>
              <a:tblPr/>
              <a:tblGrid>
                <a:gridCol w="3621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7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48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1951"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1799" b="1" dirty="0" err="1">
                          <a:solidFill>
                            <a:srgbClr val="000000"/>
                          </a:solidFill>
                          <a:latin typeface="Work Sans Bold"/>
                          <a:ea typeface="Work Sans Bold"/>
                          <a:cs typeface="Work Sans Bold"/>
                          <a:sym typeface="Work Sans Bold"/>
                        </a:rPr>
                        <a:t>Параметр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1799" b="1">
                          <a:solidFill>
                            <a:srgbClr val="000000"/>
                          </a:solidFill>
                          <a:latin typeface="Work Sans Bold"/>
                          <a:ea typeface="Work Sans Bold"/>
                          <a:cs typeface="Work Sans Bold"/>
                          <a:sym typeface="Work Sans Bold"/>
                        </a:rPr>
                        <a:t>Херсонщина (степ)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1799" b="1">
                          <a:solidFill>
                            <a:srgbClr val="000000"/>
                          </a:solidFill>
                          <a:latin typeface="Work Sans Bold"/>
                          <a:ea typeface="Work Sans Bold"/>
                          <a:cs typeface="Work Sans Bold"/>
                          <a:sym typeface="Work Sans Bold"/>
                        </a:rPr>
                        <a:t>Святий Влас (гори)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930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i="1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Рельєф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Низовина (0–50) м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Гірський схил (0-200 м)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1930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i="1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Температура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+4 - (+13) °C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+10 - (+16) °C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1930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i="1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Стадія весни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Початок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Активний початок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1930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i="1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Активність комах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3 особини/15 хв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17 особин/15 хв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1930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i="1">
                          <a:solidFill>
                            <a:srgbClr val="000000"/>
                          </a:solidFill>
                          <a:latin typeface="Work Sans Italics"/>
                          <a:ea typeface="Work Sans Italics"/>
                          <a:cs typeface="Work Sans Italics"/>
                          <a:sym typeface="Work Sans Italics"/>
                        </a:rPr>
                        <a:t>Синхронізація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Десинхронізація (7–10 діб)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dirty="0" err="1">
                          <a:solidFill>
                            <a:srgbClr val="000000"/>
                          </a:solidFill>
                          <a:latin typeface="Work Sans"/>
                          <a:ea typeface="Work Sans"/>
                          <a:cs typeface="Work Sans"/>
                          <a:sym typeface="Work Sans"/>
                        </a:rPr>
                        <a:t>Синхронізація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4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999583" y="1476863"/>
            <a:ext cx="9259717" cy="5529553"/>
            <a:chOff x="0" y="0"/>
            <a:chExt cx="12346289" cy="737273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086" b="4086"/>
            <a:stretch>
              <a:fillRect/>
            </a:stretch>
          </p:blipFill>
          <p:spPr>
            <a:xfrm>
              <a:off x="0" y="0"/>
              <a:ext cx="6014394" cy="7372737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24898" t="30060" b="5161"/>
            <a:stretch>
              <a:fillRect/>
            </a:stretch>
          </p:blipFill>
          <p:spPr>
            <a:xfrm>
              <a:off x="6331894" y="0"/>
              <a:ext cx="6014394" cy="7372737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2120239" y="7006415"/>
            <a:ext cx="4548170" cy="713758"/>
            <a:chOff x="0" y="0"/>
            <a:chExt cx="1655045" cy="2597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55045" cy="259731"/>
            </a:xfrm>
            <a:custGeom>
              <a:avLst/>
              <a:gdLst/>
              <a:ahLst/>
              <a:cxnLst/>
              <a:rect l="l" t="t" r="r" b="b"/>
              <a:pathLst>
                <a:path w="1655045" h="259731">
                  <a:moveTo>
                    <a:pt x="0" y="0"/>
                  </a:moveTo>
                  <a:lnTo>
                    <a:pt x="1655045" y="0"/>
                  </a:lnTo>
                  <a:lnTo>
                    <a:pt x="1655045" y="259731"/>
                  </a:lnTo>
                  <a:lnTo>
                    <a:pt x="0" y="259731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55045" cy="297831"/>
            </a:xfrm>
            <a:prstGeom prst="rect">
              <a:avLst/>
            </a:prstGeom>
          </p:spPr>
          <p:txBody>
            <a:bodyPr lIns="36768" tIns="36768" rIns="36768" bIns="36768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20239" y="5717705"/>
            <a:ext cx="4548170" cy="713758"/>
            <a:chOff x="0" y="0"/>
            <a:chExt cx="1655045" cy="2597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55045" cy="259731"/>
            </a:xfrm>
            <a:custGeom>
              <a:avLst/>
              <a:gdLst/>
              <a:ahLst/>
              <a:cxnLst/>
              <a:rect l="l" t="t" r="r" b="b"/>
              <a:pathLst>
                <a:path w="1655045" h="259731">
                  <a:moveTo>
                    <a:pt x="0" y="0"/>
                  </a:moveTo>
                  <a:lnTo>
                    <a:pt x="1655045" y="0"/>
                  </a:lnTo>
                  <a:lnTo>
                    <a:pt x="1655045" y="259731"/>
                  </a:lnTo>
                  <a:lnTo>
                    <a:pt x="0" y="259731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655045" cy="297831"/>
            </a:xfrm>
            <a:prstGeom prst="rect">
              <a:avLst/>
            </a:prstGeom>
          </p:spPr>
          <p:txBody>
            <a:bodyPr lIns="36768" tIns="36768" rIns="36768" bIns="36768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7006415"/>
            <a:ext cx="746884" cy="713758"/>
            <a:chOff x="0" y="0"/>
            <a:chExt cx="271786" cy="25973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1786" cy="259731"/>
            </a:xfrm>
            <a:custGeom>
              <a:avLst/>
              <a:gdLst/>
              <a:ahLst/>
              <a:cxnLst/>
              <a:rect l="l" t="t" r="r" b="b"/>
              <a:pathLst>
                <a:path w="271786" h="259731">
                  <a:moveTo>
                    <a:pt x="0" y="0"/>
                  </a:moveTo>
                  <a:lnTo>
                    <a:pt x="271786" y="0"/>
                  </a:lnTo>
                  <a:lnTo>
                    <a:pt x="271786" y="259731"/>
                  </a:lnTo>
                  <a:lnTo>
                    <a:pt x="0" y="259731"/>
                  </a:lnTo>
                  <a:close/>
                </a:path>
              </a:pathLst>
            </a:custGeom>
            <a:solidFill>
              <a:srgbClr val="324A32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71786" cy="297831"/>
            </a:xfrm>
            <a:prstGeom prst="rect">
              <a:avLst/>
            </a:prstGeom>
          </p:spPr>
          <p:txBody>
            <a:bodyPr lIns="36768" tIns="36768" rIns="36768" bIns="36768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5717705"/>
            <a:ext cx="746884" cy="713758"/>
            <a:chOff x="0" y="0"/>
            <a:chExt cx="271786" cy="25973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71786" cy="259731"/>
            </a:xfrm>
            <a:custGeom>
              <a:avLst/>
              <a:gdLst/>
              <a:ahLst/>
              <a:cxnLst/>
              <a:rect l="l" t="t" r="r" b="b"/>
              <a:pathLst>
                <a:path w="271786" h="259731">
                  <a:moveTo>
                    <a:pt x="0" y="0"/>
                  </a:moveTo>
                  <a:lnTo>
                    <a:pt x="271786" y="0"/>
                  </a:lnTo>
                  <a:lnTo>
                    <a:pt x="271786" y="259731"/>
                  </a:lnTo>
                  <a:lnTo>
                    <a:pt x="0" y="259731"/>
                  </a:lnTo>
                  <a:close/>
                </a:path>
              </a:pathLst>
            </a:custGeom>
            <a:solidFill>
              <a:srgbClr val="324A32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71786" cy="297831"/>
            </a:xfrm>
            <a:prstGeom prst="rect">
              <a:avLst/>
            </a:prstGeom>
          </p:spPr>
          <p:txBody>
            <a:bodyPr lIns="36768" tIns="36768" rIns="36768" bIns="36768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524528" y="5558859"/>
            <a:ext cx="6006829" cy="2656221"/>
            <a:chOff x="0" y="0"/>
            <a:chExt cx="1582045" cy="69958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82045" cy="699581"/>
            </a:xfrm>
            <a:custGeom>
              <a:avLst/>
              <a:gdLst/>
              <a:ahLst/>
              <a:cxnLst/>
              <a:rect l="l" t="t" r="r" b="b"/>
              <a:pathLst>
                <a:path w="1582045" h="699581">
                  <a:moveTo>
                    <a:pt x="0" y="0"/>
                  </a:moveTo>
                  <a:lnTo>
                    <a:pt x="1582045" y="0"/>
                  </a:lnTo>
                  <a:lnTo>
                    <a:pt x="1582045" y="699581"/>
                  </a:lnTo>
                  <a:lnTo>
                    <a:pt x="0" y="699581"/>
                  </a:lnTo>
                  <a:close/>
                </a:path>
              </a:pathLst>
            </a:custGeom>
            <a:solidFill>
              <a:srgbClr val="324A32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582045" cy="7376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3867710" y="2391328"/>
            <a:ext cx="3765268" cy="3167532"/>
          </a:xfrm>
          <a:custGeom>
            <a:avLst/>
            <a:gdLst/>
            <a:ahLst/>
            <a:cxnLst/>
            <a:rect l="l" t="t" r="r" b="b"/>
            <a:pathLst>
              <a:path w="3765268" h="3167532">
                <a:moveTo>
                  <a:pt x="0" y="0"/>
                </a:moveTo>
                <a:lnTo>
                  <a:pt x="3765268" y="0"/>
                </a:lnTo>
                <a:lnTo>
                  <a:pt x="3765268" y="3167531"/>
                </a:lnTo>
                <a:lnTo>
                  <a:pt x="0" y="3167531"/>
                </a:lnTo>
                <a:lnTo>
                  <a:pt x="0" y="0"/>
                </a:lnTo>
                <a:close/>
              </a:path>
            </a:pathLst>
          </a:custGeom>
          <a:blipFill>
            <a:blip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1081325" y="1761864"/>
            <a:ext cx="1114819" cy="1805374"/>
          </a:xfrm>
          <a:custGeom>
            <a:avLst/>
            <a:gdLst/>
            <a:ahLst/>
            <a:cxnLst/>
            <a:rect l="l" t="t" r="r" b="b"/>
            <a:pathLst>
              <a:path w="1114819" h="1805374">
                <a:moveTo>
                  <a:pt x="0" y="0"/>
                </a:moveTo>
                <a:lnTo>
                  <a:pt x="1114819" y="0"/>
                </a:lnTo>
                <a:lnTo>
                  <a:pt x="1114819" y="1805374"/>
                </a:lnTo>
                <a:lnTo>
                  <a:pt x="0" y="1805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028700" y="1629263"/>
            <a:ext cx="5639709" cy="2842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sz="60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«Вікно очікування» - географічний феномен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378032" y="7021529"/>
            <a:ext cx="4290377" cy="635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33"/>
              </a:lnSpc>
            </a:pPr>
            <a:r>
              <a:rPr lang="en-US" sz="180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У Святому Власі: вікно мінімальне або відсутнє (синхронно)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378032" y="5735614"/>
            <a:ext cx="4290377" cy="630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33"/>
              </a:lnSpc>
            </a:pPr>
            <a:r>
              <a:rPr lang="en-US" sz="180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У Херсоні: 7–10 діб (квітки готові, комахи сплять)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8700" y="8396448"/>
            <a:ext cx="5639709" cy="944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Причина цього</a:t>
            </a: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- континентальний клімат степу (перепади температури) та пом'якшений морський клімат гір.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286538" y="6783857"/>
            <a:ext cx="4651123" cy="944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Період між антезисом рослин і стартом масової активності комах через низьку/нестабільну температуру.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286538" y="6018682"/>
            <a:ext cx="3426880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Вікно очікування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4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948281" y="1533769"/>
            <a:ext cx="9311019" cy="4164906"/>
            <a:chOff x="0" y="0"/>
            <a:chExt cx="12414692" cy="555320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2775" r="12775"/>
            <a:stretch>
              <a:fillRect/>
            </a:stretch>
          </p:blipFill>
          <p:spPr>
            <a:xfrm>
              <a:off x="0" y="0"/>
              <a:ext cx="6143846" cy="5553209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38061" b="8630"/>
            <a:stretch>
              <a:fillRect/>
            </a:stretch>
          </p:blipFill>
          <p:spPr>
            <a:xfrm>
              <a:off x="6270846" y="0"/>
              <a:ext cx="6143846" cy="5553209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2103336" y="2671437"/>
            <a:ext cx="4134870" cy="2472063"/>
            <a:chOff x="0" y="0"/>
            <a:chExt cx="1472377" cy="8802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72377" cy="880272"/>
            </a:xfrm>
            <a:custGeom>
              <a:avLst/>
              <a:gdLst/>
              <a:ahLst/>
              <a:cxnLst/>
              <a:rect l="l" t="t" r="r" b="b"/>
              <a:pathLst>
                <a:path w="1472377" h="880272">
                  <a:moveTo>
                    <a:pt x="0" y="0"/>
                  </a:moveTo>
                  <a:lnTo>
                    <a:pt x="1472377" y="0"/>
                  </a:lnTo>
                  <a:lnTo>
                    <a:pt x="1472377" y="880272"/>
                  </a:lnTo>
                  <a:lnTo>
                    <a:pt x="0" y="880272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472377" cy="937422"/>
            </a:xfrm>
            <a:prstGeom prst="rect">
              <a:avLst/>
            </a:prstGeom>
          </p:spPr>
          <p:txBody>
            <a:bodyPr lIns="37573" tIns="37573" rIns="37573" bIns="37573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2671437"/>
            <a:ext cx="653150" cy="65315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24A3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96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 flipV="1">
            <a:off x="7129131" y="1533769"/>
            <a:ext cx="0" cy="803482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>
            <a:off x="8531100" y="4912414"/>
            <a:ext cx="5027283" cy="4345886"/>
            <a:chOff x="0" y="0"/>
            <a:chExt cx="1324058" cy="114459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24058" cy="1144595"/>
            </a:xfrm>
            <a:custGeom>
              <a:avLst/>
              <a:gdLst/>
              <a:ahLst/>
              <a:cxnLst/>
              <a:rect l="l" t="t" r="r" b="b"/>
              <a:pathLst>
                <a:path w="1324058" h="1144595">
                  <a:moveTo>
                    <a:pt x="0" y="0"/>
                  </a:moveTo>
                  <a:lnTo>
                    <a:pt x="1324058" y="0"/>
                  </a:lnTo>
                  <a:lnTo>
                    <a:pt x="1324058" y="1144595"/>
                  </a:lnTo>
                  <a:lnTo>
                    <a:pt x="0" y="1144595"/>
                  </a:lnTo>
                  <a:close/>
                </a:path>
              </a:pathLst>
            </a:custGeom>
            <a:solidFill>
              <a:srgbClr val="324A3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324058" cy="11922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103336" y="5372100"/>
            <a:ext cx="4134870" cy="817190"/>
            <a:chOff x="0" y="0"/>
            <a:chExt cx="1472377" cy="2909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72377" cy="290992"/>
            </a:xfrm>
            <a:custGeom>
              <a:avLst/>
              <a:gdLst/>
              <a:ahLst/>
              <a:cxnLst/>
              <a:rect l="l" t="t" r="r" b="b"/>
              <a:pathLst>
                <a:path w="1472377" h="290992">
                  <a:moveTo>
                    <a:pt x="0" y="0"/>
                  </a:moveTo>
                  <a:lnTo>
                    <a:pt x="1472377" y="0"/>
                  </a:lnTo>
                  <a:lnTo>
                    <a:pt x="1472377" y="290992"/>
                  </a:lnTo>
                  <a:lnTo>
                    <a:pt x="0" y="290992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1472377" cy="348142"/>
            </a:xfrm>
            <a:prstGeom prst="rect">
              <a:avLst/>
            </a:prstGeom>
          </p:spPr>
          <p:txBody>
            <a:bodyPr lIns="37573" tIns="37573" rIns="37573" bIns="37573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8700" y="5372100"/>
            <a:ext cx="653150" cy="653150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24A32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96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103336" y="6527111"/>
            <a:ext cx="4134870" cy="1459811"/>
            <a:chOff x="0" y="0"/>
            <a:chExt cx="1472377" cy="51982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72377" cy="519821"/>
            </a:xfrm>
            <a:custGeom>
              <a:avLst/>
              <a:gdLst/>
              <a:ahLst/>
              <a:cxnLst/>
              <a:rect l="l" t="t" r="r" b="b"/>
              <a:pathLst>
                <a:path w="1472377" h="519821">
                  <a:moveTo>
                    <a:pt x="0" y="0"/>
                  </a:moveTo>
                  <a:lnTo>
                    <a:pt x="1472377" y="0"/>
                  </a:lnTo>
                  <a:lnTo>
                    <a:pt x="1472377" y="519821"/>
                  </a:lnTo>
                  <a:lnTo>
                    <a:pt x="0" y="519821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1472377" cy="576971"/>
            </a:xfrm>
            <a:prstGeom prst="rect">
              <a:avLst/>
            </a:prstGeom>
          </p:spPr>
          <p:txBody>
            <a:bodyPr lIns="37573" tIns="37573" rIns="37573" bIns="37573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28700" y="6527111"/>
            <a:ext cx="653150" cy="653150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24A32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96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103336" y="8215521"/>
            <a:ext cx="4134870" cy="1353068"/>
            <a:chOff x="0" y="0"/>
            <a:chExt cx="1472377" cy="48181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472377" cy="481811"/>
            </a:xfrm>
            <a:custGeom>
              <a:avLst/>
              <a:gdLst/>
              <a:ahLst/>
              <a:cxnLst/>
              <a:rect l="l" t="t" r="r" b="b"/>
              <a:pathLst>
                <a:path w="1472377" h="481811">
                  <a:moveTo>
                    <a:pt x="0" y="0"/>
                  </a:moveTo>
                  <a:lnTo>
                    <a:pt x="1472377" y="0"/>
                  </a:lnTo>
                  <a:lnTo>
                    <a:pt x="1472377" y="481811"/>
                  </a:lnTo>
                  <a:lnTo>
                    <a:pt x="0" y="481811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1472377" cy="538961"/>
            </a:xfrm>
            <a:prstGeom prst="rect">
              <a:avLst/>
            </a:prstGeom>
          </p:spPr>
          <p:txBody>
            <a:bodyPr lIns="37573" tIns="37573" rIns="37573" bIns="37573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28700" y="8215521"/>
            <a:ext cx="653150" cy="653150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24A32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96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6431617" y="6025250"/>
            <a:ext cx="4918431" cy="3281935"/>
          </a:xfrm>
          <a:custGeom>
            <a:avLst/>
            <a:gdLst/>
            <a:ahLst/>
            <a:cxnLst/>
            <a:rect l="l" t="t" r="r" b="b"/>
            <a:pathLst>
              <a:path w="4918431" h="3281935">
                <a:moveTo>
                  <a:pt x="0" y="0"/>
                </a:moveTo>
                <a:lnTo>
                  <a:pt x="4918431" y="0"/>
                </a:lnTo>
                <a:lnTo>
                  <a:pt x="4918431" y="3281935"/>
                </a:lnTo>
                <a:lnTo>
                  <a:pt x="0" y="32819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 rot="-3442846">
            <a:off x="10417809" y="5410004"/>
            <a:ext cx="1284988" cy="1383568"/>
          </a:xfrm>
          <a:custGeom>
            <a:avLst/>
            <a:gdLst/>
            <a:ahLst/>
            <a:cxnLst/>
            <a:rect l="l" t="t" r="r" b="b"/>
            <a:pathLst>
              <a:path w="1284988" h="1383568">
                <a:moveTo>
                  <a:pt x="0" y="0"/>
                </a:moveTo>
                <a:lnTo>
                  <a:pt x="1284989" y="0"/>
                </a:lnTo>
                <a:lnTo>
                  <a:pt x="1284989" y="1383567"/>
                </a:lnTo>
                <a:lnTo>
                  <a:pt x="0" y="138356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0131295" y="6975003"/>
            <a:ext cx="3427087" cy="2283297"/>
          </a:xfrm>
          <a:custGeom>
            <a:avLst/>
            <a:gdLst/>
            <a:ahLst/>
            <a:cxnLst/>
            <a:rect l="l" t="t" r="r" b="b"/>
            <a:pathLst>
              <a:path w="3427087" h="2283297">
                <a:moveTo>
                  <a:pt x="0" y="0"/>
                </a:moveTo>
                <a:lnTo>
                  <a:pt x="3427088" y="0"/>
                </a:lnTo>
                <a:lnTo>
                  <a:pt x="3427088" y="2283297"/>
                </a:lnTo>
                <a:lnTo>
                  <a:pt x="0" y="22832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 rot="3162748">
            <a:off x="9426017" y="5192743"/>
            <a:ext cx="645193" cy="1665014"/>
          </a:xfrm>
          <a:custGeom>
            <a:avLst/>
            <a:gdLst/>
            <a:ahLst/>
            <a:cxnLst/>
            <a:rect l="l" t="t" r="r" b="b"/>
            <a:pathLst>
              <a:path w="645193" h="1665014">
                <a:moveTo>
                  <a:pt x="0" y="0"/>
                </a:moveTo>
                <a:lnTo>
                  <a:pt x="645193" y="0"/>
                </a:lnTo>
                <a:lnTo>
                  <a:pt x="645193" y="1665015"/>
                </a:lnTo>
                <a:lnTo>
                  <a:pt x="0" y="16650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1028700" y="1261736"/>
            <a:ext cx="5209506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Висновки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248290" y="2788222"/>
            <a:ext cx="3844961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У степовій зоні Херсонщини на кінець березня спостерігається «вікно очікування» тривалістю 7–10 діб через десинхронізацію між антезисом ентомофільних рослин (Galanthus, Muscari neglectum, Viola) та температурними умовами для активності комах.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47983" y="2788222"/>
            <a:ext cx="414584" cy="371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2"/>
              </a:lnSpc>
              <a:spcBef>
                <a:spcPct val="0"/>
              </a:spcBef>
            </a:pPr>
            <a:r>
              <a:rPr lang="en-US" sz="2130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248290" y="5488886"/>
            <a:ext cx="384496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Температурний поріг ефективного запилення -  стабільні +10 - (+12) °C.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47983" y="5488886"/>
            <a:ext cx="414584" cy="371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2"/>
              </a:lnSpc>
              <a:spcBef>
                <a:spcPct val="0"/>
              </a:spcBef>
            </a:pPr>
            <a:r>
              <a:rPr lang="en-US" sz="2130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02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248290" y="6643896"/>
            <a:ext cx="3844961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У гірських екосистемах Болгарії температурний режим стабільніший, що забезпечує синхронізацію і раніший старт вегетації на 10–14 діб.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147983" y="6643896"/>
            <a:ext cx="414584" cy="371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2"/>
              </a:lnSpc>
              <a:spcBef>
                <a:spcPct val="0"/>
              </a:spcBef>
            </a:pPr>
            <a:r>
              <a:rPr lang="en-US" sz="2130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248290" y="8332307"/>
            <a:ext cx="3844961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Рельєф і кліматична різниця (більш посушливий клімат) є ключовими географічними чинниками формування екологічних зв'язків.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147983" y="8332307"/>
            <a:ext cx="414584" cy="371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2"/>
              </a:lnSpc>
              <a:spcBef>
                <a:spcPct val="0"/>
              </a:spcBef>
            </a:pPr>
            <a:r>
              <a:rPr lang="en-US" sz="2130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04</a:t>
            </a:r>
          </a:p>
        </p:txBody>
      </p:sp>
      <p:sp>
        <p:nvSpPr>
          <p:cNvPr id="46" name="Freeform 46"/>
          <p:cNvSpPr/>
          <p:nvPr/>
        </p:nvSpPr>
        <p:spPr>
          <a:xfrm rot="-4300911">
            <a:off x="9713114" y="6887714"/>
            <a:ext cx="645193" cy="1665014"/>
          </a:xfrm>
          <a:custGeom>
            <a:avLst/>
            <a:gdLst/>
            <a:ahLst/>
            <a:cxnLst/>
            <a:rect l="l" t="t" r="r" b="b"/>
            <a:pathLst>
              <a:path w="645193" h="1665014">
                <a:moveTo>
                  <a:pt x="0" y="0"/>
                </a:moveTo>
                <a:lnTo>
                  <a:pt x="645193" y="0"/>
                </a:lnTo>
                <a:lnTo>
                  <a:pt x="645193" y="1665014"/>
                </a:lnTo>
                <a:lnTo>
                  <a:pt x="0" y="16650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 rot="7933382">
            <a:off x="12109662" y="6021179"/>
            <a:ext cx="645193" cy="1665014"/>
          </a:xfrm>
          <a:custGeom>
            <a:avLst/>
            <a:gdLst/>
            <a:ahLst/>
            <a:cxnLst/>
            <a:rect l="l" t="t" r="r" b="b"/>
            <a:pathLst>
              <a:path w="645193" h="1665014">
                <a:moveTo>
                  <a:pt x="0" y="0"/>
                </a:moveTo>
                <a:lnTo>
                  <a:pt x="645193" y="0"/>
                </a:lnTo>
                <a:lnTo>
                  <a:pt x="645193" y="1665014"/>
                </a:lnTo>
                <a:lnTo>
                  <a:pt x="0" y="16650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4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08118" y="1476863"/>
            <a:ext cx="6151182" cy="3673309"/>
            <a:chOff x="0" y="0"/>
            <a:chExt cx="1620064" cy="967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0064" cy="967456"/>
            </a:xfrm>
            <a:custGeom>
              <a:avLst/>
              <a:gdLst/>
              <a:ahLst/>
              <a:cxnLst/>
              <a:rect l="l" t="t" r="r" b="b"/>
              <a:pathLst>
                <a:path w="1620064" h="967456">
                  <a:moveTo>
                    <a:pt x="0" y="0"/>
                  </a:moveTo>
                  <a:lnTo>
                    <a:pt x="1620064" y="0"/>
                  </a:lnTo>
                  <a:lnTo>
                    <a:pt x="1620064" y="967456"/>
                  </a:lnTo>
                  <a:lnTo>
                    <a:pt x="0" y="967456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620064" cy="1005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108118" y="5584991"/>
            <a:ext cx="6151182" cy="3835451"/>
            <a:chOff x="0" y="0"/>
            <a:chExt cx="1620064" cy="10101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20064" cy="1010160"/>
            </a:xfrm>
            <a:custGeom>
              <a:avLst/>
              <a:gdLst/>
              <a:ahLst/>
              <a:cxnLst/>
              <a:rect l="l" t="t" r="r" b="b"/>
              <a:pathLst>
                <a:path w="1620064" h="1010160">
                  <a:moveTo>
                    <a:pt x="0" y="0"/>
                  </a:moveTo>
                  <a:lnTo>
                    <a:pt x="1620064" y="0"/>
                  </a:lnTo>
                  <a:lnTo>
                    <a:pt x="1620064" y="1010160"/>
                  </a:lnTo>
                  <a:lnTo>
                    <a:pt x="0" y="1010160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20064" cy="1048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 flipV="1">
            <a:off x="1028700" y="4242343"/>
            <a:ext cx="519536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7149626" y="1476863"/>
            <a:ext cx="3078742" cy="2765480"/>
            <a:chOff x="0" y="0"/>
            <a:chExt cx="326671" cy="2934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6671" cy="293432"/>
            </a:xfrm>
            <a:custGeom>
              <a:avLst/>
              <a:gdLst/>
              <a:ahLst/>
              <a:cxnLst/>
              <a:rect l="l" t="t" r="r" b="b"/>
              <a:pathLst>
                <a:path w="326671" h="293432">
                  <a:moveTo>
                    <a:pt x="0" y="0"/>
                  </a:moveTo>
                  <a:lnTo>
                    <a:pt x="326671" y="0"/>
                  </a:lnTo>
                  <a:lnTo>
                    <a:pt x="326671" y="293432"/>
                  </a:lnTo>
                  <a:lnTo>
                    <a:pt x="0" y="293432"/>
                  </a:lnTo>
                  <a:close/>
                </a:path>
              </a:pathLst>
            </a:custGeom>
            <a:blipFill>
              <a:blip r:embed="rId2" cstate="print"/>
              <a:stretch>
                <a:fillRect t="-24308" b="-24308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028700" y="5143500"/>
            <a:ext cx="9199668" cy="4276942"/>
            <a:chOff x="0" y="0"/>
            <a:chExt cx="976134" cy="45380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76134" cy="453807"/>
            </a:xfrm>
            <a:custGeom>
              <a:avLst/>
              <a:gdLst/>
              <a:ahLst/>
              <a:cxnLst/>
              <a:rect l="l" t="t" r="r" b="b"/>
              <a:pathLst>
                <a:path w="976134" h="453807">
                  <a:moveTo>
                    <a:pt x="0" y="0"/>
                  </a:moveTo>
                  <a:lnTo>
                    <a:pt x="976134" y="0"/>
                  </a:lnTo>
                  <a:lnTo>
                    <a:pt x="976134" y="453807"/>
                  </a:lnTo>
                  <a:lnTo>
                    <a:pt x="0" y="453807"/>
                  </a:lnTo>
                  <a:close/>
                </a:path>
              </a:pathLst>
            </a:custGeom>
            <a:blipFill>
              <a:blip r:embed="rId3"/>
              <a:stretch>
                <a:fillRect t="-71368" b="-115778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028700" y="1862286"/>
            <a:ext cx="5447642" cy="2147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sz="60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Новизна та практичне значення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52823" y="2721032"/>
            <a:ext cx="4868174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Проведено порівняльний аналіз передумов формування екологічних зв'язків у степовій зоні України та гірських екосистемах Болгарії; встановлено “вікно очікування” для Херсонщини.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752823" y="1955857"/>
            <a:ext cx="2738742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01. Новизна: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752823" y="7114910"/>
            <a:ext cx="4868174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Для садівників Херсонщини: висаджувати ранньоквітучі медоноси (Galanthus, Viola, Muscari neglectum) до 20 березня, щоб перекрити вікно очікування перед цвітінням плодових</a:t>
            </a:r>
          </a:p>
          <a:p>
            <a:pPr marL="323850" lvl="1" indent="-161925" algn="l">
              <a:lnSpc>
                <a:spcPts val="2100"/>
              </a:lnSpc>
              <a:spcBef>
                <a:spcPct val="0"/>
              </a:spcBef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Оптимізація часу сівби ентомофільних культур (бобові, гречка) з урахуванням температурних порогів +10 - (+12) °C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752823" y="6178285"/>
            <a:ext cx="2738742" cy="593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499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02. Практичне значення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4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678708" y="1715589"/>
            <a:ext cx="0" cy="7934683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8550783" y="4365469"/>
            <a:ext cx="8708517" cy="4777934"/>
            <a:chOff x="0" y="0"/>
            <a:chExt cx="1349177" cy="7402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49177" cy="740227"/>
            </a:xfrm>
            <a:custGeom>
              <a:avLst/>
              <a:gdLst/>
              <a:ahLst/>
              <a:cxnLst/>
              <a:rect l="l" t="t" r="r" b="b"/>
              <a:pathLst>
                <a:path w="1349177" h="740227">
                  <a:moveTo>
                    <a:pt x="0" y="0"/>
                  </a:moveTo>
                  <a:lnTo>
                    <a:pt x="1349177" y="0"/>
                  </a:lnTo>
                  <a:lnTo>
                    <a:pt x="1349177" y="740227"/>
                  </a:lnTo>
                  <a:lnTo>
                    <a:pt x="0" y="740227"/>
                  </a:lnTo>
                  <a:close/>
                </a:path>
              </a:pathLst>
            </a:custGeom>
            <a:blipFill>
              <a:blip r:embed="rId2"/>
              <a:stretch>
                <a:fillRect t="-71510" b="-71510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1463433" y="8367315"/>
            <a:ext cx="5795867" cy="1552177"/>
          </a:xfrm>
          <a:custGeom>
            <a:avLst/>
            <a:gdLst/>
            <a:ahLst/>
            <a:cxnLst/>
            <a:rect l="l" t="t" r="r" b="b"/>
            <a:pathLst>
              <a:path w="5795867" h="1552177">
                <a:moveTo>
                  <a:pt x="0" y="0"/>
                </a:moveTo>
                <a:lnTo>
                  <a:pt x="5795867" y="0"/>
                </a:lnTo>
                <a:lnTo>
                  <a:pt x="5795867" y="1552177"/>
                </a:lnTo>
                <a:lnTo>
                  <a:pt x="0" y="15521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41000" b="-132402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550783" y="1667119"/>
            <a:ext cx="9273894" cy="1338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9"/>
              </a:lnSpc>
            </a:pPr>
            <a:r>
              <a:rPr lang="en-US" sz="5499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Список використаних джерел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1681939"/>
            <a:ext cx="6291126" cy="7409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9597" lvl="1" indent="-219799" algn="l">
              <a:lnSpc>
                <a:spcPts val="2850"/>
              </a:lnSpc>
              <a:spcBef>
                <a:spcPct val="0"/>
              </a:spcBef>
              <a:buAutoNum type="arabicPeriod"/>
            </a:pP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Ukrainian Nature Conservation Group.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Екосистемні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послуги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запилення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в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Україні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. - 2020. - URL:</a:t>
            </a:r>
            <a:r>
              <a:rPr lang="en-US" sz="2036" u="sng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  <a:hlinkClick r:id="rId4" tooltip="https://uncg.org.ua/wp-content/uploads/2020/08/EcoPoslugy_Zapylennya_pr5_str.pdf"/>
              </a:rPr>
              <a:t> https://uncg.org.ua/wp-content/uploads/2020/08/EcoPoslugy_Zapylennya_pr5_str.pdf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(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дата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звернення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: 29.03.2026).</a:t>
            </a:r>
          </a:p>
          <a:p>
            <a:pPr marL="439597" lvl="1" indent="-219799" algn="l">
              <a:lnSpc>
                <a:spcPts val="2850"/>
              </a:lnSpc>
              <a:spcBef>
                <a:spcPct val="0"/>
              </a:spcBef>
              <a:buAutoNum type="arabicPeriod"/>
            </a:pP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Зайцева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І.А.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Сільськогосподарська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ентомологія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: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навч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.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посібник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. -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Дніпро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: </a:t>
            </a:r>
            <a:r>
              <a:rPr lang="uk-UA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РВВ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Д</a:t>
            </a:r>
            <a:r>
              <a:rPr lang="uk-UA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Д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А</a:t>
            </a:r>
            <a:r>
              <a:rPr lang="uk-UA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Е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У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, 20</a:t>
            </a:r>
            <a:r>
              <a:rPr lang="uk-UA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21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. - </a:t>
            </a:r>
            <a:r>
              <a:rPr lang="uk-UA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237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с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.</a:t>
            </a:r>
          </a:p>
          <a:p>
            <a:pPr marL="439597" lvl="1" indent="-219799" algn="l">
              <a:lnSpc>
                <a:spcPts val="2850"/>
              </a:lnSpc>
              <a:spcBef>
                <a:spcPct val="0"/>
              </a:spcBef>
              <a:buAutoNum type="arabicPeriod"/>
            </a:pPr>
            <a:r>
              <a:rPr lang="uk-UA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Таврійський науковий вісник: Науковий журнал. </a:t>
            </a:r>
            <a:r>
              <a:rPr lang="uk-UA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Вип</a:t>
            </a:r>
            <a:r>
              <a:rPr lang="uk-UA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. Частина 1.  - Херсон: Видавничий дім «</a:t>
            </a:r>
            <a:r>
              <a:rPr lang="uk-UA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Гельветика</a:t>
            </a:r>
            <a:r>
              <a:rPr lang="uk-UA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», 2019. - 238 с.</a:t>
            </a:r>
            <a:endParaRPr lang="en-US" sz="2036" dirty="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439597" lvl="1" indent="-219799" algn="l">
              <a:lnSpc>
                <a:spcPts val="2850"/>
              </a:lnSpc>
              <a:spcBef>
                <a:spcPct val="0"/>
              </a:spcBef>
              <a:buAutoNum type="arabicPeriod"/>
            </a:pP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УкрГМЦ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-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Погода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в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Україні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,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гідрологічна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та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радіаційна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ситуація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.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УкрГМЦ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. URL: </a:t>
            </a:r>
            <a:r>
              <a:rPr lang="en-US" sz="2036" u="sng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  <a:hlinkClick r:id="rId5" tooltip="https://www.meteo.gov.ua"/>
              </a:rPr>
              <a:t>https://www.meteo.gov.ua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(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дата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звернення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: 05.04.2026).</a:t>
            </a:r>
          </a:p>
          <a:p>
            <a:pPr marL="439597" lvl="1" indent="-219799" algn="l">
              <a:lnSpc>
                <a:spcPts val="2850"/>
              </a:lnSpc>
              <a:spcBef>
                <a:spcPct val="0"/>
              </a:spcBef>
              <a:buAutoNum type="arabicPeriod"/>
            </a:pP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ПРОГНОЗИ ЗА ВРЕМЕТО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Национален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институт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по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метеорология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и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хидрология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. URL: </a:t>
            </a:r>
            <a:r>
              <a:rPr lang="en-US" sz="2036" u="sng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  <a:hlinkClick r:id="rId6" tooltip="https://weather.bg/index.php"/>
              </a:rPr>
              <a:t>https://weather.bg/index.php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(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дата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036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звернення</a:t>
            </a:r>
            <a:r>
              <a:rPr lang="en-US" sz="2036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: 05.04.2026).</a:t>
            </a:r>
          </a:p>
        </p:txBody>
      </p:sp>
      <p:sp>
        <p:nvSpPr>
          <p:cNvPr id="8" name="Freeform 8"/>
          <p:cNvSpPr/>
          <p:nvPr/>
        </p:nvSpPr>
        <p:spPr>
          <a:xfrm>
            <a:off x="11615833" y="10024267"/>
            <a:ext cx="5795867" cy="47625"/>
          </a:xfrm>
          <a:custGeom>
            <a:avLst/>
            <a:gdLst/>
            <a:ahLst/>
            <a:cxnLst/>
            <a:rect l="l" t="t" r="r" b="b"/>
            <a:pathLst>
              <a:path w="5795867" h="47625">
                <a:moveTo>
                  <a:pt x="0" y="0"/>
                </a:moveTo>
                <a:lnTo>
                  <a:pt x="5795867" y="0"/>
                </a:lnTo>
                <a:lnTo>
                  <a:pt x="5795867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754596" b="-4315203"/>
            </a:stretch>
          </a:blipFill>
        </p:spPr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4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6500144"/>
            <a:chOff x="0" y="0"/>
            <a:chExt cx="1436654" cy="510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36654" cy="510633"/>
            </a:xfrm>
            <a:custGeom>
              <a:avLst/>
              <a:gdLst/>
              <a:ahLst/>
              <a:cxnLst/>
              <a:rect l="l" t="t" r="r" b="b"/>
              <a:pathLst>
                <a:path w="1436654" h="510633">
                  <a:moveTo>
                    <a:pt x="0" y="0"/>
                  </a:moveTo>
                  <a:lnTo>
                    <a:pt x="1436654" y="0"/>
                  </a:lnTo>
                  <a:lnTo>
                    <a:pt x="1436654" y="510633"/>
                  </a:lnTo>
                  <a:lnTo>
                    <a:pt x="0" y="510633"/>
                  </a:lnTo>
                  <a:close/>
                </a:path>
              </a:pathLst>
            </a:custGeom>
            <a:blipFill>
              <a:blip r:embed="rId2"/>
              <a:stretch>
                <a:fillRect t="-206124" b="-6838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0" y="0"/>
            <a:ext cx="18288000" cy="4582428"/>
            <a:chOff x="0" y="0"/>
            <a:chExt cx="4816593" cy="120689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1206895"/>
            </a:xfrm>
            <a:custGeom>
              <a:avLst/>
              <a:gdLst/>
              <a:ahLst/>
              <a:cxnLst/>
              <a:rect l="l" t="t" r="r" b="b"/>
              <a:pathLst>
                <a:path w="4816592" h="1206895">
                  <a:moveTo>
                    <a:pt x="0" y="0"/>
                  </a:moveTo>
                  <a:lnTo>
                    <a:pt x="4816592" y="0"/>
                  </a:lnTo>
                  <a:lnTo>
                    <a:pt x="4816592" y="1206895"/>
                  </a:lnTo>
                  <a:lnTo>
                    <a:pt x="0" y="1206895"/>
                  </a:lnTo>
                  <a:close/>
                </a:path>
              </a:pathLst>
            </a:custGeom>
            <a:gradFill rotWithShape="1">
              <a:gsLst>
                <a:gs pos="0">
                  <a:srgbClr val="1B241B">
                    <a:alpha val="1000"/>
                  </a:srgbClr>
                </a:gs>
                <a:gs pos="100000">
                  <a:srgbClr val="1B241B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16593" cy="12449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6500144"/>
            <a:ext cx="18288000" cy="3786856"/>
            <a:chOff x="0" y="0"/>
            <a:chExt cx="4816593" cy="99736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997361"/>
            </a:xfrm>
            <a:custGeom>
              <a:avLst/>
              <a:gdLst/>
              <a:ahLst/>
              <a:cxnLst/>
              <a:rect l="l" t="t" r="r" b="b"/>
              <a:pathLst>
                <a:path w="4816592" h="997361">
                  <a:moveTo>
                    <a:pt x="0" y="0"/>
                  </a:moveTo>
                  <a:lnTo>
                    <a:pt x="4816592" y="0"/>
                  </a:lnTo>
                  <a:lnTo>
                    <a:pt x="4816592" y="997361"/>
                  </a:lnTo>
                  <a:lnTo>
                    <a:pt x="0" y="99736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816593" cy="1035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3414044"/>
            <a:ext cx="6469785" cy="3356615"/>
            <a:chOff x="0" y="0"/>
            <a:chExt cx="1703976" cy="88404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03976" cy="884047"/>
            </a:xfrm>
            <a:custGeom>
              <a:avLst/>
              <a:gdLst/>
              <a:ahLst/>
              <a:cxnLst/>
              <a:rect l="l" t="t" r="r" b="b"/>
              <a:pathLst>
                <a:path w="1703976" h="884047">
                  <a:moveTo>
                    <a:pt x="0" y="0"/>
                  </a:moveTo>
                  <a:lnTo>
                    <a:pt x="1703976" y="0"/>
                  </a:lnTo>
                  <a:lnTo>
                    <a:pt x="1703976" y="884047"/>
                  </a:lnTo>
                  <a:lnTo>
                    <a:pt x="0" y="88404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703976" cy="922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8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98173" y="3581678"/>
            <a:ext cx="6130839" cy="2918467"/>
            <a:chOff x="0" y="0"/>
            <a:chExt cx="949827" cy="45214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49827" cy="452147"/>
            </a:xfrm>
            <a:custGeom>
              <a:avLst/>
              <a:gdLst/>
              <a:ahLst/>
              <a:cxnLst/>
              <a:rect l="l" t="t" r="r" b="b"/>
              <a:pathLst>
                <a:path w="949827" h="452147">
                  <a:moveTo>
                    <a:pt x="0" y="0"/>
                  </a:moveTo>
                  <a:lnTo>
                    <a:pt x="949827" y="0"/>
                  </a:lnTo>
                  <a:lnTo>
                    <a:pt x="949827" y="452147"/>
                  </a:lnTo>
                  <a:lnTo>
                    <a:pt x="0" y="452147"/>
                  </a:lnTo>
                  <a:close/>
                </a:path>
              </a:pathLst>
            </a:custGeom>
            <a:blipFill>
              <a:blip r:embed="rId3"/>
              <a:stretch>
                <a:fillRect t="-123377" b="-57056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316139" y="6902429"/>
            <a:ext cx="17655722" cy="226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12"/>
              </a:lnSpc>
              <a:spcBef>
                <a:spcPct val="0"/>
              </a:spcBef>
            </a:pPr>
            <a:r>
              <a:rPr lang="en-US" sz="13151">
                <a:solidFill>
                  <a:srgbClr val="324A32"/>
                </a:solidFill>
                <a:latin typeface="Alice"/>
                <a:ea typeface="Alice"/>
                <a:cs typeface="Alice"/>
                <a:sym typeface="Alice"/>
              </a:rPr>
              <a:t>ДЯКУЄМО ЗА УВАГУ!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79273" y="9195674"/>
            <a:ext cx="5729455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324A32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Запитання для обговорення?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547050" y="6787158"/>
            <a:ext cx="8763595" cy="38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6"/>
              </a:lnSpc>
              <a:spcBef>
                <a:spcPct val="0"/>
              </a:spcBef>
            </a:pPr>
            <a:r>
              <a:rPr lang="en-US" sz="2211" b="1">
                <a:solidFill>
                  <a:srgbClr val="324A32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Дослідження проведено ученицями 8 класу у двох країнах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911</Words>
  <Application>Microsoft Macintosh PowerPoint</Application>
  <PresentationFormat>Custom</PresentationFormat>
  <Paragraphs>133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Alice</vt:lpstr>
      <vt:lpstr>Playfair Display</vt:lpstr>
      <vt:lpstr>Work Sans Italics</vt:lpstr>
      <vt:lpstr>Work Sans Bold</vt:lpstr>
      <vt:lpstr>Arial</vt:lpstr>
      <vt:lpstr>Work Sans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 степу до гір: географія готовності рослин до запилення у зонах різного рельєфу</dc:title>
  <cp:lastModifiedBy>Анна Немцану</cp:lastModifiedBy>
  <cp:revision>6</cp:revision>
  <dcterms:created xsi:type="dcterms:W3CDTF">2006-08-16T00:00:00Z</dcterms:created>
  <dcterms:modified xsi:type="dcterms:W3CDTF">2026-04-13T13:17:36Z</dcterms:modified>
  <dc:identifier>DAHGV-xqMF0</dc:identifier>
</cp:coreProperties>
</file>