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72" r:id="rId2"/>
    <p:sldId id="273" r:id="rId3"/>
    <p:sldId id="281" r:id="rId4"/>
    <p:sldId id="288" r:id="rId5"/>
    <p:sldId id="282" r:id="rId6"/>
    <p:sldId id="289" r:id="rId7"/>
    <p:sldId id="290" r:id="rId8"/>
    <p:sldId id="283" r:id="rId9"/>
    <p:sldId id="286" r:id="rId10"/>
    <p:sldId id="284" r:id="rId11"/>
    <p:sldId id="285" r:id="rId12"/>
    <p:sldId id="293" r:id="rId13"/>
    <p:sldId id="292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29A22B-8640-438B-899E-2204CDEBEDB1}" v="126" dt="2026-04-11T15:07:53.564"/>
    <p1510:client id="{0C1BD012-6E69-4486-8453-D8AFE14555E6}" v="265" dt="2026-04-10T20:48:05.176"/>
    <p1510:client id="{6154FBDC-4AAF-4187-8707-25C47135941E}" v="2106" dt="2026-04-10T19:09:02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8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662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10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7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162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626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68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55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3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39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‹№›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364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hyperlink" Target="https://castlesua.jimdofree.com/%D1%82%D0%B5%D1%80%D0%BD%D0%BE%D0%BF%D1%96%D0%BB%D1%8C%D1%81%D1%8C%D0%BA%D0%B0-%D0%BE%D0%B1%D0%BB%D0%B0%D1%81%D1%82%D1%8C/%D1%81%D0%BA%D0%B0%D0%BB%D0%B0%D1%82-%D0%B7%D0%B0%D0%BC%D0%BE%D0%BA/" TargetMode="External"/><Relationship Id="rId18" Type="http://schemas.openxmlformats.org/officeDocument/2006/relationships/hyperlink" Target="https://zaxid.net/skalatskiy_zamok_i_vidbudovaniy_kostel_n1590566" TargetMode="External"/><Relationship Id="rId26" Type="http://schemas.openxmlformats.org/officeDocument/2006/relationships/hyperlink" Target="https://polona.pl/api/download/digital-content/309242a5-fd9c-4f17-921d-3e16913aef4d" TargetMode="External"/><Relationship Id="rId3" Type="http://schemas.openxmlformats.org/officeDocument/2006/relationships/hyperlink" Target="https://castles.com.ua/skalat.html" TargetMode="External"/><Relationship Id="rId21" Type="http://schemas.openxmlformats.org/officeDocument/2006/relationships/hyperlink" Target="https://castles.com.ua/fileadmin/_processed_/csm_85_d60ae07277.jpg" TargetMode="External"/><Relationship Id="rId7" Type="http://schemas.openxmlformats.org/officeDocument/2006/relationships/hyperlink" Target="https://ternopoliany.te.ua/zhittya/53233-mistsevyi-istoryk-doviv-shcho-misto-skalat-shcho-na-ternopilshchyni-naspravdi-na-10-rokiv-starshe-vid-zahalnovidomoi-daty-zasnuvannia" TargetMode="External"/><Relationship Id="rId12" Type="http://schemas.openxmlformats.org/officeDocument/2006/relationships/hyperlink" Target="https://zamky.te.ua/zamki/zamok-u-skalati" TargetMode="External"/><Relationship Id="rId17" Type="http://schemas.openxmlformats.org/officeDocument/2006/relationships/hyperlink" Target="https://www.0352.ua/news/3819544/prividi-j-misticni-legendi-skalatskogo-zamku-na-ternopilsini" TargetMode="External"/><Relationship Id="rId25" Type="http://schemas.openxmlformats.org/officeDocument/2006/relationships/hyperlink" Target="https://castles.com.ua/fileadmin/_processed_/csm_Skalat-_1__eea654359c.jpg" TargetMode="External"/><Relationship Id="rId33" Type="http://schemas.openxmlformats.org/officeDocument/2006/relationships/hyperlink" Target="https://www.pslava.info/SkalatM_076,232883.html" TargetMode="External"/><Relationship Id="rId2" Type="http://schemas.openxmlformats.org/officeDocument/2006/relationships/hyperlink" Target="http://1https:/zabytki.in.ua/uk/1287/skalatskii-kostel-ua" TargetMode="External"/><Relationship Id="rId16" Type="http://schemas.openxmlformats.org/officeDocument/2006/relationships/hyperlink" Target="https://ukrainaincognita.com/ternopilska-oblast/pidvolochyskyi-raion/skalat/skalat-zamok" TargetMode="External"/><Relationship Id="rId20" Type="http://schemas.openxmlformats.org/officeDocument/2006/relationships/hyperlink" Target="https://zbruc.eu/node/30642" TargetMode="External"/><Relationship Id="rId29" Type="http://schemas.openxmlformats.org/officeDocument/2006/relationships/hyperlink" Target="https://polona.pl/api/download/digital-content/030aeafb-85bd-48a3-ba32-3f35eeda5f2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dy-travel.com.ua/skalat" TargetMode="External"/><Relationship Id="rId11" Type="http://schemas.openxmlformats.org/officeDocument/2006/relationships/hyperlink" Target="https://tobm.org.ua/skalatskyj-zamok/" TargetMode="External"/><Relationship Id="rId24" Type="http://schemas.openxmlformats.org/officeDocument/2006/relationships/hyperlink" Target="https://polona.pl/item-view/f19baedd-ed63-4138-bd56-4ac845b9c537?page=0" TargetMode="External"/><Relationship Id="rId32" Type="http://schemas.openxmlformats.org/officeDocument/2006/relationships/hyperlink" Target="https://volochysk.com.ua/archives/1770" TargetMode="External"/><Relationship Id="rId5" Type="http://schemas.openxmlformats.org/officeDocument/2006/relationships/hyperlink" Target="https://www.rkc.in.ua/index.php?m=k&amp;p=tppvskud" TargetMode="External"/><Relationship Id="rId15" Type="http://schemas.openxmlformats.org/officeDocument/2006/relationships/hyperlink" Target="https://ternopilske.com/blog/skalatskyy-zamok-fortetsya-chotyrokh-vezh-pidzemnykh-khodiv-ta-pyvnykh-lokhiv/" TargetMode="External"/><Relationship Id="rId23" Type="http://schemas.openxmlformats.org/officeDocument/2006/relationships/hyperlink" Target="https://encrypted-tbn0.gstatic.com/images?q=tbn:ANd9GcSMZE1l_any00DYuCfgY4X225H5JiShxuq2Ew&amp;s" TargetMode="External"/><Relationship Id="rId28" Type="http://schemas.openxmlformats.org/officeDocument/2006/relationships/hyperlink" Target="https://polona.pl/api/download/digital-content/d715dada-a261-497c-bea3-899d6990d0c6" TargetMode="External"/><Relationship Id="rId10" Type="http://schemas.openxmlformats.org/officeDocument/2006/relationships/hyperlink" Target="https://youtu.be/eErxub7RYX0?si=4x84_7qzR6q5lj7z" TargetMode="External"/><Relationship Id="rId19" Type="http://schemas.openxmlformats.org/officeDocument/2006/relationships/hyperlink" Target="https://ternopil-day.com/skalat-castle/" TargetMode="External"/><Relationship Id="rId31" Type="http://schemas.openxmlformats.org/officeDocument/2006/relationships/hyperlink" Target="https://www.rkc.in.ua/k/tp/tppv/tppvskud02888a94.jpg" TargetMode="External"/><Relationship Id="rId4" Type="http://schemas.openxmlformats.org/officeDocument/2006/relationships/hyperlink" Target="https://ternopoliany.te.ua/zhittya/110043-zamok-vijni-i-vtrachena-arkhitektura-yak-zminyuvavsya-skalat-vid-xvi-stolittya-do-nashikh-dniv-foto" TargetMode="External"/><Relationship Id="rId9" Type="http://schemas.openxmlformats.org/officeDocument/2006/relationships/hyperlink" Target="https://www.youtube.com/watch?v=JtnGff64nuo" TargetMode="External"/><Relationship Id="rId14" Type="http://schemas.openxmlformats.org/officeDocument/2006/relationships/hyperlink" Target="https://funtime.com.ua/architecture/skalatskii" TargetMode="External"/><Relationship Id="rId22" Type="http://schemas.openxmlformats.org/officeDocument/2006/relationships/hyperlink" Target="https://encrypted-tbn0.gstatic.com/images?q=tbn:ANd9GcR-xfhd5RsXoDLeWMJIZD50dK17aIbwL8-auA&amp;s" TargetMode="External"/><Relationship Id="rId27" Type="http://schemas.openxmlformats.org/officeDocument/2006/relationships/hyperlink" Target="https://polona.pl/api/download/digital-content/46599a5a-876a-4c4e-beb3-9dc697570f34" TargetMode="External"/><Relationship Id="rId30" Type="http://schemas.openxmlformats.org/officeDocument/2006/relationships/hyperlink" Target="https://polona.pl/api/download/digital-content/1d3494bf-9c05-467b-ac20-0106a287bc4a" TargetMode="External"/><Relationship Id="rId8" Type="http://schemas.openxmlformats.org/officeDocument/2006/relationships/hyperlink" Target="https://zahid.espreso.tv/podorozhi-z-ruin-do-turistichnoi-perlini-istoriya-y-mistichni-legendi-skalatskogo-zamku-na-ternopilshchin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BEA42C-BBF9-F5C4-A422-B44CD7F03809}"/>
              </a:ext>
            </a:extLst>
          </p:cNvPr>
          <p:cNvSpPr txBox="1"/>
          <p:nvPr/>
        </p:nvSpPr>
        <p:spPr>
          <a:xfrm>
            <a:off x="353541" y="2045815"/>
            <a:ext cx="1148491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Формування культурного середовища міста </a:t>
            </a:r>
            <a:r>
              <a:rPr lang="uk-UA" sz="28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Скалат</a:t>
            </a:r>
            <a:r>
              <a:rPr lang="uk-UA" sz="28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під впливом різних національних спільнот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83FD9-0D6C-7EBC-9063-15DFD0EC34E1}"/>
              </a:ext>
            </a:extLst>
          </p:cNvPr>
          <p:cNvSpPr txBox="1"/>
          <p:nvPr/>
        </p:nvSpPr>
        <p:spPr>
          <a:xfrm>
            <a:off x="7009059" y="3289814"/>
            <a:ext cx="482940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Роботу</a:t>
            </a:r>
            <a:r>
              <a:rPr lang="en-US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</a:t>
            </a:r>
            <a:r>
              <a:rPr lang="en-US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вико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Андрієвський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Артем Андрійович,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10-Б класу Тернопільської </a:t>
            </a:r>
            <a:r>
              <a:rPr lang="uk-UA" sz="1800" dirty="0">
                <a:effectLst/>
                <a:latin typeface="Times New Roman" panose="02020603050405020304" pitchFamily="18" charset="0"/>
                <a:ea typeface="Aptos"/>
              </a:rPr>
              <a:t>спеціалізованої школи І–ІІІ ступенів №7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Тернопільської міської ради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Тернопільського району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Науковий</a:t>
            </a:r>
            <a:r>
              <a:rPr lang="en-US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</a:t>
            </a:r>
            <a:r>
              <a:rPr lang="en-US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керівник</a:t>
            </a:r>
            <a:r>
              <a:rPr lang="en-US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Гринюка Богдан Михайлович,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кандидат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</a:t>
            </a: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історичних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</a:t>
            </a: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наук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,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вчитель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</a:t>
            </a: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історії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</a:t>
            </a: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Тернопільської</a:t>
            </a:r>
            <a:endParaRPr lang="en-US" altLang="uk-UA" sz="1800" dirty="0">
              <a:latin typeface="Times New Roman" panose="02020603050405020304" pitchFamily="18" charset="0"/>
              <a:cs typeface="Times New Roman" panose="02020603050405020304" pitchFamily="18" charset="0"/>
              <a:sym typeface="Bellota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загальноосвітньої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</a:t>
            </a: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школи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І–ІІІ </a:t>
            </a:r>
            <a:r>
              <a:rPr lang="en-US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ступенів</a:t>
            </a:r>
            <a:r>
              <a:rPr lang="en-US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 № 22</a:t>
            </a:r>
          </a:p>
          <a:p>
            <a:pPr algn="just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25355E0F-2AAF-4F24-8D48-CE17A9ECA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42" y="189966"/>
            <a:ext cx="109869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Міністерство освіти і науки України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Департамент освіти і науки Тернопільської обласної військової адміністрації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sz="1800" dirty="0">
                <a:latin typeface="Times New Roman" panose="02020603050405020304" pitchFamily="18" charset="0"/>
                <a:cs typeface="Times New Roman" panose="02020603050405020304" pitchFamily="18" charset="0"/>
                <a:sym typeface="Bellota" charset="0"/>
              </a:rPr>
              <a:t>Тернопільське обласне комунальне територіальне відділення МАН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245638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2129522-19FF-75AF-C053-CD4B8CA7A0FF}"/>
              </a:ext>
            </a:extLst>
          </p:cNvPr>
          <p:cNvSpPr txBox="1"/>
          <p:nvPr/>
        </p:nvSpPr>
        <p:spPr>
          <a:xfrm>
            <a:off x="185608" y="553985"/>
            <a:ext cx="11820784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</a:t>
            </a:r>
            <a:r>
              <a:rPr lang="uk-UA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ослідити взаємний вплив культур різних національностей, які історично проживали та проживають у місті </a:t>
            </a:r>
            <a:r>
              <a:rPr lang="uk-UA" sz="24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Скалат</a:t>
            </a:r>
            <a:r>
              <a:rPr lang="uk-UA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та визначити їхній внесок у формування історико-культурного середовища міста.</a:t>
            </a:r>
          </a:p>
          <a:p>
            <a:pPr algn="just"/>
            <a:r>
              <a:rPr lang="uk-UA" alt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Досягнення мети передбачає розв’язання наступних </a:t>
            </a:r>
            <a:r>
              <a:rPr lang="uk-UA" alt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завдань</a:t>
            </a:r>
            <a:r>
              <a:rPr lang="uk-UA" alt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Arial"/>
              <a:buChar char="•"/>
            </a:pPr>
            <a:r>
              <a:rPr lang="uk-UA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дослідити історико-культурні особливості пам'яток міста </a:t>
            </a:r>
            <a:r>
              <a:rPr lang="uk-UA" sz="24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Скалат</a:t>
            </a:r>
            <a:r>
              <a:rPr lang="uk-UA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Arial"/>
              <a:buChar char="•"/>
            </a:pPr>
            <a:r>
              <a:rPr lang="uk-UA" sz="24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описати архітектурні пам'ятки, які мають вплив різних культур і народів – замок, костел, синагога, школа та інші.</a:t>
            </a: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Об'єкт дослідження </a:t>
            </a:r>
            <a:r>
              <a:rPr lang="uk-UA" alt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k-UA" alt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історико-культурна спадщина міста </a:t>
            </a:r>
            <a:r>
              <a:rPr lang="uk-UA" sz="24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sz="24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Тернопільського району Тернопільської області.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Предмет дослідження  - </a:t>
            </a:r>
            <a:r>
              <a:rPr lang="uk-UA" alt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 пам’яток архітектури, історії й культури на котрі вплинули представники різних народів.</a:t>
            </a:r>
          </a:p>
          <a:p>
            <a:pPr algn="just"/>
            <a:r>
              <a:rPr lang="uk-UA" alt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вирішення поставлених завдань у роботі застосовано загальнонаукові </a:t>
            </a:r>
            <a:r>
              <a:rPr lang="uk-UA" alt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 </a:t>
            </a:r>
            <a:r>
              <a:rPr lang="uk-UA" alt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опис, порівняння, аналіз, історико-порівняльний, хронологічний, метод натуральних обстежень.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228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A949BA-50A1-403F-AE12-BDBD248A916C}"/>
              </a:ext>
            </a:extLst>
          </p:cNvPr>
          <p:cNvSpPr txBox="1"/>
          <p:nvPr/>
        </p:nvSpPr>
        <p:spPr>
          <a:xfrm>
            <a:off x="-1" y="0"/>
            <a:ext cx="729327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Перша письмова згадка про село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зустрічаємо у письмових джерелах від 1512 р., яке тоді входило до Теребовлянського повіту Руського воєводства. Назва походить від слова «скала», що позначали три скелі, які розташовані на південно-західних схилах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Медобор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біля підніжжя яких лежить  вказаний населений  пункт. У 1564 р. вперше   у документах йдеться про місто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з 2015 р. став центром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Скалатської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міської громади Тернопільського р-ну Тернопільської обл. Історично склалося, що впродовж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XVI–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ХХ ст. 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проживали поруч українці, поляки, євреї.</a:t>
            </a:r>
            <a:endParaRPr lang="uk-UA" dirty="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Зображення, що містить нашивка, символ, емблема, значок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A146AF4D-A964-4707-BD06-523731F99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933" y="4047587"/>
            <a:ext cx="1866931" cy="1928863"/>
          </a:xfrm>
          <a:prstGeom prst="rect">
            <a:avLst/>
          </a:prstGeom>
        </p:spPr>
      </p:pic>
      <p:pic>
        <p:nvPicPr>
          <p:cNvPr id="5" name="Рисунок 4" descr="Зображення, що містить символ, зірка, прапор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D3B5CCFE-AA11-4F06-ACAC-94390D701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721" y="4047587"/>
            <a:ext cx="1687953" cy="1805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310E88-B3F4-4589-ABD1-8B7788F247F6}"/>
              </a:ext>
            </a:extLst>
          </p:cNvPr>
          <p:cNvSpPr txBox="1"/>
          <p:nvPr/>
        </p:nvSpPr>
        <p:spPr>
          <a:xfrm>
            <a:off x="8194062" y="5977363"/>
            <a:ext cx="39378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Прапор та герб міста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F823214-E272-4188-B066-F52B9B028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274" y="34921"/>
            <a:ext cx="4812470" cy="28797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C4863C-0EA4-4B51-899D-366F04427F19}"/>
              </a:ext>
            </a:extLst>
          </p:cNvPr>
          <p:cNvSpPr txBox="1"/>
          <p:nvPr/>
        </p:nvSpPr>
        <p:spPr>
          <a:xfrm>
            <a:off x="7293274" y="2915838"/>
            <a:ext cx="48116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військово-топографічній карті Фрідріха фон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Міга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(кінець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ст.)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9AB3E3E-138F-47E7-AF21-8714291338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653" y="2319114"/>
            <a:ext cx="3006285" cy="34321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F85D2F9-EEC8-4465-8C63-4A4C45C934A0}"/>
              </a:ext>
            </a:extLst>
          </p:cNvPr>
          <p:cNvSpPr txBox="1"/>
          <p:nvPr/>
        </p:nvSpPr>
        <p:spPr>
          <a:xfrm>
            <a:off x="4287769" y="5751289"/>
            <a:ext cx="310030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центральної частини 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1829 р.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F6BA71E-9D84-4E79-BEB8-D03E88D817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9" y="2603806"/>
            <a:ext cx="3983334" cy="32493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8A76C09-8380-46FD-AA93-91EEEA203CD2}"/>
              </a:ext>
            </a:extLst>
          </p:cNvPr>
          <p:cNvSpPr txBox="1"/>
          <p:nvPr/>
        </p:nvSpPr>
        <p:spPr>
          <a:xfrm>
            <a:off x="60109" y="5793664"/>
            <a:ext cx="41445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міста з пам'ятками та адміністративними будівлями (1939 р.)</a:t>
            </a:r>
          </a:p>
        </p:txBody>
      </p:sp>
    </p:spTree>
    <p:extLst>
      <p:ext uri="{BB962C8B-B14F-4D97-AF65-F5344CB8AC3E}">
        <p14:creationId xmlns:p14="http://schemas.microsoft.com/office/powerpoint/2010/main" val="91540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Немає опису світлини.">
            <a:extLst>
              <a:ext uri="{FF2B5EF4-FFF2-40B4-BE49-F238E27FC236}">
                <a16:creationId xmlns:a16="http://schemas.microsoft.com/office/drawing/2014/main" id="{0ECD6F82-3C75-4FB4-9581-1789CE078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63635"/>
            <a:ext cx="7362824" cy="447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3238AC-D541-4A6B-9672-BAADCE3EAA95}"/>
              </a:ext>
            </a:extLst>
          </p:cNvPr>
          <p:cNvSpPr txBox="1"/>
          <p:nvPr/>
        </p:nvSpPr>
        <p:spPr>
          <a:xfrm>
            <a:off x="123826" y="95161"/>
            <a:ext cx="118871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Замок у м.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розташували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невеликому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ставом, у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впадіння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Коритівки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р.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Гнилу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 у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чотирма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баштами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рогах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оборонних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мурів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оборонною брамою та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ровами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планом,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чотирикутник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сторонами 92, 72, 72 і 63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метри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кути замку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зміцнювали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Укріплення збудував близько 1630 р.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Кшиштофор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Віхровський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галицький мечник, відомий прикордонний ротмістр. Після одруження його доньки з Яном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Фірлеєм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саноцьким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каштеляном, замок як посаг перейшов до родини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Фірлеїв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Із 1786 р. він уже належав родині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Тарлів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D72EDA-DC58-4979-AE22-837E9EA7D4F6}"/>
              </a:ext>
            </a:extLst>
          </p:cNvPr>
          <p:cNvSpPr txBox="1"/>
          <p:nvPr/>
        </p:nvSpPr>
        <p:spPr>
          <a:xfrm>
            <a:off x="4648200" y="6038851"/>
            <a:ext cx="72316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Вежі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замку та статуя Христа на початку ХХ ст. (листівка)</a:t>
            </a:r>
          </a:p>
        </p:txBody>
      </p:sp>
      <p:pic>
        <p:nvPicPr>
          <p:cNvPr id="6" name="Picture 2" descr="Південна башта. План">
            <a:extLst>
              <a:ext uri="{FF2B5EF4-FFF2-40B4-BE49-F238E27FC236}">
                <a16:creationId xmlns:a16="http://schemas.microsoft.com/office/drawing/2014/main" id="{D4A758CE-C980-4D14-8EC7-224770504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271149"/>
            <a:ext cx="4448174" cy="294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02D03E-DDF1-41D0-8628-B910E8EF26FF}"/>
              </a:ext>
            </a:extLst>
          </p:cNvPr>
          <p:cNvSpPr txBox="1"/>
          <p:nvPr/>
        </p:nvSpPr>
        <p:spPr>
          <a:xfrm>
            <a:off x="123826" y="5369335"/>
            <a:ext cx="43932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південної башти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замку</a:t>
            </a:r>
          </a:p>
        </p:txBody>
      </p:sp>
    </p:spTree>
    <p:extLst>
      <p:ext uri="{BB962C8B-B14F-4D97-AF65-F5344CB8AC3E}">
        <p14:creationId xmlns:p14="http://schemas.microsoft.com/office/powerpoint/2010/main" val="385311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На зображенні може бути: пам’ятник">
            <a:extLst>
              <a:ext uri="{FF2B5EF4-FFF2-40B4-BE49-F238E27FC236}">
                <a16:creationId xmlns:a16="http://schemas.microsoft.com/office/drawing/2014/main" id="{9AE82373-34C8-4DC1-B249-ABB2CFAEA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2403513"/>
            <a:ext cx="3200400" cy="365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5E9A00-00CD-452D-8855-AA4F5AB7A8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78" y="66616"/>
            <a:ext cx="6546697" cy="45530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DA980A-1F3B-47C3-B18B-695575444663}"/>
              </a:ext>
            </a:extLst>
          </p:cNvPr>
          <p:cNvSpPr txBox="1"/>
          <p:nvPr/>
        </p:nvSpPr>
        <p:spPr>
          <a:xfrm>
            <a:off x="85726" y="95190"/>
            <a:ext cx="53911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 </a:t>
            </a:r>
            <a:r>
              <a:rPr lang="de-AT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зведено в’їзну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браму до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Скалатського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замоку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характерну для пізніх замкових перебудов. Центральну частину якої займав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напівциркульний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арковий проїзд та дві невеликі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фіртки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щоденного користування.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брами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прикрашала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яна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скульптура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лицаря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щитом,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зображено польські шляхетські герби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Сципіон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Леліва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Равич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Єліта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що володіли замком.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10514A-BD79-43FE-A3D3-5E9BEC1EACB7}"/>
              </a:ext>
            </a:extLst>
          </p:cNvPr>
          <p:cNvSpPr txBox="1"/>
          <p:nvPr/>
        </p:nvSpPr>
        <p:spPr>
          <a:xfrm>
            <a:off x="3371850" y="5143743"/>
            <a:ext cx="88201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зовнішньому боці брами були встановлені 3 таблиці, де записали історію замку та його власників. Зокрема йшлося, що польська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шляхтичка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Марія з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Водзіцьких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1795 р. реставрувала замок та місто, а роботи виконували майже все населення м.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В’їзну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браму було знищено в другій половині ХХ ст.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0FE1AC-FECD-432E-8B22-C179781C78BA}"/>
              </a:ext>
            </a:extLst>
          </p:cNvPr>
          <p:cNvSpPr txBox="1"/>
          <p:nvPr/>
        </p:nvSpPr>
        <p:spPr>
          <a:xfrm>
            <a:off x="85725" y="6003315"/>
            <a:ext cx="29908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Лицар зі щитом на брамі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973D62-5DEA-41DD-8786-168B36463542}"/>
              </a:ext>
            </a:extLst>
          </p:cNvPr>
          <p:cNvSpPr txBox="1"/>
          <p:nvPr/>
        </p:nvSpPr>
        <p:spPr>
          <a:xfrm>
            <a:off x="5559578" y="4713626"/>
            <a:ext cx="65466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В'їзна брама на фото початку ХХ ст.</a:t>
            </a:r>
          </a:p>
        </p:txBody>
      </p:sp>
    </p:spTree>
    <p:extLst>
      <p:ext uri="{BB962C8B-B14F-4D97-AF65-F5344CB8AC3E}">
        <p14:creationId xmlns:p14="http://schemas.microsoft.com/office/powerpoint/2010/main" val="3753452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2FD11F-471A-4D26-AB70-09AF256D82C3}"/>
              </a:ext>
            </a:extLst>
          </p:cNvPr>
          <p:cNvSpPr txBox="1"/>
          <p:nvPr/>
        </p:nvSpPr>
        <p:spPr>
          <a:xfrm>
            <a:off x="114300" y="99536"/>
            <a:ext cx="11963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1795 р. занедбаний замок був перебудований графинею Марією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Водзицькою-Сципіоновою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перетворений на палацовий житловий будинок, уже відсунутий від оборонних мурів. Рештки давнього замку знизили та пристосували під господарські будівлі. У 1869 р. князь Понятовський, який мешкав в Італії, продав замок разом із ключем (до якого входив також Старий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Зюскіндорфу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Розенштоку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чиї сини залишалися власниками замку аж до Другої світової війни.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9E9CD6-A422-4C0D-A2C9-27FC1B36C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2119312"/>
            <a:ext cx="6096000" cy="3362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23B1CE-65A2-428F-A665-F7E0681B1FF7}"/>
              </a:ext>
            </a:extLst>
          </p:cNvPr>
          <p:cNvSpPr txBox="1"/>
          <p:nvPr/>
        </p:nvSpPr>
        <p:spPr>
          <a:xfrm>
            <a:off x="6524625" y="5654753"/>
            <a:ext cx="54768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Другої світової війни наступ німецьких військ на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(близько 1942–1943-х рр.)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885513-54D8-4333-9CDA-429040AC7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1" y="1905000"/>
            <a:ext cx="5842688" cy="31377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FE5613-C77A-438C-B02B-5C8E25F0A5E4}"/>
              </a:ext>
            </a:extLst>
          </p:cNvPr>
          <p:cNvSpPr txBox="1"/>
          <p:nvPr/>
        </p:nvSpPr>
        <p:spPr>
          <a:xfrm>
            <a:off x="252412" y="5042740"/>
            <a:ext cx="54768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Зруйнований замок та господарські будівлі (середина 1940-х рр.)</a:t>
            </a:r>
          </a:p>
        </p:txBody>
      </p:sp>
    </p:spTree>
    <p:extLst>
      <p:ext uri="{BB962C8B-B14F-4D97-AF65-F5344CB8AC3E}">
        <p14:creationId xmlns:p14="http://schemas.microsoft.com/office/powerpoint/2010/main" val="2384102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ісце для вмісту 2" descr="Зображення, що містить просто неба, небо, хмара, взутт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7C88DDE-5ED4-4462-B7FA-F4B16C7ADD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879" b="31077"/>
          <a:stretch>
            <a:fillRect/>
          </a:stretch>
        </p:blipFill>
        <p:spPr>
          <a:xfrm>
            <a:off x="116755" y="1200329"/>
            <a:ext cx="5754241" cy="37449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F41E59-D744-4B02-8FFD-BC4EA8E8DF36}"/>
              </a:ext>
            </a:extLst>
          </p:cNvPr>
          <p:cNvSpPr txBox="1"/>
          <p:nvPr/>
        </p:nvSpPr>
        <p:spPr>
          <a:xfrm>
            <a:off x="116755" y="0"/>
            <a:ext cx="1178969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Другої світової війни територія замку використовували під господарські потреби міста. У 1960-х рр. провели консервацію пам'ятки та роботи із відновлення всього оборонного комплексу – веж і муру. Сьогодні відтворено 4 вежі до дахів, які вкрито черепицею та стіни замку вимуровано на зріст людини. У 2003 р.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замок перетворено на філію Національного заповідника «Замки Тернопілля».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DF75A5-AB69-4B24-BFFC-44B84B0E8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374" y="1842221"/>
            <a:ext cx="6259001" cy="35716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A5533D2-9AA6-485B-9268-B0627BFC7DB8}"/>
              </a:ext>
            </a:extLst>
          </p:cNvPr>
          <p:cNvSpPr txBox="1"/>
          <p:nvPr/>
        </p:nvSpPr>
        <p:spPr>
          <a:xfrm>
            <a:off x="6371924" y="5686448"/>
            <a:ext cx="556470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замок на листівці початку ХХ ст.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5089DB-88F4-4298-BBEF-CBFF3E666658}"/>
              </a:ext>
            </a:extLst>
          </p:cNvPr>
          <p:cNvSpPr txBox="1"/>
          <p:nvPr/>
        </p:nvSpPr>
        <p:spPr>
          <a:xfrm>
            <a:off x="684438" y="5040117"/>
            <a:ext cx="461887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вигляд входу на територію замку (фото автора, 2026 р.)</a:t>
            </a:r>
          </a:p>
        </p:txBody>
      </p:sp>
    </p:spTree>
    <p:extLst>
      <p:ext uri="{BB962C8B-B14F-4D97-AF65-F5344CB8AC3E}">
        <p14:creationId xmlns:p14="http://schemas.microsoft.com/office/powerpoint/2010/main" val="1864210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84B2AD-D1B0-47E8-B70C-AD51CFF0F48A}"/>
              </a:ext>
            </a:extLst>
          </p:cNvPr>
          <p:cNvSpPr txBox="1"/>
          <p:nvPr/>
        </p:nvSpPr>
        <p:spPr>
          <a:xfrm>
            <a:off x="3343274" y="0"/>
            <a:ext cx="8715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1632 р. за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Кшиштофа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Віхровського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появилася римо-католицька парафія, а в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1643 р. перший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побудовали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кошти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Катажини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Шембеків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Сенявка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Будівництво нового мурованого неоготичного костелу розпочали в 1816 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який у 1827 р. 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освятили під титулом Успіння Пресвятої Діви Марії. Однак в 1898 р. костел згорів. У 1900 р.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проєктом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відомого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Теодора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Тальовського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громада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відбудувала костел в неоготичному стилі.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виділив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замку шляхтич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Маріуш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Роштоцький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староста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Антоній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Шидловський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Храм знаходився між ринком та замком. </a:t>
            </a:r>
            <a:endParaRPr lang="uk-UA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Немає опису світлини.">
            <a:extLst>
              <a:ext uri="{FF2B5EF4-FFF2-40B4-BE49-F238E27FC236}">
                <a16:creationId xmlns:a16="http://schemas.microsoft.com/office/drawing/2014/main" id="{08B92DC9-1801-47B4-987A-973817131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707" y="1973063"/>
            <a:ext cx="5716944" cy="409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80087E-501D-4911-BE01-64DD52E16586}"/>
              </a:ext>
            </a:extLst>
          </p:cNvPr>
          <p:cNvSpPr txBox="1"/>
          <p:nvPr/>
        </p:nvSpPr>
        <p:spPr>
          <a:xfrm>
            <a:off x="6181248" y="6000750"/>
            <a:ext cx="59250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світлині площа ринку, костел та вежі замку (1930-і рр.)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6C0FFA-6857-4AE0-8BEC-0FC754501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" y="57150"/>
            <a:ext cx="3305176" cy="48823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8AB720-335C-4D6C-B689-80F70476E92C}"/>
              </a:ext>
            </a:extLst>
          </p:cNvPr>
          <p:cNvSpPr txBox="1"/>
          <p:nvPr/>
        </p:nvSpPr>
        <p:spPr>
          <a:xfrm>
            <a:off x="3307117" y="2157531"/>
            <a:ext cx="303458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1944 р. костел був пошкоджений, але діяв. У 1945 р. польське населення м.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виїхало до Польщі й разом з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ними настоятель храму, декан о. Ян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Ференс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вікарії – о. Юзеф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Запоточний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-Лісовський та о. Антоні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Романьчук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1959 р. костел підірвала радянська влада. За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легендою, його знищили в очікуванні візиту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Микити Хрущова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генерального секретаря ЦК КПРС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C6FE7-FA62-4436-89A4-68AF67FFEF97}"/>
              </a:ext>
            </a:extLst>
          </p:cNvPr>
          <p:cNvSpPr txBox="1"/>
          <p:nvPr/>
        </p:nvSpPr>
        <p:spPr>
          <a:xfrm>
            <a:off x="145438" y="5051622"/>
            <a:ext cx="30835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вигляд костелу (початок ХХ ст.) </a:t>
            </a:r>
          </a:p>
        </p:txBody>
      </p:sp>
    </p:spTree>
    <p:extLst>
      <p:ext uri="{BB962C8B-B14F-4D97-AF65-F5344CB8AC3E}">
        <p14:creationId xmlns:p14="http://schemas.microsoft.com/office/powerpoint/2010/main" val="2223655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1F74C7-D061-4D04-ABE8-B59EE90D17A4}"/>
              </a:ext>
            </a:extLst>
          </p:cNvPr>
          <p:cNvSpPr txBox="1"/>
          <p:nvPr/>
        </p:nvSpPr>
        <p:spPr>
          <a:xfrm>
            <a:off x="0" y="71735"/>
            <a:ext cx="12077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1990 р. на місці зруйнованого костелу Успіння Пресвятої Діви Марії єпископ Я. Ольшанський освятив тимчасову каплицю. Упродовж 1994–2001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рр. тривало будівництво нового мурованого костелу в неоготичному стилі.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26 липня 2002 р. римо-католицький єпископ Мар'ян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Бучек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консервував новий храм на честь Святої Анни. Меценатами побудови костелу в м.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були місцеві мешканці та колишні парафіяни, що тепер є громадянами Польщі.</a:t>
            </a:r>
          </a:p>
        </p:txBody>
      </p:sp>
      <p:pic>
        <p:nvPicPr>
          <p:cNvPr id="4" name="Місце для вмісту 2" descr="Зображення, що містить просто неба, хмара, будівля, неб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69F66380-EC4E-46B7-81F9-A3757740D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771" y="1272062"/>
            <a:ext cx="6433430" cy="48250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991FDD-D4F7-4FC4-A7D7-52889E8A0976}"/>
              </a:ext>
            </a:extLst>
          </p:cNvPr>
          <p:cNvSpPr txBox="1"/>
          <p:nvPr/>
        </p:nvSpPr>
        <p:spPr>
          <a:xfrm>
            <a:off x="3390900" y="6068560"/>
            <a:ext cx="65055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вигляд костелу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Анни (фото автора, 2026 р.)</a:t>
            </a:r>
          </a:p>
        </p:txBody>
      </p:sp>
      <p:pic>
        <p:nvPicPr>
          <p:cNvPr id="7" name="Місце для вмісту 2" descr="Зображення, що містить просто неба, будівля, небо, дерев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DCBB54C9-1FBB-4B41-BC4E-07AF732AD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85" y="1262537"/>
            <a:ext cx="3618805" cy="482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56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9AE72F-6A72-42E2-B9A2-AC5721A0DCEE}"/>
              </a:ext>
            </a:extLst>
          </p:cNvPr>
          <p:cNvSpPr txBox="1"/>
          <p:nvPr/>
        </p:nvSpPr>
        <p:spPr>
          <a:xfrm>
            <a:off x="76199" y="135315"/>
            <a:ext cx="1197292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м.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Скалаті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поруч з українцями і поляками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проживало також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єврейське населення. Останні мали в місті синагогу та окремий цвинтар. Мурована синагога (божниця) у була побудована в формі блокового будинку зі стрілчастими вікнами та слабо окресленими арковими луками в аттику за загальним обрисом нагадувала зменшену й менш оздоблену божницю з м. Тернополя. Вона знаходилася за ринком, біля р. Гнилої. Нині будівлю перетворено на склад. Останнім рабином перед війною був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Розенблатт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16 серпня 1943 р. німці утворили поблизу божниці гетто, яке займало територію між річкою, подвір’ями західної сторони вулиці 3-го Травня та ринком. Повністю знищений єврейський цвинтар нині перетворений на спортивне поле.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D39C70-34AD-4ACF-8E72-4F4618B58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2128540"/>
            <a:ext cx="5648326" cy="3951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823BC4-7057-4DA7-ACA0-C7EB432EF7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610" y="1821094"/>
            <a:ext cx="5217015" cy="42557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635B23-A54E-4E70-9C3B-C81BBA52AE31}"/>
              </a:ext>
            </a:extLst>
          </p:cNvPr>
          <p:cNvSpPr txBox="1"/>
          <p:nvPr/>
        </p:nvSpPr>
        <p:spPr>
          <a:xfrm>
            <a:off x="6641610" y="6024454"/>
            <a:ext cx="54741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міста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синагогою (божниця)  (1939 р.)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26FE93-7883-448B-83BE-FDA7B66B3A90}"/>
              </a:ext>
            </a:extLst>
          </p:cNvPr>
          <p:cNvSpPr txBox="1"/>
          <p:nvPr/>
        </p:nvSpPr>
        <p:spPr>
          <a:xfrm>
            <a:off x="76199" y="6024454"/>
            <a:ext cx="54741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 міста, де перед костелом є синагога (1939 р.)</a:t>
            </a:r>
          </a:p>
        </p:txBody>
      </p:sp>
    </p:spTree>
    <p:extLst>
      <p:ext uri="{BB962C8B-B14F-4D97-AF65-F5344CB8AC3E}">
        <p14:creationId xmlns:p14="http://schemas.microsoft.com/office/powerpoint/2010/main" val="56435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1D79A3-C1C2-4EF6-B102-DAEF6B7E1C6E}"/>
              </a:ext>
            </a:extLst>
          </p:cNvPr>
          <p:cNvSpPr txBox="1"/>
          <p:nvPr/>
        </p:nvSpPr>
        <p:spPr>
          <a:xfrm>
            <a:off x="180975" y="0"/>
            <a:ext cx="118300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1829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 в 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діяла чотирикласна чоловіча школа (перша згадка), де спільно навчалися діти різних національностей. Пізніше, в 1901 р. відкрито 2 п’ятикласні школи – чоловічу й жіночу та побудовано спеціальний двоповерховий шкільний будинок (тепер корпус №1).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велося польською мовою.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міжвоєнний час класи були переповнені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тому в 1938 р. побудували другий корпус. З 1940 р. школа вже стала дев’ятикласною, а мовою навчання стала українська. Сьогодні там розташований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Скалатський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ліцей.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7320D2-013E-4C10-8673-D1ED50386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572" y="1411606"/>
            <a:ext cx="7587827" cy="46945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085288-2ECE-4E95-842A-BBA41B3D6ED0}"/>
              </a:ext>
            </a:extLst>
          </p:cNvPr>
          <p:cNvSpPr txBox="1"/>
          <p:nvPr/>
        </p:nvSpPr>
        <p:spPr>
          <a:xfrm>
            <a:off x="2438259" y="6046336"/>
            <a:ext cx="70867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міжвоєнний період (фото 1930-х рр.)</a:t>
            </a:r>
          </a:p>
        </p:txBody>
      </p:sp>
    </p:spTree>
    <p:extLst>
      <p:ext uri="{BB962C8B-B14F-4D97-AF65-F5344CB8AC3E}">
        <p14:creationId xmlns:p14="http://schemas.microsoft.com/office/powerpoint/2010/main" val="1927921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D51923-E166-4E22-BCF4-02C0589CA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15" y="3298794"/>
            <a:ext cx="4110929" cy="25494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364140-C1B6-479E-8E72-BEF72FE3FE2E}"/>
              </a:ext>
            </a:extLst>
          </p:cNvPr>
          <p:cNvSpPr txBox="1"/>
          <p:nvPr/>
        </p:nvSpPr>
        <p:spPr>
          <a:xfrm>
            <a:off x="85724" y="90518"/>
            <a:ext cx="1201102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effectLst/>
                <a:latin typeface="Times New Roman" panose="02020603050405020304" pitchFamily="18" charset="0"/>
                <a:ea typeface="Aptos"/>
              </a:rPr>
              <a:t>Історично склалося, що переважно мешканці м. 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Aptos"/>
              </a:rPr>
              <a:t>Скалат</a:t>
            </a:r>
            <a:r>
              <a:rPr lang="uk-UA" sz="1800" dirty="0">
                <a:effectLst/>
                <a:latin typeface="Times New Roman" panose="02020603050405020304" pitchFamily="18" charset="0"/>
                <a:ea typeface="Aptos"/>
              </a:rPr>
              <a:t> займалися сільським господарством.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міжвоєнний час в місті діяли: Соціальна страхова каса («Каса хворих»), де працював д-р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Фрей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Будинок опіки для старих, («Будинок дідів»); казарми піхотного батальйону «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Корпусу охорони прикордоння під командуванням підполковника Станіслава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Петшика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комісаріат 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постунок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Державної поліції, де комісаром був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Мірек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комендантом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Кужея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постовими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Стебніцький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Срока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Поштою керував начальник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Смеречинський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листи розносив листоноша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Гловішин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 місті діяли Польський банк, аптека магістра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Ашкеназе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друкарня. У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Скалаті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працювали понад десяток крамниць, серед яких відомий магазин Юзефа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Коссовського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зі сніданковими кімнатами та розливним пивом, крамниця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Ісаака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Піка з південними фруктами, книгарня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Ґрюнфельда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магазин взуття фірми «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м’ясні крамниці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Ґрубмана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Мурмилти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ресторани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Ґрубмана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Турка, пекарні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Кацової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Закшевського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Джевецького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кондитерські та морозиво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Хілової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Вайнберґової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1931 р. в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мешкало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конфесій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культур, але в одному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спільному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338D2E-8162-4D96-BDC1-5797889A5B4C}"/>
              </a:ext>
            </a:extLst>
          </p:cNvPr>
          <p:cNvSpPr txBox="1"/>
          <p:nvPr/>
        </p:nvSpPr>
        <p:spPr>
          <a:xfrm>
            <a:off x="4657725" y="5950537"/>
            <a:ext cx="31579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 адвоката (1930-і рр.)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1FFB8E-1D16-4A9E-AB21-84FC2FD74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050" y="2900199"/>
            <a:ext cx="4048226" cy="24192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8F2A42-9C89-4E16-A9FB-5ED3CB76AB20}"/>
              </a:ext>
            </a:extLst>
          </p:cNvPr>
          <p:cNvSpPr txBox="1"/>
          <p:nvPr/>
        </p:nvSpPr>
        <p:spPr>
          <a:xfrm>
            <a:off x="8254407" y="5262415"/>
            <a:ext cx="38423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Адміністративна будівля Ради повітової, де вирішували питання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Скалатського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повіту в міжвоєнний час (1930-і рр.)</a:t>
            </a:r>
          </a:p>
        </p:txBody>
      </p:sp>
      <p:pic>
        <p:nvPicPr>
          <p:cNvPr id="6146" name="Picture 2" descr="1988 р. Корчма">
            <a:extLst>
              <a:ext uri="{FF2B5EF4-FFF2-40B4-BE49-F238E27FC236}">
                <a16:creationId xmlns:a16="http://schemas.microsoft.com/office/drawing/2014/main" id="{DB7C3CD0-172D-4348-AEC2-6782BAD07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7" y="3229839"/>
            <a:ext cx="3672985" cy="231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1E353D-5A13-4DB5-A42F-62186B28473B}"/>
              </a:ext>
            </a:extLst>
          </p:cNvPr>
          <p:cNvSpPr txBox="1"/>
          <p:nvPr/>
        </p:nvSpPr>
        <p:spPr>
          <a:xfrm>
            <a:off x="95250" y="5627371"/>
            <a:ext cx="367298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 корчми в 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 1989 р.)</a:t>
            </a:r>
          </a:p>
        </p:txBody>
      </p:sp>
    </p:spTree>
    <p:extLst>
      <p:ext uri="{BB962C8B-B14F-4D97-AF65-F5344CB8AC3E}">
        <p14:creationId xmlns:p14="http://schemas.microsoft.com/office/powerpoint/2010/main" val="3302652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24226C-03DA-449F-BAFF-4D588B21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" y="58053"/>
            <a:ext cx="8267701" cy="52456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5CD9EC-0428-4338-B405-0F82A169443F}"/>
              </a:ext>
            </a:extLst>
          </p:cNvPr>
          <p:cNvSpPr txBox="1"/>
          <p:nvPr/>
        </p:nvSpPr>
        <p:spPr>
          <a:xfrm>
            <a:off x="8691128" y="2504590"/>
            <a:ext cx="315797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 товариства «Сокіл»  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(1930-і рр.)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0428F4-5491-48D3-9431-8369EF60EA14}"/>
              </a:ext>
            </a:extLst>
          </p:cNvPr>
          <p:cNvSpPr txBox="1"/>
          <p:nvPr/>
        </p:nvSpPr>
        <p:spPr>
          <a:xfrm>
            <a:off x="66675" y="5246509"/>
            <a:ext cx="1202055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міжвоєнний час в 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Скалат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знаходилося польське культурно-спортивне товариство «Сокіл». Це був центр патріотичного і фізичного виховання молоді, де відбувалися гімнастичні заняття, театральні вистави, концерти і зібрання, які відігравали значну роль в поширенні польської культури. 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Багаторічним головою «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Сокола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був Владислав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Голембйовський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в період безпосередньо перед війною пан </a:t>
            </a:r>
            <a:r>
              <a:rPr lang="uk-UA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Блашкевич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1939 р. діяльність припинена.</a:t>
            </a:r>
          </a:p>
        </p:txBody>
      </p:sp>
    </p:spTree>
    <p:extLst>
      <p:ext uri="{BB962C8B-B14F-4D97-AF65-F5344CB8AC3E}">
        <p14:creationId xmlns:p14="http://schemas.microsoft.com/office/powerpoint/2010/main" val="1042914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A0080-34DF-DECA-DB0F-6F119D176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9100"/>
            <a:ext cx="10058400" cy="756285"/>
          </a:xfrm>
        </p:spPr>
        <p:txBody>
          <a:bodyPr/>
          <a:lstStyle/>
          <a:p>
            <a:pPr algn="ctr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A48F1A-7333-2041-FB0D-D70385B08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737360"/>
            <a:ext cx="11906250" cy="4539615"/>
          </a:xfrm>
        </p:spPr>
        <p:txBody>
          <a:bodyPr vert="horz" lIns="0" tIns="45720" rIns="0" bIns="45720" rtlCol="0" anchor="t">
            <a:noAutofit/>
          </a:bodyPr>
          <a:lstStyle/>
          <a:p>
            <a:pPr algn="just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У ході дослідження було встановлено, що місто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Скалат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має багату багатонаціональну історію, яка відобразилась у його культурному середовищі. Важливими прикладами взаємного впливу культур є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Скалатський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замок, костел святої Анни та синагога, які поєднують у собі елементи різних культурних традицій і свідчать про історичну присутність різних національностей у місті.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Під час роботи було проведено власні спостереження та зібрано історичну інформацію про ці пам’ятки, що дозволило краще зрозуміти їхнє значення для формування культурного обличчя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Скалата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 Було з’ясовано, що взаємодія культур відбувалася не ізольовано, а через спільний розвиток міського простору та архітектури.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Отримані результати підтверджують, що збереження таких об’єктів, як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Скалатський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замок і костел святої Анни, є важливим для збереження історичної пам’яті та культурної спадщини міста. Це сприяє усвідомленню цінності культурного різноманіття та формуванню поваги до минулого серед молодого покоління.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706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4F74D-BA22-4389-260D-A33C0FAB4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955" y="103051"/>
            <a:ext cx="10058400" cy="389671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chemeClr val="tx1"/>
                </a:solidFill>
              </a:rPr>
              <a:t>Список використаних джерел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1055DFE-0015-DF01-0BD1-8857D5976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492722"/>
            <a:ext cx="11887200" cy="5872556"/>
          </a:xfrm>
          <a:solidFill>
            <a:schemeClr val="bg1"/>
          </a:solidFill>
        </p:spPr>
        <p:txBody>
          <a:bodyPr vert="horz" lIns="0" tIns="45720" rIns="0" bIns="45720" rtlCol="0" anchor="t">
            <a:normAutofit fontScale="850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1.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https://zabytki.in.ua/uk/1287/</a:t>
            </a:r>
            <a:r>
              <a:rPr lang="uk-UA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skalatskii-kostel-ua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https://castles.com.ua/skalat.html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https://ternopoliany.te.ua/zhittya/110043-zamok-vijni-i-vtrachena-arkhitektura-yak-zminyuvavsya-skalat-vid-xvi-stolittya-do-nashikh-dniv-foto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#.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https://www.rkc.in.ua/index.php?m=k&amp;p=tppvskud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https://andy-travel.com.ua/skalat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https://ternopoliany.te.ua/zhittya/53233-mistsevyi-istoryk-doviv-shcho-misto-skalat-shcho-na-ternopilshchyni-naspravdi-na-10-rokiv-starshe-vid-zahalnovidomoi-daty-zasnuvannia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https://zahid.espreso.tv/podorozhi-z-ruin-do-turistichnoi-perlini-istoriya-y-mistichni-legendi-skalatskogo-zamku-na-ternopilshchini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https://www.youtube.com/watch?v=JtnGff64nuo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https://youtu.be/eErxub7RYX0?si=4x84_7qzR6q5lj7z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</a:rPr>
              <a:t>10. 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https://tobm.org.ua/skalatskyj-zamok/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</a:rPr>
              <a:t>11. 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https://tobm.org.ua/skalatskyj-zamok/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12.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https://zamky.te.ua/zamki/zamok-u-skalati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13.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https://castlesua.jimdofree.com/%D1%82%D0%B5%D1%80%D0%BD%D0%BE%D0%BF%D1%96%D0%BB%D1%8C%D1%81%D1%8C%D0%BA%D0%B0-%D0%BE%D0%B1%D0%BB%D0%B0%D1%81%D1%82%D1%8C/%D1%81%D0%BA%D0%B0%D0%BB%D0%B0%D1%82-%D0%B7%D0%B0%D0%BC%D0%BE%D0%BA/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14.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https://funtime.com.ua/architecture/skalatskii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15.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https://ternopilske.com/blog/skalatskyy-zamok-fortetsya-chotyrokh-vezh-pidzemnykh-khodiv-ta-pyvnykh-lokhiv/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16.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https://ukrainaincognita.com/ternopilska-oblast/pidvolochyskyi-raion/skalat/skalat-zamok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17.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https://www.0352.ua/news/3819544/prividi-j-misticni-legendi-skalatskogo-zamku-na-ternopilsini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18.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https://zaxid.net/skalatskiy_zamok_i_vidbudovaniy_kostel_n1590566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19.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https://ternopil-day.com/skalat-castle/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20. 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https://zbruc.eu/node/30642</a:t>
            </a:r>
            <a:r>
              <a:rPr lang="uk-UA" sz="1100" dirty="0">
                <a:solidFill>
                  <a:schemeClr val="tx1"/>
                </a:solidFill>
                <a:highlight>
                  <a:srgbClr val="EEFFDE"/>
                </a:highlight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https://castles.com.ua/fileadmin/_processed_/csm_85_d60ae07277.jpg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22. https://polona.pl/api/download/digital-content/5ebd702b-f975-4932-b1aa-29e28c669fee.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https://encrypted-tbn0.gstatic.com/images?q=tbn:ANd9GcR-xfhd5RsXoDLeWMJIZD50dK17aIbwL8-auA&amp;s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24.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https://encrypted-tbn0.gstatic.com/images?q=tbn:ANd9GcSMZE1l_any00DYuCfgY4X225H5JiShxuq2Ew&amp;s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25.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https://polona.pl/item-view/f19baedd-ed63-4138-bd56-4ac845b9c537?page=0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26. https://teren.in.ua/uploads/media/4f/0c/4f0c3510e84f7467e10e9c0a9285d334_orig.jpg.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27.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https://castles.com.ua/fileadmin/_processed_/csm_Skalat-_1__eea654359c.jpg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28.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https://polona.pl/api/download/digital-content/309242a5-fd9c-4f17-921d-3e16913aef4d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29.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https://polona.pl/api/download/digital-content/46599a5a-876a-4c4e-beb3-9dc697570f34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30.https://ua.igotoworld.com/</a:t>
            </a:r>
            <a:r>
              <a:rPr lang="uk-UA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frontend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/</a:t>
            </a:r>
            <a:r>
              <a:rPr lang="uk-UA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webcontent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/</a:t>
            </a:r>
            <a:r>
              <a:rPr lang="uk-UA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websites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/1/</a:t>
            </a:r>
            <a:r>
              <a:rPr lang="uk-UA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images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/</a:t>
            </a:r>
            <a:r>
              <a:rPr lang="uk-UA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gallery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/12910_800x600_kTPPVSk09A.jpg.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31.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https://polona.pl/api/download/digital-content/d715dada-a261-497c-bea3-899d6990d0c6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32.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https://polona.pl/api/download/digital-content/030aeafb-85bd-48a3-ba32-3f35eeda5f23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33.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https://polona.pl/api/download/digital-content/1d3494bf-9c05-467b-ac20-0106a287bc4a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34.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https://www.rkc.in.ua/k/tp/tppv/tppvskud02888a94.jpg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  <a:b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</a:b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35. 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https://volochysk.com.ua/archives/1770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36.</a:t>
            </a:r>
            <a:r>
              <a:rPr lang="de-AT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r>
              <a:rPr lang="de-AT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https://www.pslava.info/SkalatM_076,232883.html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37. </a:t>
            </a:r>
            <a:r>
              <a:rPr lang="de-AT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https://www.facebook.com/photo?fbid=25836485702681799&amp;set=a.495455413878177&amp;locale=uk_UA</a:t>
            </a:r>
            <a:r>
              <a:rPr lang="uk-UA" sz="1100" dirty="0">
                <a:solidFill>
                  <a:schemeClr val="tx1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602127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Arial Nova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 Nova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2489</Words>
  <Application>Microsoft Office PowerPoint</Application>
  <PresentationFormat>Широкий екран</PresentationFormat>
  <Paragraphs>63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Arial</vt:lpstr>
      <vt:lpstr>Arial Nova</vt:lpstr>
      <vt:lpstr>Arial Nova Light</vt:lpstr>
      <vt:lpstr>Calibri</vt:lpstr>
      <vt:lpstr>Times New Roman</vt:lpstr>
      <vt:lpstr>RetrospectVTI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Висновки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/>
  <cp:lastModifiedBy>Богдан Михайлович Гринюка</cp:lastModifiedBy>
  <cp:revision>709</cp:revision>
  <dcterms:created xsi:type="dcterms:W3CDTF">2026-04-05T13:14:12Z</dcterms:created>
  <dcterms:modified xsi:type="dcterms:W3CDTF">2026-04-14T04:44:36Z</dcterms:modified>
</cp:coreProperties>
</file>