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media/image1.jpeg" ContentType="image/jpeg"/>
  <Override PartName="/ppt/media/image13.png" ContentType="image/png"/>
  <Override PartName="/ppt/media/image8.png" ContentType="image/png"/>
  <Override PartName="/ppt/media/image2.png" ContentType="image/png"/>
  <Override PartName="/ppt/media/image7.jpeg" ContentType="image/jpeg"/>
  <Override PartName="/ppt/media/image3.jpeg" ContentType="image/jpeg"/>
  <Override PartName="/ppt/media/image4.png" ContentType="image/png"/>
  <Override PartName="/ppt/media/image5.png" ContentType="image/png"/>
  <Override PartName="/ppt/media/image10.png" ContentType="image/png"/>
  <Override PartName="/ppt/media/image6.gif" ContentType="image/gif"/>
  <Override PartName="/ppt/media/image9.png" ContentType="image/png"/>
  <Override PartName="/ppt/media/image14.png" ContentType="image/png"/>
  <Override PartName="/ppt/media/image11.png" ContentType="image/png"/>
  <Override PartName="/ppt/media/image12.png" ContentType="image/png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uk-UA" sz="1800" spc="-1" strike="noStrike">
                <a:solidFill>
                  <a:schemeClr val="dk1"/>
                </a:solidFill>
                <a:latin typeface="Calibri"/>
              </a:rPr>
              <a:t>Для переміщення сторінки клацніть мишею</a:t>
            </a: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Для редагування формату приміток клацніть мишею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&lt;верхній колонтитул&gt;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&lt;дата/час&gt;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8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BFE15BB0-3D03-4935-851C-682E318B6DA6}" type="slidenum"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16000" indent="0">
              <a:lnSpc>
                <a:spcPct val="100000"/>
              </a:lnSpc>
              <a:buNone/>
            </a:pPr>
            <a:r>
              <a:rPr b="0" i="1" lang="uk-UA" sz="2000" spc="-1" strike="noStrike">
                <a:solidFill>
                  <a:srgbClr val="000000"/>
                </a:solidFill>
                <a:latin typeface="Arial"/>
              </a:rPr>
              <a:t>«Іноді, щоб побачити Всесвіт, потрібно сховатися від світла. Саме тому мій проєкт — це телескоп, який працює в тіні.»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—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і це одразу “зачепить” журі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EEA2216-BD72-4E14-AC71-8AD1BD25E183}" type="slidenum">
              <a:rPr b="0" lang="uk-UA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3888"/>
          </a:bodyPr>
          <a:p>
            <a:pPr marL="216000" indent="0">
              <a:lnSpc>
                <a:spcPct val="100000"/>
              </a:lnSpc>
              <a:buNone/>
            </a:pPr>
            <a:r>
              <a:rPr b="1" lang="uk-UA" sz="2400" spc="-1" strike="noStrike">
                <a:solidFill>
                  <a:srgbClr val="000000"/>
                </a:solidFill>
                <a:latin typeface="Times New Roman"/>
              </a:rPr>
              <a:t>Мета дослідження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1" lang="uk-UA" sz="2400" spc="-1" strike="noStrike">
                <a:solidFill>
                  <a:srgbClr val="000000"/>
                </a:solidFill>
                <a:latin typeface="Times New Roman"/>
              </a:rPr>
              <a:t>Розробити концепцію місячного телескопа із сонцезахисним екраном, який забезпечує стабільні умови для високоточного спостереження об’єктів далекого Всесвіту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000000"/>
                </a:solidFill>
                <a:latin typeface="Times New Roman"/>
              </a:rPr>
              <a:t>Об’єкт дослідження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000000"/>
                </a:solidFill>
                <a:latin typeface="Times New Roman"/>
              </a:rPr>
              <a:t>Процеси функціонування телескопів у космічному середовищі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uk-UA" sz="2000" spc="-1" strike="noStrike">
                <a:solidFill>
                  <a:srgbClr val="000000"/>
                </a:solidFill>
                <a:latin typeface="Times New Roman"/>
              </a:rPr>
              <a:t>«У роботі використано міждисциплінарний підхід: поєднання астрономії, фізики та інженерії»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9FA1E0E-3702-4D0D-83C4-35292F0C0178}" type="slidenum">
              <a:rPr b="0" lang="uk-UA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8C3AC53-26F7-4385-8FFD-BA926E30087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1236D8F-F63A-46A1-8DD7-CFB49748DC9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1334D5F-9BE8-4CA7-882C-4A8A923FA69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502E126-6F8B-44DA-86D4-FDB7F5070D2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F60F697-7D24-4169-B9C7-20F6B4E2B71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D0D580F-2CE0-4380-B633-7C501FCEA9B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657C169-A59F-4313-A1A5-C4C3A710920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CC08C53-0221-4837-9E3C-CFA5016A394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95898DE-9DD6-4EA1-A8CE-1274AB71EFA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70FAA69-0AD9-452B-A8DF-5ACC3035650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1FB6B0F-363B-40A0-8074-3D5895A1BA3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057C348-EBBF-4826-8CD1-837B607E459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33E976B-0AF6-4130-9893-6D8D0A3F559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C408971-29EE-45EE-94A1-C4FD81D8B5A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C1D501B-3207-420A-8F27-76130312DCC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2F5AC09-8BE5-4E0B-9191-DD46732BA59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D700D46-2D78-46CD-8FE2-BE4B0BBA193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0919661-3F21-412D-8C16-EB365BCD855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5D51E8C-BCC8-4528-AAAD-CDA208B7C0A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B278751-4DFF-4646-A0EE-354589106DD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715EDCE-CE40-44F8-90B4-E96C8AA2C75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A2EAD26-5A9B-4DFB-A83C-D5AC0EA7FDF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EBDD519-6317-4FEA-9E0F-12DA1DAAC65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B0BC6F8-3A5D-4297-86C2-D2FAD27F558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F72214F5-918E-4CD7-8E47-929A38698E3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F1FA5029-62B7-428F-8F6D-9628B01491B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EA3C269-0060-4DE0-ADDD-5ADE41F8A07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405E52BD-BB89-4AB2-BBDD-3FD5FD6A94C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3635B24E-B3FC-4B04-B3AD-8CBF3973FA2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529B8E7D-FC4C-4045-80F4-8DCFBAD5E72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6A3FE85C-D748-4873-B7AC-887BCC59180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5982B9B-28F4-4150-88D8-7CDE9DBA7A0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4CA50F38-304B-4B4C-B107-C6C1D250B34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F09F5716-9B90-4BCC-BDC1-C58AD20EA4B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917CF565-6EB6-4D4B-A9E5-661ACF5A40B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uk-UA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E6802CF-9905-484B-835F-55972F818EE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uk-UA" sz="4400" spc="-1" strike="noStrike">
                <a:solidFill>
                  <a:schemeClr val="dk1"/>
                </a:solidFill>
                <a:latin typeface="Calibri"/>
              </a:rPr>
              <a:t>Зразок заголовка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&lt;дата/час&gt;</a:t>
            </a:r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8EC076B-1001-4C26-8303-2C6B404ACB12}" type="slidenum">
              <a: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solidFill>
                  <a:schemeClr val="dk1"/>
                </a:solidFill>
                <a:latin typeface="Calibri"/>
              </a:rPr>
              <a:t>Для редагування структури клацніть мишею</a:t>
            </a: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Другий рівень структури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Третій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Четвертий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П'ятий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Шостий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Сьомий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uk-UA" sz="4400" spc="-1" strike="noStrike">
                <a:solidFill>
                  <a:schemeClr val="dk1"/>
                </a:solidFill>
                <a:latin typeface="Calibri"/>
              </a:rPr>
              <a:t>Зразок заголовка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3200" spc="-1" strike="noStrike">
                <a:solidFill>
                  <a:schemeClr val="dk1"/>
                </a:solidFill>
                <a:latin typeface="Calibri"/>
              </a:rPr>
              <a:t>Зразок тексту</a:t>
            </a: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uk-UA" sz="2800" spc="-1" strike="noStrike">
                <a:solidFill>
                  <a:schemeClr val="dk1"/>
                </a:solidFill>
                <a:latin typeface="Calibri"/>
              </a:rPr>
              <a:t>Другий рівень</a:t>
            </a:r>
            <a:endParaRPr b="0" lang="uk-UA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Третій рівень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Четвертий рівень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П'ятий рівень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&lt;дата/час&gt;</a:t>
            </a:r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9127D39-8908-45B3-9AB8-5E586DA8FCC1}" type="slidenum">
              <a: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uk-UA" sz="4400" spc="-1" strike="noStrike">
                <a:solidFill>
                  <a:schemeClr val="dk1"/>
                </a:solidFill>
                <a:latin typeface="Calibri"/>
              </a:rPr>
              <a:t>Зразок заголовка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&lt;дата/час&gt;</a:t>
            </a:r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pc="-1" strike="noStrike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  <a:endParaRPr b="0" lang="uk-U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0DC5E6A-4D5C-43F0-BD1A-F7E6885B799A}" type="slidenum">
              <a:rPr b="0" lang="uk-UA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uk-U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3200" spc="-1" strike="noStrike">
                <a:solidFill>
                  <a:schemeClr val="dk1"/>
                </a:solidFill>
                <a:latin typeface="Calibri"/>
              </a:rPr>
              <a:t>Для редагування структури клацніть мишею</a:t>
            </a: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Другий рівень структури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Третій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Четвертий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П'ятий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Шостий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chemeClr val="dk1"/>
                </a:solidFill>
                <a:latin typeface="Calibri"/>
              </a:rPr>
              <a:t>Сьомий рівень структури</a:t>
            </a:r>
            <a:endParaRPr b="0" lang="uk-UA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29.xml"/><Relationship Id="rId4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gif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hyperlink" Target="https://depositphotos.com/ua/" TargetMode="External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4" descr="Цифровий ілюстрація того місяця на білому тлі. — астрономія, охорона  здоров'я - Stock Photo | #243428732"/>
          <p:cNvPicPr/>
          <p:nvPr/>
        </p:nvPicPr>
        <p:blipFill>
          <a:blip r:embed="rId1"/>
          <a:srcRect l="16173" t="0" r="11739" b="6970"/>
          <a:stretch/>
        </p:blipFill>
        <p:spPr>
          <a:xfrm>
            <a:off x="214200" y="2765160"/>
            <a:ext cx="3928680" cy="3806640"/>
          </a:xfrm>
          <a:prstGeom prst="rect">
            <a:avLst/>
          </a:prstGeom>
          <a:ln w="0">
            <a:noFill/>
          </a:ln>
        </p:spPr>
      </p:pic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714240" y="1214280"/>
            <a:ext cx="7843320" cy="1755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i="1" lang="ru-RU" sz="4400" spc="-1" strike="noStrike">
                <a:solidFill>
                  <a:schemeClr val="dk2">
                    <a:lumMod val="75000"/>
                  </a:schemeClr>
                </a:solidFill>
                <a:latin typeface="Calibri"/>
              </a:rPr>
              <a:t>У тіні світла: місячний телескоп із захисним екраном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ubTitle"/>
          </p:nvPr>
        </p:nvSpPr>
        <p:spPr>
          <a:xfrm>
            <a:off x="3929040" y="3071880"/>
            <a:ext cx="4857480" cy="357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7491"/>
          </a:bodyPr>
          <a:p>
            <a:pPr marL="393840" indent="0" defTabSz="91440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Автор проєкту: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393840" indent="0" defTabSz="914400">
              <a:lnSpc>
                <a:spcPct val="115000"/>
              </a:lnSpc>
              <a:buNone/>
              <a:tabLst>
                <a:tab algn="l" pos="0"/>
              </a:tabLst>
            </a:pPr>
            <a:r>
              <a:rPr b="1" lang="uk-UA" sz="1800" spc="-1" strike="noStrike">
                <a:solidFill>
                  <a:schemeClr val="dk1"/>
                </a:solidFill>
                <a:latin typeface="Times New Roman"/>
              </a:rPr>
              <a:t>Андреєв Матвій</a:t>
            </a:r>
            <a:r>
              <a:rPr b="1" lang="ru-RU" sz="1800" spc="-1" strike="noStrike">
                <a:solidFill>
                  <a:schemeClr val="dk1"/>
                </a:solidFill>
                <a:latin typeface="Times New Roman"/>
              </a:rPr>
              <a:t>, </a:t>
            </a: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учень 5 класу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393840" indent="0" defTabSz="91440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Навчально-виховного комплексу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393840" indent="0" defTabSz="91440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"Школа комп'ютерних технологій -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393840" indent="0" defTabSz="914400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Львівський технологічний ліцей"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marL="393840" indent="0" defTabSz="914400">
              <a:lnSpc>
                <a:spcPct val="115000"/>
              </a:lnSpc>
              <a:buNone/>
              <a:tabLst>
                <a:tab algn="l" pos="0"/>
              </a:tabLst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uk-UA" sz="1800" spc="-1" strike="noStrike">
                <a:solidFill>
                  <a:schemeClr val="dk1"/>
                </a:solidFill>
                <a:latin typeface="Times New Roman"/>
              </a:rPr>
              <a:t>Керівник проекту:  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1" lang="uk-UA" sz="1800" spc="-1" strike="noStrike">
                <a:solidFill>
                  <a:schemeClr val="dk1"/>
                </a:solidFill>
                <a:latin typeface="Times New Roman"/>
              </a:rPr>
              <a:t>Сагайдак Роман  Васильович, </a:t>
            </a:r>
            <a:r>
              <a:rPr b="0" lang="uk-UA" sz="1800" spc="-1" strike="noStrike">
                <a:solidFill>
                  <a:schemeClr val="dk1"/>
                </a:solidFill>
                <a:latin typeface="Times New Roman"/>
              </a:rPr>
              <a:t>Завідувач науково-дослідної лабораторії </a:t>
            </a: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Ресурсно-методичного центру Навчально-виховного комплексу "Школа комп'ютерних технологій – Львівський технологічний ліцей"</a:t>
            </a: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TextBox 4"/>
          <p:cNvSpPr/>
          <p:nvPr/>
        </p:nvSpPr>
        <p:spPr>
          <a:xfrm>
            <a:off x="642960" y="71280"/>
            <a:ext cx="778644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i="1" lang="uk-UA" sz="1400" spc="-1" strike="noStrike">
                <a:solidFill>
                  <a:schemeClr val="dk1"/>
                </a:solidFill>
                <a:latin typeface="Calibri"/>
              </a:rPr>
              <a:t>Всеукраїнський інтерактивний конкурс “МАН-Юніор Дослідник”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i="1" lang="uk-UA" sz="1400" spc="-1" strike="noStrike">
                <a:solidFill>
                  <a:schemeClr val="dk1"/>
                </a:solidFill>
                <a:latin typeface="Calibri"/>
              </a:rPr>
              <a:t>Номінація: “Технік-Юніор”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785880" y="357120"/>
            <a:ext cx="475740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uk-UA" sz="4400" spc="-1" strike="noStrike">
                <a:solidFill>
                  <a:schemeClr val="accent2">
                    <a:lumMod val="50000"/>
                  </a:schemeClr>
                </a:solidFill>
                <a:latin typeface="Calibri"/>
              </a:rPr>
              <a:t>Актуальність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357120" y="1643040"/>
            <a:ext cx="8229240" cy="521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7491" lnSpcReduction="20000"/>
          </a:bodyPr>
          <a:p>
            <a:pPr marL="343080" indent="-343080" defTabSz="914400">
              <a:lnSpc>
                <a:spcPct val="150000"/>
              </a:lnSpc>
              <a:spcBef>
                <a:spcPts val="519"/>
              </a:spcBef>
              <a:buClr>
                <a:srgbClr val="000000"/>
              </a:buClr>
              <a:buFont typeface="Wingdings" charset="2"/>
              <a:buChar char=""/>
            </a:pPr>
            <a:r>
              <a:rPr b="0" lang="uk-UA" sz="2600" spc="-1" strike="noStrike">
                <a:solidFill>
                  <a:schemeClr val="dk1"/>
                </a:solidFill>
                <a:latin typeface="Times New Roman"/>
              </a:rPr>
              <a:t>Сучасні телескопи на Землі мають </a:t>
            </a:r>
            <a:endParaRPr b="0" lang="uk-UA" sz="2600" spc="-1" strike="noStrike">
              <a:solidFill>
                <a:schemeClr val="dk1"/>
              </a:solidFill>
              <a:latin typeface="Calibri"/>
            </a:endParaRPr>
          </a:p>
          <a:p>
            <a:pPr marL="343080" indent="0" defTabSz="914400">
              <a:lnSpc>
                <a:spcPct val="150000"/>
              </a:lnSpc>
              <a:spcBef>
                <a:spcPts val="519"/>
              </a:spcBef>
              <a:buNone/>
              <a:tabLst>
                <a:tab algn="l" pos="0"/>
              </a:tabLst>
            </a:pPr>
            <a:r>
              <a:rPr b="0" lang="uk-UA" sz="2600" spc="-1" strike="noStrike">
                <a:solidFill>
                  <a:schemeClr val="dk1"/>
                </a:solidFill>
                <a:latin typeface="Times New Roman"/>
              </a:rPr>
              <a:t>   </a:t>
            </a:r>
            <a:r>
              <a:rPr b="0" lang="uk-UA" sz="2600" spc="-1" strike="noStrike">
                <a:solidFill>
                  <a:schemeClr val="dk1"/>
                </a:solidFill>
                <a:latin typeface="Times New Roman"/>
              </a:rPr>
              <a:t>обмеження через атмосферу та світлове забруднення </a:t>
            </a:r>
            <a:endParaRPr b="0" lang="uk-UA" sz="26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spcBef>
                <a:spcPts val="519"/>
              </a:spcBef>
              <a:buClr>
                <a:srgbClr val="000000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uk-UA" sz="2600" spc="-1" strike="noStrike">
                <a:solidFill>
                  <a:schemeClr val="dk1"/>
                </a:solidFill>
                <a:latin typeface="Times New Roman"/>
              </a:rPr>
              <a:t>Космічні телескопи потребують значних ресурсів для запуску й обслуговування </a:t>
            </a:r>
            <a:endParaRPr b="0" lang="uk-UA" sz="26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spcBef>
                <a:spcPts val="519"/>
              </a:spcBef>
              <a:buClr>
                <a:srgbClr val="000000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uk-UA" sz="2600" spc="-1" strike="noStrike">
                <a:solidFill>
                  <a:schemeClr val="dk1"/>
                </a:solidFill>
                <a:latin typeface="Times New Roman"/>
              </a:rPr>
              <a:t>Місяць є перспективною платформою для астрономічних досліджень </a:t>
            </a:r>
            <a:endParaRPr b="0" lang="uk-UA" sz="26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spcBef>
                <a:spcPts val="519"/>
              </a:spcBef>
              <a:buClr>
                <a:srgbClr val="000000"/>
              </a:buClr>
              <a:buFont typeface="Wingdings" charset="2"/>
              <a:buChar char=""/>
              <a:tabLst>
                <a:tab algn="l" pos="0"/>
              </a:tabLst>
            </a:pPr>
            <a:r>
              <a:rPr b="0" lang="uk-UA" sz="2600" spc="-1" strike="noStrike">
                <a:solidFill>
                  <a:schemeClr val="dk1"/>
                </a:solidFill>
                <a:latin typeface="Times New Roman"/>
              </a:rPr>
              <a:t>Водночас головною проблемою є </a:t>
            </a:r>
            <a:r>
              <a:rPr b="1" lang="uk-UA" sz="2600" spc="-1" strike="noStrike">
                <a:solidFill>
                  <a:schemeClr val="dk1"/>
                </a:solidFill>
                <a:latin typeface="Times New Roman"/>
              </a:rPr>
              <a:t>вплив сонячного випромінювання та перегрів обладнання</a:t>
            </a:r>
            <a:r>
              <a:rPr b="0" lang="uk-UA" sz="2600" spc="-1" strike="noStrike">
                <a:solidFill>
                  <a:schemeClr val="dk1"/>
                </a:solidFill>
                <a:latin typeface="Times New Roman"/>
              </a:rPr>
              <a:t> </a:t>
            </a:r>
            <a:endParaRPr b="0" lang="uk-UA" sz="2600" spc="-1" strike="noStrike">
              <a:solidFill>
                <a:schemeClr val="dk1"/>
              </a:solidFill>
              <a:latin typeface="Calibri"/>
            </a:endParaRPr>
          </a:p>
          <a:p>
            <a:pPr marL="343080" indent="0" defTabSz="914400">
              <a:lnSpc>
                <a:spcPct val="150000"/>
              </a:lnSpc>
              <a:spcBef>
                <a:spcPts val="519"/>
              </a:spcBef>
              <a:buNone/>
              <a:tabLst>
                <a:tab algn="l" pos="0"/>
              </a:tabLst>
            </a:pPr>
            <a:endParaRPr b="0" lang="uk-UA" sz="2600" spc="-1" strike="noStrike">
              <a:solidFill>
                <a:schemeClr val="dk1"/>
              </a:solidFill>
              <a:latin typeface="Calibri"/>
            </a:endParaRPr>
          </a:p>
          <a:p>
            <a:pPr marL="343080" indent="0" defTabSz="914400">
              <a:lnSpc>
                <a:spcPct val="150000"/>
              </a:lnSpc>
              <a:spcBef>
                <a:spcPts val="519"/>
              </a:spcBef>
              <a:buNone/>
              <a:tabLst>
                <a:tab algn="l" pos="0"/>
              </a:tabLst>
            </a:pPr>
            <a:r>
              <a:rPr b="0" lang="uk-UA" sz="2600" spc="-1" strike="noStrike">
                <a:solidFill>
                  <a:schemeClr val="dk1"/>
                </a:solidFill>
                <a:latin typeface="Times New Roman"/>
              </a:rPr>
              <a:t>👉 </a:t>
            </a:r>
            <a:r>
              <a:rPr b="1" lang="uk-UA" sz="2600" spc="-1" strike="noStrike">
                <a:solidFill>
                  <a:schemeClr val="dk1"/>
                </a:solidFill>
                <a:latin typeface="Times New Roman"/>
              </a:rPr>
              <a:t>Тому виникає потреба у створенні ефективної системи захисту телескопа</a:t>
            </a:r>
            <a:endParaRPr b="0" lang="uk-UA" sz="26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35" name="Picture 3" descr=""/>
          <p:cNvPicPr/>
          <p:nvPr/>
        </p:nvPicPr>
        <p:blipFill>
          <a:blip r:embed="rId1"/>
          <a:stretch/>
        </p:blipFill>
        <p:spPr>
          <a:xfrm>
            <a:off x="5786280" y="214200"/>
            <a:ext cx="2941200" cy="192852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-214200" y="214200"/>
            <a:ext cx="9072360" cy="1642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77738"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uk-UA" sz="4400" spc="-1" strike="noStrike">
                <a:solidFill>
                  <a:schemeClr val="accent2">
                    <a:lumMod val="50000"/>
                  </a:schemeClr>
                </a:solidFill>
                <a:latin typeface="Calibri"/>
              </a:rPr>
              <a:t>Завдання дослідження</a:t>
            </a:r>
            <a:br>
              <a:rPr sz="4400"/>
            </a:br>
            <a:br>
              <a:rPr sz="4400"/>
            </a:b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7" name="TextBox 3"/>
          <p:cNvSpPr/>
          <p:nvPr/>
        </p:nvSpPr>
        <p:spPr>
          <a:xfrm>
            <a:off x="285840" y="928800"/>
            <a:ext cx="5500440" cy="329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indent="-216000" defTabSz="914400">
              <a:lnSpc>
                <a:spcPct val="15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uk-UA" sz="2000" spc="-1" strike="noStrike">
                <a:solidFill>
                  <a:schemeClr val="dk1"/>
                </a:solidFill>
                <a:latin typeface="Times New Roman"/>
              </a:rPr>
              <a:t>проаналізувати умови на поверхні Місяця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914400">
              <a:lnSpc>
                <a:spcPct val="15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uk-UA" sz="2000" spc="-1" strike="noStrike">
                <a:solidFill>
                  <a:schemeClr val="dk1"/>
                </a:solidFill>
                <a:latin typeface="Times New Roman"/>
              </a:rPr>
              <a:t>дослідити принцип роботи телескопів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914400">
              <a:lnSpc>
                <a:spcPct val="15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uk-UA" sz="2000" spc="-1" strike="noStrike">
                <a:solidFill>
                  <a:schemeClr val="dk1"/>
                </a:solidFill>
                <a:latin typeface="Times New Roman"/>
              </a:rPr>
              <a:t>визначити вплив сонячного випромінювання на оптичні системи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914400">
              <a:lnSpc>
                <a:spcPct val="15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uk-UA" sz="2000" spc="-1" strike="noStrike">
                <a:solidFill>
                  <a:schemeClr val="dk1"/>
                </a:solidFill>
                <a:latin typeface="Times New Roman"/>
              </a:rPr>
              <a:t>розробити конструкцію захисного екрану 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914400">
              <a:lnSpc>
                <a:spcPct val="15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uk-UA" sz="2000" spc="-1" strike="noStrike">
                <a:solidFill>
                  <a:schemeClr val="dk1"/>
                </a:solidFill>
                <a:latin typeface="Times New Roman"/>
              </a:rPr>
              <a:t>оцінити ефективність запропонованого рішення</a:t>
            </a:r>
            <a:endParaRPr b="0" lang="uk-UA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Заголовок 1"/>
          <p:cNvSpPr/>
          <p:nvPr/>
        </p:nvSpPr>
        <p:spPr>
          <a:xfrm>
            <a:off x="2428920" y="4214880"/>
            <a:ext cx="737208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56111" lnSpcReduction="10000"/>
          </a:bodyPr>
          <a:p>
            <a:pPr algn="ctr" defTabSz="914400">
              <a:lnSpc>
                <a:spcPct val="100000"/>
              </a:lnSpc>
            </a:pPr>
            <a:r>
              <a:rPr b="1" lang="uk-UA" sz="4300" spc="-1" strike="noStrike">
                <a:solidFill>
                  <a:schemeClr val="accent2">
                    <a:lumMod val="50000"/>
                  </a:schemeClr>
                </a:solidFill>
                <a:latin typeface="Calibri"/>
              </a:rPr>
              <a:t>Предмет </a:t>
            </a:r>
            <a:r>
              <a:rPr b="1" lang="uk-UA" sz="4400" spc="-1" strike="noStrike">
                <a:solidFill>
                  <a:schemeClr val="accent2">
                    <a:lumMod val="50000"/>
                  </a:schemeClr>
                </a:solidFill>
                <a:latin typeface="Calibri"/>
              </a:rPr>
              <a:t>дослідження</a:t>
            </a:r>
            <a:br>
              <a:rPr sz="4400"/>
            </a:br>
            <a:br>
              <a:rPr sz="4400"/>
            </a:br>
            <a:endParaRPr b="0" lang="uk-U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TextBox 5"/>
          <p:cNvSpPr/>
          <p:nvPr/>
        </p:nvSpPr>
        <p:spPr>
          <a:xfrm>
            <a:off x="3643200" y="4857840"/>
            <a:ext cx="5285880" cy="159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50000"/>
              </a:lnSpc>
              <a:spcAft>
                <a:spcPts val="601"/>
              </a:spcAft>
            </a:pPr>
            <a:r>
              <a:rPr b="0" lang="ru-RU" sz="2200" spc="97" strike="noStrike">
                <a:solidFill>
                  <a:schemeClr val="dk1"/>
                </a:solidFill>
                <a:latin typeface="Times New Roman"/>
              </a:rPr>
              <a:t>Вплив сонячного випромінювання та ефективність захисного екрану в роботі місячного телескопа</a:t>
            </a:r>
            <a:endParaRPr b="0" lang="uk-UA" sz="2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0" name="Picture 2" descr="No photo description available."/>
          <p:cNvPicPr/>
          <p:nvPr/>
        </p:nvPicPr>
        <p:blipFill>
          <a:blip r:embed="rId1"/>
          <a:stretch/>
        </p:blipFill>
        <p:spPr>
          <a:xfrm>
            <a:off x="5715000" y="1285920"/>
            <a:ext cx="3238200" cy="2428560"/>
          </a:xfrm>
          <a:prstGeom prst="rect">
            <a:avLst/>
          </a:prstGeom>
          <a:ln w="0">
            <a:noFill/>
          </a:ln>
        </p:spPr>
      </p:pic>
      <p:pic>
        <p:nvPicPr>
          <p:cNvPr id="141" name="Picture 3" descr=""/>
          <p:cNvPicPr/>
          <p:nvPr/>
        </p:nvPicPr>
        <p:blipFill>
          <a:blip r:embed="rId2"/>
          <a:stretch/>
        </p:blipFill>
        <p:spPr>
          <a:xfrm>
            <a:off x="142920" y="4357800"/>
            <a:ext cx="3428640" cy="1739160"/>
          </a:xfrm>
          <a:prstGeom prst="rect">
            <a:avLst/>
          </a:prstGeom>
          <a:ln w="9525">
            <a:noFill/>
          </a:ln>
        </p:spPr>
      </p:pic>
      <p:sp>
        <p:nvSpPr>
          <p:cNvPr id="142" name="TextBox 8"/>
          <p:cNvSpPr/>
          <p:nvPr/>
        </p:nvSpPr>
        <p:spPr>
          <a:xfrm>
            <a:off x="0" y="6143760"/>
            <a:ext cx="3857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uk-UA" sz="1400" spc="-1" strike="noStrike">
                <a:solidFill>
                  <a:schemeClr val="dk1"/>
                </a:solidFill>
                <a:latin typeface="Calibri"/>
              </a:rPr>
              <a:t>Поперечний переріз п'ятишарового сонцезахисного козирка Вебба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2" descr=""/>
          <p:cNvPicPr/>
          <p:nvPr/>
        </p:nvPicPr>
        <p:blipFill>
          <a:blip r:embed="rId1"/>
          <a:srcRect l="7372" t="0" r="10055" b="7952"/>
          <a:stretch/>
        </p:blipFill>
        <p:spPr>
          <a:xfrm>
            <a:off x="4929120" y="2643120"/>
            <a:ext cx="4000320" cy="3285720"/>
          </a:xfrm>
          <a:prstGeom prst="rect">
            <a:avLst/>
          </a:prstGeom>
          <a:ln w="9525">
            <a:noFill/>
          </a:ln>
        </p:spPr>
      </p:pic>
      <p:pic>
        <p:nvPicPr>
          <p:cNvPr id="144" name="Picture 10" descr="Innovation and Creative Problem Solving | Visual Metaphor for Ideas in  Action #3259800 | Clipart Library"/>
          <p:cNvPicPr/>
          <p:nvPr/>
        </p:nvPicPr>
        <p:blipFill>
          <a:blip r:embed="rId2"/>
          <a:stretch/>
        </p:blipFill>
        <p:spPr>
          <a:xfrm>
            <a:off x="1857240" y="285840"/>
            <a:ext cx="1356840" cy="849240"/>
          </a:xfrm>
          <a:prstGeom prst="rect">
            <a:avLst/>
          </a:prstGeom>
          <a:ln w="0">
            <a:noFill/>
          </a:ln>
        </p:spPr>
      </p:pic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71320" y="2142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uk-UA" sz="4400" spc="-1" strike="noStrike">
                <a:solidFill>
                  <a:schemeClr val="accent2">
                    <a:lumMod val="50000"/>
                  </a:schemeClr>
                </a:solidFill>
                <a:latin typeface="Calibri"/>
              </a:rPr>
              <a:t>Ідея проєкту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0" y="1071720"/>
            <a:ext cx="8500680" cy="2428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0" defTabSz="914400">
              <a:lnSpc>
                <a:spcPct val="15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uk-UA" sz="3200" spc="-1" strike="noStrike">
                <a:solidFill>
                  <a:schemeClr val="dk1"/>
                </a:solidFill>
                <a:latin typeface="Calibri"/>
              </a:rPr>
              <a:t>   👉 </a:t>
            </a:r>
            <a:r>
              <a:rPr b="0" lang="uk-UA" sz="3200" spc="-1" strike="noStrike">
                <a:solidFill>
                  <a:schemeClr val="dk1"/>
                </a:solidFill>
                <a:latin typeface="Calibri"/>
              </a:rPr>
              <a:t>Розміщення телескопа на Місяці</a:t>
            </a:r>
            <a:br>
              <a:rPr sz="3200"/>
            </a:br>
            <a:r>
              <a:rPr b="0" lang="uk-UA" sz="3200" spc="-1" strike="noStrike">
                <a:solidFill>
                  <a:schemeClr val="dk1"/>
                </a:solidFill>
                <a:latin typeface="Calibri"/>
              </a:rPr>
              <a:t>👉 Використання </a:t>
            </a:r>
            <a:r>
              <a:rPr b="1" lang="uk-UA" sz="3200" spc="-1" strike="noStrike">
                <a:solidFill>
                  <a:schemeClr val="dk1"/>
                </a:solidFill>
                <a:latin typeface="Calibri"/>
              </a:rPr>
              <a:t>захисного екрану від Сонця</a:t>
            </a: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0" defTabSz="9144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7" name="TextBox 5"/>
          <p:cNvSpPr/>
          <p:nvPr/>
        </p:nvSpPr>
        <p:spPr>
          <a:xfrm>
            <a:off x="-785880" y="2786040"/>
            <a:ext cx="6357600" cy="265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936000" defTabSz="914400">
              <a:lnSpc>
                <a:spcPct val="150000"/>
              </a:lnSpc>
            </a:pPr>
            <a:r>
              <a:rPr b="1" lang="uk-UA" sz="2800" spc="-1" strike="noStrike">
                <a:solidFill>
                  <a:schemeClr val="dk1"/>
                </a:solidFill>
                <a:latin typeface="Calibri"/>
              </a:rPr>
              <a:t>Екран:</a:t>
            </a:r>
            <a:endParaRPr b="0" lang="uk-UA" sz="2800" spc="-1" strike="noStrike">
              <a:solidFill>
                <a:srgbClr val="000000"/>
              </a:solidFill>
              <a:latin typeface="Arial"/>
            </a:endParaRPr>
          </a:p>
          <a:p>
            <a:pPr marL="936000" indent="-216000" defTabSz="914400">
              <a:lnSpc>
                <a:spcPct val="15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блокує пряме сонячне світло 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marL="936000" indent="-216000" defTabSz="914400">
              <a:lnSpc>
                <a:spcPct val="15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зменшує нагрів 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marL="936000" indent="-216000" defTabSz="914400">
              <a:lnSpc>
                <a:spcPct val="15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створює стабільні умови роботи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28760" y="28584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uk-UA" sz="4400" spc="-1" strike="noStrike">
                <a:solidFill>
                  <a:schemeClr val="accent2">
                    <a:lumMod val="50000"/>
                  </a:schemeClr>
                </a:solidFill>
                <a:latin typeface="Calibri"/>
              </a:rPr>
              <a:t>Конструкція телескопа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500040" y="1428840"/>
            <a:ext cx="6000480" cy="20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дзеркальна система (рефлектор)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автоматичне наведення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енергоживлення від сонячних панелей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передача даних на Землю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50" name="Picture 3" descr="Зафото ua.depositphotos.com"/>
          <p:cNvPicPr/>
          <p:nvPr/>
        </p:nvPicPr>
        <p:blipFill>
          <a:blip r:embed="rId1"/>
          <a:stretch/>
        </p:blipFill>
        <p:spPr>
          <a:xfrm>
            <a:off x="5000760" y="3429000"/>
            <a:ext cx="3373920" cy="2735640"/>
          </a:xfrm>
          <a:prstGeom prst="rect">
            <a:avLst/>
          </a:prstGeom>
          <a:ln w="0">
            <a:noFill/>
          </a:ln>
        </p:spPr>
      </p:pic>
      <p:sp>
        <p:nvSpPr>
          <p:cNvPr id="151" name="TextBox 5"/>
          <p:cNvSpPr/>
          <p:nvPr/>
        </p:nvSpPr>
        <p:spPr>
          <a:xfrm>
            <a:off x="4357800" y="6286680"/>
            <a:ext cx="47858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uk-UA" sz="1400" spc="-1" strike="noStrike">
                <a:solidFill>
                  <a:schemeClr val="dk1"/>
                </a:solidFill>
                <a:latin typeface="Calibri"/>
              </a:rPr>
              <a:t>фото </a:t>
            </a:r>
            <a:r>
              <a:rPr b="0" lang="en-US" sz="1400" spc="-1" strike="noStrike" u="sng">
                <a:solidFill>
                  <a:schemeClr val="dk1"/>
                </a:solidFill>
                <a:uFillTx/>
                <a:latin typeface="Calibri"/>
                <a:hlinkClick r:id="rId2"/>
              </a:rPr>
              <a:t>ua.depositphotos.com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2" name="Picture 2" descr="Inside the Universe Machine: The Webb Space Telescope's Chilly Sun Shield -  IEEE Spectrum"/>
          <p:cNvPicPr/>
          <p:nvPr/>
        </p:nvPicPr>
        <p:blipFill>
          <a:blip r:embed="rId3"/>
          <a:stretch/>
        </p:blipFill>
        <p:spPr>
          <a:xfrm>
            <a:off x="642960" y="3429000"/>
            <a:ext cx="3383640" cy="2749320"/>
          </a:xfrm>
          <a:prstGeom prst="rect">
            <a:avLst/>
          </a:prstGeom>
          <a:ln w="0">
            <a:noFill/>
          </a:ln>
        </p:spPr>
      </p:pic>
      <p:sp>
        <p:nvSpPr>
          <p:cNvPr id="153" name="TextBox 6"/>
          <p:cNvSpPr/>
          <p:nvPr/>
        </p:nvSpPr>
        <p:spPr>
          <a:xfrm>
            <a:off x="285840" y="6286680"/>
            <a:ext cx="407160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uk-UA" sz="1400" spc="-1" strike="noStrike">
                <a:solidFill>
                  <a:schemeClr val="dk1"/>
                </a:solidFill>
                <a:latin typeface="Calibri"/>
              </a:rPr>
              <a:t>т</a:t>
            </a: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елескоп James Webb Space Telescope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285840" y="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uk-UA" sz="4400" spc="-1" strike="noStrike">
                <a:solidFill>
                  <a:schemeClr val="accent2">
                    <a:lumMod val="50000"/>
                  </a:schemeClr>
                </a:solidFill>
                <a:latin typeface="Calibri"/>
              </a:rPr>
              <a:t>Захисний екран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285840" y="928800"/>
            <a:ext cx="8715240" cy="564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3740"/>
          </a:bodyPr>
          <a:p>
            <a:pPr marL="343080"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            </a:t>
            </a:r>
            <a:r>
              <a:rPr b="1" lang="uk-UA" sz="2400" spc="-1" strike="noStrike">
                <a:solidFill>
                  <a:schemeClr val="dk1"/>
                </a:solidFill>
                <a:latin typeface="Calibri"/>
              </a:rPr>
              <a:t>Основні функції: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відбиває сонячне випромінювання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знижує температуру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захищає оптику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             </a:t>
            </a:r>
            <a:r>
              <a:rPr b="1" lang="uk-UA" sz="2400" spc="-1" strike="noStrike">
                <a:solidFill>
                  <a:schemeClr val="dk1"/>
                </a:solidFill>
                <a:latin typeface="Calibri"/>
              </a:rPr>
              <a:t>Конструкція: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багатошаровий екран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світловідбивні матеріали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uk-UA" sz="2400" spc="-1" strike="noStrike">
                <a:solidFill>
                  <a:schemeClr val="dk1"/>
                </a:solidFill>
                <a:latin typeface="Calibri"/>
              </a:rPr>
              <a:t>правильне орієнтування відносно Сонця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024000"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        </a:t>
            </a:r>
            <a:r>
              <a:rPr b="1" lang="ru-RU" sz="2400" spc="-1" strike="noStrike">
                <a:solidFill>
                  <a:schemeClr val="dk1"/>
                </a:solidFill>
                <a:latin typeface="Calibri"/>
              </a:rPr>
              <a:t>Принцип роботи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02400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телескоп розміщений у тіні екрану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02400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спостереження ведеться у напрямку протилежному Сонцю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02400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стабільна температура → точні вимірювання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6" name="TextBox 4"/>
          <p:cNvSpPr/>
          <p:nvPr/>
        </p:nvSpPr>
        <p:spPr>
          <a:xfrm>
            <a:off x="0" y="6357960"/>
            <a:ext cx="32900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uk-UA" sz="1400" spc="-1" strike="noStrike">
                <a:solidFill>
                  <a:schemeClr val="dk1"/>
                </a:solidFill>
                <a:latin typeface="Calibri"/>
              </a:rPr>
              <a:t>макет телескопа з захисним екраном 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7" name="Picture 2" descr=""/>
          <p:cNvPicPr/>
          <p:nvPr/>
        </p:nvPicPr>
        <p:blipFill>
          <a:blip r:embed="rId1"/>
          <a:srcRect l="6150" t="0" r="0" b="0"/>
          <a:stretch/>
        </p:blipFill>
        <p:spPr>
          <a:xfrm>
            <a:off x="571320" y="4214880"/>
            <a:ext cx="2071440" cy="2068200"/>
          </a:xfrm>
          <a:prstGeom prst="rect">
            <a:avLst/>
          </a:prstGeom>
          <a:ln w="9525">
            <a:noFill/>
          </a:ln>
        </p:spPr>
      </p:pic>
      <p:pic>
        <p:nvPicPr>
          <p:cNvPr id="158" name="Picture 3" descr=""/>
          <p:cNvPicPr/>
          <p:nvPr/>
        </p:nvPicPr>
        <p:blipFill>
          <a:blip r:embed="rId2"/>
          <a:stretch/>
        </p:blipFill>
        <p:spPr>
          <a:xfrm>
            <a:off x="5500800" y="1000080"/>
            <a:ext cx="2750400" cy="2449080"/>
          </a:xfrm>
          <a:prstGeom prst="rect">
            <a:avLst/>
          </a:prstGeom>
          <a:ln w="9525">
            <a:noFill/>
          </a:ln>
        </p:spPr>
      </p:pic>
      <p:sp>
        <p:nvSpPr>
          <p:cNvPr id="159" name="TextBox 7"/>
          <p:cNvSpPr/>
          <p:nvPr/>
        </p:nvSpPr>
        <p:spPr>
          <a:xfrm>
            <a:off x="5214960" y="3571920"/>
            <a:ext cx="32900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uk-UA" sz="1400" spc="-1" strike="noStrike">
                <a:solidFill>
                  <a:schemeClr val="dk1"/>
                </a:solidFill>
                <a:latin typeface="Calibri"/>
              </a:rPr>
              <a:t>робота над прототипом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uk-UA" sz="4400" spc="-1" strike="noStrike">
                <a:solidFill>
                  <a:schemeClr val="accent2">
                    <a:lumMod val="50000"/>
                  </a:schemeClr>
                </a:solidFill>
                <a:latin typeface="Calibri"/>
              </a:rPr>
              <a:t>Переваги проєкту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/>
          </p:nvPr>
        </p:nvSpPr>
        <p:spPr>
          <a:xfrm>
            <a:off x="357120" y="1357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uk-UA" sz="3200" spc="-1" strike="noStrike">
                <a:solidFill>
                  <a:schemeClr val="dk1"/>
                </a:solidFill>
                <a:latin typeface="Calibri"/>
              </a:rPr>
              <a:t>відсутність атмосферних спотворень</a:t>
            </a: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3200" spc="-1" strike="noStrike">
                <a:solidFill>
                  <a:schemeClr val="dk1"/>
                </a:solidFill>
                <a:latin typeface="Calibri"/>
              </a:rPr>
              <a:t>висока точність спостережень</a:t>
            </a: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uk-UA" sz="3200" spc="-1" strike="noStrike">
                <a:solidFill>
                  <a:schemeClr val="dk1"/>
                </a:solidFill>
                <a:latin typeface="Calibri"/>
              </a:rPr>
              <a:t>довготривала робота</a:t>
            </a: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3200" spc="-1" strike="noStrike">
                <a:solidFill>
                  <a:schemeClr val="dk1"/>
                </a:solidFill>
                <a:latin typeface="Calibri"/>
              </a:rPr>
              <a:t>економія енергії (менше охолодження)</a:t>
            </a:r>
            <a:endParaRPr b="0" lang="uk-UA" sz="32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62" name="Picture 1" descr=""/>
          <p:cNvPicPr/>
          <p:nvPr/>
        </p:nvPicPr>
        <p:blipFill>
          <a:blip r:embed="rId1"/>
          <a:stretch/>
        </p:blipFill>
        <p:spPr>
          <a:xfrm>
            <a:off x="285840" y="4000680"/>
            <a:ext cx="2405520" cy="2329920"/>
          </a:xfrm>
          <a:prstGeom prst="rect">
            <a:avLst/>
          </a:prstGeom>
          <a:ln w="9525">
            <a:noFill/>
          </a:ln>
        </p:spPr>
      </p:pic>
      <p:pic>
        <p:nvPicPr>
          <p:cNvPr id="163" name="Picture 3" descr=""/>
          <p:cNvPicPr/>
          <p:nvPr/>
        </p:nvPicPr>
        <p:blipFill>
          <a:blip r:embed="rId2"/>
          <a:stretch/>
        </p:blipFill>
        <p:spPr>
          <a:xfrm>
            <a:off x="2928960" y="4000680"/>
            <a:ext cx="3274560" cy="2339640"/>
          </a:xfrm>
          <a:prstGeom prst="rect">
            <a:avLst/>
          </a:prstGeom>
          <a:ln w="9525">
            <a:noFill/>
          </a:ln>
        </p:spPr>
      </p:pic>
      <p:pic>
        <p:nvPicPr>
          <p:cNvPr id="164" name="Picture 4" descr=""/>
          <p:cNvPicPr/>
          <p:nvPr/>
        </p:nvPicPr>
        <p:blipFill>
          <a:blip r:embed="rId3"/>
          <a:stretch/>
        </p:blipFill>
        <p:spPr>
          <a:xfrm>
            <a:off x="6500880" y="4000680"/>
            <a:ext cx="2385360" cy="2375640"/>
          </a:xfrm>
          <a:prstGeom prst="rect">
            <a:avLst/>
          </a:prstGeom>
          <a:ln w="9525">
            <a:noFill/>
          </a:ln>
        </p:spPr>
      </p:pic>
      <p:sp>
        <p:nvSpPr>
          <p:cNvPr id="165" name="TextBox 7"/>
          <p:cNvSpPr/>
          <p:nvPr/>
        </p:nvSpPr>
        <p:spPr>
          <a:xfrm>
            <a:off x="928800" y="6429240"/>
            <a:ext cx="700056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uk-UA" sz="1400" spc="-1" strike="noStrike">
                <a:solidFill>
                  <a:schemeClr val="dk1"/>
                </a:solidFill>
                <a:latin typeface="Calibri"/>
              </a:rPr>
              <a:t>Робота над прототипом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uk-UA" sz="4400" spc="-1" strike="noStrike">
                <a:solidFill>
                  <a:schemeClr val="accent2">
                    <a:lumMod val="50000"/>
                  </a:schemeClr>
                </a:solidFill>
                <a:latin typeface="Calibri"/>
              </a:rPr>
              <a:t>Висновки</a:t>
            </a:r>
            <a:r>
              <a:rPr b="1" lang="en-US" sz="4400" spc="-1" strike="noStrike">
                <a:solidFill>
                  <a:schemeClr val="accent2">
                    <a:lumMod val="50000"/>
                  </a:schemeClr>
                </a:solidFill>
                <a:latin typeface="Calibri"/>
              </a:rPr>
              <a:t> </a:t>
            </a:r>
            <a:r>
              <a:rPr b="1" lang="uk-UA" sz="4400" spc="-1" strike="noStrike">
                <a:solidFill>
                  <a:schemeClr val="accent2">
                    <a:lumMod val="50000"/>
                  </a:schemeClr>
                </a:solidFill>
                <a:latin typeface="Calibri"/>
              </a:rPr>
              <a:t>та перспективи</a:t>
            </a:r>
            <a:endParaRPr b="0" lang="uk-UA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/>
          </p:nvPr>
        </p:nvSpPr>
        <p:spPr>
          <a:xfrm>
            <a:off x="428760" y="1571760"/>
            <a:ext cx="8229240" cy="1571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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Місяць — перспективна платформа для телескопів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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Захисний екран — ключовий елемент стабільної роботи 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marL="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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Проєкт має практичну і наукову значущість</a:t>
            </a: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</a:pP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</a:pPr>
            <a:endParaRPr b="0" lang="uk-UA" sz="2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68" name="Picture 1" descr=""/>
          <p:cNvPicPr/>
          <p:nvPr/>
        </p:nvPicPr>
        <p:blipFill>
          <a:blip r:embed="rId1"/>
          <a:stretch/>
        </p:blipFill>
        <p:spPr>
          <a:xfrm>
            <a:off x="5643720" y="3071880"/>
            <a:ext cx="3036960" cy="2763360"/>
          </a:xfrm>
          <a:prstGeom prst="rect">
            <a:avLst/>
          </a:prstGeom>
          <a:ln w="9525">
            <a:noFill/>
          </a:ln>
        </p:spPr>
      </p:pic>
      <p:sp>
        <p:nvSpPr>
          <p:cNvPr id="169" name="TextBox 4"/>
          <p:cNvSpPr/>
          <p:nvPr/>
        </p:nvSpPr>
        <p:spPr>
          <a:xfrm>
            <a:off x="-428760" y="3786120"/>
            <a:ext cx="6143400" cy="182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93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створення прототипу 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marL="93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використання роботизованих місій 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marL="93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інтеграція з міжнародними космічними програмами</a:t>
            </a:r>
            <a:endParaRPr b="0" lang="uk-UA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uk-U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TextBox 5"/>
          <p:cNvSpPr/>
          <p:nvPr/>
        </p:nvSpPr>
        <p:spPr>
          <a:xfrm>
            <a:off x="5572080" y="6000840"/>
            <a:ext cx="329004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uk-UA" sz="1400" spc="-1" strike="noStrike">
                <a:solidFill>
                  <a:schemeClr val="dk1"/>
                </a:solidFill>
                <a:latin typeface="Calibri"/>
              </a:rPr>
              <a:t>готовий макет телескопа з захисним екраном </a:t>
            </a:r>
            <a:endParaRPr b="0" lang="uk-U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</TotalTime>
  <Application>EasyOffice/7.6.2.1.0$Windows_X86_64 LibreOffice_project/0bc4d647150f05f02b71ccb5539a4012b57f1faf</Application>
  <AppVersion>15.0000</AppVersion>
  <Words>394</Words>
  <Paragraphs>88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2026-04-06T19:49:35Z</dcterms:created>
  <dc:creator>НВК ШКТ-ЛТЛ 8</dc:creator>
  <dc:description/>
  <dc:language>uk-UA</dc:language>
  <cp:lastModifiedBy/>
  <dcterms:modified xsi:type="dcterms:W3CDTF">2026-04-14T12:18:55Z</dcterms:modified>
  <cp:revision>6</cp:revision>
  <dc:subject/>
  <dc:title>У тіні світла: місячний телескоп із захисним екраном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Екран (4:3)</vt:lpwstr>
  </property>
  <property fmtid="{D5CDD505-2E9C-101B-9397-08002B2CF9AE}" pid="4" name="Slides">
    <vt:i4>8</vt:i4>
  </property>
</Properties>
</file>