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80" r:id="rId3"/>
    <p:sldId id="273" r:id="rId4"/>
    <p:sldId id="271" r:id="rId5"/>
    <p:sldId id="278" r:id="rId6"/>
    <p:sldId id="257" r:id="rId7"/>
    <p:sldId id="276" r:id="rId8"/>
    <p:sldId id="259" r:id="rId9"/>
    <p:sldId id="275" r:id="rId10"/>
    <p:sldId id="268" r:id="rId11"/>
    <p:sldId id="263" r:id="rId12"/>
    <p:sldId id="281" r:id="rId13"/>
    <p:sldId id="264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45" autoAdjust="0"/>
    <p:restoredTop sz="94660" autoAdjust="0"/>
  </p:normalViewPr>
  <p:slideViewPr>
    <p:cSldViewPr snapToGrid="0">
      <p:cViewPr varScale="1">
        <p:scale>
          <a:sx n="83" d="100"/>
          <a:sy n="83" d="100"/>
        </p:scale>
        <p:origin x="475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78CCE-C7BC-4CFA-9D6C-96E67479C80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BC66-A629-4071-99C3-ED95BDBD672E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19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910F-F9A7-4AF5-81E6-C7674FBEA1B8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1584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6AC6-14B9-4612-A581-DD5758749425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245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8C49-BD38-4E0C-89C6-C9C7453188C1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649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1E11-29A9-4761-987F-6D8FD4DB41EC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240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686E-28B1-47F3-97C0-E098C38CB723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194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749D-245C-4251-9070-0ECED7ABE581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9992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4F56A-D599-4C49-ADBE-923A43E33BFC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124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DEC8-64A0-4223-BC41-448B54E4611F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7076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E54B-BFD9-41F5-A33F-40D558679B89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346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7B1B-35A2-4B83-8954-5E873F29F95B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7471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BBA-C3CA-4E9A-9D21-17518190EF15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259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C2DB2-0D52-4ABB-9013-460BA33A4FBD}" type="datetime1">
              <a:rPr lang="uk-UA" smtClean="0"/>
              <a:pPr/>
              <a:t>13.04.2026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52571-4CA1-4605-9EFE-C5C835EE8F8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696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go.caltech.edu/WA/page/ligos-ifo/" TargetMode="External"/><Relationship Id="rId3" Type="http://schemas.openxmlformats.org/officeDocument/2006/relationships/hyperlink" Target="https://science.nasa.gov/black-holes" TargetMode="External"/><Relationship Id="rId7" Type="http://schemas.openxmlformats.org/officeDocument/2006/relationships/hyperlink" Target="https://www.ligo.caltech.edu/page/ligo-technology/" TargetMode="External"/><Relationship Id="rId2" Type="http://schemas.openxmlformats.org/officeDocument/2006/relationships/hyperlink" Target="https://www.researchgate.net/publication/347321148_Astrophysical_Black_Holes_A_Review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ligo.caltech.edu/WA/page/gravitational-wav&#1077;" TargetMode="External"/><Relationship Id="rId5" Type="http://schemas.openxmlformats.org/officeDocument/2006/relationships/hyperlink" Target="https://www.ligo.caltech.edu/page/press-release-gw150914" TargetMode="External"/><Relationship Id="rId4" Type="http://schemas.openxmlformats.org/officeDocument/2006/relationships/hyperlink" Target="http://nrumiano.free.fr/Estars/bh_thermo.html" TargetMode="External"/><Relationship Id="rId9" Type="http://schemas.openxmlformats.org/officeDocument/2006/relationships/hyperlink" Target="https://www.ligo.caltech.edu/WA/news/ligo20160211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8394" y="1367939"/>
            <a:ext cx="10995212" cy="41563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ВЛАСТИВОСТЕЙ ЧОРНИХ ДІР ТА ПЕРЕВІРКА ТЕОРЕТИЧНИХ ПЕРЕДБАЧЕНЬ СТІВЕНА ГОКІНГА ЗА ДАНИМИ ГРАВІТАЦІЙНО-ХВИЛЬОВИХ СПОСТЕРЕЖЕНЬ</a:t>
            </a:r>
            <a:br>
              <a:rPr lang="uk-UA"/>
            </a:br>
            <a:br>
              <a:rPr lang="ru-RU"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233160" y="2190360"/>
            <a:ext cx="595884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Роботу виконав: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Алмазов Богдан Віталійович,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учень 9 класу Конотопського ліцею № 10 </a:t>
            </a:r>
          </a:p>
          <a:p>
            <a:pPr marL="0" indent="0">
              <a:buNone/>
            </a:pPr>
            <a:r>
              <a:rPr lang="uk-UA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Конотопської міської ради </a:t>
            </a:r>
          </a:p>
          <a:p>
            <a:pPr marL="0" indent="0">
              <a:buNone/>
            </a:pPr>
            <a:r>
              <a:rPr lang="uk-UA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Сумської області</a:t>
            </a:r>
          </a:p>
          <a:p>
            <a:endParaRPr lang="ru-RU" sz="20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Заїка Олег Славович,  учитель географії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Конотопського ліцею № 10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Конотопської міської ради 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Сумської області</a:t>
            </a:r>
          </a:p>
          <a:p>
            <a:endParaRPr lang="uk-UA" sz="20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B3207E-D14B-66EA-40E6-FCBE20C8F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4" y="2703131"/>
            <a:ext cx="4978322" cy="332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6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омера слайда 2">
            <a:extLst>
              <a:ext uri="{FF2B5EF4-FFF2-40B4-BE49-F238E27FC236}">
                <a16:creationId xmlns:a16="http://schemas.microsoft.com/office/drawing/2014/main" id="{56CF6310-2FD0-B100-8A37-2DFB94856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2</a:t>
            </a:fld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AF24C0-FD80-06D8-9594-5E8B8EC96978}"/>
              </a:ext>
            </a:extLst>
          </p:cNvPr>
          <p:cNvSpPr txBox="1"/>
          <p:nvPr/>
        </p:nvSpPr>
        <p:spPr>
          <a:xfrm>
            <a:off x="1228165" y="751344"/>
            <a:ext cx="965498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Дослідити властивості чорних дір та здійснити перевірку окремих теоретичних передбачень Стівена </a:t>
            </a:r>
            <a:r>
              <a:rPr lang="uk-UA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Гокінга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основі аналізу даних </a:t>
            </a:r>
            <a:r>
              <a:rPr lang="uk-UA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гравітаційно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-хвильових спостережень отриманих обсерваторією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LIGO.</a:t>
            </a:r>
            <a:endParaRPr lang="uk-UA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 </a:t>
            </a:r>
          </a:p>
          <a:p>
            <a:pPr marL="457200" indent="-457200">
              <a:buAutoNum type="arabicParenR"/>
            </a:pP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 фізичну природу чорних дір та їх основні властивості у межах загальної теорії відносності Альберта Ейнштейна; </a:t>
            </a:r>
          </a:p>
          <a:p>
            <a:pPr marL="457200" indent="-457200">
              <a:buAutoNum type="arabicParenR"/>
            </a:pP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внесок Стівена </a:t>
            </a:r>
            <a:r>
              <a:rPr lang="uk-UA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Гокінга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вивчення чорних дір;	</a:t>
            </a:r>
          </a:p>
          <a:p>
            <a:pPr marL="457200" indent="-457200">
              <a:buAutoNum type="arabicParenR"/>
            </a:pP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ясувати, як дані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LIGO 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підтвердили теоретичні передбачення Стівена </a:t>
            </a:r>
            <a:r>
              <a:rPr lang="uk-UA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Гокінга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щодо властивостей чорних дір; </a:t>
            </a:r>
          </a:p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  Визначити перспективи розвитку </a:t>
            </a:r>
            <a:r>
              <a:rPr lang="uk-UA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гравітаційно</a:t>
            </a: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-хвильових досліджень та їх роль у перевірці пов’язаних теоретичних передбачень фізики чорних дір.</a:t>
            </a:r>
          </a:p>
        </p:txBody>
      </p:sp>
    </p:spTree>
    <p:extLst>
      <p:ext uri="{BB962C8B-B14F-4D97-AF65-F5344CB8AC3E}">
        <p14:creationId xmlns:p14="http://schemas.microsoft.com/office/powerpoint/2010/main" val="778666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2E1FB-72AC-28AA-3F4E-A2C980B7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95804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ЧОРНИХ ДІР</a:t>
            </a:r>
            <a:endParaRPr lang="uk-U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номера слайда 2">
            <a:extLst>
              <a:ext uri="{FF2B5EF4-FFF2-40B4-BE49-F238E27FC236}">
                <a16:creationId xmlns:a16="http://schemas.microsoft.com/office/drawing/2014/main" id="{4EC0E16F-2CF1-1481-CF7C-AEFF4DED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uk-UA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A3FC52-78E8-3F79-D4DF-31FE74689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872" y="1043755"/>
            <a:ext cx="6808955" cy="55300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8258" y="2613653"/>
            <a:ext cx="44285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Singularity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— точка, де щільність і кривизна простору-часу стають нескінченними, а звичні фізичні закони перестають діяти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8258" y="1403659"/>
            <a:ext cx="44285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Event Horizon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межа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чорної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діри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за яку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ніщо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включаючи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вирватися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надзвичайно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потужне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гравітаційне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тяжіння</a:t>
            </a:r>
            <a:endPara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8258" y="5000080"/>
            <a:ext cx="44285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Relativistic Jet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надпотужний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викид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розігнаних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швидкості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летить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прямо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околиць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чорної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діри</a:t>
            </a:r>
            <a:endPara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8258" y="3725982"/>
            <a:ext cx="442856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Accretion Disk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розпечена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швидкообертальна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газу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плазми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де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стискається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нагрівається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екстремальних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температур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яскраво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світиться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59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FD362-B92F-C6D7-6E54-9D2689375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7181"/>
          </a:xfrm>
        </p:spPr>
        <p:txBody>
          <a:bodyPr>
            <a:noAutofit/>
          </a:bodyPr>
          <a:lstStyle/>
          <a:p>
            <a:pPr algn="ctr"/>
            <a:r>
              <a:rPr lang="uk-UA" sz="3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ru-RU" sz="3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ПЛОЩІ ПОВЕРХНІ ЧОРНОЇ ДІРИ</a:t>
            </a:r>
            <a:endParaRPr lang="uk-UA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834FA1A-E38B-96A3-AE98-8F8A0AC9A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uk-UA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20553B-7D14-03C7-CFDF-4B343FAB6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17" t="10457"/>
          <a:stretch>
            <a:fillRect/>
          </a:stretch>
        </p:blipFill>
        <p:spPr>
          <a:xfrm>
            <a:off x="398386" y="1413188"/>
            <a:ext cx="4116412" cy="35321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60550" y="5166184"/>
            <a:ext cx="27920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uk-UA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vi-VN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 В</a:t>
            </a:r>
            <a:r>
              <a:rPr lang="uk-UA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vi-VN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льям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ГОК</a:t>
            </a:r>
            <a:r>
              <a:rPr lang="uk-UA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ІНГ</a:t>
            </a:r>
            <a:endParaRPr lang="uk-UA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1942 – 2018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68527" y="2459504"/>
            <a:ext cx="66250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Видатний британський фізик-теоретик, космолог Стівен Гокінг </a:t>
            </a: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1971 році виявив дивовижну закономірність — площа горизонту подій чорної діри ніколи не зменшується. Формула представлена нижче: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096000" y="4076080"/>
            <a:ext cx="43406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Aкінц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.​≥Aпоч.1​+Aпоч.2​</a:t>
            </a:r>
            <a:endParaRPr kumimoji="0" lang="uk-UA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 (A) — площа горизонту подій </a:t>
            </a:r>
            <a:endParaRPr kumimoji="0" lang="uk-UA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517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58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ОСНОВНІ ГОКІНГОВІ НАУКОВІ ІДЕЇ ЩОДО ЧОРНИХ ДІР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uk-UA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242874" y="1917338"/>
            <a:ext cx="9706252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uk-UA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Гокінгове</a:t>
            </a: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випромінювання</a:t>
            </a:r>
            <a:b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000" b="1" i="0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Гокінг</a:t>
            </a:r>
            <a:r>
              <a:rPr kumimoji="0" lang="uk-UA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стверджував, </a:t>
            </a: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 біля горизонту подій виникають квантові флуктуації, через які чорна діра повільно випромінює енергію. Це випромінювання забирає масу, тому діра з часом може </a:t>
            </a:r>
            <a:r>
              <a:rPr kumimoji="0" lang="uk-UA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повністю </a:t>
            </a:r>
            <a:r>
              <a:rPr lang="uk-UA" sz="2000" b="1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випаруватись».</a:t>
            </a:r>
            <a:endParaRPr kumimoji="0" lang="uk-UA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ермодинаміка чорних дір</a:t>
            </a:r>
            <a:br>
              <a:rPr kumimoji="0" lang="uk-UA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 встановив, що чорним дірам можна приписати температуру та ентропію, пов’язавши площу горизонту з кількістю прихованої інформації. Це зробило чорні діри повноцінними термодинамічними об’єктами.</a:t>
            </a:r>
            <a:endParaRPr lang="uk-UA" sz="2000" dirty="0"/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</a:t>
            </a:r>
            <a:r>
              <a:rPr kumimoji="0" lang="uk-UA" sz="20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Парадокс втрати інформації</a:t>
            </a:r>
            <a:br>
              <a:rPr kumimoji="0" lang="uk-UA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Гокінг</a:t>
            </a:r>
            <a:r>
              <a:rPr kumimoji="0" lang="uk-UA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показав, що якщо чорна діра випаровується, то інформація про все, що в неї впало, наче безповоротно зникає. Це конфліктує з квантовою механікою, яка не допускає зникнення інформації, тому парадокс досі тримає фізиків у напрузі.</a:t>
            </a:r>
            <a:endParaRPr kumimoji="0" lang="uk-UA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22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ХВИЛІ ПЕРЕДБАЧЕНІ </a:t>
            </a:r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АЛЬБЕРТОМ ЕНШТЕЙНОМ</a:t>
            </a:r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248" y="1638872"/>
            <a:ext cx="2806072" cy="371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Викривлення простору гравітаційними хвилями - ілюстраці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" t="6492" r="642" b="2107"/>
          <a:stretch/>
        </p:blipFill>
        <p:spPr bwMode="auto">
          <a:xfrm>
            <a:off x="5447701" y="2201833"/>
            <a:ext cx="5409839" cy="28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05406" y="5089912"/>
            <a:ext cx="4094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ВИКРИВЛЕННЯ ПРОСТОРУ </a:t>
            </a:r>
            <a:r>
              <a:rPr lang="uk-UA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ГРАВІТАЦІЙНИМИ ХВИЛЯМИ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uk-UA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31632" y="5351522"/>
            <a:ext cx="2695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Альберт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Енштейн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1879-1955 рр. </a:t>
            </a:r>
            <a:endParaRPr lang="uk-U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42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5AD9EDE-652A-ACC5-D9EE-CF56A55A0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9386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ПЕРЕДБАЧЕННЯ І ВІДКРИТТЯ ГРАВІТАЦІЙНИХ ХВИЛЬ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9993413-9C47-C59F-8B3F-874B6462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uk-UA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DCE847-E71A-0EE9-7CEA-9E2770C19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09" y="1894827"/>
            <a:ext cx="5212532" cy="35786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EA3133-C65A-7DBF-51DB-A7D022520B47}"/>
              </a:ext>
            </a:extLst>
          </p:cNvPr>
          <p:cNvSpPr txBox="1"/>
          <p:nvPr/>
        </p:nvSpPr>
        <p:spPr>
          <a:xfrm>
            <a:off x="253478" y="5487848"/>
            <a:ext cx="52125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СХЕМА ФУНКЦІОНУВАННЯ ЛАЗЕРНОГО ІНТЕФЕРОМЕТРА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9905FB-22AD-B708-CCCB-29DC166E1E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158" b="34240"/>
          <a:stretch>
            <a:fillRect/>
          </a:stretch>
        </p:blipFill>
        <p:spPr>
          <a:xfrm>
            <a:off x="5466091" y="1595887"/>
            <a:ext cx="6565873" cy="39336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176559-09D0-AEEB-C92E-4CD1F5A47655}"/>
              </a:ext>
            </a:extLst>
          </p:cNvPr>
          <p:cNvSpPr txBox="1"/>
          <p:nvPr/>
        </p:nvSpPr>
        <p:spPr>
          <a:xfrm>
            <a:off x="5926728" y="5473489"/>
            <a:ext cx="6105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 ГРАВІТАЦІЙНИХ ХВИЛЬ , ОТРИМАНІ ІНСТРУМЕНТАМИ LIGO </a:t>
            </a:r>
            <a:r>
              <a:rPr lang="uk-UA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14.09.2015</a:t>
            </a:r>
          </a:p>
        </p:txBody>
      </p:sp>
    </p:spTree>
    <p:extLst>
      <p:ext uri="{BB962C8B-B14F-4D97-AF65-F5344CB8AC3E}">
        <p14:creationId xmlns:p14="http://schemas.microsoft.com/office/powerpoint/2010/main" val="3785301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427" y="115954"/>
            <a:ext cx="11173783" cy="844962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ОБСЕРВАТОРІЯ ЛАЗЕРНОЇ ІНТЕРФЕРОМЕТРІЇ 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LIGO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uk-UA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https://gwosc.org/detector_status/ligo-livingston-aerial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69" y="1187934"/>
            <a:ext cx="3578699" cy="246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www.geo600.org/24581/original-1602486419.jpg?t=eyJ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www.geo600.org/24581/original-1602486419.jpg?t=eyJ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CC03900-B05F-3226-376B-1EAB62F8E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884" y="966578"/>
            <a:ext cx="4189870" cy="235713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44ED713-7951-2ED0-64FC-82D60C63F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146" y="3934032"/>
            <a:ext cx="4313082" cy="22932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D42A162-E3FD-A1B0-1B9B-4A6E43B05E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082" y="4197514"/>
            <a:ext cx="3365284" cy="186886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E550C6B-1052-7FED-9362-D1B653F42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0710" y="3624565"/>
            <a:ext cx="3225064" cy="252396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5CA3FBF-4540-083F-8F6D-0F998787E24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0816"/>
          <a:stretch>
            <a:fillRect/>
          </a:stretch>
        </p:blipFill>
        <p:spPr>
          <a:xfrm>
            <a:off x="8680710" y="985399"/>
            <a:ext cx="3139712" cy="212891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091798" y="3330121"/>
            <a:ext cx="45173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ЛАЗЕР LIGO ГЕНЕРУЄТЬСЯ В ЛАЗЕРНІЙ КІМНАТІ ЗА ДОПОМОГОЮ ЧИСЛЕННИХ ПРИСТРОЇВ </a:t>
            </a:r>
            <a:endParaRPr lang="uk-UA" sz="1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611984" y="3149443"/>
            <a:ext cx="3326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 «ВИПРОБУВАЛЬНІ МАСИ» (ДЗЕРКАЛА)</a:t>
            </a:r>
            <a:endParaRPr lang="uk-UA" sz="1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6203" y="6069611"/>
            <a:ext cx="32829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ВІКНО СПОСТЕРЕЖЕННЯ ЗА ВАКУУМНОЮ КАМЕРОЮ</a:t>
            </a:r>
            <a:endParaRPr lang="uk-UA" sz="1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919144" y="6238203"/>
            <a:ext cx="30271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З ОПТИЧНИХ ПІДВІСОК LIGO</a:t>
            </a:r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657548" y="6159726"/>
            <a:ext cx="3256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ВНУТРІШНЬОЇ СЕЙСМІЧНОЇ ІЗОЛЯЦІЇ</a:t>
            </a:r>
            <a:endParaRPr lang="uk-UA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190446" y="3657601"/>
            <a:ext cx="2027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ОБСЕРВАТОРІЯ</a:t>
            </a:r>
            <a:r>
              <a:rPr lang="en-US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LIGO</a:t>
            </a:r>
            <a:r>
              <a:rPr lang="uk-UA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910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717ED-7711-80BE-079F-D9EE93A74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59" y="1293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ПІДТВЕРДЖЕННЯ ЗАКОНУ ПЛОЩІ ПОВЕРХНІ ЧОРНИХ ДІР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933BF7F-BB99-E314-103E-A7E3008BF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uk-UA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5709" y="1366154"/>
            <a:ext cx="3634352" cy="490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6336" y="2062241"/>
            <a:ext cx="5907087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480029" y="5384878"/>
            <a:ext cx="577969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ЗНИЖЕННЯ ШУМУ LIGO МІЖ 2015 ТА 2025 РОКАМИ</a:t>
            </a:r>
            <a:endParaRPr kumimoji="0" lang="uk-UA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(АВТОР ЗОБРАЖЕННЯ: LIGO/J. ТІССІНО (GSSI)/Р. HURT (CALTECH-IPAC)</a:t>
            </a:r>
            <a:endParaRPr kumimoji="0" lang="uk-UA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1915" y="6268607"/>
            <a:ext cx="344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ІНФОГРАФІКА ЗЛИТТЯ ДВОХ ЧОРНИХ ДІР</a:t>
            </a:r>
          </a:p>
        </p:txBody>
      </p:sp>
    </p:spTree>
    <p:extLst>
      <p:ext uri="{BB962C8B-B14F-4D97-AF65-F5344CB8AC3E}">
        <p14:creationId xmlns:p14="http://schemas.microsoft.com/office/powerpoint/2010/main" val="3516152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363" y="731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 РОЗВИТКУ ГРАВІТАЦІЙНО-ХВИЛЬОВОЇ АСТРОНОМІЇ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noFill/>
          <a:ln>
            <a:noFill/>
          </a:ln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uk-UA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48" y="1446386"/>
            <a:ext cx="5480050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454" y="1874293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59666" y="5649618"/>
            <a:ext cx="5596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LASER INTERFEROMETER SPACE ANTENNA(LISA) </a:t>
            </a:r>
            <a:r>
              <a:rPr lang="uk-UA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 ІНТЕРФЕРОМЕТРІВ НА ОРБІТІ ЗЕМЛІ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LILA | Lunar Labs Initiative | Vanderbilt Univers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48" y="4288137"/>
            <a:ext cx="5488332" cy="220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A29DD0-68DF-05B8-5C71-8E94A00D948B}"/>
              </a:ext>
            </a:extLst>
          </p:cNvPr>
          <p:cNvSpPr txBox="1"/>
          <p:nvPr/>
        </p:nvSpPr>
        <p:spPr>
          <a:xfrm>
            <a:off x="1944265" y="3880415"/>
            <a:ext cx="25582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EINSTEIN</a:t>
            </a:r>
            <a:r>
              <a:rPr lang="en-US" sz="1600" b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b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TELESCOPE</a:t>
            </a:r>
            <a:endParaRPr lang="uk-UA" sz="1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F852DB-1F90-D5E5-6C2D-272A32F5FFCA}"/>
              </a:ext>
            </a:extLst>
          </p:cNvPr>
          <p:cNvSpPr txBox="1"/>
          <p:nvPr/>
        </p:nvSpPr>
        <p:spPr>
          <a:xfrm>
            <a:off x="176905" y="6492875"/>
            <a:ext cx="61052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МІСЯЧНА АНТЕНА ЛАЗЕРНОГО ІНТЕРФЕРОМЕТРА (LILA)</a:t>
            </a:r>
          </a:p>
        </p:txBody>
      </p:sp>
    </p:spTree>
    <p:extLst>
      <p:ext uri="{BB962C8B-B14F-4D97-AF65-F5344CB8AC3E}">
        <p14:creationId xmlns:p14="http://schemas.microsoft.com/office/powerpoint/2010/main" val="2159920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AD52571-4CA1-4605-9EFE-C5C835EE8F87}" type="slidenum">
              <a:rPr lang="uk-UA" sz="1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uk-UA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58970" y="1325563"/>
            <a:ext cx="1039483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Чорна діра 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це область простору-часу з настільки сильним гравітаційним полем, що жодний сигнал, навіть світло, не може її покинути. 	Її властивості визначаються масою, моментом обертання та електричним зарядом, що узгоджується з теорією Загальної відносності </a:t>
            </a:r>
            <a:r>
              <a:rPr kumimoji="0" lang="uk-UA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Ейнштейна.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Спостереження злиття чорних дір (подія GW150914) показали, що сумарна площа горизонту подій після злиття збільшується. Це експериментально підтвердило закон Гокінга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uk-UA" sz="200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200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 встановлено, що сучасні гравітаційно-хвильові спостереження підтверджують лише класичні властивості чорних дір і не дають змоги безпосередньо перевірити квантові ефекти, зокрема випромінювання Гокінга.</a:t>
            </a:r>
            <a:endParaRPr 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Подальший розвиток цього напряму пов’язаний із удосконаленням методів гравітаційно-хвильових спостережень: розміщення детекторів у глибинах земної кори, створення космічних інтерферометрів на орбіті Землі та на поверхні Місяця.</a:t>
            </a:r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Очікується, що це дозволить перевірити більш складні теоретичні передбачення, а саме квантові ефекти поблизу горизонту подій, з Гокінговим випромінюванням. </a:t>
            </a:r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endParaRPr lang="uk-UA" sz="200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36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2A9E53-3C0F-33B4-09EC-7049ABECD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4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</a:p>
        </p:txBody>
      </p:sp>
      <p:sp>
        <p:nvSpPr>
          <p:cNvPr id="3" name="Місце для номера слайда 2">
            <a:extLst>
              <a:ext uri="{FF2B5EF4-FFF2-40B4-BE49-F238E27FC236}">
                <a16:creationId xmlns:a16="http://schemas.microsoft.com/office/drawing/2014/main" id="{14D6F7CA-5569-F815-E6B3-31005606F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52571-4CA1-4605-9EFE-C5C835EE8F87}" type="slidenum">
              <a:rPr lang="uk-UA" smtClean="0"/>
              <a:pPr/>
              <a:t>12</a:t>
            </a:fld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305501-CE42-0CC3-5E0F-7DF6CE088C6F}"/>
              </a:ext>
            </a:extLst>
          </p:cNvPr>
          <p:cNvSpPr txBox="1"/>
          <p:nvPr/>
        </p:nvSpPr>
        <p:spPr>
          <a:xfrm>
            <a:off x="500742" y="1472973"/>
            <a:ext cx="11190516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Astrophysical Black Holes: A Review </a:t>
            </a: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https://www.researchgate.net/publication/347321148_Astrophysical_Black_Holes_A_Review</a:t>
            </a:r>
            <a:endParaRPr lang="uk-UA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NASA.BlackHolesOverview. </a:t>
            </a: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URL:https://science.nasa.gov/black-holes</a:t>
            </a:r>
            <a:endParaRPr lang="uk-UA" sz="200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BlackHoleThermodynamics.URL:</a:t>
            </a: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http://nrumiano.free.fr/Estars/bh_thermo.html</a:t>
            </a:r>
            <a:endParaRPr lang="uk-UA" sz="2000">
              <a:solidFill>
                <a:schemeClr val="bg1"/>
              </a:solidFill>
              <a:latin typeface="Times New Roman" panose="02020603050405020304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GW150914 PressRelease. </a:t>
            </a: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URL:https://www.ligo.caltech.edu/page/press-release-gw150914</a:t>
            </a:r>
            <a:endParaRPr lang="uk-UA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AllAboutGravitationalWaves. URL: </a:t>
            </a:r>
            <a:endParaRPr lang="uk-UA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https://www.ligo.caltech.edu/WA/page/gravitational-wavе</a:t>
            </a:r>
            <a:endParaRPr lang="en-US" sz="200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  </a:t>
            </a: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LIGO Technology  URL:  </a:t>
            </a: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https://www.ligo.caltech.edu/page/ligo-technology/</a:t>
            </a:r>
            <a:endParaRPr lang="en-US" sz="200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 startAt="7"/>
            </a:pPr>
            <a:r>
              <a:rPr lang="en-US" sz="200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LIGO's Interferometer URL:  </a:t>
            </a:r>
            <a:r>
              <a:rPr lang="en-US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https://www.ligo.caltech.edu/WA/page/ligos-ifo/</a:t>
            </a:r>
            <a:endParaRPr lang="en-US" sz="2000">
              <a:solidFill>
                <a:schemeClr val="bg1"/>
              </a:solidFill>
              <a:latin typeface="Times New Roman" panose="02020603050405020304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8.   </a:t>
            </a: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GravitationalWavesDetected 100 YearsAfterEinstein'sPrediction URL:</a:t>
            </a:r>
            <a:endParaRPr lang="uk-UA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https://www.ligo.caltech.edu/WA/news/ligo20160211/</a:t>
            </a:r>
            <a:endParaRPr lang="en-US" sz="2000">
              <a:solidFill>
                <a:schemeClr val="bg1"/>
              </a:solidFill>
              <a:latin typeface="Times New Roman" panose="02020603050405020304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https://web.archive.org/web/20131205075707/https://www.elisascience.org/articles/elisa-mission/measuring-gravitational-waves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10. https://www.civilsdaily.com/news/laser-interferometer-lunar-antenna-lila-project/</a:t>
            </a:r>
            <a:endParaRPr lang="uk-UA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 startAt="7"/>
            </a:pPr>
            <a:endParaRPr lang="uk-UA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AutoNum type="arabicPeriod"/>
            </a:pPr>
            <a:endParaRPr lang="uk-UA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AutoNum type="arabicPeriod"/>
            </a:pPr>
            <a:endParaRPr lang="uk-UA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uk-U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2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7125" y="638448"/>
            <a:ext cx="5043443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УЮ</a:t>
            </a:r>
            <a:r>
              <a:rPr lang="uk-UA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УВАГУ</a:t>
            </a:r>
          </a:p>
        </p:txBody>
      </p:sp>
      <p:pic>
        <p:nvPicPr>
          <p:cNvPr id="4098" name="Picture 2" descr="Гравітаційні хвилі, вдруге | Збру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126" y="1964011"/>
            <a:ext cx="5043443" cy="283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4722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2539</TotalTime>
  <Words>924</Words>
  <Application>Microsoft Office PowerPoint</Application>
  <PresentationFormat>Широкий екран</PresentationFormat>
  <Paragraphs>94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ДОСЛІДЖЕННЯ ВЛАСТИВОСТЕЙ ЧОРНИХ ДІР ТА ПЕРЕВІРКА ТЕОРЕТИЧНИХ ПЕРЕДБАЧЕНЬ СТІВЕНА ГОКІНГА ЗА ДАНИМИ ГРАВІТАЦІЙНО-ХВИЛЬОВИХ СПОСТЕРЕЖЕНЬ  </vt:lpstr>
      <vt:lpstr>Презентація PowerPoint</vt:lpstr>
      <vt:lpstr> ПРИРОДА ЧОРНИХ ДІР</vt:lpstr>
      <vt:lpstr>ЗАКОН ПЛОЩІ ПОВЕРХНІ ЧОРНОЇ ДІРИ</vt:lpstr>
      <vt:lpstr>ОСНОВНІ ГОКІНГОВІ НАУКОВІ ІДЕЇ ЩОДО ЧОРНИХ ДІР</vt:lpstr>
      <vt:lpstr>ХВИЛІ ПЕРЕДБАЧЕНІ АЛЬБЕРТОМ ЕНШТЕЙНОМ</vt:lpstr>
      <vt:lpstr>ПЕРЕДБАЧЕННЯ І ВІДКРИТТЯ ГРАВІТАЦІЙНИХ ХВИЛЬ</vt:lpstr>
      <vt:lpstr>ОБСЕРВАТОРІЯ ЛАЗЕРНОЇ ІНТЕРФЕРОМЕТРІЇ LIGO</vt:lpstr>
      <vt:lpstr>ПІДТВЕРДЖЕННЯ ЗАКОНУ ПЛОЩІ ПОВЕРХНІ ЧОРНИХ ДІР</vt:lpstr>
      <vt:lpstr>ПЕРСПЕКТИВИ РОЗВИТКУ ГРАВІТАЦІЙНО-ХВИЛЬОВОЇ АСТРОНОМІЇ</vt:lpstr>
      <vt:lpstr>ВИСНОВКИ</vt:lpstr>
      <vt:lpstr>ДЖЕРЕЛА</vt:lpstr>
      <vt:lpstr>ДЯКУЮ ЗА УВАГУ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Гравітаційні хвилі: новий крок до пізнання Всесвіту</dc:title>
  <dc:creator>Vova P</dc:creator>
  <cp:lastModifiedBy>Алмазов Богдан</cp:lastModifiedBy>
  <cp:revision>150</cp:revision>
  <dcterms:created xsi:type="dcterms:W3CDTF">2024-02-03T11:07:27Z</dcterms:created>
  <dcterms:modified xsi:type="dcterms:W3CDTF">2026-04-13T20:17:36Z</dcterms:modified>
</cp:coreProperties>
</file>