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Bricolage Grotesque Semi Bold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Inter" panose="020B0604020202020204" charset="0"/>
      <p:regular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6" d="100"/>
          <a:sy n="76" d="100"/>
        </p:scale>
        <p:origin x="1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460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373267"/>
            <a:ext cx="7556421" cy="354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Дослідження репелентних властивостей ефірних олій шкірки цитрусових на прикладі личинок Zophobas morio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5257324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Виконавці: Алексєєнко Катерина, Куслій Поліна (10 клас)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5875377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Секція: Екологія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80190" y="6493431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Навчальний заклад: ЗЗСО №135, м. Київ</a:t>
            </a:r>
            <a:endParaRPr lang="en-US" sz="1750" dirty="0"/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FE9D7AA3-5A12-47F0-88D0-643FB43E1D29}"/>
              </a:ext>
            </a:extLst>
          </p:cNvPr>
          <p:cNvSpPr/>
          <p:nvPr/>
        </p:nvSpPr>
        <p:spPr>
          <a:xfrm>
            <a:off x="12814300" y="7721600"/>
            <a:ext cx="1816100" cy="508000"/>
          </a:xfrm>
          <a:prstGeom prst="rect">
            <a:avLst/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76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779639"/>
            <a:ext cx="1131570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Екологічні виклики захисту від шкідників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828580"/>
            <a:ext cx="4196358" cy="2456617"/>
          </a:xfrm>
          <a:prstGeom prst="roundRect">
            <a:avLst>
              <a:gd name="adj" fmla="val 5956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F8ECD3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10" y="4828580"/>
            <a:ext cx="121920" cy="245661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42524" y="50858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Потреба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142524" y="5576292"/>
            <a:ext cx="35903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Зростає потреба в екологічно безпечних методах боротьби зі шкідниками складських приміщень.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5216962" y="4828580"/>
            <a:ext cx="4196358" cy="2456617"/>
          </a:xfrm>
          <a:prstGeom prst="roundRect">
            <a:avLst>
              <a:gd name="adj" fmla="val 5956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F8ECD3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6482" y="4828580"/>
            <a:ext cx="121920" cy="245661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565696" y="50858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Проблема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565696" y="5576292"/>
            <a:ext cx="35903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Синтетичні інсектициди накопичуються в довкіллі та викликають резистентність у комах.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9640133" y="4828580"/>
            <a:ext cx="4196358" cy="2456617"/>
          </a:xfrm>
          <a:prstGeom prst="roundRect">
            <a:avLst>
              <a:gd name="adj" fmla="val 5956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F8ECD3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9653" y="4828580"/>
            <a:ext cx="121920" cy="245661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988868" y="50858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Рішення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9988868" y="5576292"/>
            <a:ext cx="35903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Використання рослинних метаболітів (ефірних олій) з харчових відходів.</a:t>
            </a:r>
            <a:endParaRPr lang="en-US" sz="1750" dirty="0"/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70DD3B2-00FC-4475-8E03-A1A79F7AE441}"/>
              </a:ext>
            </a:extLst>
          </p:cNvPr>
          <p:cNvSpPr/>
          <p:nvPr/>
        </p:nvSpPr>
        <p:spPr>
          <a:xfrm>
            <a:off x="12814300" y="7721600"/>
            <a:ext cx="1816100" cy="508000"/>
          </a:xfrm>
          <a:prstGeom prst="rect">
            <a:avLst/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4204"/>
            <a:ext cx="977705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Чому цитрусові та Zophobas morio?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07218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7BF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Джерело репелентів:</a:t>
            </a: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Використання відходів цитрусових (шкірки) є перспективним напрямком утилізації та отримання корисних речовин.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799999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7BF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Модельний об'єкт:</a:t>
            </a: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Личинки Zophobas morio обрані через високу життєздатність та резистентність до зовнішніх впливів, що дозволяє оцінити ефективність засобів у складних умовах.</a:t>
            </a:r>
            <a:endParaRPr lang="en-US" sz="1750" dirty="0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C2F9B6E-FD81-47C4-9C4D-E6184C4677D9}"/>
              </a:ext>
            </a:extLst>
          </p:cNvPr>
          <p:cNvSpPr/>
          <p:nvPr/>
        </p:nvSpPr>
        <p:spPr>
          <a:xfrm>
            <a:off x="12814300" y="7721600"/>
            <a:ext cx="1816100" cy="508000"/>
          </a:xfrm>
          <a:prstGeom prst="rect">
            <a:avLst/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3745CCB-7394-4790-9160-3907455F5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069" y="2330609"/>
            <a:ext cx="6123331" cy="584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058466"/>
            <a:ext cx="620613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Стратегія дослідження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107406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Мета:</a:t>
            </a: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Отримати екстракти ефірних олій (апельсин, лимон, мандарин) та дослідити їх репелентний вплив на личинок.</a:t>
            </a:r>
            <a:endParaRPr lang="en-US" sz="17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088362"/>
            <a:ext cx="1134070" cy="136088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154674" y="331517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Отримати екстракти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2154674" y="3805595"/>
            <a:ext cx="619553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Концентровані спиртові екстракти.</a:t>
            </a:r>
            <a:endParaRPr lang="en-US" sz="17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449247"/>
            <a:ext cx="1134070" cy="136088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154674" y="4676061"/>
            <a:ext cx="333851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Провести біотестування</a:t>
            </a:r>
            <a:endParaRPr lang="en-US" sz="2200" dirty="0"/>
          </a:p>
        </p:txBody>
      </p:sp>
      <p:sp>
        <p:nvSpPr>
          <p:cNvPr id="10" name="Text 5"/>
          <p:cNvSpPr/>
          <p:nvPr/>
        </p:nvSpPr>
        <p:spPr>
          <a:xfrm>
            <a:off x="2154674" y="5166479"/>
            <a:ext cx="619553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Методом "вибіркової камери".</a:t>
            </a:r>
            <a:endParaRPr lang="en-US" sz="17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810131"/>
            <a:ext cx="1134070" cy="136088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154674" y="60369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Розрахувати індекс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2154674" y="6527363"/>
            <a:ext cx="619553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Індекс репелентності (RI) для кожного зразка.</a:t>
            </a:r>
            <a:endParaRPr lang="en-US" sz="1750" dirty="0"/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BA405F00-2D3B-43ED-9340-6202296E889F}"/>
              </a:ext>
            </a:extLst>
          </p:cNvPr>
          <p:cNvSpPr/>
          <p:nvPr/>
        </p:nvSpPr>
        <p:spPr>
          <a:xfrm>
            <a:off x="12814300" y="7721600"/>
            <a:ext cx="1816100" cy="508000"/>
          </a:xfrm>
          <a:prstGeom prst="rect">
            <a:avLst/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28D7877-BD12-46D8-8D78-98DAA25811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199" y="2722508"/>
            <a:ext cx="7315201" cy="54864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065967"/>
            <a:ext cx="593931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Паспорт дослідження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114907"/>
            <a:ext cx="7556421" cy="2229445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224" y="2349341"/>
            <a:ext cx="680442" cy="68044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5390" y="2536388"/>
            <a:ext cx="306110" cy="30611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028224" y="32565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Об'єкт дослідження</a:t>
            </a:r>
            <a:endParaRPr lang="en-US" sz="2200" dirty="0"/>
          </a:p>
        </p:txBody>
      </p:sp>
      <p:sp>
        <p:nvSpPr>
          <p:cNvPr id="8" name="Text 3"/>
          <p:cNvSpPr/>
          <p:nvPr/>
        </p:nvSpPr>
        <p:spPr>
          <a:xfrm>
            <a:off x="1028224" y="3747016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Личинки Zophobas morio (старшого віку).</a:t>
            </a:r>
            <a:endParaRPr lang="en-US" sz="1750" dirty="0"/>
          </a:p>
        </p:txBody>
      </p:sp>
      <p:sp>
        <p:nvSpPr>
          <p:cNvPr id="9" name="Shape 4"/>
          <p:cNvSpPr/>
          <p:nvPr/>
        </p:nvSpPr>
        <p:spPr>
          <a:xfrm>
            <a:off x="793790" y="4571167"/>
            <a:ext cx="7556421" cy="2592348"/>
          </a:xfrm>
          <a:prstGeom prst="roundRect">
            <a:avLst>
              <a:gd name="adj" fmla="val 3675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224" y="4805601"/>
            <a:ext cx="680442" cy="680442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15390" y="4992648"/>
            <a:ext cx="306110" cy="30611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028224" y="5712857"/>
            <a:ext cx="30179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Предмет дослідження</a:t>
            </a:r>
            <a:endParaRPr lang="en-US" sz="2200" dirty="0"/>
          </a:p>
        </p:txBody>
      </p:sp>
      <p:sp>
        <p:nvSpPr>
          <p:cNvPr id="13" name="Text 6"/>
          <p:cNvSpPr/>
          <p:nvPr/>
        </p:nvSpPr>
        <p:spPr>
          <a:xfrm>
            <a:off x="1028224" y="6203275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Поведінкові реакції личинок на присутність летких компонентів цитрусових.</a:t>
            </a:r>
            <a:endParaRPr lang="en-US" sz="1750" dirty="0"/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46B8C2A-2CEE-4656-AE65-6D093CF26196}"/>
              </a:ext>
            </a:extLst>
          </p:cNvPr>
          <p:cNvSpPr/>
          <p:nvPr/>
        </p:nvSpPr>
        <p:spPr>
          <a:xfrm>
            <a:off x="12814300" y="7721600"/>
            <a:ext cx="1816100" cy="508000"/>
          </a:xfrm>
          <a:prstGeom prst="rect">
            <a:avLst/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6237020-B808-4957-A76F-249EF63AEC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9200" y="483552"/>
            <a:ext cx="5791200" cy="7721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156126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Як ми це робили?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610207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Bricolage Grotesque Light" pitchFamily="34" charset="0"/>
                <a:ea typeface="Bricolage Grotesque Light" pitchFamily="34" charset="-122"/>
                <a:cs typeface="Bricolage Grotesque Light" pitchFamily="34" charset="-120"/>
              </a:rPr>
              <a:t>01</a:t>
            </a:r>
            <a:endParaRPr lang="en-US" sz="17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2965252"/>
            <a:ext cx="3664744" cy="304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80190" y="31395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Екстракція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6280190" y="3629978"/>
            <a:ext cx="366474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Спиртова екстракція цедри з подальшою дистиляцією.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10171748" y="2610207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Bricolage Grotesque Light" pitchFamily="34" charset="0"/>
                <a:ea typeface="Bricolage Grotesque Light" pitchFamily="34" charset="-122"/>
                <a:cs typeface="Bricolage Grotesque Light" pitchFamily="34" charset="-120"/>
              </a:rPr>
              <a:t>02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1748" y="2965252"/>
            <a:ext cx="3664863" cy="30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171748" y="31395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Тестування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171748" y="3629978"/>
            <a:ext cx="36648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Метод вибіркової камери (зона з </a:t>
            </a:r>
            <a:r>
              <a:rPr lang="en-US" sz="175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репелентом</a:t>
            </a: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uk-UA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та</a:t>
            </a: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чиста зона).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6280190" y="475261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Bricolage Grotesque Light" pitchFamily="34" charset="0"/>
                <a:ea typeface="Bricolage Grotesque Light" pitchFamily="34" charset="-122"/>
                <a:cs typeface="Bricolage Grotesque Light" pitchFamily="34" charset="-120"/>
              </a:rPr>
              <a:t>03</a:t>
            </a:r>
            <a:endParaRPr lang="en-US" sz="17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5085040"/>
            <a:ext cx="7556421" cy="3048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280190" y="52819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Оцінка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6280190" y="577238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Розрахунок індексу репелентності (RI) на основі розподілу личинок.</a:t>
            </a:r>
            <a:endParaRPr lang="en-US" sz="1750" dirty="0"/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4268026-43C3-4872-9542-08F3DC463DFC}"/>
              </a:ext>
            </a:extLst>
          </p:cNvPr>
          <p:cNvSpPr/>
          <p:nvPr/>
        </p:nvSpPr>
        <p:spPr>
          <a:xfrm>
            <a:off x="12814300" y="7721600"/>
            <a:ext cx="1816100" cy="508000"/>
          </a:xfrm>
          <a:prstGeom prst="rect">
            <a:avLst/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0C591DB-A629-4E0A-8421-C707A12F67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24166"/>
            <a:ext cx="6053376" cy="638126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3762" y="450771"/>
            <a:ext cx="6940629" cy="512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Лимон – </a:t>
            </a:r>
            <a:r>
              <a:rPr lang="en-US" sz="3200" dirty="0" err="1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найпотужніший</a:t>
            </a:r>
            <a:r>
              <a:rPr lang="en-US" sz="3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 </a:t>
            </a:r>
            <a:r>
              <a:rPr lang="en-US" sz="3200" dirty="0" err="1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репелент</a:t>
            </a:r>
            <a:endParaRPr lang="uk-UA" sz="3200" dirty="0">
              <a:solidFill>
                <a:srgbClr val="2C2926"/>
              </a:solidFill>
              <a:latin typeface="Bricolage Grotesque Semi Bold" pitchFamily="34" charset="0"/>
              <a:ea typeface="Bricolage Grotesque Semi Bold" pitchFamily="34" charset="-122"/>
              <a:cs typeface="Bricolage Grotesque Semi Bold" pitchFamily="34" charset="-120"/>
            </a:endParaRPr>
          </a:p>
          <a:p>
            <a:pPr marL="0" indent="0" algn="l">
              <a:lnSpc>
                <a:spcPts val="4000"/>
              </a:lnSpc>
              <a:buNone/>
            </a:pPr>
            <a:endParaRPr lang="uk-UA" sz="3200" dirty="0">
              <a:solidFill>
                <a:srgbClr val="2C2926"/>
              </a:solidFill>
            </a:endParaRPr>
          </a:p>
          <a:p>
            <a:pPr marL="0" indent="0" algn="l">
              <a:lnSpc>
                <a:spcPts val="4000"/>
              </a:lnSpc>
              <a:buNone/>
            </a:pP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73762" y="1356360"/>
            <a:ext cx="7929801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Екстракт лимона виявив найсильнішу репелентну дію.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73762" y="1782485"/>
            <a:ext cx="7929801" cy="1024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050"/>
              </a:lnSpc>
              <a:buNone/>
            </a:pPr>
            <a:r>
              <a:rPr lang="en-US" sz="6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RI: 80%</a:t>
            </a:r>
            <a:endParaRPr lang="en-US" sz="6450" dirty="0"/>
          </a:p>
        </p:txBody>
      </p:sp>
      <p:sp>
        <p:nvSpPr>
          <p:cNvPr id="5" name="Text 3"/>
          <p:cNvSpPr/>
          <p:nvPr/>
        </p:nvSpPr>
        <p:spPr>
          <a:xfrm>
            <a:off x="383262" y="2970967"/>
            <a:ext cx="7929801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Личинки активно уникали зони, </a:t>
            </a:r>
            <a:endParaRPr lang="uk-UA" sz="2400" dirty="0">
              <a:solidFill>
                <a:srgbClr val="2C292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050"/>
              </a:lnSpc>
              <a:buNone/>
            </a:pPr>
            <a:endParaRPr lang="uk-UA" sz="2400" dirty="0">
              <a:solidFill>
                <a:srgbClr val="2C2926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050"/>
              </a:lnSpc>
              <a:buNone/>
            </a:pPr>
            <a:r>
              <a:rPr lang="en-US" sz="24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насиченої</a:t>
            </a:r>
            <a:r>
              <a:rPr lang="en-US" sz="2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парами цитралю та лімонену</a:t>
            </a:r>
            <a:r>
              <a:rPr lang="en-US" sz="12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50" dirty="0"/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F750ECB-6598-4F42-9FF5-C42394670BAE}"/>
              </a:ext>
            </a:extLst>
          </p:cNvPr>
          <p:cNvSpPr/>
          <p:nvPr/>
        </p:nvSpPr>
        <p:spPr>
          <a:xfrm>
            <a:off x="12814300" y="7721600"/>
            <a:ext cx="1816100" cy="508000"/>
          </a:xfrm>
          <a:prstGeom prst="rect">
            <a:avLst/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F1304E1-2495-473B-9871-AE0155E90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4203" y="254000"/>
            <a:ext cx="6972330" cy="7721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85323"/>
            <a:ext cx="737282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Порівняльна ефективність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861078"/>
            <a:ext cx="5565100" cy="283488"/>
          </a:xfrm>
          <a:prstGeom prst="roundRect">
            <a:avLst>
              <a:gd name="adj" fmla="val 33606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861078"/>
            <a:ext cx="3338989" cy="2834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28911" y="3861078"/>
            <a:ext cx="644485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60%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44279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Апельсин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4918353"/>
            <a:ext cx="63796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Помірна активність.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56884" y="3861078"/>
            <a:ext cx="5583674" cy="283488"/>
          </a:xfrm>
          <a:prstGeom prst="roundRect">
            <a:avLst>
              <a:gd name="adj" fmla="val 33606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884" y="3861078"/>
            <a:ext cx="1116687" cy="28348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210580" y="3861078"/>
            <a:ext cx="626031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20%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7456884" y="44279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Мандарин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7456884" y="4918353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Найменш ефективний, ймовірно, через менший вміст активних терпенів та менш різкий запах.</a:t>
            </a:r>
            <a:endParaRPr lang="en-US" sz="1750" dirty="0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6E91BFC-EFFC-4D55-BB96-4B74087F9B45}"/>
              </a:ext>
            </a:extLst>
          </p:cNvPr>
          <p:cNvSpPr/>
          <p:nvPr/>
        </p:nvSpPr>
        <p:spPr>
          <a:xfrm>
            <a:off x="12814300" y="7721600"/>
            <a:ext cx="1816100" cy="508000"/>
          </a:xfrm>
          <a:prstGeom prst="rect">
            <a:avLst/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2450" y="434102"/>
            <a:ext cx="6241732" cy="493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Зведена діаграма репелентності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243013"/>
            <a:ext cx="13525500" cy="75742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52450" y="8994815"/>
            <a:ext cx="13525500" cy="252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Усі отримані екстракти виявляють різний ступінь репелентності, що підтверджує чутливість Zophobas morio до ефірних олій.</a:t>
            </a:r>
            <a:endParaRPr lang="en-US" sz="1200" dirty="0"/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7CD080F-B293-4FFA-A6E0-A24F10A7D643}"/>
              </a:ext>
            </a:extLst>
          </p:cNvPr>
          <p:cNvSpPr/>
          <p:nvPr/>
        </p:nvSpPr>
        <p:spPr>
          <a:xfrm>
            <a:off x="12886268" y="7721600"/>
            <a:ext cx="1744132" cy="508000"/>
          </a:xfrm>
          <a:prstGeom prst="rect">
            <a:avLst/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2886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Підсумки роботи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477810"/>
            <a:ext cx="3664744" cy="2410897"/>
          </a:xfrm>
          <a:prstGeom prst="roundRect">
            <a:avLst>
              <a:gd name="adj" fmla="val 22580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27122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Метод екстракції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202662"/>
            <a:ext cx="319587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Спиртова екстракція дозволяє отримати активні речовини в шкільних умовах.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348" y="2477810"/>
            <a:ext cx="3664863" cy="2410897"/>
          </a:xfrm>
          <a:prstGeom prst="roundRect">
            <a:avLst>
              <a:gd name="adj" fmla="val 22580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782" y="27122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Чутливість личинок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782" y="3202662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Личинки Zophobas morio, попри стійкість, чутливі до ефірних олій.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115520"/>
            <a:ext cx="7556421" cy="1685092"/>
          </a:xfrm>
          <a:prstGeom prst="roundRect">
            <a:avLst>
              <a:gd name="adj" fmla="val 32306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534995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Рекомендація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5840373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Найефективнішим біорепелентом визначено концентрат цедри лимона.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354</Words>
  <Application>Microsoft Office PowerPoint</Application>
  <PresentationFormat>Довільний</PresentationFormat>
  <Paragraphs>69</Paragraphs>
  <Slides>10</Slides>
  <Notes>10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6" baseType="lpstr">
      <vt:lpstr>Bricolage Grotesque Light</vt:lpstr>
      <vt:lpstr>Arial</vt:lpstr>
      <vt:lpstr>Inter</vt:lpstr>
      <vt:lpstr>Bricolage Grotesque Semi Bold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subject/>
  <dc:creator>USER</dc:creator>
  <cp:lastModifiedBy>USER</cp:lastModifiedBy>
  <cp:revision>3</cp:revision>
  <dcterms:created xsi:type="dcterms:W3CDTF">2025-12-04T17:37:17Z</dcterms:created>
  <dcterms:modified xsi:type="dcterms:W3CDTF">2025-12-04T18:16:41Z</dcterms:modified>
</cp:coreProperties>
</file>