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 id="274" r:id="rId4"/>
    <p:sldId id="284" r:id="rId5"/>
    <p:sldId id="285" r:id="rId6"/>
    <p:sldId id="272" r:id="rId7"/>
    <p:sldId id="269" r:id="rId8"/>
    <p:sldId id="279" r:id="rId9"/>
    <p:sldId id="267" r:id="rId10"/>
    <p:sldId id="270" r:id="rId11"/>
    <p:sldId id="268" r:id="rId12"/>
    <p:sldId id="275" r:id="rId13"/>
    <p:sldId id="283" r:id="rId14"/>
    <p:sldId id="282" r:id="rId15"/>
    <p:sldId id="276"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9" d="100"/>
          <a:sy n="99" d="100"/>
        </p:scale>
        <p:origin x="-2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D2A47A77-1592-4FA3-AC13-F933D6199BF3}"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D2A47A77-1592-4FA3-AC13-F933D6199BF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F11D88-D180-4B11-A388-F40730EA260F}" type="datetimeFigureOut">
              <a:rPr lang="ru-RU" smtClean="0"/>
              <a:pPr/>
              <a:t>08.04.2026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A47A77-1592-4FA3-AC13-F933D6199BF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1F11D88-D180-4B11-A388-F40730EA260F}" type="datetimeFigureOut">
              <a:rPr lang="ru-RU" smtClean="0"/>
              <a:pPr/>
              <a:t>08.04.2026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2A47A77-1592-4FA3-AC13-F933D6199BF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uk.wikipedia.org/wiki/%D0%9A%D1%83%D0%B7%D1%8C%D0%BC%D0%B8%D0%BD_(%D0%93%D0%BE%D1%80%D0%BE%D0%B4%D0%BE%D1%86%D1%8C%D0%BA%D0%B0_%D0%BC%D1%96%D1%81%D1%8C%D0%BA%D0%B0_%D0%B3%D1%80%D0%BE%D0%BC%D0%B0%D0%B4%D0%B0)?utm_source=copilot.com" TargetMode="External"/><Relationship Id="rId3" Type="http://schemas.openxmlformats.org/officeDocument/2006/relationships/hyperlink" Target="https://myshtetl.org/khmelnitskaja/kuzmin.html" TargetMode="External"/><Relationship Id="rId7" Type="http://schemas.openxmlformats.org/officeDocument/2006/relationships/hyperlink" Target="https://uk.wikipedia.org/wiki/%D0%9A%D1%83%D0%B7%D1%8C%D0%BC%D0%B8%D0%BD_(%D0%93%D0%BE%D1%80%D0%BE%D0%B4%D0%BE%D1%86%D1%8C%D0%BA%D0%B0_%D0%BC%D1%96%D1%81%D1%8C%D0%BA%D0%B0_%D0%B3%D1%80%D0%BE%D0%BC%D0%B0%D0%B4%D0%B0)" TargetMode="Externa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s://risu.ua/kuzmin-mistechko-bez-turistiv-ale-na-turistichnih-marshrutah_n82113" TargetMode="External"/><Relationship Id="rId5" Type="http://schemas.openxmlformats.org/officeDocument/2006/relationships/hyperlink" Target="https://jewsencyclopedia.com/index.php/%D0%259" TargetMode="External"/><Relationship Id="rId10" Type="http://schemas.openxmlformats.org/officeDocument/2006/relationships/hyperlink" Target="https://ngp-ua.info/2025/11/83530" TargetMode="External"/><Relationship Id="rId4" Type="http://schemas.openxmlformats.org/officeDocument/2006/relationships/hyperlink" Target="https://gorodocka-gromada.gov.ua/news/1672125978/" TargetMode="External"/><Relationship Id="rId9" Type="http://schemas.openxmlformats.org/officeDocument/2006/relationships/hyperlink" Target="https://culture-trend.com/2024/06/29/selo-kuzmyn-zavdiaky-pozhezhi-u-starij-synahozi-vidkryvsia-davnij-stinopys-fo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wooden-floor-background.jpg"/>
          <p:cNvPicPr>
            <a:picLocks noChangeAspect="1"/>
          </p:cNvPicPr>
          <p:nvPr/>
        </p:nvPicPr>
        <p:blipFill>
          <a:blip r:embed="rId2"/>
          <a:stretch>
            <a:fillRect/>
          </a:stretch>
        </p:blipFill>
        <p:spPr>
          <a:xfrm>
            <a:off x="0" y="-165146"/>
            <a:ext cx="9144000" cy="7023146"/>
          </a:xfrm>
          <a:prstGeom prst="rect">
            <a:avLst/>
          </a:prstGeom>
          <a:ln>
            <a:noFill/>
          </a:ln>
          <a:effectLst>
            <a:outerShdw blurRad="292100" dist="139700" dir="2700000" algn="tl" rotWithShape="0">
              <a:srgbClr val="333333">
                <a:alpha val="65000"/>
              </a:srgbClr>
            </a:outerShdw>
          </a:effectLst>
        </p:spPr>
      </p:pic>
      <p:sp>
        <p:nvSpPr>
          <p:cNvPr id="3" name="Заголовок 2"/>
          <p:cNvSpPr>
            <a:spLocks noGrp="1"/>
          </p:cNvSpPr>
          <p:nvPr>
            <p:ph type="title"/>
          </p:nvPr>
        </p:nvSpPr>
        <p:spPr>
          <a:xfrm>
            <a:off x="214282" y="0"/>
            <a:ext cx="8715436" cy="785818"/>
          </a:xfrm>
        </p:spPr>
        <p:txBody>
          <a:bodyPr>
            <a:normAutofit fontScale="90000"/>
          </a:bodyPr>
          <a:lstStyle/>
          <a:p>
            <a:r>
              <a:rPr lang="uk-UA" sz="1200" dirty="0" smtClean="0"/>
              <a:t/>
            </a:r>
            <a:br>
              <a:rPr lang="uk-UA" sz="1200" dirty="0" smtClean="0"/>
            </a:br>
            <a:r>
              <a:rPr lang="uk-UA" sz="1200" b="0" dirty="0" smtClean="0">
                <a:solidFill>
                  <a:schemeClr val="tx1"/>
                </a:solidFill>
              </a:rPr>
              <a:t/>
            </a:r>
            <a:br>
              <a:rPr lang="uk-UA" sz="1200" b="0" dirty="0" smtClean="0">
                <a:solidFill>
                  <a:schemeClr val="tx1"/>
                </a:solidFill>
              </a:rPr>
            </a:br>
            <a:r>
              <a:rPr lang="uk-UA" sz="1600" b="0" dirty="0" smtClean="0">
                <a:ln>
                  <a:noFill/>
                </a:ln>
                <a:solidFill>
                  <a:schemeClr val="tx1"/>
                </a:solidFill>
                <a:effectLst/>
                <a:latin typeface="Arial Black" pitchFamily="34" charset="0"/>
                <a:cs typeface="Aharoni" pitchFamily="2" charset="-79"/>
              </a:rPr>
              <a:t>ВСЕУКРАЇНСЬКИЙ ІНТЕРАКТИВНИЙ КОНКУРС </a:t>
            </a:r>
            <a:r>
              <a:rPr lang="en-US" sz="1600" b="0" dirty="0" smtClean="0">
                <a:ln>
                  <a:noFill/>
                </a:ln>
                <a:solidFill>
                  <a:schemeClr val="tx1"/>
                </a:solidFill>
                <a:effectLst/>
                <a:latin typeface="Arial Black" pitchFamily="34" charset="0"/>
                <a:cs typeface="Aharoni" pitchFamily="2" charset="-79"/>
              </a:rPr>
              <a:t>“</a:t>
            </a:r>
            <a:r>
              <a:rPr lang="uk-UA" sz="1600" b="0" dirty="0" smtClean="0">
                <a:ln>
                  <a:noFill/>
                </a:ln>
                <a:solidFill>
                  <a:schemeClr val="tx1"/>
                </a:solidFill>
                <a:effectLst/>
                <a:latin typeface="Arial Black" pitchFamily="34" charset="0"/>
                <a:cs typeface="Aharoni" pitchFamily="2" charset="-79"/>
              </a:rPr>
              <a:t>МАН-ЮНІОР ДОСЛІДНИК</a:t>
            </a:r>
            <a:r>
              <a:rPr lang="en-US" sz="1600" b="0" dirty="0" smtClean="0">
                <a:ln>
                  <a:noFill/>
                </a:ln>
                <a:solidFill>
                  <a:schemeClr val="tx1"/>
                </a:solidFill>
                <a:effectLst/>
                <a:latin typeface="Arial Black" pitchFamily="34" charset="0"/>
                <a:cs typeface="Aharoni" pitchFamily="2" charset="-79"/>
              </a:rPr>
              <a:t>”</a:t>
            </a:r>
            <a:r>
              <a:rPr lang="ru-RU" sz="1800" dirty="0" smtClean="0">
                <a:ln>
                  <a:noFill/>
                </a:ln>
                <a:solidFill>
                  <a:srgbClr val="0070C0"/>
                </a:solidFill>
                <a:effectLst/>
                <a:cs typeface="Aharoni" pitchFamily="2" charset="-79"/>
              </a:rPr>
              <a:t/>
            </a:r>
            <a:br>
              <a:rPr lang="ru-RU" sz="1800" dirty="0" smtClean="0">
                <a:ln>
                  <a:noFill/>
                </a:ln>
                <a:solidFill>
                  <a:srgbClr val="0070C0"/>
                </a:solidFill>
                <a:effectLst/>
                <a:cs typeface="Aharoni" pitchFamily="2" charset="-79"/>
              </a:rPr>
            </a:br>
            <a:r>
              <a:rPr lang="ru-RU" sz="1600" dirty="0" smtClean="0">
                <a:ln>
                  <a:noFill/>
                </a:ln>
                <a:solidFill>
                  <a:schemeClr val="tx1"/>
                </a:solidFill>
                <a:effectLst/>
                <a:latin typeface="Arial Black" pitchFamily="34" charset="0"/>
                <a:cs typeface="Aharoni" pitchFamily="2" charset="-79"/>
              </a:rPr>
              <a:t>Ном</a:t>
            </a:r>
            <a:r>
              <a:rPr lang="uk-UA" sz="1600" dirty="0" err="1" smtClean="0">
                <a:ln>
                  <a:noFill/>
                </a:ln>
                <a:solidFill>
                  <a:schemeClr val="tx1"/>
                </a:solidFill>
                <a:effectLst/>
                <a:latin typeface="Arial Black" pitchFamily="34" charset="0"/>
                <a:cs typeface="Aharoni" pitchFamily="2" charset="-79"/>
              </a:rPr>
              <a:t>інація</a:t>
            </a:r>
            <a:r>
              <a:rPr lang="uk-UA" sz="1600" dirty="0" smtClean="0">
                <a:ln>
                  <a:noFill/>
                </a:ln>
                <a:solidFill>
                  <a:schemeClr val="tx1"/>
                </a:solidFill>
                <a:effectLst/>
                <a:latin typeface="Arial Black" pitchFamily="34" charset="0"/>
                <a:cs typeface="Aharoni" pitchFamily="2" charset="-79"/>
              </a:rPr>
              <a:t> </a:t>
            </a:r>
            <a:r>
              <a:rPr lang="en-US" sz="1600" dirty="0" smtClean="0">
                <a:ln>
                  <a:noFill/>
                </a:ln>
                <a:solidFill>
                  <a:schemeClr val="tx1"/>
                </a:solidFill>
                <a:effectLst/>
                <a:latin typeface="Arial Black" pitchFamily="34" charset="0"/>
                <a:cs typeface="Aharoni" pitchFamily="2" charset="-79"/>
              </a:rPr>
              <a:t>“</a:t>
            </a:r>
            <a:r>
              <a:rPr lang="uk-UA" sz="1600" dirty="0" smtClean="0">
                <a:ln>
                  <a:noFill/>
                </a:ln>
                <a:solidFill>
                  <a:schemeClr val="tx1"/>
                </a:solidFill>
                <a:effectLst/>
                <a:latin typeface="Arial Black" pitchFamily="34" charset="0"/>
                <a:cs typeface="Aharoni" pitchFamily="2" charset="-79"/>
              </a:rPr>
              <a:t>ІСТОРИК-ЮНІОР</a:t>
            </a:r>
            <a:r>
              <a:rPr lang="en-US" sz="1600" dirty="0" smtClean="0">
                <a:ln>
                  <a:noFill/>
                </a:ln>
                <a:solidFill>
                  <a:schemeClr val="tx1"/>
                </a:solidFill>
                <a:effectLst/>
                <a:latin typeface="Arial Black" pitchFamily="34" charset="0"/>
                <a:cs typeface="Aharoni" pitchFamily="2" charset="-79"/>
              </a:rPr>
              <a:t>”</a:t>
            </a:r>
            <a:r>
              <a:rPr lang="ru-RU" sz="1200" dirty="0" smtClean="0"/>
              <a:t/>
            </a:r>
            <a:br>
              <a:rPr lang="ru-RU" sz="1200" dirty="0" smtClean="0"/>
            </a:br>
            <a:endParaRPr lang="ru-RU" sz="1200" dirty="0"/>
          </a:p>
        </p:txBody>
      </p:sp>
      <p:sp>
        <p:nvSpPr>
          <p:cNvPr id="4" name="TextBox 3"/>
          <p:cNvSpPr txBox="1"/>
          <p:nvPr/>
        </p:nvSpPr>
        <p:spPr>
          <a:xfrm>
            <a:off x="428596" y="1000108"/>
            <a:ext cx="8206093" cy="646331"/>
          </a:xfrm>
          <a:prstGeom prst="rect">
            <a:avLst/>
          </a:prstGeom>
          <a:noFill/>
          <a:effectLst>
            <a:outerShdw blurRad="50800" dist="38100" dir="2700000" algn="tl" rotWithShape="0">
              <a:prstClr val="black">
                <a:alpha val="40000"/>
              </a:prstClr>
            </a:outerShdw>
          </a:effectLst>
        </p:spPr>
        <p:txBody>
          <a:bodyPr wrap="none" rtlCol="0">
            <a:spAutoFit/>
          </a:bodyPr>
          <a:lstStyle/>
          <a:p>
            <a:r>
              <a:rPr lang="uk-UA" dirty="0">
                <a:latin typeface="Arial Black" pitchFamily="34" charset="0"/>
              </a:rPr>
              <a:t>ТЕМА: </a:t>
            </a:r>
            <a:r>
              <a:rPr lang="uk-UA" b="1" dirty="0">
                <a:solidFill>
                  <a:schemeClr val="accent6">
                    <a:lumMod val="75000"/>
                  </a:schemeClr>
                </a:solidFill>
                <a:latin typeface="Arial Black" pitchFamily="34" charset="0"/>
              </a:rPr>
              <a:t>Стежками </a:t>
            </a:r>
            <a:r>
              <a:rPr lang="uk-UA" b="1" dirty="0" err="1">
                <a:solidFill>
                  <a:schemeClr val="accent6">
                    <a:lumMod val="75000"/>
                  </a:schemeClr>
                </a:solidFill>
                <a:latin typeface="Arial Black" pitchFamily="34" charset="0"/>
              </a:rPr>
              <a:t>пам</a:t>
            </a:r>
            <a:r>
              <a:rPr lang="ru-RU" b="1" dirty="0">
                <a:solidFill>
                  <a:schemeClr val="accent6">
                    <a:lumMod val="75000"/>
                  </a:schemeClr>
                </a:solidFill>
                <a:latin typeface="Arial Black" pitchFamily="34" charset="0"/>
              </a:rPr>
              <a:t>’</a:t>
            </a:r>
            <a:r>
              <a:rPr lang="uk-UA" b="1" dirty="0">
                <a:solidFill>
                  <a:schemeClr val="accent6">
                    <a:lumMod val="75000"/>
                  </a:schemeClr>
                </a:solidFill>
                <a:latin typeface="Arial Black" pitchFamily="34" charset="0"/>
              </a:rPr>
              <a:t>яті: єврейська спадщина села Кузьмин</a:t>
            </a:r>
            <a:endParaRPr lang="ru-RU" b="1" dirty="0">
              <a:solidFill>
                <a:schemeClr val="accent6">
                  <a:lumMod val="75000"/>
                </a:schemeClr>
              </a:solidFill>
              <a:latin typeface="Arial Black" pitchFamily="34" charset="0"/>
            </a:endParaRPr>
          </a:p>
          <a:p>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TextBox 4"/>
          <p:cNvSpPr txBox="1"/>
          <p:nvPr/>
        </p:nvSpPr>
        <p:spPr>
          <a:xfrm>
            <a:off x="285720" y="2786058"/>
            <a:ext cx="3357586" cy="3693319"/>
          </a:xfrm>
          <a:prstGeom prst="rect">
            <a:avLst/>
          </a:prstGeom>
          <a:noFill/>
        </p:spPr>
        <p:txBody>
          <a:bodyPr wrap="square" rtlCol="0">
            <a:spAutoFit/>
          </a:bodyPr>
          <a:lstStyle/>
          <a:p>
            <a:r>
              <a:rPr lang="uk-UA" b="1" i="1" dirty="0"/>
              <a:t>Роботу виконав: </a:t>
            </a:r>
            <a:endParaRPr lang="ru-RU" b="1" i="1" dirty="0"/>
          </a:p>
          <a:p>
            <a:r>
              <a:rPr lang="uk-UA" sz="1600" b="1" dirty="0" err="1">
                <a:solidFill>
                  <a:schemeClr val="tx2">
                    <a:lumMod val="75000"/>
                  </a:schemeClr>
                </a:solidFill>
              </a:rPr>
              <a:t>Авершин</a:t>
            </a:r>
            <a:r>
              <a:rPr lang="uk-UA" sz="1600" b="1" dirty="0">
                <a:solidFill>
                  <a:schemeClr val="tx2">
                    <a:lumMod val="75000"/>
                  </a:schemeClr>
                </a:solidFill>
              </a:rPr>
              <a:t> </a:t>
            </a:r>
            <a:r>
              <a:rPr lang="uk-UA" sz="1600" b="1" dirty="0" err="1">
                <a:solidFill>
                  <a:schemeClr val="tx2">
                    <a:lumMod val="75000"/>
                  </a:schemeClr>
                </a:solidFill>
              </a:rPr>
              <a:t>Кірілл</a:t>
            </a:r>
            <a:r>
              <a:rPr lang="uk-UA" sz="1600" b="1" dirty="0">
                <a:solidFill>
                  <a:schemeClr val="tx2">
                    <a:lumMod val="75000"/>
                  </a:schemeClr>
                </a:solidFill>
              </a:rPr>
              <a:t> Максимович</a:t>
            </a:r>
            <a:endParaRPr lang="ru-RU" sz="1600" b="1" dirty="0">
              <a:solidFill>
                <a:schemeClr val="tx2">
                  <a:lumMod val="75000"/>
                </a:schemeClr>
              </a:solidFill>
            </a:endParaRPr>
          </a:p>
          <a:p>
            <a:r>
              <a:rPr lang="uk-UA" sz="1600" dirty="0">
                <a:solidFill>
                  <a:schemeClr val="tx2">
                    <a:lumMod val="75000"/>
                  </a:schemeClr>
                </a:solidFill>
              </a:rPr>
              <a:t>у</a:t>
            </a:r>
            <a:r>
              <a:rPr lang="uk-UA" sz="1600" dirty="0" smtClean="0">
                <a:solidFill>
                  <a:schemeClr val="tx2">
                    <a:lumMod val="75000"/>
                  </a:schemeClr>
                </a:solidFill>
              </a:rPr>
              <a:t>чень </a:t>
            </a:r>
            <a:r>
              <a:rPr lang="uk-UA" sz="1600" dirty="0">
                <a:solidFill>
                  <a:schemeClr val="tx2">
                    <a:lumMod val="75000"/>
                  </a:schemeClr>
                </a:solidFill>
              </a:rPr>
              <a:t>8 класу </a:t>
            </a:r>
            <a:endParaRPr lang="ru-RU" sz="1600" dirty="0">
              <a:solidFill>
                <a:schemeClr val="tx2">
                  <a:lumMod val="75000"/>
                </a:schemeClr>
              </a:solidFill>
            </a:endParaRPr>
          </a:p>
          <a:p>
            <a:r>
              <a:rPr lang="uk-UA" sz="1600" dirty="0" err="1">
                <a:solidFill>
                  <a:schemeClr val="tx2">
                    <a:lumMod val="75000"/>
                  </a:schemeClr>
                </a:solidFill>
              </a:rPr>
              <a:t>Кузьминської</a:t>
            </a:r>
            <a:r>
              <a:rPr lang="uk-UA" sz="1600" dirty="0">
                <a:solidFill>
                  <a:schemeClr val="tx2">
                    <a:lumMod val="75000"/>
                  </a:schemeClr>
                </a:solidFill>
              </a:rPr>
              <a:t> гімназії</a:t>
            </a:r>
            <a:endParaRPr lang="ru-RU" sz="1600" dirty="0">
              <a:solidFill>
                <a:schemeClr val="tx2">
                  <a:lumMod val="75000"/>
                </a:schemeClr>
              </a:solidFill>
            </a:endParaRPr>
          </a:p>
          <a:p>
            <a:r>
              <a:rPr lang="uk-UA" sz="1600" dirty="0" err="1">
                <a:solidFill>
                  <a:schemeClr val="tx2">
                    <a:lumMod val="75000"/>
                  </a:schemeClr>
                </a:solidFill>
              </a:rPr>
              <a:t>Городоцької</a:t>
            </a:r>
            <a:r>
              <a:rPr lang="uk-UA" sz="1600" dirty="0">
                <a:solidFill>
                  <a:schemeClr val="tx2">
                    <a:lumMod val="75000"/>
                  </a:schemeClr>
                </a:solidFill>
              </a:rPr>
              <a:t> міської ради</a:t>
            </a:r>
            <a:endParaRPr lang="ru-RU" sz="1600" dirty="0">
              <a:solidFill>
                <a:schemeClr val="tx2">
                  <a:lumMod val="75000"/>
                </a:schemeClr>
              </a:solidFill>
            </a:endParaRPr>
          </a:p>
          <a:p>
            <a:r>
              <a:rPr lang="uk-UA" sz="1600" dirty="0">
                <a:solidFill>
                  <a:schemeClr val="tx2">
                    <a:lumMod val="75000"/>
                  </a:schemeClr>
                </a:solidFill>
              </a:rPr>
              <a:t>Хмельницької області</a:t>
            </a:r>
            <a:endParaRPr lang="ru-RU" sz="1600" dirty="0">
              <a:solidFill>
                <a:schemeClr val="tx2">
                  <a:lumMod val="75000"/>
                </a:schemeClr>
              </a:solidFill>
            </a:endParaRPr>
          </a:p>
          <a:p>
            <a:r>
              <a:rPr lang="uk-UA" b="1" i="1" dirty="0"/>
              <a:t>Науковий керівник</a:t>
            </a:r>
            <a:r>
              <a:rPr lang="uk-UA" b="1" i="1" dirty="0" smtClean="0"/>
              <a:t>:</a:t>
            </a:r>
          </a:p>
          <a:p>
            <a:r>
              <a:rPr lang="uk-UA" b="1" dirty="0" err="1" smtClean="0">
                <a:solidFill>
                  <a:schemeClr val="tx2">
                    <a:lumMod val="75000"/>
                  </a:schemeClr>
                </a:solidFill>
              </a:rPr>
              <a:t>Сіцінська</a:t>
            </a:r>
            <a:r>
              <a:rPr lang="uk-UA" b="1" dirty="0" smtClean="0">
                <a:solidFill>
                  <a:schemeClr val="tx2">
                    <a:lumMod val="75000"/>
                  </a:schemeClr>
                </a:solidFill>
              </a:rPr>
              <a:t> Марина Володимирівна</a:t>
            </a:r>
            <a:endParaRPr lang="ru-RU" b="1" dirty="0" smtClean="0">
              <a:solidFill>
                <a:schemeClr val="tx2">
                  <a:lumMod val="75000"/>
                </a:schemeClr>
              </a:solidFill>
            </a:endParaRPr>
          </a:p>
          <a:p>
            <a:r>
              <a:rPr lang="uk-UA" sz="1600" dirty="0" smtClean="0">
                <a:solidFill>
                  <a:schemeClr val="tx2">
                    <a:lumMod val="75000"/>
                  </a:schemeClr>
                </a:solidFill>
              </a:rPr>
              <a:t>Вчитель історії</a:t>
            </a:r>
            <a:endParaRPr lang="ru-RU" sz="1600" dirty="0">
              <a:solidFill>
                <a:schemeClr val="tx2">
                  <a:lumMod val="75000"/>
                </a:schemeClr>
              </a:solidFill>
            </a:endParaRPr>
          </a:p>
          <a:p>
            <a:r>
              <a:rPr lang="uk-UA" sz="1600" dirty="0" err="1">
                <a:solidFill>
                  <a:schemeClr val="tx2">
                    <a:lumMod val="75000"/>
                  </a:schemeClr>
                </a:solidFill>
              </a:rPr>
              <a:t>Кузьминської</a:t>
            </a:r>
            <a:r>
              <a:rPr lang="uk-UA" sz="1600" dirty="0">
                <a:solidFill>
                  <a:schemeClr val="tx2">
                    <a:lumMod val="75000"/>
                  </a:schemeClr>
                </a:solidFill>
              </a:rPr>
              <a:t> гімназії</a:t>
            </a:r>
            <a:endParaRPr lang="ru-RU" sz="1600" dirty="0">
              <a:solidFill>
                <a:schemeClr val="tx2">
                  <a:lumMod val="75000"/>
                </a:schemeClr>
              </a:solidFill>
            </a:endParaRPr>
          </a:p>
          <a:p>
            <a:r>
              <a:rPr lang="uk-UA" sz="1600" dirty="0" err="1">
                <a:solidFill>
                  <a:schemeClr val="tx2">
                    <a:lumMod val="75000"/>
                  </a:schemeClr>
                </a:solidFill>
              </a:rPr>
              <a:t>Городоцької</a:t>
            </a:r>
            <a:r>
              <a:rPr lang="uk-UA" sz="1600" dirty="0">
                <a:solidFill>
                  <a:schemeClr val="tx2">
                    <a:lumMod val="75000"/>
                  </a:schemeClr>
                </a:solidFill>
              </a:rPr>
              <a:t> міської ради</a:t>
            </a:r>
            <a:endParaRPr lang="ru-RU" sz="1600" dirty="0">
              <a:solidFill>
                <a:schemeClr val="tx2">
                  <a:lumMod val="75000"/>
                </a:schemeClr>
              </a:solidFill>
            </a:endParaRPr>
          </a:p>
          <a:p>
            <a:r>
              <a:rPr lang="uk-UA" sz="1600" dirty="0">
                <a:solidFill>
                  <a:schemeClr val="tx2">
                    <a:lumMod val="75000"/>
                  </a:schemeClr>
                </a:solidFill>
              </a:rPr>
              <a:t>Хмельницької області</a:t>
            </a:r>
            <a:endParaRPr lang="ru-RU" sz="1600" dirty="0">
              <a:solidFill>
                <a:schemeClr val="tx2">
                  <a:lumMod val="75000"/>
                </a:schemeClr>
              </a:solidFill>
            </a:endParaRPr>
          </a:p>
          <a:p>
            <a:endParaRPr lang="ru-RU" dirty="0"/>
          </a:p>
        </p:txBody>
      </p:sp>
      <p:pic>
        <p:nvPicPr>
          <p:cNvPr id="8" name="Рисунок 7" descr="Gemini_Generated_Image_ix0z60ix0z60ix0z.png"/>
          <p:cNvPicPr>
            <a:picLocks noChangeAspect="1"/>
          </p:cNvPicPr>
          <p:nvPr/>
        </p:nvPicPr>
        <p:blipFill>
          <a:blip r:embed="rId3" cstate="print"/>
          <a:stretch>
            <a:fillRect/>
          </a:stretch>
        </p:blipFill>
        <p:spPr>
          <a:xfrm>
            <a:off x="3857620" y="4143380"/>
            <a:ext cx="4429156" cy="2241643"/>
          </a:xfrm>
          <a:prstGeom prst="rect">
            <a:avLst/>
          </a:prstGeom>
        </p:spPr>
      </p:pic>
      <p:pic>
        <p:nvPicPr>
          <p:cNvPr id="9" name="Рисунок 8" descr="Copilot_20260406_225144.png"/>
          <p:cNvPicPr>
            <a:picLocks noChangeAspect="1"/>
          </p:cNvPicPr>
          <p:nvPr/>
        </p:nvPicPr>
        <p:blipFill>
          <a:blip r:embed="rId4" cstate="print"/>
          <a:stretch>
            <a:fillRect/>
          </a:stretch>
        </p:blipFill>
        <p:spPr>
          <a:xfrm>
            <a:off x="5143504" y="1500174"/>
            <a:ext cx="1666871" cy="25003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1642295330_3-abrakadabra-fun-p-fon-bezhevii-tekstura-3.jpg"/>
          <p:cNvPicPr>
            <a:picLocks noChangeAspect="1"/>
          </p:cNvPicPr>
          <p:nvPr/>
        </p:nvPicPr>
        <p:blipFill>
          <a:blip r:embed="rId2"/>
          <a:stretch>
            <a:fillRect/>
          </a:stretch>
        </p:blipFill>
        <p:spPr>
          <a:xfrm>
            <a:off x="-1" y="0"/>
            <a:ext cx="9144021" cy="6858000"/>
          </a:xfrm>
          <a:prstGeom prst="rect">
            <a:avLst/>
          </a:prstGeom>
        </p:spPr>
      </p:pic>
      <p:sp>
        <p:nvSpPr>
          <p:cNvPr id="3" name="TextBox 2"/>
          <p:cNvSpPr txBox="1"/>
          <p:nvPr/>
        </p:nvSpPr>
        <p:spPr>
          <a:xfrm>
            <a:off x="357158" y="500042"/>
            <a:ext cx="8572560" cy="4770537"/>
          </a:xfrm>
          <a:prstGeom prst="rect">
            <a:avLst/>
          </a:prstGeom>
          <a:noFill/>
        </p:spPr>
        <p:txBody>
          <a:bodyPr wrap="square" rtlCol="0">
            <a:spAutoFit/>
          </a:bodyPr>
          <a:lstStyle/>
          <a:p>
            <a:pPr algn="just"/>
            <a:r>
              <a:rPr lang="uk-UA" sz="1600" b="1" dirty="0">
                <a:solidFill>
                  <a:sysClr val="windowText" lastClr="000000"/>
                </a:solidFill>
              </a:rPr>
              <a:t>Мета: </a:t>
            </a:r>
            <a:r>
              <a:rPr lang="uk-UA" sz="1600" dirty="0">
                <a:solidFill>
                  <a:sysClr val="windowText" lastClr="000000"/>
                </a:solidFill>
              </a:rPr>
              <a:t>ознайомити  з єврейською спадщиною села Кузьмин та дослідити яку роль ця громада відігравала у розвитку </a:t>
            </a:r>
            <a:r>
              <a:rPr lang="uk-UA" sz="1600" dirty="0" smtClean="0">
                <a:solidFill>
                  <a:sysClr val="windowText" lastClr="000000"/>
                </a:solidFill>
              </a:rPr>
              <a:t>села</a:t>
            </a:r>
          </a:p>
          <a:p>
            <a:pPr algn="just"/>
            <a:endParaRPr lang="ru-RU" sz="1600" dirty="0">
              <a:solidFill>
                <a:sysClr val="windowText" lastClr="000000"/>
              </a:solidFill>
            </a:endParaRPr>
          </a:p>
          <a:p>
            <a:pPr algn="just"/>
            <a:r>
              <a:rPr lang="uk-UA" sz="1600" b="1" dirty="0">
                <a:solidFill>
                  <a:sysClr val="windowText" lastClr="000000"/>
                </a:solidFill>
              </a:rPr>
              <a:t>Актуальність: </a:t>
            </a:r>
            <a:r>
              <a:rPr lang="uk-UA" sz="1600" dirty="0">
                <a:solidFill>
                  <a:sysClr val="windowText" lastClr="000000"/>
                </a:solidFill>
              </a:rPr>
              <a:t>дослідження спадщини є необхідним  для збереження історичної пам’яті про єврейську громаду, яка відігравала важливу роль у розвитку місцевої економіки та культури і була, на жаль, знищена під час подій ХХ </a:t>
            </a:r>
            <a:r>
              <a:rPr lang="uk-UA" sz="1600" dirty="0" smtClean="0">
                <a:solidFill>
                  <a:sysClr val="windowText" lastClr="000000"/>
                </a:solidFill>
              </a:rPr>
              <a:t>століття;  </a:t>
            </a:r>
            <a:r>
              <a:rPr lang="uk-UA" sz="1600" dirty="0">
                <a:solidFill>
                  <a:sysClr val="windowText" lastClr="000000"/>
                </a:solidFill>
              </a:rPr>
              <a:t>виховання поваги до </a:t>
            </a:r>
            <a:r>
              <a:rPr lang="uk-UA" sz="1600" dirty="0" smtClean="0">
                <a:solidFill>
                  <a:sysClr val="windowText" lastClr="000000"/>
                </a:solidFill>
              </a:rPr>
              <a:t>культури серед </a:t>
            </a:r>
            <a:r>
              <a:rPr lang="uk-UA" sz="1600" dirty="0">
                <a:solidFill>
                  <a:sysClr val="windowText" lastClr="000000"/>
                </a:solidFill>
              </a:rPr>
              <a:t>молоді; розвитку краєзнавства та туристичних </a:t>
            </a:r>
            <a:r>
              <a:rPr lang="uk-UA" sz="1600" dirty="0" smtClean="0">
                <a:solidFill>
                  <a:sysClr val="windowText" lastClr="000000"/>
                </a:solidFill>
              </a:rPr>
              <a:t>маршрутів</a:t>
            </a:r>
          </a:p>
          <a:p>
            <a:pPr algn="just"/>
            <a:endParaRPr lang="ru-RU" sz="1600" dirty="0">
              <a:solidFill>
                <a:sysClr val="windowText" lastClr="000000"/>
              </a:solidFill>
            </a:endParaRPr>
          </a:p>
          <a:p>
            <a:pPr algn="just"/>
            <a:r>
              <a:rPr lang="uk-UA" sz="1600" b="1" dirty="0">
                <a:solidFill>
                  <a:sysClr val="windowText" lastClr="000000"/>
                </a:solidFill>
              </a:rPr>
              <a:t>Завдання:</a:t>
            </a:r>
            <a:endParaRPr lang="ru-RU" sz="1600" dirty="0">
              <a:solidFill>
                <a:sysClr val="windowText" lastClr="000000"/>
              </a:solidFill>
            </a:endParaRPr>
          </a:p>
          <a:p>
            <a:pPr lvl="0" algn="just">
              <a:buFont typeface="Wingdings" pitchFamily="2" charset="2"/>
              <a:buChar char="Ø"/>
            </a:pPr>
            <a:r>
              <a:rPr lang="uk-UA" sz="1600" dirty="0">
                <a:solidFill>
                  <a:sysClr val="windowText" lastClr="000000"/>
                </a:solidFill>
              </a:rPr>
              <a:t>Зібрати історичні дані про єврейську громаду</a:t>
            </a:r>
            <a:endParaRPr lang="ru-RU" sz="1600" dirty="0">
              <a:solidFill>
                <a:sysClr val="windowText" lastClr="000000"/>
              </a:solidFill>
            </a:endParaRPr>
          </a:p>
          <a:p>
            <a:pPr lvl="0" algn="just">
              <a:buFont typeface="Wingdings" pitchFamily="2" charset="2"/>
              <a:buChar char="Ø"/>
            </a:pPr>
            <a:r>
              <a:rPr lang="uk-UA" sz="1600" dirty="0">
                <a:solidFill>
                  <a:sysClr val="windowText" lastClr="000000"/>
                </a:solidFill>
              </a:rPr>
              <a:t>Вивчити роль єврейської громади у розвитку торгівлі, ремесел…</a:t>
            </a:r>
            <a:endParaRPr lang="ru-RU" sz="1600" dirty="0">
              <a:solidFill>
                <a:sysClr val="windowText" lastClr="000000"/>
              </a:solidFill>
            </a:endParaRPr>
          </a:p>
          <a:p>
            <a:pPr lvl="0" algn="just">
              <a:buFont typeface="Wingdings" pitchFamily="2" charset="2"/>
              <a:buChar char="Ø"/>
            </a:pPr>
            <a:r>
              <a:rPr lang="uk-UA" sz="1600" dirty="0">
                <a:solidFill>
                  <a:sysClr val="windowText" lastClr="000000"/>
                </a:solidFill>
              </a:rPr>
              <a:t>Проаналізувати архітектурні та культурні </a:t>
            </a:r>
            <a:r>
              <a:rPr lang="uk-UA" sz="1600" dirty="0" err="1">
                <a:solidFill>
                  <a:sysClr val="windowText" lastClr="000000"/>
                </a:solidFill>
              </a:rPr>
              <a:t>памя</a:t>
            </a:r>
            <a:r>
              <a:rPr lang="ru-RU" sz="1600" dirty="0">
                <a:solidFill>
                  <a:sysClr val="windowText" lastClr="000000"/>
                </a:solidFill>
              </a:rPr>
              <a:t>’</a:t>
            </a:r>
            <a:r>
              <a:rPr lang="uk-UA" sz="1600" dirty="0" err="1">
                <a:solidFill>
                  <a:sysClr val="windowText" lastClr="000000"/>
                </a:solidFill>
              </a:rPr>
              <a:t>тки</a:t>
            </a:r>
            <a:r>
              <a:rPr lang="uk-UA" sz="1600" dirty="0">
                <a:solidFill>
                  <a:sysClr val="windowText" lastClr="000000"/>
                </a:solidFill>
              </a:rPr>
              <a:t> (синагога, кладовище, крамниці)</a:t>
            </a:r>
            <a:endParaRPr lang="ru-RU" sz="1600" dirty="0">
              <a:solidFill>
                <a:sysClr val="windowText" lastClr="000000"/>
              </a:solidFill>
            </a:endParaRPr>
          </a:p>
          <a:p>
            <a:pPr lvl="0" algn="just">
              <a:buFont typeface="Wingdings" pitchFamily="2" charset="2"/>
              <a:buChar char="Ø"/>
            </a:pPr>
            <a:r>
              <a:rPr lang="uk-UA" sz="1600" dirty="0">
                <a:solidFill>
                  <a:sysClr val="windowText" lastClr="000000"/>
                </a:solidFill>
              </a:rPr>
              <a:t>Створити </a:t>
            </a:r>
            <a:r>
              <a:rPr lang="uk-UA" sz="1600" dirty="0" smtClean="0">
                <a:solidFill>
                  <a:sysClr val="windowText" lastClr="000000"/>
                </a:solidFill>
              </a:rPr>
              <a:t>віртуальний туристичний </a:t>
            </a:r>
            <a:r>
              <a:rPr lang="uk-UA" sz="1600" dirty="0">
                <a:solidFill>
                  <a:sysClr val="windowText" lastClr="000000"/>
                </a:solidFill>
              </a:rPr>
              <a:t>маршрут</a:t>
            </a:r>
            <a:endParaRPr lang="ru-RU" sz="1600" dirty="0">
              <a:solidFill>
                <a:sysClr val="windowText" lastClr="000000"/>
              </a:solidFill>
            </a:endParaRPr>
          </a:p>
          <a:p>
            <a:pPr lvl="0" algn="just">
              <a:buFont typeface="Wingdings" pitchFamily="2" charset="2"/>
              <a:buChar char="Ø"/>
            </a:pPr>
            <a:r>
              <a:rPr lang="uk-UA" sz="1600" dirty="0">
                <a:solidFill>
                  <a:sysClr val="windowText" lastClr="000000"/>
                </a:solidFill>
              </a:rPr>
              <a:t>Створити візуальну реконструкцію майбутнього </a:t>
            </a:r>
            <a:r>
              <a:rPr lang="uk-UA" sz="1600" dirty="0" smtClean="0">
                <a:solidFill>
                  <a:sysClr val="windowText" lastClr="000000"/>
                </a:solidFill>
              </a:rPr>
              <a:t>спадщини</a:t>
            </a:r>
          </a:p>
          <a:p>
            <a:pPr lvl="0" algn="just"/>
            <a:endParaRPr lang="ru-RU" sz="1600" dirty="0" smtClean="0">
              <a:solidFill>
                <a:sysClr val="windowText" lastClr="000000"/>
              </a:solidFill>
            </a:endParaRPr>
          </a:p>
          <a:p>
            <a:pPr algn="just"/>
            <a:r>
              <a:rPr lang="uk-UA" sz="1600" b="1" dirty="0" smtClean="0">
                <a:solidFill>
                  <a:sysClr val="windowText" lastClr="000000"/>
                </a:solidFill>
              </a:rPr>
              <a:t>Об</a:t>
            </a:r>
            <a:r>
              <a:rPr lang="ru-RU" sz="1600" b="1" dirty="0">
                <a:solidFill>
                  <a:sysClr val="windowText" lastClr="000000"/>
                </a:solidFill>
              </a:rPr>
              <a:t>’</a:t>
            </a:r>
            <a:r>
              <a:rPr lang="uk-UA" sz="1600" b="1" dirty="0" err="1">
                <a:solidFill>
                  <a:sysClr val="windowText" lastClr="000000"/>
                </a:solidFill>
              </a:rPr>
              <a:t>єкт</a:t>
            </a:r>
            <a:r>
              <a:rPr lang="uk-UA" sz="1600" b="1" dirty="0">
                <a:solidFill>
                  <a:sysClr val="windowText" lastClr="000000"/>
                </a:solidFill>
              </a:rPr>
              <a:t> дослідження: </a:t>
            </a:r>
            <a:r>
              <a:rPr lang="uk-UA" sz="1600" dirty="0">
                <a:solidFill>
                  <a:sysClr val="windowText" lastClr="000000"/>
                </a:solidFill>
              </a:rPr>
              <a:t>єврейська громада села </a:t>
            </a:r>
            <a:r>
              <a:rPr lang="uk-UA" sz="1600" dirty="0" smtClean="0">
                <a:solidFill>
                  <a:sysClr val="windowText" lastClr="000000"/>
                </a:solidFill>
              </a:rPr>
              <a:t>Кузьмин</a:t>
            </a:r>
          </a:p>
          <a:p>
            <a:pPr algn="just"/>
            <a:endParaRPr lang="ru-RU" sz="1600" dirty="0">
              <a:solidFill>
                <a:sysClr val="windowText" lastClr="000000"/>
              </a:solidFill>
            </a:endParaRPr>
          </a:p>
          <a:p>
            <a:pPr algn="just"/>
            <a:r>
              <a:rPr lang="uk-UA" sz="1600" b="1" dirty="0">
                <a:solidFill>
                  <a:sysClr val="windowText" lastClr="000000"/>
                </a:solidFill>
              </a:rPr>
              <a:t>Предмет </a:t>
            </a:r>
            <a:r>
              <a:rPr lang="uk-UA" sz="1600" b="1" dirty="0" smtClean="0">
                <a:solidFill>
                  <a:sysClr val="windowText" lastClr="000000"/>
                </a:solidFill>
              </a:rPr>
              <a:t>дослідження: </a:t>
            </a:r>
            <a:r>
              <a:rPr lang="uk-UA" sz="1600" dirty="0" smtClean="0">
                <a:solidFill>
                  <a:sysClr val="windowText" lastClr="000000"/>
                </a:solidFill>
              </a:rPr>
              <a:t>історичний </a:t>
            </a:r>
            <a:r>
              <a:rPr lang="uk-UA" sz="1600" dirty="0">
                <a:solidFill>
                  <a:sysClr val="windowText" lastClr="000000"/>
                </a:solidFill>
              </a:rPr>
              <a:t>розвиток, культура та спадщина єврейської </a:t>
            </a:r>
            <a:r>
              <a:rPr lang="uk-UA" sz="1600" dirty="0" smtClean="0">
                <a:solidFill>
                  <a:sysClr val="windowText" lastClr="000000"/>
                </a:solidFill>
              </a:rPr>
              <a:t>громади</a:t>
            </a:r>
            <a:endParaRPr lang="ru-RU" sz="1600" dirty="0">
              <a:solidFill>
                <a:sysClr val="windowText" lastClr="000000"/>
              </a:solidFill>
            </a:endParaRPr>
          </a:p>
          <a:p>
            <a:endParaRPr lang="ru-RU"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descr="1643228353_40-abrakadabra-fun-p-prezentatsii-istoriya-58.jpg"/>
          <p:cNvPicPr>
            <a:picLocks noChangeAspect="1"/>
          </p:cNvPicPr>
          <p:nvPr/>
        </p:nvPicPr>
        <p:blipFill>
          <a:blip r:embed="rId2"/>
          <a:stretch>
            <a:fillRect/>
          </a:stretch>
        </p:blipFill>
        <p:spPr>
          <a:xfrm>
            <a:off x="0" y="0"/>
            <a:ext cx="9144000" cy="6858000"/>
          </a:xfrm>
          <a:prstGeom prst="rect">
            <a:avLst/>
          </a:prstGeom>
        </p:spPr>
      </p:pic>
      <p:sp>
        <p:nvSpPr>
          <p:cNvPr id="4" name="Прямоугольник 3"/>
          <p:cNvSpPr/>
          <p:nvPr/>
        </p:nvSpPr>
        <p:spPr>
          <a:xfrm>
            <a:off x="285720" y="285728"/>
            <a:ext cx="5643602" cy="1384995"/>
          </a:xfrm>
          <a:prstGeom prst="rect">
            <a:avLst/>
          </a:prstGeom>
        </p:spPr>
        <p:txBody>
          <a:bodyPr wrap="square">
            <a:spAutoFit/>
          </a:bodyPr>
          <a:lstStyle/>
          <a:p>
            <a:pPr algn="just"/>
            <a:r>
              <a:rPr lang="uk-UA" sz="1200" dirty="0" smtClean="0">
                <a:solidFill>
                  <a:sysClr val="windowText" lastClr="000000"/>
                </a:solidFill>
                <a:latin typeface="Arial Black" pitchFamily="34" charset="0"/>
              </a:rPr>
              <a:t>Кузьмин досить давнє поселення і в письмових джерелах вперше згадується ще у 1494 р. Спочатку воно мало назву </a:t>
            </a:r>
            <a:r>
              <a:rPr lang="uk-UA" sz="1200" dirty="0" err="1" smtClean="0">
                <a:solidFill>
                  <a:sysClr val="windowText" lastClr="000000"/>
                </a:solidFill>
                <a:latin typeface="Arial Black" pitchFamily="34" charset="0"/>
              </a:rPr>
              <a:t>Сапєжин</a:t>
            </a:r>
            <a:r>
              <a:rPr lang="uk-UA" sz="1200" dirty="0" smtClean="0">
                <a:solidFill>
                  <a:sysClr val="windowText" lastClr="000000"/>
                </a:solidFill>
                <a:latin typeface="Arial Black" pitchFamily="34" charset="0"/>
              </a:rPr>
              <a:t>, що походить від прізвища литовських магнатів </a:t>
            </a:r>
            <a:r>
              <a:rPr lang="uk-UA" sz="1200" dirty="0" err="1" smtClean="0">
                <a:solidFill>
                  <a:sysClr val="windowText" lastClr="000000"/>
                </a:solidFill>
                <a:latin typeface="Arial Black" pitchFamily="34" charset="0"/>
              </a:rPr>
              <a:t>Сапєг</a:t>
            </a:r>
            <a:r>
              <a:rPr lang="uk-UA" sz="1200" dirty="0" smtClean="0">
                <a:solidFill>
                  <a:sysClr val="windowText" lastClr="000000"/>
                </a:solidFill>
                <a:latin typeface="Arial Black" pitchFamily="34" charset="0"/>
              </a:rPr>
              <a:t>, які володіли цими землями. Згодом назва змінилася на Кузьмин, ймовірно від імені Казимира (Кузьми) </a:t>
            </a:r>
            <a:r>
              <a:rPr lang="uk-UA" sz="1200" dirty="0" err="1" smtClean="0">
                <a:solidFill>
                  <a:sysClr val="windowText" lastClr="000000"/>
                </a:solidFill>
                <a:latin typeface="Arial Black" pitchFamily="34" charset="0"/>
              </a:rPr>
              <a:t>Сапєги</a:t>
            </a:r>
            <a:r>
              <a:rPr lang="uk-UA" sz="1200" dirty="0" smtClean="0">
                <a:solidFill>
                  <a:sysClr val="windowText" lastClr="000000"/>
                </a:solidFill>
                <a:latin typeface="Arial Black" pitchFamily="34" charset="0"/>
              </a:rPr>
              <a:t>. У різні періоди село належало шляхетським родинам </a:t>
            </a:r>
            <a:r>
              <a:rPr lang="uk-UA" sz="1200" dirty="0" err="1" smtClean="0">
                <a:solidFill>
                  <a:sysClr val="windowText" lastClr="000000"/>
                </a:solidFill>
                <a:latin typeface="Arial Black" pitchFamily="34" charset="0"/>
              </a:rPr>
              <a:t>Гербрутам</a:t>
            </a:r>
            <a:r>
              <a:rPr lang="uk-UA" sz="1200" dirty="0" smtClean="0">
                <a:solidFill>
                  <a:sysClr val="windowText" lastClr="000000"/>
                </a:solidFill>
                <a:latin typeface="Arial Black" pitchFamily="34" charset="0"/>
              </a:rPr>
              <a:t>, Стадницьким, Граб</a:t>
            </a:r>
            <a:r>
              <a:rPr lang="ru-RU" sz="1200" dirty="0" smtClean="0">
                <a:solidFill>
                  <a:sysClr val="windowText" lastClr="000000"/>
                </a:solidFill>
                <a:latin typeface="Arial Black" pitchFamily="34" charset="0"/>
              </a:rPr>
              <a:t>’</a:t>
            </a:r>
            <a:r>
              <a:rPr lang="uk-UA" sz="1200" dirty="0" err="1" smtClean="0">
                <a:solidFill>
                  <a:sysClr val="windowText" lastClr="000000"/>
                </a:solidFill>
                <a:latin typeface="Arial Black" pitchFamily="34" charset="0"/>
              </a:rPr>
              <a:t>янкам</a:t>
            </a:r>
            <a:r>
              <a:rPr lang="uk-UA" sz="1200" dirty="0" smtClean="0">
                <a:solidFill>
                  <a:sysClr val="windowText" lastClr="000000"/>
                </a:solidFill>
                <a:latin typeface="Arial Black" pitchFamily="34" charset="0"/>
              </a:rPr>
              <a:t> та іншим.</a:t>
            </a:r>
            <a:endParaRPr lang="ru-RU" sz="1200" dirty="0">
              <a:solidFill>
                <a:sysClr val="windowText" lastClr="000000"/>
              </a:solidFill>
              <a:latin typeface="Arial Black" pitchFamily="34" charset="0"/>
            </a:endParaRPr>
          </a:p>
        </p:txBody>
      </p:sp>
      <p:pic>
        <p:nvPicPr>
          <p:cNvPr id="5" name="Рисунок 4" descr="В'їзд_у_село_Кузьмин.jpg"/>
          <p:cNvPicPr>
            <a:picLocks noChangeAspect="1"/>
          </p:cNvPicPr>
          <p:nvPr/>
        </p:nvPicPr>
        <p:blipFill>
          <a:blip r:embed="rId3" cstate="print"/>
          <a:stretch>
            <a:fillRect/>
          </a:stretch>
        </p:blipFill>
        <p:spPr>
          <a:xfrm>
            <a:off x="6143636" y="142852"/>
            <a:ext cx="2571768" cy="1928826"/>
          </a:xfrm>
          <a:prstGeom prst="rect">
            <a:avLst/>
          </a:prstGeom>
          <a:ln>
            <a:noFill/>
          </a:ln>
          <a:effectLst>
            <a:outerShdw blurRad="292100" dist="139700" dir="2700000" algn="tl" rotWithShape="0">
              <a:srgbClr val="333333">
                <a:alpha val="65000"/>
              </a:srgbClr>
            </a:outerShdw>
          </a:effectLst>
        </p:spPr>
      </p:pic>
      <p:pic>
        <p:nvPicPr>
          <p:cNvPr id="6" name="Рисунок 5" descr="C:\Users\таня\Desktop\МАН\Screenshot_20260326_175632.jpg"/>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42844" y="1785926"/>
            <a:ext cx="1214446" cy="3214710"/>
          </a:xfrm>
          <a:prstGeom prst="rect">
            <a:avLst/>
          </a:prstGeom>
          <a:ln/>
        </p:spPr>
        <p:style>
          <a:lnRef idx="1">
            <a:schemeClr val="accent2"/>
          </a:lnRef>
          <a:fillRef idx="3">
            <a:schemeClr val="accent2"/>
          </a:fillRef>
          <a:effectRef idx="2">
            <a:schemeClr val="accent2"/>
          </a:effectRef>
          <a:fontRef idx="minor">
            <a:schemeClr val="lt1"/>
          </a:fontRef>
        </p:style>
      </p:pic>
      <p:sp>
        <p:nvSpPr>
          <p:cNvPr id="7" name="Прямоугольник 6"/>
          <p:cNvSpPr/>
          <p:nvPr/>
        </p:nvSpPr>
        <p:spPr>
          <a:xfrm>
            <a:off x="1428728" y="2143116"/>
            <a:ext cx="7500990" cy="2123658"/>
          </a:xfrm>
          <a:prstGeom prst="rect">
            <a:avLst/>
          </a:prstGeom>
        </p:spPr>
        <p:txBody>
          <a:bodyPr wrap="square">
            <a:spAutoFit/>
          </a:bodyPr>
          <a:lstStyle/>
          <a:p>
            <a:pPr algn="just"/>
            <a:r>
              <a:rPr lang="uk-UA" sz="1200" dirty="0" smtClean="0">
                <a:solidFill>
                  <a:schemeClr val="tx2">
                    <a:lumMod val="25000"/>
                  </a:schemeClr>
                </a:solidFill>
                <a:latin typeface="Arial Black" pitchFamily="34" charset="0"/>
                <a:cs typeface="Times New Roman" pitchFamily="18" charset="0"/>
              </a:rPr>
              <a:t>Кузьмин ніколи не був одноманітним. Це було містечко, де звук церковного дзвону переплітався із закликом до молитви в костелі та співом в синагозі.</a:t>
            </a:r>
          </a:p>
          <a:p>
            <a:pPr algn="just"/>
            <a:r>
              <a:rPr lang="uk-UA" sz="1200" dirty="0" smtClean="0">
                <a:solidFill>
                  <a:schemeClr val="tx2">
                    <a:lumMod val="25000"/>
                  </a:schemeClr>
                </a:solidFill>
                <a:latin typeface="Arial Black" pitchFamily="34" charset="0"/>
                <a:cs typeface="Times New Roman" pitchFamily="18" charset="0"/>
              </a:rPr>
              <a:t>Українці дали цій землі коріння та силу хлібороба. Поляки принесли сюди європейську архітектурну естетику та особливий шляхетський гонор. Євреї перетворили Кузьмин на жвавий торговий центр, наповнивши ринкову площу шумом ярмарків та майстерністю ремісників.</a:t>
            </a:r>
            <a:endParaRPr lang="ru-RU" sz="1200" dirty="0" smtClean="0">
              <a:solidFill>
                <a:schemeClr val="tx2">
                  <a:lumMod val="25000"/>
                </a:schemeClr>
              </a:solidFill>
              <a:latin typeface="Arial Black" pitchFamily="34" charset="0"/>
              <a:cs typeface="Times New Roman" pitchFamily="18" charset="0"/>
            </a:endParaRPr>
          </a:p>
          <a:p>
            <a:pPr algn="just"/>
            <a:r>
              <a:rPr lang="uk-UA" sz="1200" dirty="0" smtClean="0">
                <a:solidFill>
                  <a:schemeClr val="tx2">
                    <a:lumMod val="25000"/>
                  </a:schemeClr>
                </a:solidFill>
                <a:latin typeface="Arial Black" pitchFamily="34" charset="0"/>
                <a:cs typeface="Times New Roman" pitchFamily="18" charset="0"/>
              </a:rPr>
              <a:t>Їхні культури перепліталися і формували особливе культурне середовище. Кожна громада зберігала свою мову, віру, звичаї, але водночас відбувався активний культурний обмін.</a:t>
            </a:r>
            <a:endParaRPr lang="ru-RU" sz="1200" dirty="0" smtClean="0">
              <a:solidFill>
                <a:schemeClr val="tx2">
                  <a:lumMod val="25000"/>
                </a:schemeClr>
              </a:solidFill>
              <a:latin typeface="Arial Black" pitchFamily="34" charset="0"/>
              <a:cs typeface="Times New Roman" pitchFamily="18" charset="0"/>
            </a:endParaRPr>
          </a:p>
          <a:p>
            <a:pPr algn="just"/>
            <a:r>
              <a:rPr lang="uk-UA" sz="1200" dirty="0" smtClean="0">
                <a:solidFill>
                  <a:schemeClr val="tx2">
                    <a:lumMod val="25000"/>
                  </a:schemeClr>
                </a:solidFill>
                <a:latin typeface="Arial Black" pitchFamily="34" charset="0"/>
                <a:cs typeface="Times New Roman" pitchFamily="18" charset="0"/>
              </a:rPr>
              <a:t>Спільне проживання сприяло формуванню толерантності й взаємоповаги. Люди різних національностей навчалися співпрацювати, торгувати, святкувати разом.</a:t>
            </a:r>
            <a:endParaRPr lang="ru-RU" sz="1200" dirty="0">
              <a:solidFill>
                <a:schemeClr val="tx2">
                  <a:lumMod val="25000"/>
                </a:schemeClr>
              </a:solidFill>
              <a:latin typeface="Arial Black" pitchFamily="34" charset="0"/>
              <a:cs typeface="Times New Roman" pitchFamily="18" charset="0"/>
            </a:endParaRPr>
          </a:p>
        </p:txBody>
      </p:sp>
      <p:pic>
        <p:nvPicPr>
          <p:cNvPr id="8" name="Рисунок 7" descr="Copilot_20260401_221605.png"/>
          <p:cNvPicPr>
            <a:picLocks noChangeAspect="1"/>
          </p:cNvPicPr>
          <p:nvPr/>
        </p:nvPicPr>
        <p:blipFill>
          <a:blip r:embed="rId5" cstate="print"/>
          <a:stretch>
            <a:fillRect/>
          </a:stretch>
        </p:blipFill>
        <p:spPr>
          <a:xfrm>
            <a:off x="3286116" y="4357694"/>
            <a:ext cx="3571900" cy="23812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descr="1642023339_20-abrakadabra-fun-p-fon-dlya-prezentatsii-v-vide-knigi-32.jpg"/>
          <p:cNvPicPr>
            <a:picLocks noChangeAspect="1"/>
          </p:cNvPicPr>
          <p:nvPr/>
        </p:nvPicPr>
        <p:blipFill>
          <a:blip r:embed="rId2"/>
          <a:stretch>
            <a:fillRect/>
          </a:stretch>
        </p:blipFill>
        <p:spPr>
          <a:xfrm>
            <a:off x="0" y="0"/>
            <a:ext cx="9144000" cy="6858000"/>
          </a:xfrm>
          <a:prstGeom prst="rect">
            <a:avLst/>
          </a:prstGeom>
        </p:spPr>
      </p:pic>
      <p:sp>
        <p:nvSpPr>
          <p:cNvPr id="3" name="Прямоугольник 2"/>
          <p:cNvSpPr/>
          <p:nvPr/>
        </p:nvSpPr>
        <p:spPr>
          <a:xfrm>
            <a:off x="714348" y="571480"/>
            <a:ext cx="3429024" cy="2523768"/>
          </a:xfrm>
          <a:prstGeom prst="rect">
            <a:avLst/>
          </a:prstGeom>
        </p:spPr>
        <p:txBody>
          <a:bodyPr wrap="square">
            <a:spAutoFit/>
          </a:bodyPr>
          <a:lstStyle/>
          <a:p>
            <a:pPr algn="ctr"/>
            <a:r>
              <a:rPr lang="uk-UA" sz="1400" dirty="0" smtClean="0">
                <a:solidFill>
                  <a:sysClr val="windowText" lastClr="000000"/>
                </a:solidFill>
                <a:latin typeface="Arial Black" pitchFamily="34" charset="0"/>
                <a:cs typeface="Times New Roman" pitchFamily="18" charset="0"/>
              </a:rPr>
              <a:t>Моє дослідження присвячене вивченню  однієї з важливих сторінок історії нашого села: життя єврейської громади та її внеску у розвиток села. Сьогодні ми вирушаємо слідами громади, яка жила, творила, торгувала, молилася та залишила нам пам’ять у камені, слові й серці. </a:t>
            </a:r>
          </a:p>
          <a:p>
            <a:pPr algn="just"/>
            <a:endParaRPr lang="uk-UA" dirty="0" smtClean="0">
              <a:solidFill>
                <a:sysClr val="windowText" lastClr="000000"/>
              </a:solidFill>
              <a:latin typeface="Times New Roman" pitchFamily="18" charset="0"/>
              <a:cs typeface="Times New Roman" pitchFamily="18" charset="0"/>
            </a:endParaRPr>
          </a:p>
        </p:txBody>
      </p:sp>
      <p:pic>
        <p:nvPicPr>
          <p:cNvPr id="4" name="Рисунок 3" descr="Copilot_20260402_224745.png"/>
          <p:cNvPicPr>
            <a:picLocks noChangeAspect="1"/>
          </p:cNvPicPr>
          <p:nvPr/>
        </p:nvPicPr>
        <p:blipFill>
          <a:blip r:embed="rId3" cstate="print"/>
          <a:stretch>
            <a:fillRect/>
          </a:stretch>
        </p:blipFill>
        <p:spPr>
          <a:xfrm>
            <a:off x="714348" y="3286124"/>
            <a:ext cx="3429025" cy="2286016"/>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p:cNvSpPr txBox="1"/>
          <p:nvPr/>
        </p:nvSpPr>
        <p:spPr>
          <a:xfrm>
            <a:off x="4929190" y="285728"/>
            <a:ext cx="3643338" cy="8571577"/>
          </a:xfrm>
          <a:prstGeom prst="rect">
            <a:avLst/>
          </a:prstGeom>
          <a:noFill/>
        </p:spPr>
        <p:txBody>
          <a:bodyPr wrap="square" rtlCol="0">
            <a:spAutoFit/>
          </a:bodyPr>
          <a:lstStyle/>
          <a:p>
            <a:pPr algn="ctr"/>
            <a:r>
              <a:rPr lang="ru-RU" sz="1100" b="1" i="1" dirty="0" err="1" smtClean="0">
                <a:solidFill>
                  <a:sysClr val="windowText" lastClr="000000"/>
                </a:solidFill>
              </a:rPr>
              <a:t>Єврейська</a:t>
            </a:r>
            <a:r>
              <a:rPr lang="ru-RU" sz="1100" b="1" i="1" dirty="0" smtClean="0">
                <a:solidFill>
                  <a:sysClr val="windowText" lastClr="000000"/>
                </a:solidFill>
              </a:rPr>
              <a:t> громада Кузьмина — </a:t>
            </a:r>
            <a:r>
              <a:rPr lang="ru-RU" sz="1100" b="1" i="1" dirty="0" err="1" smtClean="0">
                <a:solidFill>
                  <a:sysClr val="windowText" lastClr="000000"/>
                </a:solidFill>
              </a:rPr>
              <a:t>це</a:t>
            </a:r>
            <a:r>
              <a:rPr lang="ru-RU" sz="1100" b="1" i="1" dirty="0" smtClean="0">
                <a:solidFill>
                  <a:sysClr val="windowText" lastClr="000000"/>
                </a:solidFill>
              </a:rPr>
              <a:t> </a:t>
            </a:r>
            <a:r>
              <a:rPr lang="ru-RU" sz="1100" b="1" i="1" dirty="0" err="1" smtClean="0">
                <a:solidFill>
                  <a:sysClr val="windowText" lastClr="000000"/>
                </a:solidFill>
              </a:rPr>
              <a:t>цілий</a:t>
            </a:r>
            <a:r>
              <a:rPr lang="ru-RU" sz="1100" b="1" i="1" dirty="0" smtClean="0">
                <a:solidFill>
                  <a:sysClr val="windowText" lastClr="000000"/>
                </a:solidFill>
              </a:rPr>
              <a:t> пласт </a:t>
            </a:r>
            <a:r>
              <a:rPr lang="ru-RU" sz="1100" b="1" i="1" dirty="0" err="1" smtClean="0">
                <a:solidFill>
                  <a:sysClr val="windowText" lastClr="000000"/>
                </a:solidFill>
              </a:rPr>
              <a:t>історії</a:t>
            </a:r>
            <a:r>
              <a:rPr lang="ru-RU" sz="1100" b="1" i="1" dirty="0" smtClean="0">
                <a:solidFill>
                  <a:sysClr val="windowText" lastClr="000000"/>
                </a:solidFill>
              </a:rPr>
              <a:t>, </a:t>
            </a:r>
            <a:r>
              <a:rPr lang="ru-RU" sz="1100" b="1" i="1" dirty="0" err="1" smtClean="0">
                <a:solidFill>
                  <a:sysClr val="windowText" lastClr="000000"/>
                </a:solidFill>
              </a:rPr>
              <a:t>який</a:t>
            </a:r>
            <a:r>
              <a:rPr lang="ru-RU" sz="1100" b="1" i="1" dirty="0" smtClean="0">
                <a:solidFill>
                  <a:sysClr val="windowText" lastClr="000000"/>
                </a:solidFill>
              </a:rPr>
              <a:t> </a:t>
            </a:r>
            <a:r>
              <a:rPr lang="ru-RU" sz="1100" b="1" i="1" dirty="0" err="1" smtClean="0">
                <a:solidFill>
                  <a:sysClr val="windowText" lastClr="000000"/>
                </a:solidFill>
              </a:rPr>
              <a:t>перетворив</a:t>
            </a:r>
            <a:r>
              <a:rPr lang="ru-RU" sz="1100" b="1" i="1" dirty="0" smtClean="0">
                <a:solidFill>
                  <a:sysClr val="windowText" lastClr="000000"/>
                </a:solidFill>
              </a:rPr>
              <a:t> </a:t>
            </a:r>
            <a:r>
              <a:rPr lang="ru-RU" sz="1100" b="1" i="1" dirty="0" err="1" smtClean="0">
                <a:solidFill>
                  <a:sysClr val="windowText" lastClr="000000"/>
                </a:solidFill>
              </a:rPr>
              <a:t>звичайне</a:t>
            </a:r>
            <a:r>
              <a:rPr lang="ru-RU" sz="1100" b="1" i="1" dirty="0" smtClean="0">
                <a:solidFill>
                  <a:sysClr val="windowText" lastClr="000000"/>
                </a:solidFill>
              </a:rPr>
              <a:t> село на </a:t>
            </a:r>
            <a:r>
              <a:rPr lang="ru-RU" sz="1100" b="1" i="1" dirty="0" err="1" smtClean="0">
                <a:solidFill>
                  <a:sysClr val="windowText" lastClr="000000"/>
                </a:solidFill>
              </a:rPr>
              <a:t>жваве</a:t>
            </a:r>
            <a:r>
              <a:rPr lang="ru-RU" sz="1100" b="1" i="1" dirty="0" smtClean="0">
                <a:solidFill>
                  <a:sysClr val="windowText" lastClr="000000"/>
                </a:solidFill>
              </a:rPr>
              <a:t> </a:t>
            </a:r>
            <a:r>
              <a:rPr lang="ru-RU" sz="1100" b="1" i="1" dirty="0" err="1" smtClean="0">
                <a:solidFill>
                  <a:sysClr val="windowText" lastClr="000000"/>
                </a:solidFill>
              </a:rPr>
              <a:t>містечко</a:t>
            </a:r>
            <a:r>
              <a:rPr lang="ru-RU" sz="1100" b="1" i="1" dirty="0" smtClean="0">
                <a:solidFill>
                  <a:sysClr val="windowText" lastClr="000000"/>
                </a:solidFill>
              </a:rPr>
              <a:t> (</a:t>
            </a:r>
            <a:r>
              <a:rPr lang="ru-RU" sz="1100" b="1" i="1" dirty="0" err="1" smtClean="0">
                <a:solidFill>
                  <a:sysClr val="windowText" lastClr="000000"/>
                </a:solidFill>
              </a:rPr>
              <a:t>штетл</a:t>
            </a:r>
            <a:r>
              <a:rPr lang="ru-RU" sz="1100" b="1" i="1" dirty="0" smtClean="0">
                <a:solidFill>
                  <a:sysClr val="windowText" lastClr="000000"/>
                </a:solidFill>
              </a:rPr>
              <a:t>). До </a:t>
            </a:r>
            <a:r>
              <a:rPr lang="ru-RU" sz="1100" b="1" i="1" dirty="0" err="1" smtClean="0">
                <a:solidFill>
                  <a:sysClr val="windowText" lastClr="000000"/>
                </a:solidFill>
              </a:rPr>
              <a:t>середини</a:t>
            </a:r>
            <a:r>
              <a:rPr lang="ru-RU" sz="1100" b="1" i="1" dirty="0" smtClean="0">
                <a:solidFill>
                  <a:sysClr val="windowText" lastClr="000000"/>
                </a:solidFill>
              </a:rPr>
              <a:t> XX </a:t>
            </a:r>
            <a:r>
              <a:rPr lang="ru-RU" sz="1100" b="1" i="1" dirty="0" err="1" smtClean="0">
                <a:solidFill>
                  <a:sysClr val="windowText" lastClr="000000"/>
                </a:solidFill>
              </a:rPr>
              <a:t>століття</a:t>
            </a:r>
            <a:r>
              <a:rPr lang="ru-RU" sz="1100" b="1" i="1" dirty="0" smtClean="0">
                <a:solidFill>
                  <a:sysClr val="windowText" lastClr="000000"/>
                </a:solidFill>
              </a:rPr>
              <a:t> Кузьмин </a:t>
            </a:r>
            <a:r>
              <a:rPr lang="ru-RU" sz="1100" b="1" i="1" dirty="0" err="1" smtClean="0">
                <a:solidFill>
                  <a:sysClr val="windowText" lastClr="000000"/>
                </a:solidFill>
              </a:rPr>
              <a:t>неможливо</a:t>
            </a:r>
            <a:r>
              <a:rPr lang="ru-RU" sz="1100" b="1" i="1" dirty="0" smtClean="0">
                <a:solidFill>
                  <a:sysClr val="windowText" lastClr="000000"/>
                </a:solidFill>
              </a:rPr>
              <a:t> </a:t>
            </a:r>
            <a:r>
              <a:rPr lang="ru-RU" sz="1100" b="1" i="1" dirty="0" err="1" smtClean="0">
                <a:solidFill>
                  <a:sysClr val="windowText" lastClr="000000"/>
                </a:solidFill>
              </a:rPr>
              <a:t>було</a:t>
            </a:r>
            <a:r>
              <a:rPr lang="ru-RU" sz="1100" b="1" i="1" dirty="0" smtClean="0">
                <a:solidFill>
                  <a:sysClr val="windowText" lastClr="000000"/>
                </a:solidFill>
              </a:rPr>
              <a:t> </a:t>
            </a:r>
            <a:r>
              <a:rPr lang="ru-RU" sz="1100" b="1" i="1" dirty="0" err="1" smtClean="0">
                <a:solidFill>
                  <a:sysClr val="windowText" lastClr="000000"/>
                </a:solidFill>
              </a:rPr>
              <a:t>уявити</a:t>
            </a:r>
            <a:r>
              <a:rPr lang="ru-RU" sz="1100" b="1" i="1" dirty="0" smtClean="0">
                <a:solidFill>
                  <a:sysClr val="windowText" lastClr="000000"/>
                </a:solidFill>
              </a:rPr>
              <a:t> без </a:t>
            </a:r>
            <a:r>
              <a:rPr lang="ru-RU" sz="1100" b="1" i="1" dirty="0" err="1" smtClean="0">
                <a:solidFill>
                  <a:sysClr val="windowText" lastClr="000000"/>
                </a:solidFill>
              </a:rPr>
              <a:t>єврейського</a:t>
            </a:r>
            <a:r>
              <a:rPr lang="ru-RU" sz="1100" b="1" i="1" dirty="0" smtClean="0">
                <a:solidFill>
                  <a:sysClr val="windowText" lastClr="000000"/>
                </a:solidFill>
              </a:rPr>
              <a:t> колориту, </a:t>
            </a:r>
            <a:r>
              <a:rPr lang="ru-RU" sz="1100" b="1" i="1" dirty="0" err="1" smtClean="0">
                <a:solidFill>
                  <a:sysClr val="windowText" lastClr="000000"/>
                </a:solidFill>
              </a:rPr>
              <a:t>торгівлі</a:t>
            </a:r>
            <a:r>
              <a:rPr lang="ru-RU" sz="1100" b="1" i="1" dirty="0" smtClean="0">
                <a:solidFill>
                  <a:sysClr val="windowText" lastClr="000000"/>
                </a:solidFill>
              </a:rPr>
              <a:t> та ремесел.</a:t>
            </a:r>
          </a:p>
          <a:p>
            <a:pPr algn="ctr"/>
            <a:endParaRPr lang="ru-RU" sz="1100" b="1" i="1" dirty="0" smtClean="0">
              <a:solidFill>
                <a:sysClr val="windowText" lastClr="000000"/>
              </a:solidFill>
            </a:endParaRPr>
          </a:p>
          <a:p>
            <a:pPr algn="ctr"/>
            <a:r>
              <a:rPr lang="ru-RU" sz="1100" b="1" i="1" dirty="0" smtClean="0">
                <a:solidFill>
                  <a:sysClr val="windowText" lastClr="000000"/>
                </a:solidFill>
              </a:rPr>
              <a:t> </a:t>
            </a:r>
            <a:r>
              <a:rPr lang="uk-UA" sz="1100" b="1" i="1" dirty="0" smtClean="0">
                <a:solidFill>
                  <a:sysClr val="windowText" lastClr="000000"/>
                </a:solidFill>
              </a:rPr>
              <a:t>В Кузьмині євреї жили з першої половини </a:t>
            </a:r>
            <a:r>
              <a:rPr lang="en-US" sz="1100" b="1" i="1" dirty="0" smtClean="0">
                <a:solidFill>
                  <a:sysClr val="windowText" lastClr="000000"/>
                </a:solidFill>
              </a:rPr>
              <a:t>XVIII </a:t>
            </a:r>
            <a:r>
              <a:rPr lang="uk-UA" sz="1100" b="1" i="1" dirty="0" smtClean="0">
                <a:solidFill>
                  <a:sysClr val="windowText" lastClr="000000"/>
                </a:solidFill>
              </a:rPr>
              <a:t>ст.</a:t>
            </a:r>
          </a:p>
          <a:p>
            <a:pPr algn="ctr"/>
            <a:r>
              <a:rPr lang="uk-UA" sz="1100" b="1" i="1" dirty="0" smtClean="0">
                <a:solidFill>
                  <a:sysClr val="windowText" lastClr="000000"/>
                </a:solidFill>
              </a:rPr>
              <a:t>У 1765 році у селі проживало 208 єврей, а до 1897 року — близько 890 осіб, в 1926 році – 569 євреїв.</a:t>
            </a:r>
          </a:p>
          <a:p>
            <a:pPr algn="ctr"/>
            <a:r>
              <a:rPr lang="uk-UA" sz="1100" b="1" i="1" dirty="0" smtClean="0">
                <a:solidFill>
                  <a:sysClr val="windowText" lastClr="000000"/>
                </a:solidFill>
              </a:rPr>
              <a:t> </a:t>
            </a:r>
          </a:p>
          <a:p>
            <a:pPr algn="ctr"/>
            <a:r>
              <a:rPr lang="ru-RU" sz="1100" b="1" i="1" dirty="0" err="1" smtClean="0">
                <a:solidFill>
                  <a:sysClr val="windowText" lastClr="000000"/>
                </a:solidFill>
              </a:rPr>
              <a:t>Єврейське</a:t>
            </a:r>
            <a:r>
              <a:rPr lang="ru-RU" sz="1100" b="1" i="1" dirty="0" smtClean="0">
                <a:solidFill>
                  <a:sysClr val="windowText" lastClr="000000"/>
                </a:solidFill>
              </a:rPr>
              <a:t> </a:t>
            </a:r>
            <a:r>
              <a:rPr lang="ru-RU" sz="1100" b="1" i="1" dirty="0" err="1" smtClean="0">
                <a:solidFill>
                  <a:sysClr val="windowText" lastClr="000000"/>
                </a:solidFill>
              </a:rPr>
              <a:t>населення</a:t>
            </a:r>
            <a:r>
              <a:rPr lang="ru-RU" sz="1100" b="1" i="1" dirty="0" smtClean="0">
                <a:solidFill>
                  <a:sysClr val="windowText" lastClr="000000"/>
                </a:solidFill>
              </a:rPr>
              <a:t> активно </a:t>
            </a:r>
            <a:r>
              <a:rPr lang="ru-RU" sz="1100" b="1" i="1" dirty="0" err="1" smtClean="0">
                <a:solidFill>
                  <a:sysClr val="windowText" lastClr="000000"/>
                </a:solidFill>
              </a:rPr>
              <a:t>займалося</a:t>
            </a:r>
            <a:r>
              <a:rPr lang="ru-RU" sz="1100" b="1" i="1" dirty="0" smtClean="0">
                <a:solidFill>
                  <a:sysClr val="windowText" lastClr="000000"/>
                </a:solidFill>
              </a:rPr>
              <a:t> </a:t>
            </a:r>
            <a:r>
              <a:rPr lang="ru-RU" sz="1100" b="1" i="1" dirty="0" err="1" smtClean="0">
                <a:solidFill>
                  <a:sysClr val="windowText" lastClr="000000"/>
                </a:solidFill>
              </a:rPr>
              <a:t>господарською</a:t>
            </a:r>
            <a:r>
              <a:rPr lang="ru-RU" sz="1100" b="1" i="1" dirty="0" smtClean="0">
                <a:solidFill>
                  <a:sysClr val="windowText" lastClr="000000"/>
                </a:solidFill>
              </a:rPr>
              <a:t> </a:t>
            </a:r>
            <a:r>
              <a:rPr lang="ru-RU" sz="1100" b="1" i="1" dirty="0" err="1" smtClean="0">
                <a:solidFill>
                  <a:sysClr val="windowText" lastClr="000000"/>
                </a:solidFill>
              </a:rPr>
              <a:t>діяльністю</a:t>
            </a:r>
            <a:r>
              <a:rPr lang="ru-RU" sz="1100" b="1" i="1" dirty="0" smtClean="0">
                <a:solidFill>
                  <a:sysClr val="windowText" lastClr="000000"/>
                </a:solidFill>
              </a:rPr>
              <a:t>. </a:t>
            </a:r>
            <a:r>
              <a:rPr lang="ru-RU" sz="1100" b="1" i="1" dirty="0" err="1" smtClean="0">
                <a:solidFill>
                  <a:sysClr val="windowText" lastClr="000000"/>
                </a:solidFill>
              </a:rPr>
              <a:t>Їхнім</a:t>
            </a:r>
            <a:r>
              <a:rPr lang="ru-RU" sz="1100" b="1" i="1" dirty="0" smtClean="0">
                <a:solidFill>
                  <a:sysClr val="windowText" lastClr="000000"/>
                </a:solidFill>
              </a:rPr>
              <a:t> </a:t>
            </a:r>
            <a:r>
              <a:rPr lang="ru-RU" sz="1100" b="1" i="1" dirty="0" err="1" smtClean="0">
                <a:solidFill>
                  <a:sysClr val="windowText" lastClr="000000"/>
                </a:solidFill>
              </a:rPr>
              <a:t>основним</a:t>
            </a:r>
            <a:r>
              <a:rPr lang="ru-RU" sz="1100" b="1" i="1" dirty="0" smtClean="0">
                <a:solidFill>
                  <a:sysClr val="windowText" lastClr="000000"/>
                </a:solidFill>
              </a:rPr>
              <a:t> </a:t>
            </a:r>
            <a:r>
              <a:rPr lang="ru-RU" sz="1100" b="1" i="1" dirty="0" err="1" smtClean="0">
                <a:solidFill>
                  <a:sysClr val="windowText" lastClr="000000"/>
                </a:solidFill>
              </a:rPr>
              <a:t>заняттям</a:t>
            </a:r>
            <a:r>
              <a:rPr lang="ru-RU" sz="1100" b="1" i="1" dirty="0" smtClean="0">
                <a:solidFill>
                  <a:sysClr val="windowText" lastClr="000000"/>
                </a:solidFill>
              </a:rPr>
              <a:t> </a:t>
            </a:r>
            <a:r>
              <a:rPr lang="ru-RU" sz="1100" b="1" i="1" dirty="0" err="1" smtClean="0">
                <a:solidFill>
                  <a:sysClr val="windowText" lastClr="000000"/>
                </a:solidFill>
              </a:rPr>
              <a:t>була</a:t>
            </a:r>
            <a:r>
              <a:rPr lang="ru-RU" sz="1100" b="1" i="1" dirty="0" smtClean="0">
                <a:solidFill>
                  <a:sysClr val="windowText" lastClr="000000"/>
                </a:solidFill>
              </a:rPr>
              <a:t> </a:t>
            </a:r>
            <a:r>
              <a:rPr lang="ru-RU" sz="1100" b="1" i="1" dirty="0" err="1" smtClean="0">
                <a:solidFill>
                  <a:sysClr val="windowText" lastClr="000000"/>
                </a:solidFill>
              </a:rPr>
              <a:t>торгівля</a:t>
            </a:r>
            <a:r>
              <a:rPr lang="ru-RU" sz="1100" b="1" i="1" dirty="0" smtClean="0">
                <a:solidFill>
                  <a:sysClr val="windowText" lastClr="000000"/>
                </a:solidFill>
              </a:rPr>
              <a:t> та ремесла. В 1914 </a:t>
            </a:r>
            <a:r>
              <a:rPr lang="ru-RU" sz="1100" b="1" i="1" dirty="0" err="1" smtClean="0">
                <a:solidFill>
                  <a:sysClr val="windowText" lastClr="000000"/>
                </a:solidFill>
              </a:rPr>
              <a:t>році</a:t>
            </a:r>
            <a:r>
              <a:rPr lang="ru-RU" sz="1100" b="1" i="1" dirty="0" smtClean="0">
                <a:solidFill>
                  <a:sysClr val="windowText" lastClr="000000"/>
                </a:solidFill>
              </a:rPr>
              <a:t> </a:t>
            </a:r>
            <a:r>
              <a:rPr lang="ru-RU" sz="1100" b="1" i="1" dirty="0" err="1" smtClean="0">
                <a:solidFill>
                  <a:sysClr val="windowText" lastClr="000000"/>
                </a:solidFill>
              </a:rPr>
              <a:t>їм</a:t>
            </a:r>
            <a:r>
              <a:rPr lang="ru-RU" sz="1100" b="1" i="1" dirty="0" smtClean="0">
                <a:solidFill>
                  <a:sysClr val="windowText" lastClr="000000"/>
                </a:solidFill>
              </a:rPr>
              <a:t> належала аптека та 25 </a:t>
            </a:r>
            <a:r>
              <a:rPr lang="ru-RU" sz="1100" b="1" i="1" dirty="0" err="1" smtClean="0">
                <a:solidFill>
                  <a:sysClr val="windowText" lastClr="000000"/>
                </a:solidFill>
              </a:rPr>
              <a:t>крамниць</a:t>
            </a:r>
            <a:r>
              <a:rPr lang="ru-RU" sz="1100" b="1" i="1" dirty="0" smtClean="0">
                <a:solidFill>
                  <a:sysClr val="windowText" lastClr="000000"/>
                </a:solidFill>
              </a:rPr>
              <a:t>. </a:t>
            </a:r>
            <a:r>
              <a:rPr lang="ru-RU" sz="1100" b="1" i="1" dirty="0" err="1" smtClean="0">
                <a:solidFill>
                  <a:sysClr val="windowText" lastClr="000000"/>
                </a:solidFill>
              </a:rPr>
              <a:t>Також</a:t>
            </a:r>
            <a:r>
              <a:rPr lang="ru-RU" sz="1100" b="1" i="1" dirty="0" smtClean="0">
                <a:solidFill>
                  <a:sysClr val="windowText" lastClr="000000"/>
                </a:solidFill>
              </a:rPr>
              <a:t> вони </a:t>
            </a:r>
            <a:r>
              <a:rPr lang="ru-RU" sz="1100" b="1" i="1" dirty="0" err="1" smtClean="0">
                <a:solidFill>
                  <a:sysClr val="windowText" lastClr="000000"/>
                </a:solidFill>
              </a:rPr>
              <a:t>орендували</a:t>
            </a:r>
            <a:r>
              <a:rPr lang="ru-RU" sz="1100" b="1" i="1" dirty="0" smtClean="0">
                <a:solidFill>
                  <a:sysClr val="windowText" lastClr="000000"/>
                </a:solidFill>
              </a:rPr>
              <a:t> </a:t>
            </a:r>
            <a:r>
              <a:rPr lang="ru-RU" sz="1100" b="1" i="1" dirty="0" err="1" smtClean="0">
                <a:solidFill>
                  <a:sysClr val="windowText" lastClr="000000"/>
                </a:solidFill>
              </a:rPr>
              <a:t>млин</a:t>
            </a:r>
            <a:r>
              <a:rPr lang="ru-RU" sz="1100" b="1" i="1" dirty="0" smtClean="0">
                <a:solidFill>
                  <a:sysClr val="windowText" lastClr="000000"/>
                </a:solidFill>
              </a:rPr>
              <a:t> та ставок, </a:t>
            </a:r>
            <a:r>
              <a:rPr lang="ru-RU" sz="1100" b="1" i="1" dirty="0" err="1" smtClean="0">
                <a:solidFill>
                  <a:sysClr val="windowText" lastClr="000000"/>
                </a:solidFill>
              </a:rPr>
              <a:t>організовували</a:t>
            </a:r>
            <a:r>
              <a:rPr lang="ru-RU" sz="1100" b="1" i="1" dirty="0" smtClean="0">
                <a:solidFill>
                  <a:sysClr val="windowText" lastClr="000000"/>
                </a:solidFill>
              </a:rPr>
              <a:t> ярмарки та </a:t>
            </a:r>
            <a:r>
              <a:rPr lang="ru-RU" sz="1100" b="1" i="1" dirty="0" err="1" smtClean="0">
                <a:solidFill>
                  <a:sysClr val="windowText" lastClr="000000"/>
                </a:solidFill>
              </a:rPr>
              <a:t>забезпечували</a:t>
            </a:r>
            <a:r>
              <a:rPr lang="ru-RU" sz="1100" b="1" i="1" dirty="0" smtClean="0">
                <a:solidFill>
                  <a:sysClr val="windowText" lastClr="000000"/>
                </a:solidFill>
              </a:rPr>
              <a:t> </a:t>
            </a:r>
            <a:r>
              <a:rPr lang="ru-RU" sz="1100" b="1" i="1" dirty="0" err="1" smtClean="0">
                <a:solidFill>
                  <a:sysClr val="windowText" lastClr="000000"/>
                </a:solidFill>
              </a:rPr>
              <a:t>торгівлю</a:t>
            </a:r>
            <a:r>
              <a:rPr lang="ru-RU" sz="1100" b="1" i="1" dirty="0" smtClean="0">
                <a:solidFill>
                  <a:sysClr val="windowText" lastClr="000000"/>
                </a:solidFill>
              </a:rPr>
              <a:t> товарами. </a:t>
            </a:r>
          </a:p>
          <a:p>
            <a:pPr algn="ctr"/>
            <a:endParaRPr lang="ru-RU" sz="1100" b="1" i="1" dirty="0" smtClean="0">
              <a:solidFill>
                <a:sysClr val="windowText" lastClr="000000"/>
              </a:solidFill>
            </a:endParaRPr>
          </a:p>
          <a:p>
            <a:pPr algn="ctr"/>
            <a:r>
              <a:rPr lang="ru-RU" sz="1100" b="1" i="1" dirty="0" smtClean="0">
                <a:solidFill>
                  <a:sysClr val="windowText" lastClr="000000"/>
                </a:solidFill>
              </a:rPr>
              <a:t>Центром духовного </a:t>
            </a:r>
            <a:r>
              <a:rPr lang="ru-RU" sz="1100" b="1" i="1" dirty="0" err="1" smtClean="0">
                <a:solidFill>
                  <a:sysClr val="windowText" lastClr="000000"/>
                </a:solidFill>
              </a:rPr>
              <a:t>життя</a:t>
            </a:r>
            <a:r>
              <a:rPr lang="ru-RU" sz="1100" b="1" i="1" dirty="0" smtClean="0">
                <a:solidFill>
                  <a:sysClr val="windowText" lastClr="000000"/>
                </a:solidFill>
              </a:rPr>
              <a:t> </a:t>
            </a:r>
            <a:r>
              <a:rPr lang="ru-RU" sz="1100" b="1" i="1" dirty="0" err="1" smtClean="0">
                <a:solidFill>
                  <a:sysClr val="windowText" lastClr="000000"/>
                </a:solidFill>
              </a:rPr>
              <a:t>була</a:t>
            </a:r>
            <a:r>
              <a:rPr lang="ru-RU" sz="1100" b="1" i="1" dirty="0" smtClean="0">
                <a:solidFill>
                  <a:sysClr val="windowText" lastClr="000000"/>
                </a:solidFill>
              </a:rPr>
              <a:t> синагога. </a:t>
            </a:r>
          </a:p>
          <a:p>
            <a:pPr algn="ctr"/>
            <a:r>
              <a:rPr lang="ru-RU" sz="1100" b="1" i="1" dirty="0" smtClean="0">
                <a:solidFill>
                  <a:sysClr val="windowText" lastClr="000000"/>
                </a:solidFill>
              </a:rPr>
              <a:t>Тут </a:t>
            </a:r>
            <a:r>
              <a:rPr lang="ru-RU" sz="1100" b="1" i="1" dirty="0" err="1" smtClean="0">
                <a:solidFill>
                  <a:sysClr val="windowText" lastClr="000000"/>
                </a:solidFill>
              </a:rPr>
              <a:t>проводилися</a:t>
            </a:r>
            <a:r>
              <a:rPr lang="ru-RU" sz="1100" b="1" i="1" dirty="0" smtClean="0">
                <a:solidFill>
                  <a:sysClr val="windowText" lastClr="000000"/>
                </a:solidFill>
              </a:rPr>
              <a:t> </a:t>
            </a:r>
            <a:r>
              <a:rPr lang="ru-RU" sz="1100" b="1" i="1" dirty="0" err="1" smtClean="0">
                <a:solidFill>
                  <a:sysClr val="windowText" lastClr="000000"/>
                </a:solidFill>
              </a:rPr>
              <a:t>релігійні</a:t>
            </a:r>
            <a:r>
              <a:rPr lang="ru-RU" sz="1100" b="1" i="1" dirty="0" smtClean="0">
                <a:solidFill>
                  <a:sysClr val="windowText" lastClr="000000"/>
                </a:solidFill>
              </a:rPr>
              <a:t> </a:t>
            </a:r>
            <a:r>
              <a:rPr lang="ru-RU" sz="1100" b="1" i="1" dirty="0" err="1" smtClean="0">
                <a:solidFill>
                  <a:sysClr val="windowText" lastClr="000000"/>
                </a:solidFill>
              </a:rPr>
              <a:t>служби</a:t>
            </a:r>
            <a:r>
              <a:rPr lang="ru-RU" sz="1100" b="1" i="1" dirty="0" smtClean="0">
                <a:solidFill>
                  <a:sysClr val="windowText" lastClr="000000"/>
                </a:solidFill>
              </a:rPr>
              <a:t>, </a:t>
            </a:r>
            <a:r>
              <a:rPr lang="ru-RU" sz="1100" b="1" i="1" dirty="0" err="1" smtClean="0">
                <a:solidFill>
                  <a:sysClr val="windowText" lastClr="000000"/>
                </a:solidFill>
              </a:rPr>
              <a:t>читалася</a:t>
            </a:r>
            <a:r>
              <a:rPr lang="ru-RU" sz="1100" b="1" i="1" dirty="0" smtClean="0">
                <a:solidFill>
                  <a:sysClr val="windowText" lastClr="000000"/>
                </a:solidFill>
              </a:rPr>
              <a:t> Тора, </a:t>
            </a:r>
            <a:r>
              <a:rPr lang="ru-RU" sz="1100" b="1" i="1" dirty="0" err="1" smtClean="0">
                <a:solidFill>
                  <a:sysClr val="windowText" lastClr="000000"/>
                </a:solidFill>
              </a:rPr>
              <a:t>відбувалися</a:t>
            </a:r>
            <a:r>
              <a:rPr lang="ru-RU" sz="1100" b="1" i="1" dirty="0" smtClean="0">
                <a:solidFill>
                  <a:sysClr val="windowText" lastClr="000000"/>
                </a:solidFill>
              </a:rPr>
              <a:t> </a:t>
            </a:r>
            <a:r>
              <a:rPr lang="ru-RU" sz="1100" b="1" i="1" dirty="0" err="1" smtClean="0">
                <a:solidFill>
                  <a:sysClr val="windowText" lastClr="000000"/>
                </a:solidFill>
              </a:rPr>
              <a:t>святкові</a:t>
            </a:r>
            <a:r>
              <a:rPr lang="ru-RU" sz="1100" b="1" i="1" dirty="0" smtClean="0">
                <a:solidFill>
                  <a:sysClr val="windowText" lastClr="000000"/>
                </a:solidFill>
              </a:rPr>
              <a:t> обряди. </a:t>
            </a:r>
          </a:p>
          <a:p>
            <a:pPr algn="ctr"/>
            <a:endParaRPr lang="ru-RU" sz="1100" b="1" i="1" dirty="0" smtClean="0">
              <a:solidFill>
                <a:sysClr val="windowText" lastClr="000000"/>
              </a:solidFill>
            </a:endParaRPr>
          </a:p>
          <a:p>
            <a:pPr algn="ctr"/>
            <a:r>
              <a:rPr lang="ru-RU" sz="1100" b="1" i="1" dirty="0" smtClean="0">
                <a:solidFill>
                  <a:sysClr val="windowText" lastClr="000000"/>
                </a:solidFill>
              </a:rPr>
              <a:t>На </a:t>
            </a:r>
            <a:r>
              <a:rPr lang="ru-RU" sz="1100" b="1" i="1" dirty="0" err="1" smtClean="0">
                <a:solidFill>
                  <a:sysClr val="windowText" lastClr="000000"/>
                </a:solidFill>
              </a:rPr>
              <a:t>околицях</a:t>
            </a:r>
            <a:r>
              <a:rPr lang="ru-RU" sz="1100" b="1" i="1" dirty="0" smtClean="0">
                <a:solidFill>
                  <a:sysClr val="windowText" lastClr="000000"/>
                </a:solidFill>
              </a:rPr>
              <a:t> села </a:t>
            </a:r>
            <a:r>
              <a:rPr lang="ru-RU" sz="1100" b="1" i="1" dirty="0" err="1" smtClean="0">
                <a:solidFill>
                  <a:sysClr val="windowText" lastClr="000000"/>
                </a:solidFill>
              </a:rPr>
              <a:t>існував</a:t>
            </a:r>
            <a:r>
              <a:rPr lang="ru-RU" sz="1100" b="1" i="1" dirty="0" smtClean="0">
                <a:solidFill>
                  <a:sysClr val="windowText" lastClr="000000"/>
                </a:solidFill>
              </a:rPr>
              <a:t> </a:t>
            </a:r>
            <a:r>
              <a:rPr lang="ru-RU" sz="1100" b="1" i="1" dirty="0" err="1" smtClean="0">
                <a:solidFill>
                  <a:sysClr val="windowText" lastClr="000000"/>
                </a:solidFill>
              </a:rPr>
              <a:t>єврейський</a:t>
            </a:r>
            <a:r>
              <a:rPr lang="ru-RU" sz="1100" b="1" i="1" dirty="0" smtClean="0">
                <a:solidFill>
                  <a:sysClr val="windowText" lastClr="000000"/>
                </a:solidFill>
              </a:rPr>
              <a:t> </a:t>
            </a:r>
            <a:r>
              <a:rPr lang="ru-RU" sz="1100" b="1" i="1" dirty="0" err="1" smtClean="0">
                <a:solidFill>
                  <a:sysClr val="windowText" lastClr="000000"/>
                </a:solidFill>
              </a:rPr>
              <a:t>цвинтар</a:t>
            </a:r>
            <a:r>
              <a:rPr lang="ru-RU" sz="1100" b="1" i="1" dirty="0" smtClean="0">
                <a:solidFill>
                  <a:sysClr val="windowText" lastClr="000000"/>
                </a:solidFill>
              </a:rPr>
              <a:t>, де </a:t>
            </a:r>
            <a:r>
              <a:rPr lang="ru-RU" sz="1100" b="1" i="1" dirty="0" err="1" smtClean="0">
                <a:solidFill>
                  <a:sysClr val="windowText" lastClr="000000"/>
                </a:solidFill>
              </a:rPr>
              <a:t>поховані</a:t>
            </a:r>
            <a:r>
              <a:rPr lang="ru-RU" sz="1100" b="1" i="1" dirty="0" smtClean="0">
                <a:solidFill>
                  <a:sysClr val="windowText" lastClr="000000"/>
                </a:solidFill>
              </a:rPr>
              <a:t> </a:t>
            </a:r>
            <a:r>
              <a:rPr lang="ru-RU" sz="1100" b="1" i="1" dirty="0" err="1" smtClean="0">
                <a:solidFill>
                  <a:sysClr val="windowText" lastClr="000000"/>
                </a:solidFill>
              </a:rPr>
              <a:t>представники</a:t>
            </a:r>
            <a:r>
              <a:rPr lang="ru-RU" sz="1100" b="1" i="1" dirty="0" smtClean="0">
                <a:solidFill>
                  <a:sysClr val="windowText" lastClr="000000"/>
                </a:solidFill>
              </a:rPr>
              <a:t> </a:t>
            </a:r>
            <a:r>
              <a:rPr lang="ru-RU" sz="1100" b="1" i="1" dirty="0" err="1" smtClean="0">
                <a:solidFill>
                  <a:sysClr val="windowText" lastClr="000000"/>
                </a:solidFill>
              </a:rPr>
              <a:t>громади</a:t>
            </a:r>
            <a:r>
              <a:rPr lang="ru-RU" sz="1100" b="1" i="1" dirty="0" smtClean="0">
                <a:solidFill>
                  <a:sysClr val="windowText" lastClr="000000"/>
                </a:solidFill>
              </a:rPr>
              <a:t>. На </a:t>
            </a:r>
            <a:r>
              <a:rPr lang="ru-RU" sz="1100" b="1" i="1" dirty="0" err="1" smtClean="0">
                <a:solidFill>
                  <a:sysClr val="windowText" lastClr="000000"/>
                </a:solidFill>
              </a:rPr>
              <a:t>надгробках</a:t>
            </a:r>
            <a:r>
              <a:rPr lang="ru-RU" sz="1100" b="1" i="1" dirty="0" smtClean="0">
                <a:solidFill>
                  <a:sysClr val="windowText" lastClr="000000"/>
                </a:solidFill>
              </a:rPr>
              <a:t> </a:t>
            </a:r>
            <a:r>
              <a:rPr lang="ru-RU" sz="1100" b="1" i="1" dirty="0" err="1" smtClean="0">
                <a:solidFill>
                  <a:sysClr val="windowText" lastClr="000000"/>
                </a:solidFill>
              </a:rPr>
              <a:t>можна</a:t>
            </a:r>
            <a:r>
              <a:rPr lang="ru-RU" sz="1100" b="1" i="1" dirty="0" smtClean="0">
                <a:solidFill>
                  <a:sysClr val="windowText" lastClr="000000"/>
                </a:solidFill>
              </a:rPr>
              <a:t> </a:t>
            </a:r>
            <a:r>
              <a:rPr lang="ru-RU" sz="1100" b="1" i="1" dirty="0" err="1" smtClean="0">
                <a:solidFill>
                  <a:sysClr val="windowText" lastClr="000000"/>
                </a:solidFill>
              </a:rPr>
              <a:t>побачити</a:t>
            </a:r>
            <a:r>
              <a:rPr lang="ru-RU" sz="1100" b="1" i="1" dirty="0" smtClean="0">
                <a:solidFill>
                  <a:sysClr val="windowText" lastClr="000000"/>
                </a:solidFill>
              </a:rPr>
              <a:t> </a:t>
            </a:r>
            <a:r>
              <a:rPr lang="ru-RU" sz="1100" b="1" i="1" dirty="0" err="1" smtClean="0">
                <a:solidFill>
                  <a:sysClr val="windowText" lastClr="000000"/>
                </a:solidFill>
              </a:rPr>
              <a:t>написи</a:t>
            </a:r>
            <a:r>
              <a:rPr lang="ru-RU" sz="1100" b="1" i="1" dirty="0" smtClean="0">
                <a:solidFill>
                  <a:sysClr val="windowText" lastClr="000000"/>
                </a:solidFill>
              </a:rPr>
              <a:t> </a:t>
            </a:r>
            <a:r>
              <a:rPr lang="ru-RU" sz="1100" b="1" i="1" dirty="0" err="1" smtClean="0">
                <a:solidFill>
                  <a:sysClr val="windowText" lastClr="000000"/>
                </a:solidFill>
              </a:rPr>
              <a:t>івритом</a:t>
            </a:r>
            <a:r>
              <a:rPr lang="ru-RU" sz="1100" b="1" i="1" dirty="0" smtClean="0">
                <a:solidFill>
                  <a:sysClr val="windowText" lastClr="000000"/>
                </a:solidFill>
              </a:rPr>
              <a:t> та </a:t>
            </a:r>
            <a:r>
              <a:rPr lang="ru-RU" sz="1100" b="1" i="1" dirty="0" err="1" smtClean="0">
                <a:solidFill>
                  <a:sysClr val="windowText" lastClr="000000"/>
                </a:solidFill>
              </a:rPr>
              <a:t>символи</a:t>
            </a:r>
            <a:r>
              <a:rPr lang="ru-RU" sz="1100" b="1" i="1" dirty="0" smtClean="0">
                <a:solidFill>
                  <a:sysClr val="windowText" lastClr="000000"/>
                </a:solidFill>
              </a:rPr>
              <a:t>, </a:t>
            </a:r>
            <a:r>
              <a:rPr lang="ru-RU" sz="1100" b="1" i="1" dirty="0" err="1" smtClean="0">
                <a:solidFill>
                  <a:sysClr val="windowText" lastClr="000000"/>
                </a:solidFill>
              </a:rPr>
              <a:t>характерні</a:t>
            </a:r>
            <a:r>
              <a:rPr lang="ru-RU" sz="1100" b="1" i="1" dirty="0" smtClean="0">
                <a:solidFill>
                  <a:sysClr val="windowText" lastClr="000000"/>
                </a:solidFill>
              </a:rPr>
              <a:t> для </a:t>
            </a:r>
            <a:r>
              <a:rPr lang="ru-RU" sz="1100" b="1" i="1" dirty="0" err="1" smtClean="0">
                <a:solidFill>
                  <a:sysClr val="windowText" lastClr="000000"/>
                </a:solidFill>
              </a:rPr>
              <a:t>єврейської</a:t>
            </a:r>
            <a:r>
              <a:rPr lang="ru-RU" sz="1100" b="1" i="1" dirty="0" smtClean="0">
                <a:solidFill>
                  <a:sysClr val="windowText" lastClr="000000"/>
                </a:solidFill>
              </a:rPr>
              <a:t> </a:t>
            </a:r>
            <a:r>
              <a:rPr lang="ru-RU" sz="1100" b="1" i="1" dirty="0" err="1" smtClean="0">
                <a:solidFill>
                  <a:sysClr val="windowText" lastClr="000000"/>
                </a:solidFill>
              </a:rPr>
              <a:t>культури</a:t>
            </a:r>
            <a:r>
              <a:rPr lang="ru-RU" sz="1100" b="1" i="1" dirty="0" smtClean="0">
                <a:solidFill>
                  <a:sysClr val="windowText" lastClr="000000"/>
                </a:solidFill>
              </a:rPr>
              <a:t>. </a:t>
            </a:r>
          </a:p>
          <a:p>
            <a:pPr algn="ctr"/>
            <a:endParaRPr lang="ru-RU" sz="1100" b="1" i="1" dirty="0" smtClean="0">
              <a:solidFill>
                <a:sysClr val="windowText" lastClr="000000"/>
              </a:solidFill>
            </a:endParaRPr>
          </a:p>
          <a:p>
            <a:pPr algn="ctr"/>
            <a:r>
              <a:rPr lang="uk-UA" sz="1100" b="1" i="1" dirty="0" smtClean="0">
                <a:solidFill>
                  <a:sysClr val="windowText" lastClr="000000"/>
                </a:solidFill>
              </a:rPr>
              <a:t>На жаль, трагічні події Другої світової війни знищили громаду. </a:t>
            </a:r>
          </a:p>
          <a:p>
            <a:pPr algn="ctr"/>
            <a:r>
              <a:rPr lang="uk-UA" sz="1100" b="1" i="1" dirty="0" smtClean="0">
                <a:solidFill>
                  <a:sysClr val="windowText" lastClr="000000"/>
                </a:solidFill>
              </a:rPr>
              <a:t>У 1942 році євреїв Кузьмина було переселено до Городка, а згодом </a:t>
            </a:r>
            <a:r>
              <a:rPr lang="uk-UA" sz="1100" b="1" i="1" dirty="0" err="1" smtClean="0">
                <a:solidFill>
                  <a:sysClr val="windowText" lastClr="000000"/>
                </a:solidFill>
              </a:rPr>
              <a:t>ростріляно</a:t>
            </a:r>
            <a:r>
              <a:rPr lang="uk-UA" sz="1100" b="1" i="1" dirty="0" smtClean="0">
                <a:solidFill>
                  <a:sysClr val="windowText" lastClr="000000"/>
                </a:solidFill>
              </a:rPr>
              <a:t> в </a:t>
            </a:r>
            <a:r>
              <a:rPr lang="uk-UA" sz="1100" b="1" i="1" dirty="0" err="1" smtClean="0">
                <a:solidFill>
                  <a:sysClr val="windowText" lastClr="000000"/>
                </a:solidFill>
              </a:rPr>
              <a:t>Ярмолинцях</a:t>
            </a:r>
            <a:r>
              <a:rPr lang="uk-UA" sz="1100" b="1" i="1" dirty="0" smtClean="0">
                <a:solidFill>
                  <a:sysClr val="windowText" lastClr="000000"/>
                </a:solidFill>
              </a:rPr>
              <a:t>.</a:t>
            </a:r>
          </a:p>
          <a:p>
            <a:pPr algn="ctr"/>
            <a:r>
              <a:rPr lang="uk-UA" sz="1100" b="1" i="1" dirty="0" smtClean="0">
                <a:solidFill>
                  <a:sysClr val="windowText" lastClr="000000"/>
                </a:solidFill>
              </a:rPr>
              <a:t>У результаті цих подій багатовікова єврейська громада Кузьмина перестала існувати</a:t>
            </a:r>
          </a:p>
          <a:p>
            <a:pPr algn="just"/>
            <a:endParaRPr lang="ru-RU" sz="1100" dirty="0" smtClean="0">
              <a:solidFill>
                <a:sysClr val="windowText" lastClr="000000"/>
              </a:solidFill>
            </a:endParaRPr>
          </a:p>
          <a:p>
            <a:endParaRPr lang="ru-RU" sz="1400" dirty="0" smtClean="0">
              <a:solidFill>
                <a:sysClr val="windowText" lastClr="000000"/>
              </a:solidFill>
            </a:endParaRPr>
          </a:p>
          <a:p>
            <a:endParaRPr lang="ru-RU" sz="1400" dirty="0" smtClean="0">
              <a:solidFill>
                <a:sysClr val="windowText" lastClr="000000"/>
              </a:solidFill>
            </a:endParaRPr>
          </a:p>
          <a:p>
            <a:endParaRPr lang="uk-UA" sz="1400" dirty="0" smtClean="0">
              <a:solidFill>
                <a:sysClr val="windowText" lastClr="000000"/>
              </a:solidFill>
            </a:endParaRPr>
          </a:p>
          <a:p>
            <a:endParaRPr lang="ru-RU" sz="1400" dirty="0" smtClean="0">
              <a:solidFill>
                <a:sysClr val="windowText" lastClr="000000"/>
              </a:solidFill>
            </a:endParaRPr>
          </a:p>
          <a:p>
            <a:endParaRPr lang="ru-RU" sz="1400" dirty="0" smtClean="0">
              <a:solidFill>
                <a:sysClr val="windowText" lastClr="000000"/>
              </a:solidFill>
            </a:endParaRPr>
          </a:p>
          <a:p>
            <a:pPr algn="just"/>
            <a:endParaRPr lang="ru-RU" sz="1400" dirty="0" smtClean="0">
              <a:solidFill>
                <a:sysClr val="windowText" lastClr="000000"/>
              </a:solidFill>
            </a:endParaRPr>
          </a:p>
          <a:p>
            <a:pPr algn="just"/>
            <a:endParaRPr lang="ru-RU" sz="1400" dirty="0" smtClean="0">
              <a:solidFill>
                <a:sysClr val="windowText" lastClr="000000"/>
              </a:solidFill>
            </a:endParaRPr>
          </a:p>
          <a:p>
            <a:pPr algn="just"/>
            <a:endParaRPr lang="ru-RU" sz="1400" dirty="0" smtClean="0">
              <a:solidFill>
                <a:sysClr val="windowText" lastClr="000000"/>
              </a:solidFill>
            </a:endParaRPr>
          </a:p>
          <a:p>
            <a:pPr algn="just"/>
            <a:endParaRPr lang="ru-RU" sz="1400" dirty="0" smtClean="0">
              <a:solidFill>
                <a:sysClr val="windowText" lastClr="000000"/>
              </a:solidFill>
            </a:endParaRPr>
          </a:p>
          <a:p>
            <a:pPr algn="just"/>
            <a:endParaRPr lang="ru-RU" dirty="0">
              <a:solidFill>
                <a:sysClr val="windowText" lastClr="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Рисунок 6" descr="1642295330_3-abrakadabra-fun-p-fon-bezhevii-tekstura-3.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594784" y="278661"/>
            <a:ext cx="7858180" cy="5878532"/>
          </a:xfrm>
          <a:prstGeom prst="rect">
            <a:avLst/>
          </a:prstGeom>
          <a:noFill/>
        </p:spPr>
        <p:txBody>
          <a:bodyPr wrap="square" rtlCol="0">
            <a:spAutoFit/>
          </a:bodyPr>
          <a:lstStyle/>
          <a:p>
            <a:pPr algn="just"/>
            <a:r>
              <a:rPr lang="ru-RU" sz="1600" b="1" dirty="0" smtClean="0"/>
              <a:t>Друга </a:t>
            </a:r>
            <a:r>
              <a:rPr lang="ru-RU" sz="1600" b="1" dirty="0" err="1" smtClean="0"/>
              <a:t>світова</a:t>
            </a:r>
            <a:r>
              <a:rPr lang="ru-RU" sz="1600" b="1" dirty="0" smtClean="0"/>
              <a:t> </a:t>
            </a:r>
            <a:r>
              <a:rPr lang="ru-RU" sz="1600" b="1" dirty="0" err="1" smtClean="0"/>
              <a:t>війна</a:t>
            </a:r>
            <a:r>
              <a:rPr lang="ru-RU" sz="1600" b="1" dirty="0" smtClean="0"/>
              <a:t> принесла </a:t>
            </a:r>
            <a:r>
              <a:rPr lang="ru-RU" sz="1600" b="1" dirty="0" err="1" smtClean="0"/>
              <a:t>страшні</a:t>
            </a:r>
            <a:r>
              <a:rPr lang="ru-RU" sz="1600" b="1" dirty="0" smtClean="0"/>
              <a:t> </a:t>
            </a:r>
            <a:r>
              <a:rPr lang="ru-RU" sz="1600" b="1" dirty="0" err="1" smtClean="0"/>
              <a:t>випробовування</a:t>
            </a:r>
            <a:r>
              <a:rPr lang="en-US" sz="1600" b="1" dirty="0" smtClean="0"/>
              <a:t> </a:t>
            </a:r>
            <a:r>
              <a:rPr lang="uk-UA" sz="1600" b="1" dirty="0" smtClean="0"/>
              <a:t>для єврейської громади, але, незважаючи на це, їхня історія в нашому селі на цьому не закінчилася. Досліджуючи історію громади, мені вдалося вияснити, що у село, після фронту, проживати повернулися троє ветеранів-євреїв. Про це мені розповів житель села, </a:t>
            </a:r>
            <a:r>
              <a:rPr lang="uk-UA" sz="1600" b="1" dirty="0" err="1" smtClean="0"/>
              <a:t>Сіцінський</a:t>
            </a:r>
            <a:r>
              <a:rPr lang="uk-UA" sz="1600" b="1" dirty="0" smtClean="0"/>
              <a:t> Володимир Петрович. </a:t>
            </a:r>
            <a:endParaRPr lang="ru-RU" sz="1600" b="1" dirty="0" smtClean="0"/>
          </a:p>
          <a:p>
            <a:pPr algn="ctr"/>
            <a:endParaRPr lang="uk-UA" sz="1200" b="1" dirty="0" smtClean="0"/>
          </a:p>
          <a:p>
            <a:pPr algn="ctr"/>
            <a:r>
              <a:rPr lang="uk-UA" sz="1600" b="1" dirty="0" smtClean="0"/>
              <a:t>Ось що він мені розповів:</a:t>
            </a:r>
          </a:p>
          <a:p>
            <a:pPr indent="182563" algn="just"/>
            <a:endParaRPr lang="uk-UA" sz="1600" b="1" i="1" dirty="0" smtClean="0">
              <a:latin typeface="Monotype Corsiva" pitchFamily="66" charset="0"/>
            </a:endParaRPr>
          </a:p>
          <a:p>
            <a:pPr indent="182563" algn="just"/>
            <a:r>
              <a:rPr lang="en-US" b="1" i="1" dirty="0" smtClean="0">
                <a:solidFill>
                  <a:srgbClr val="002060"/>
                </a:solidFill>
                <a:latin typeface="Monotype Corsiva" pitchFamily="66" charset="0"/>
              </a:rPr>
              <a:t>“</a:t>
            </a:r>
            <a:r>
              <a:rPr lang="uk-UA" b="1" i="1" dirty="0" smtClean="0">
                <a:solidFill>
                  <a:srgbClr val="002060"/>
                </a:solidFill>
                <a:latin typeface="Monotype Corsiva" pitchFamily="66" charset="0"/>
              </a:rPr>
              <a:t>Після війни до нашого села повернулися кілька євреїв-фронтовиків. Наскільки я </a:t>
            </a:r>
            <a:r>
              <a:rPr lang="uk-UA" b="1" i="1" dirty="0" err="1" smtClean="0">
                <a:solidFill>
                  <a:srgbClr val="002060"/>
                </a:solidFill>
                <a:latin typeface="Monotype Corsiva" pitchFamily="66" charset="0"/>
              </a:rPr>
              <a:t>пам</a:t>
            </a:r>
            <a:r>
              <a:rPr lang="en-US" b="1" i="1" dirty="0" smtClean="0">
                <a:solidFill>
                  <a:srgbClr val="002060"/>
                </a:solidFill>
                <a:latin typeface="Monotype Corsiva" pitchFamily="66" charset="0"/>
              </a:rPr>
              <a:t>’</a:t>
            </a:r>
            <a:r>
              <a:rPr lang="uk-UA" b="1" i="1" dirty="0" err="1" smtClean="0">
                <a:solidFill>
                  <a:srgbClr val="002060"/>
                </a:solidFill>
                <a:latin typeface="Monotype Corsiva" pitchFamily="66" charset="0"/>
              </a:rPr>
              <a:t>ятаю</a:t>
            </a:r>
            <a:r>
              <a:rPr lang="uk-UA" b="1" i="1" dirty="0" smtClean="0">
                <a:solidFill>
                  <a:srgbClr val="002060"/>
                </a:solidFill>
                <a:latin typeface="Monotype Corsiva" pitchFamily="66" charset="0"/>
              </a:rPr>
              <a:t>, їх було троє: </a:t>
            </a:r>
            <a:r>
              <a:rPr lang="uk-UA" b="1" i="1" dirty="0" err="1" smtClean="0">
                <a:solidFill>
                  <a:srgbClr val="002060"/>
                </a:solidFill>
                <a:latin typeface="Monotype Corsiva" pitchFamily="66" charset="0"/>
              </a:rPr>
              <a:t>Бекер</a:t>
            </a:r>
            <a:r>
              <a:rPr lang="uk-UA" b="1" i="1" dirty="0" smtClean="0">
                <a:solidFill>
                  <a:srgbClr val="002060"/>
                </a:solidFill>
                <a:latin typeface="Monotype Corsiva" pitchFamily="66" charset="0"/>
              </a:rPr>
              <a:t> </a:t>
            </a:r>
            <a:r>
              <a:rPr lang="uk-UA" b="1" i="1" dirty="0" err="1" smtClean="0">
                <a:solidFill>
                  <a:srgbClr val="002060"/>
                </a:solidFill>
                <a:latin typeface="Monotype Corsiva" pitchFamily="66" charset="0"/>
              </a:rPr>
              <a:t>Арон</a:t>
            </a:r>
            <a:r>
              <a:rPr lang="uk-UA" b="1" i="1" dirty="0" smtClean="0">
                <a:solidFill>
                  <a:srgbClr val="002060"/>
                </a:solidFill>
                <a:latin typeface="Monotype Corsiva" pitchFamily="66" charset="0"/>
              </a:rPr>
              <a:t> Якович, </a:t>
            </a:r>
            <a:r>
              <a:rPr lang="uk-UA" b="1" i="1" dirty="0" err="1" smtClean="0">
                <a:solidFill>
                  <a:srgbClr val="002060"/>
                </a:solidFill>
                <a:latin typeface="Monotype Corsiva" pitchFamily="66" charset="0"/>
              </a:rPr>
              <a:t>Вайнтруб</a:t>
            </a:r>
            <a:r>
              <a:rPr lang="en-US" b="1" i="1" dirty="0" smtClean="0">
                <a:solidFill>
                  <a:srgbClr val="002060"/>
                </a:solidFill>
                <a:latin typeface="Monotype Corsiva" pitchFamily="66" charset="0"/>
              </a:rPr>
              <a:t> </a:t>
            </a:r>
            <a:r>
              <a:rPr lang="uk-UA" b="1" i="1" dirty="0" smtClean="0">
                <a:solidFill>
                  <a:srgbClr val="002060"/>
                </a:solidFill>
                <a:latin typeface="Monotype Corsiva" pitchFamily="66" charset="0"/>
              </a:rPr>
              <a:t>Семен Семенович і  ще один </a:t>
            </a:r>
            <a:r>
              <a:rPr lang="uk-UA" b="1" i="1" dirty="0" err="1" smtClean="0">
                <a:solidFill>
                  <a:srgbClr val="002060"/>
                </a:solidFill>
                <a:latin typeface="Monotype Corsiva" pitchFamily="66" charset="0"/>
              </a:rPr>
              <a:t>–Вайскуп</a:t>
            </a:r>
            <a:r>
              <a:rPr lang="uk-UA" b="1" i="1" dirty="0" smtClean="0">
                <a:solidFill>
                  <a:srgbClr val="002060"/>
                </a:solidFill>
                <a:latin typeface="Monotype Corsiva" pitchFamily="66" charset="0"/>
              </a:rPr>
              <a:t> Йосип. Тут вони створили сім</a:t>
            </a:r>
            <a:r>
              <a:rPr lang="en-US" b="1" i="1" dirty="0" smtClean="0">
                <a:solidFill>
                  <a:srgbClr val="002060"/>
                </a:solidFill>
                <a:latin typeface="Monotype Corsiva" pitchFamily="66" charset="0"/>
              </a:rPr>
              <a:t>’</a:t>
            </a:r>
            <a:r>
              <a:rPr lang="uk-UA" b="1" i="1" dirty="0" smtClean="0">
                <a:solidFill>
                  <a:srgbClr val="002060"/>
                </a:solidFill>
                <a:latin typeface="Monotype Corsiva" pitchFamily="66" charset="0"/>
              </a:rPr>
              <a:t>ї, працювали разом з нашими мешканцями села. Вони стали частиною місцевої громади. </a:t>
            </a:r>
            <a:endParaRPr lang="en-US" b="1" i="1" dirty="0" smtClean="0">
              <a:solidFill>
                <a:srgbClr val="002060"/>
              </a:solidFill>
              <a:latin typeface="Monotype Corsiva" pitchFamily="66" charset="0"/>
            </a:endParaRPr>
          </a:p>
          <a:p>
            <a:pPr indent="182563" algn="just"/>
            <a:r>
              <a:rPr lang="uk-UA" b="1" i="1" dirty="0" smtClean="0">
                <a:solidFill>
                  <a:srgbClr val="002060"/>
                </a:solidFill>
                <a:latin typeface="Monotype Corsiva" pitchFamily="66" charset="0"/>
              </a:rPr>
              <a:t>Кожен з них мав свою важливу роль. </a:t>
            </a:r>
            <a:r>
              <a:rPr lang="uk-UA" b="1" i="1" dirty="0" err="1" smtClean="0">
                <a:solidFill>
                  <a:srgbClr val="002060"/>
                </a:solidFill>
                <a:latin typeface="Monotype Corsiva" pitchFamily="66" charset="0"/>
              </a:rPr>
              <a:t>Бекер</a:t>
            </a:r>
            <a:r>
              <a:rPr lang="uk-UA" b="1" i="1" dirty="0" smtClean="0">
                <a:solidFill>
                  <a:srgbClr val="002060"/>
                </a:solidFill>
                <a:latin typeface="Monotype Corsiva" pitchFamily="66" charset="0"/>
              </a:rPr>
              <a:t> </a:t>
            </a:r>
            <a:r>
              <a:rPr lang="uk-UA" b="1" i="1" dirty="0" err="1" smtClean="0">
                <a:solidFill>
                  <a:srgbClr val="002060"/>
                </a:solidFill>
                <a:latin typeface="Monotype Corsiva" pitchFamily="66" charset="0"/>
              </a:rPr>
              <a:t>Арон</a:t>
            </a:r>
            <a:r>
              <a:rPr lang="uk-UA" b="1" i="1" dirty="0" smtClean="0">
                <a:solidFill>
                  <a:srgbClr val="002060"/>
                </a:solidFill>
                <a:latin typeface="Monotype Corsiva" pitchFamily="66" charset="0"/>
              </a:rPr>
              <a:t> працював завідувачем сільського будинку культури. </a:t>
            </a:r>
            <a:r>
              <a:rPr lang="uk-UA" b="1" i="1" dirty="0" err="1" smtClean="0">
                <a:solidFill>
                  <a:srgbClr val="002060"/>
                </a:solidFill>
                <a:latin typeface="Monotype Corsiva" pitchFamily="66" charset="0"/>
              </a:rPr>
              <a:t>Вайнтруб</a:t>
            </a:r>
            <a:r>
              <a:rPr lang="uk-UA" b="1" i="1" dirty="0" smtClean="0">
                <a:solidFill>
                  <a:srgbClr val="002060"/>
                </a:solidFill>
                <a:latin typeface="Monotype Corsiva" pitchFamily="66" charset="0"/>
              </a:rPr>
              <a:t> Семен був ветеринаром і допомагав людям лікувати худобу. А </a:t>
            </a:r>
            <a:r>
              <a:rPr lang="uk-UA" b="1" i="1" dirty="0" err="1" smtClean="0">
                <a:solidFill>
                  <a:srgbClr val="002060"/>
                </a:solidFill>
                <a:latin typeface="Monotype Corsiva" pitchFamily="66" charset="0"/>
              </a:rPr>
              <a:t>Вайскуп</a:t>
            </a:r>
            <a:r>
              <a:rPr lang="uk-UA" b="1" i="1" dirty="0" smtClean="0">
                <a:solidFill>
                  <a:srgbClr val="002060"/>
                </a:solidFill>
                <a:latin typeface="Monotype Corsiva" pitchFamily="66" charset="0"/>
              </a:rPr>
              <a:t> очолював сільпо – сільське споживче товариство.</a:t>
            </a:r>
          </a:p>
          <a:p>
            <a:pPr indent="182563" algn="just"/>
            <a:r>
              <a:rPr lang="uk-UA" b="1" i="1" dirty="0" smtClean="0">
                <a:solidFill>
                  <a:srgbClr val="002060"/>
                </a:solidFill>
                <a:latin typeface="Monotype Corsiva" pitchFamily="66" charset="0"/>
              </a:rPr>
              <a:t>З часом їхні життєві шляхи розійшлися. </a:t>
            </a:r>
            <a:r>
              <a:rPr lang="uk-UA" b="1" i="1" dirty="0" err="1" smtClean="0">
                <a:solidFill>
                  <a:srgbClr val="002060"/>
                </a:solidFill>
                <a:latin typeface="Monotype Corsiva" pitchFamily="66" charset="0"/>
              </a:rPr>
              <a:t>Бекер</a:t>
            </a:r>
            <a:r>
              <a:rPr lang="uk-UA" b="1" i="1" dirty="0" smtClean="0">
                <a:solidFill>
                  <a:srgbClr val="002060"/>
                </a:solidFill>
                <a:latin typeface="Monotype Corsiva" pitchFamily="66" charset="0"/>
              </a:rPr>
              <a:t> із родиною спочатку переїхав до Хмельницького, а пізніше емігрував до Ізраїлю. </a:t>
            </a:r>
            <a:r>
              <a:rPr lang="uk-UA" b="1" i="1" dirty="0" err="1" smtClean="0">
                <a:solidFill>
                  <a:srgbClr val="002060"/>
                </a:solidFill>
                <a:latin typeface="Monotype Corsiva" pitchFamily="66" charset="0"/>
              </a:rPr>
              <a:t>Вайскуп</a:t>
            </a:r>
            <a:r>
              <a:rPr lang="uk-UA" b="1" i="1" dirty="0" smtClean="0">
                <a:solidFill>
                  <a:srgbClr val="002060"/>
                </a:solidFill>
                <a:latin typeface="Monotype Corsiva" pitchFamily="66" charset="0"/>
              </a:rPr>
              <a:t> переїхав у Київську область. А </a:t>
            </a:r>
            <a:r>
              <a:rPr lang="uk-UA" b="1" i="1" dirty="0" err="1" smtClean="0">
                <a:solidFill>
                  <a:srgbClr val="002060"/>
                </a:solidFill>
                <a:latin typeface="Monotype Corsiva" pitchFamily="66" charset="0"/>
              </a:rPr>
              <a:t>Вайнтруб</a:t>
            </a:r>
            <a:r>
              <a:rPr lang="uk-UA" b="1" i="1" dirty="0" smtClean="0">
                <a:solidFill>
                  <a:srgbClr val="002060"/>
                </a:solidFill>
                <a:latin typeface="Monotype Corsiva" pitchFamily="66" charset="0"/>
              </a:rPr>
              <a:t> Семен залишився в Кузьмині до кінця життя, його і найбільше </a:t>
            </a:r>
            <a:r>
              <a:rPr lang="uk-UA" b="1" i="1" dirty="0" err="1" smtClean="0">
                <a:solidFill>
                  <a:srgbClr val="002060"/>
                </a:solidFill>
                <a:latin typeface="Monotype Corsiva" pitchFamily="66" charset="0"/>
              </a:rPr>
              <a:t>пам</a:t>
            </a:r>
            <a:r>
              <a:rPr lang="en-US" b="1" i="1" dirty="0" smtClean="0">
                <a:solidFill>
                  <a:srgbClr val="002060"/>
                </a:solidFill>
                <a:latin typeface="Monotype Corsiva" pitchFamily="66" charset="0"/>
              </a:rPr>
              <a:t>’</a:t>
            </a:r>
            <a:r>
              <a:rPr lang="uk-UA" b="1" i="1" dirty="0" err="1" smtClean="0">
                <a:solidFill>
                  <a:srgbClr val="002060"/>
                </a:solidFill>
                <a:latin typeface="Monotype Corsiva" pitchFamily="66" charset="0"/>
              </a:rPr>
              <a:t>ятають</a:t>
            </a:r>
            <a:r>
              <a:rPr lang="uk-UA" b="1" i="1" dirty="0" smtClean="0">
                <a:solidFill>
                  <a:srgbClr val="002060"/>
                </a:solidFill>
                <a:latin typeface="Monotype Corsiva" pitchFamily="66" charset="0"/>
              </a:rPr>
              <a:t> місцеві жителі, адже він завжди був потрібним у господарстві.</a:t>
            </a:r>
          </a:p>
          <a:p>
            <a:pPr indent="182563" algn="just"/>
            <a:r>
              <a:rPr lang="uk-UA" b="1" i="1" dirty="0" smtClean="0">
                <a:solidFill>
                  <a:srgbClr val="002060"/>
                </a:solidFill>
                <a:latin typeface="Monotype Corsiva" pitchFamily="66" charset="0"/>
              </a:rPr>
              <a:t>Можу сказати, що у нашому селі , відбувався взаємний вплив культур. Люди жили разом, працювали, спілкувалися, святкували. Це було  природне співіснування, яке впливало і на побут, і на взаємини між людьми.</a:t>
            </a:r>
            <a:r>
              <a:rPr lang="en-US" b="1" i="1" dirty="0" smtClean="0">
                <a:solidFill>
                  <a:srgbClr val="002060"/>
                </a:solidFill>
                <a:latin typeface="Monotype Corsiva" pitchFamily="66" charset="0"/>
              </a:rPr>
              <a:t>”</a:t>
            </a:r>
            <a:endParaRPr lang="ru-RU" b="1" i="1" dirty="0">
              <a:solidFill>
                <a:srgbClr val="002060"/>
              </a:solidFill>
              <a:latin typeface="Monotype Corsiva"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descr="1642295409_14-abrakadabra-fun-p-fon-bezhevii-tekstura-20.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3500430" y="214290"/>
            <a:ext cx="5429288" cy="1384995"/>
          </a:xfrm>
          <a:prstGeom prst="rect">
            <a:avLst/>
          </a:prstGeom>
          <a:noFill/>
        </p:spPr>
        <p:txBody>
          <a:bodyPr wrap="square" rtlCol="0">
            <a:spAutoFit/>
          </a:bodyPr>
          <a:lstStyle/>
          <a:p>
            <a:pPr algn="ctr"/>
            <a:r>
              <a:rPr lang="uk-UA" sz="1600" b="1" dirty="0" smtClean="0"/>
              <a:t>Розпочнемо нашу подорож з центра села, </a:t>
            </a:r>
            <a:r>
              <a:rPr lang="uk-UA" sz="1600" b="1" dirty="0" smtClean="0"/>
              <a:t>де, </a:t>
            </a:r>
            <a:r>
              <a:rPr lang="uk-UA" sz="1600" b="1" dirty="0" smtClean="0"/>
              <a:t>в </a:t>
            </a:r>
            <a:r>
              <a:rPr lang="uk-UA" sz="1600" b="1" dirty="0" smtClean="0"/>
              <a:t>основному, </a:t>
            </a:r>
            <a:r>
              <a:rPr lang="uk-UA" sz="1600" b="1" dirty="0" smtClean="0"/>
              <a:t>мешкала єврейська </a:t>
            </a:r>
            <a:r>
              <a:rPr lang="uk-UA" sz="1600" b="1" dirty="0" smtClean="0"/>
              <a:t>громада</a:t>
            </a:r>
          </a:p>
          <a:p>
            <a:pPr algn="ctr"/>
            <a:endParaRPr lang="uk-UA" sz="1600" b="1" dirty="0" smtClean="0"/>
          </a:p>
          <a:p>
            <a:pPr algn="just"/>
            <a:r>
              <a:rPr lang="uk-UA" b="1" dirty="0" smtClean="0">
                <a:latin typeface="Monotype Corsiva" pitchFamily="66" charset="0"/>
              </a:rPr>
              <a:t>На сьогоднішній день зберігся  будинок, де мешкала єврейська </a:t>
            </a:r>
            <a:r>
              <a:rPr lang="uk-UA" b="1" dirty="0" smtClean="0">
                <a:latin typeface="Monotype Corsiva" pitchFamily="66" charset="0"/>
              </a:rPr>
              <a:t> родина ветлікаря, </a:t>
            </a:r>
            <a:r>
              <a:rPr lang="uk-UA" b="1" dirty="0" err="1" smtClean="0">
                <a:latin typeface="Monotype Corsiva" pitchFamily="66" charset="0"/>
              </a:rPr>
              <a:t>Вайнтруб</a:t>
            </a:r>
            <a:r>
              <a:rPr lang="uk-UA" b="1" dirty="0" err="1" smtClean="0">
                <a:latin typeface="Monotype Corsiva" pitchFamily="66" charset="0"/>
              </a:rPr>
              <a:t>а</a:t>
            </a:r>
            <a:r>
              <a:rPr lang="uk-UA" b="1" dirty="0" smtClean="0">
                <a:latin typeface="Monotype Corsiva" pitchFamily="66" charset="0"/>
              </a:rPr>
              <a:t> </a:t>
            </a:r>
            <a:r>
              <a:rPr lang="uk-UA" b="1" dirty="0" smtClean="0">
                <a:latin typeface="Monotype Corsiva" pitchFamily="66" charset="0"/>
              </a:rPr>
              <a:t>Семена Семеновича</a:t>
            </a:r>
            <a:endParaRPr lang="ru-RU" b="1" dirty="0">
              <a:latin typeface="Monotype Corsiva" pitchFamily="66" charset="0"/>
            </a:endParaRPr>
          </a:p>
        </p:txBody>
      </p:sp>
      <p:sp>
        <p:nvSpPr>
          <p:cNvPr id="8" name="TextBox 7"/>
          <p:cNvSpPr txBox="1"/>
          <p:nvPr/>
        </p:nvSpPr>
        <p:spPr>
          <a:xfrm>
            <a:off x="6572264" y="2143116"/>
            <a:ext cx="2357486" cy="738664"/>
          </a:xfrm>
          <a:prstGeom prst="rect">
            <a:avLst/>
          </a:prstGeom>
          <a:noFill/>
        </p:spPr>
        <p:txBody>
          <a:bodyPr wrap="square" rtlCol="0">
            <a:spAutoFit/>
          </a:bodyPr>
          <a:lstStyle/>
          <a:p>
            <a:pPr algn="ctr"/>
            <a:r>
              <a:rPr lang="uk-UA" sz="1400" dirty="0" smtClean="0"/>
              <a:t>Це візуальна реконструкція</a:t>
            </a:r>
            <a:r>
              <a:rPr lang="en-US" sz="1400" dirty="0" smtClean="0"/>
              <a:t> </a:t>
            </a:r>
            <a:r>
              <a:rPr lang="uk-UA" sz="1400" dirty="0" smtClean="0"/>
              <a:t>будинку, де мешкала родина</a:t>
            </a:r>
            <a:endParaRPr lang="ru-RU" sz="1400" dirty="0"/>
          </a:p>
        </p:txBody>
      </p:sp>
      <p:pic>
        <p:nvPicPr>
          <p:cNvPr id="10" name="Рисунок 9" descr="IMG-6bf74352f280eb6d2762b59e730f7d25-V.jpg"/>
          <p:cNvPicPr>
            <a:picLocks noChangeAspect="1"/>
          </p:cNvPicPr>
          <p:nvPr/>
        </p:nvPicPr>
        <p:blipFill>
          <a:blip r:embed="rId3" cstate="print"/>
          <a:stretch>
            <a:fillRect/>
          </a:stretch>
        </p:blipFill>
        <p:spPr>
          <a:xfrm>
            <a:off x="2857488" y="4071942"/>
            <a:ext cx="2667019" cy="1500198"/>
          </a:xfrm>
          <a:prstGeom prst="rect">
            <a:avLst/>
          </a:prstGeom>
          <a:ln>
            <a:noFill/>
          </a:ln>
          <a:effectLst>
            <a:softEdge rad="112500"/>
          </a:effectLst>
        </p:spPr>
      </p:pic>
      <p:sp>
        <p:nvSpPr>
          <p:cNvPr id="11" name="TextBox 10"/>
          <p:cNvSpPr txBox="1"/>
          <p:nvPr/>
        </p:nvSpPr>
        <p:spPr>
          <a:xfrm>
            <a:off x="5500694" y="3643314"/>
            <a:ext cx="1857388" cy="523220"/>
          </a:xfrm>
          <a:prstGeom prst="rect">
            <a:avLst/>
          </a:prstGeom>
          <a:noFill/>
        </p:spPr>
        <p:txBody>
          <a:bodyPr wrap="square" rtlCol="0">
            <a:spAutoFit/>
          </a:bodyPr>
          <a:lstStyle/>
          <a:p>
            <a:pPr algn="ctr"/>
            <a:r>
              <a:rPr lang="uk-UA" sz="1400" b="1" dirty="0" smtClean="0"/>
              <a:t>Так цей будинок  виглядає сьогодні</a:t>
            </a:r>
          </a:p>
        </p:txBody>
      </p:sp>
      <p:sp>
        <p:nvSpPr>
          <p:cNvPr id="12" name="TextBox 11"/>
          <p:cNvSpPr txBox="1"/>
          <p:nvPr/>
        </p:nvSpPr>
        <p:spPr>
          <a:xfrm>
            <a:off x="5572132" y="6215082"/>
            <a:ext cx="2132315" cy="461665"/>
          </a:xfrm>
          <a:prstGeom prst="rect">
            <a:avLst/>
          </a:prstGeom>
          <a:noFill/>
        </p:spPr>
        <p:txBody>
          <a:bodyPr wrap="none" rtlCol="0">
            <a:spAutoFit/>
          </a:bodyPr>
          <a:lstStyle/>
          <a:p>
            <a:r>
              <a:rPr lang="uk-UA" sz="2400" dirty="0" smtClean="0"/>
              <a:t>Йдемо далі…</a:t>
            </a:r>
            <a:endParaRPr lang="ru-RU" sz="2400" dirty="0"/>
          </a:p>
        </p:txBody>
      </p:sp>
      <p:pic>
        <p:nvPicPr>
          <p:cNvPr id="13" name="Рисунок 12" descr="IMG-986daaa2b255869e92235db310999c98-V.jpg"/>
          <p:cNvPicPr>
            <a:picLocks noChangeAspect="1"/>
          </p:cNvPicPr>
          <p:nvPr/>
        </p:nvPicPr>
        <p:blipFill>
          <a:blip r:embed="rId4" cstate="print"/>
          <a:stretch>
            <a:fillRect/>
          </a:stretch>
        </p:blipFill>
        <p:spPr>
          <a:xfrm>
            <a:off x="5572132" y="4714884"/>
            <a:ext cx="2214578" cy="1245700"/>
          </a:xfrm>
          <a:prstGeom prst="rect">
            <a:avLst/>
          </a:prstGeom>
          <a:ln>
            <a:noFill/>
          </a:ln>
          <a:effectLst>
            <a:softEdge rad="112500"/>
          </a:effectLst>
        </p:spPr>
      </p:pic>
      <p:sp>
        <p:nvSpPr>
          <p:cNvPr id="15" name="TextBox 14"/>
          <p:cNvSpPr txBox="1"/>
          <p:nvPr/>
        </p:nvSpPr>
        <p:spPr>
          <a:xfrm>
            <a:off x="285720" y="428604"/>
            <a:ext cx="2428892" cy="1169551"/>
          </a:xfrm>
          <a:prstGeom prst="rect">
            <a:avLst/>
          </a:prstGeom>
          <a:noFill/>
        </p:spPr>
        <p:txBody>
          <a:bodyPr wrap="square" rtlCol="0">
            <a:spAutoFit/>
          </a:bodyPr>
          <a:lstStyle/>
          <a:p>
            <a:pPr algn="ctr"/>
            <a:r>
              <a:rPr lang="ru-RU" sz="1400" dirty="0" smtClean="0">
                <a:solidFill>
                  <a:sysClr val="windowText" lastClr="000000"/>
                </a:solidFill>
                <a:latin typeface="Arial Black" pitchFamily="34" charset="0"/>
              </a:rPr>
              <a:t>А зараз я </a:t>
            </a:r>
            <a:r>
              <a:rPr lang="ru-RU" sz="1400" dirty="0" err="1" smtClean="0">
                <a:solidFill>
                  <a:sysClr val="windowText" lastClr="000000"/>
                </a:solidFill>
                <a:latin typeface="Arial Black" pitchFamily="34" charset="0"/>
              </a:rPr>
              <a:t>запрошую</a:t>
            </a:r>
            <a:r>
              <a:rPr lang="ru-RU" sz="1400" dirty="0" smtClean="0">
                <a:solidFill>
                  <a:sysClr val="windowText" lastClr="000000"/>
                </a:solidFill>
                <a:latin typeface="Arial Black" pitchFamily="34" charset="0"/>
              </a:rPr>
              <a:t> Вас разом </a:t>
            </a:r>
            <a:r>
              <a:rPr lang="ru-RU" sz="1400" dirty="0" err="1" smtClean="0">
                <a:solidFill>
                  <a:sysClr val="windowText" lastClr="000000"/>
                </a:solidFill>
                <a:latin typeface="Arial Black" pitchFamily="34" charset="0"/>
              </a:rPr>
              <a:t>зі</a:t>
            </a:r>
            <a:r>
              <a:rPr lang="ru-RU" sz="1400" dirty="0" smtClean="0">
                <a:solidFill>
                  <a:sysClr val="windowText" lastClr="000000"/>
                </a:solidFill>
                <a:latin typeface="Arial Black" pitchFamily="34" charset="0"/>
              </a:rPr>
              <a:t> мною </a:t>
            </a:r>
            <a:r>
              <a:rPr lang="ru-RU" sz="1400" dirty="0" err="1" smtClean="0">
                <a:solidFill>
                  <a:sysClr val="windowText" lastClr="000000"/>
                </a:solidFill>
                <a:latin typeface="Arial Black" pitchFamily="34" charset="0"/>
              </a:rPr>
              <a:t>поринути</a:t>
            </a:r>
            <a:r>
              <a:rPr lang="ru-RU" sz="1400" dirty="0" smtClean="0">
                <a:solidFill>
                  <a:sysClr val="windowText" lastClr="000000"/>
                </a:solidFill>
                <a:latin typeface="Arial Black" pitchFamily="34" charset="0"/>
              </a:rPr>
              <a:t> у </a:t>
            </a:r>
            <a:r>
              <a:rPr lang="ru-RU" sz="1400" dirty="0" err="1" smtClean="0">
                <a:solidFill>
                  <a:sysClr val="windowText" lastClr="000000"/>
                </a:solidFill>
                <a:latin typeface="Arial Black" pitchFamily="34" charset="0"/>
              </a:rPr>
              <a:t>віртуальну</a:t>
            </a:r>
            <a:r>
              <a:rPr lang="ru-RU" sz="1400" dirty="0" smtClean="0">
                <a:solidFill>
                  <a:sysClr val="windowText" lastClr="000000"/>
                </a:solidFill>
                <a:latin typeface="Arial Black" pitchFamily="34" charset="0"/>
              </a:rPr>
              <a:t> </a:t>
            </a:r>
            <a:r>
              <a:rPr lang="ru-RU" sz="1400" dirty="0" err="1" smtClean="0">
                <a:solidFill>
                  <a:sysClr val="windowText" lastClr="000000"/>
                </a:solidFill>
                <a:latin typeface="Arial Black" pitchFamily="34" charset="0"/>
              </a:rPr>
              <a:t>подорож</a:t>
            </a:r>
            <a:r>
              <a:rPr lang="ru-RU" sz="1400" dirty="0" smtClean="0">
                <a:solidFill>
                  <a:sysClr val="windowText" lastClr="000000"/>
                </a:solidFill>
                <a:latin typeface="Arial Black" pitchFamily="34" charset="0"/>
              </a:rPr>
              <a:t> стежками </a:t>
            </a:r>
            <a:r>
              <a:rPr lang="ru-RU" sz="1400" dirty="0" err="1" smtClean="0">
                <a:solidFill>
                  <a:sysClr val="windowText" lastClr="000000"/>
                </a:solidFill>
                <a:latin typeface="Arial Black" pitchFamily="34" charset="0"/>
              </a:rPr>
              <a:t>єврейської</a:t>
            </a:r>
            <a:r>
              <a:rPr lang="ru-RU" sz="1400" dirty="0" smtClean="0">
                <a:solidFill>
                  <a:sysClr val="windowText" lastClr="000000"/>
                </a:solidFill>
                <a:latin typeface="Arial Black" pitchFamily="34" charset="0"/>
              </a:rPr>
              <a:t> </a:t>
            </a:r>
            <a:r>
              <a:rPr lang="ru-RU" sz="1400" dirty="0" err="1" smtClean="0">
                <a:solidFill>
                  <a:sysClr val="windowText" lastClr="000000"/>
                </a:solidFill>
                <a:latin typeface="Arial Black" pitchFamily="34" charset="0"/>
              </a:rPr>
              <a:t>громади</a:t>
            </a:r>
            <a:endParaRPr lang="ru-RU" sz="1400" dirty="0">
              <a:solidFill>
                <a:sysClr val="windowText" lastClr="000000"/>
              </a:solidFill>
              <a:latin typeface="Arial Black" pitchFamily="34" charset="0"/>
            </a:endParaRPr>
          </a:p>
        </p:txBody>
      </p:sp>
      <p:pic>
        <p:nvPicPr>
          <p:cNvPr id="17" name="Рисунок 16" descr="Copilot_20260406_222426.png"/>
          <p:cNvPicPr>
            <a:picLocks noChangeAspect="1"/>
          </p:cNvPicPr>
          <p:nvPr/>
        </p:nvPicPr>
        <p:blipFill>
          <a:blip r:embed="rId5" cstate="print"/>
          <a:stretch>
            <a:fillRect/>
          </a:stretch>
        </p:blipFill>
        <p:spPr>
          <a:xfrm>
            <a:off x="4071934" y="1857364"/>
            <a:ext cx="2464611" cy="1643074"/>
          </a:xfrm>
          <a:prstGeom prst="rect">
            <a:avLst/>
          </a:prstGeom>
        </p:spPr>
      </p:pic>
      <p:pic>
        <p:nvPicPr>
          <p:cNvPr id="18" name="Рисунок 17" descr="IMG-10a3ba24ab1b21ee2bc3710cadef286d-V.jpg"/>
          <p:cNvPicPr>
            <a:picLocks noChangeAspect="1"/>
          </p:cNvPicPr>
          <p:nvPr/>
        </p:nvPicPr>
        <p:blipFill>
          <a:blip r:embed="rId6" cstate="print"/>
          <a:stretch>
            <a:fillRect/>
          </a:stretch>
        </p:blipFill>
        <p:spPr>
          <a:xfrm>
            <a:off x="7764372" y="3429000"/>
            <a:ext cx="1245700" cy="2214578"/>
          </a:xfrm>
          <a:prstGeom prst="rect">
            <a:avLst/>
          </a:prstGeom>
          <a:ln>
            <a:noFill/>
          </a:ln>
          <a:effectLst>
            <a:softEdge rad="112500"/>
          </a:effectLst>
        </p:spPr>
      </p:pic>
      <p:pic>
        <p:nvPicPr>
          <p:cNvPr id="14" name="Рисунок 13" descr="Screenshot_20260407_232245.jpg"/>
          <p:cNvPicPr>
            <a:picLocks noChangeAspect="1"/>
          </p:cNvPicPr>
          <p:nvPr/>
        </p:nvPicPr>
        <p:blipFill>
          <a:blip r:embed="rId7" cstate="print"/>
          <a:stretch>
            <a:fillRect/>
          </a:stretch>
        </p:blipFill>
        <p:spPr>
          <a:xfrm>
            <a:off x="214282" y="1714488"/>
            <a:ext cx="2357454" cy="3122012"/>
          </a:xfrm>
          <a:prstGeom prst="rect">
            <a:avLst/>
          </a:prstGeom>
          <a:ln>
            <a:noFill/>
          </a:ln>
          <a:effectLst>
            <a:outerShdw blurRad="292100" dist="139700" dir="2700000" algn="tl" rotWithShape="0">
              <a:srgbClr val="333333">
                <a:alpha val="65000"/>
              </a:srgbClr>
            </a:outerShdw>
          </a:effectLst>
        </p:spPr>
      </p:pic>
      <p:pic>
        <p:nvPicPr>
          <p:cNvPr id="16" name="Рисунок 15" descr="Screenshot_20260408_070608.jpg"/>
          <p:cNvPicPr>
            <a:picLocks noChangeAspect="1"/>
          </p:cNvPicPr>
          <p:nvPr/>
        </p:nvPicPr>
        <p:blipFill>
          <a:blip r:embed="rId8" cstate="print"/>
          <a:stretch>
            <a:fillRect/>
          </a:stretch>
        </p:blipFill>
        <p:spPr>
          <a:xfrm>
            <a:off x="285720" y="4929198"/>
            <a:ext cx="1643074" cy="1718767"/>
          </a:xfrm>
          <a:prstGeom prst="rect">
            <a:avLst/>
          </a:prstGeom>
          <a:noFill/>
          <a:ln>
            <a:no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wooden-floor-background.jpg"/>
          <p:cNvPicPr>
            <a:picLocks noChangeAspect="1"/>
          </p:cNvPicPr>
          <p:nvPr/>
        </p:nvPicPr>
        <p:blipFill>
          <a:blip r:embed="rId2"/>
          <a:stretch>
            <a:fillRect/>
          </a:stretch>
        </p:blipFill>
        <p:spPr>
          <a:xfrm>
            <a:off x="0" y="0"/>
            <a:ext cx="9144001" cy="6858000"/>
          </a:xfrm>
          <a:prstGeom prst="rect">
            <a:avLst/>
          </a:prstGeom>
          <a:ln>
            <a:noFill/>
          </a:ln>
          <a:effectLst>
            <a:softEdge rad="112500"/>
          </a:effectLst>
        </p:spPr>
      </p:pic>
      <p:pic>
        <p:nvPicPr>
          <p:cNvPr id="10" name="Рисунок 9" descr="o_1fbrhmoea16bm1id01t4l1ro461t1v.jpg"/>
          <p:cNvPicPr>
            <a:picLocks noChangeAspect="1"/>
          </p:cNvPicPr>
          <p:nvPr/>
        </p:nvPicPr>
        <p:blipFill>
          <a:blip r:embed="rId3" cstate="print"/>
          <a:srcRect r="16751"/>
          <a:stretch>
            <a:fillRect/>
          </a:stretch>
        </p:blipFill>
        <p:spPr>
          <a:xfrm>
            <a:off x="357158" y="1285860"/>
            <a:ext cx="2676203" cy="2143140"/>
          </a:xfrm>
          <a:prstGeom prst="rect">
            <a:avLst/>
          </a:prstGeom>
          <a:ln>
            <a:noFill/>
          </a:ln>
          <a:effectLst>
            <a:softEdge rad="112500"/>
          </a:effectLst>
        </p:spPr>
      </p:pic>
      <p:sp>
        <p:nvSpPr>
          <p:cNvPr id="15" name="TextBox 14"/>
          <p:cNvSpPr txBox="1"/>
          <p:nvPr/>
        </p:nvSpPr>
        <p:spPr>
          <a:xfrm>
            <a:off x="142844" y="785794"/>
            <a:ext cx="3223255" cy="307777"/>
          </a:xfrm>
          <a:prstGeom prst="rect">
            <a:avLst/>
          </a:prstGeom>
          <a:noFill/>
        </p:spPr>
        <p:txBody>
          <a:bodyPr wrap="none" rtlCol="0">
            <a:spAutoFit/>
          </a:bodyPr>
          <a:lstStyle/>
          <a:p>
            <a:r>
              <a:rPr lang="uk-UA" sz="1400" b="1" dirty="0" smtClean="0">
                <a:solidFill>
                  <a:schemeClr val="accent6"/>
                </a:solidFill>
              </a:rPr>
              <a:t>Синагога стара – як сторінка жива</a:t>
            </a:r>
          </a:p>
        </p:txBody>
      </p:sp>
      <p:sp>
        <p:nvSpPr>
          <p:cNvPr id="16" name="TextBox 15"/>
          <p:cNvSpPr txBox="1"/>
          <p:nvPr/>
        </p:nvSpPr>
        <p:spPr>
          <a:xfrm>
            <a:off x="3000364" y="1142984"/>
            <a:ext cx="3214710" cy="2123658"/>
          </a:xfrm>
          <a:prstGeom prst="rect">
            <a:avLst/>
          </a:prstGeom>
          <a:noFill/>
        </p:spPr>
        <p:txBody>
          <a:bodyPr wrap="square" rtlCol="0">
            <a:spAutoFit/>
          </a:bodyPr>
          <a:lstStyle/>
          <a:p>
            <a:pPr algn="ctr"/>
            <a:r>
              <a:rPr lang="uk-UA" sz="1200" b="1" dirty="0" smtClean="0">
                <a:solidFill>
                  <a:sysClr val="windowText" lastClr="000000"/>
                </a:solidFill>
              </a:rPr>
              <a:t>У 1887 році в Кузьмині було дві синагоги, але на жаль, збереглася до нашого часу тільки одна, яку звели у 30-х роках ХІХ ст. Зі слів жительки села, </a:t>
            </a:r>
            <a:r>
              <a:rPr lang="uk-UA" sz="1200" b="1" dirty="0" err="1" smtClean="0">
                <a:solidFill>
                  <a:sysClr val="windowText" lastClr="000000"/>
                </a:solidFill>
              </a:rPr>
              <a:t>Атаманюк</a:t>
            </a:r>
            <a:r>
              <a:rPr lang="uk-UA" sz="1200" b="1" dirty="0" smtClean="0">
                <a:solidFill>
                  <a:sysClr val="windowText" lastClr="000000"/>
                </a:solidFill>
              </a:rPr>
              <a:t> Аполлінарії Антонівни,  всередині була кахельна підлога, стіни побілені білим вапном. На першому поверсі молились чоловіки, на другому – жінки. На другий поверх вели сходи, зроблені з дерева. В стіні була ніша, де зберігалася Тора</a:t>
            </a:r>
            <a:endParaRPr lang="ru-RU" sz="1200" b="1" dirty="0">
              <a:solidFill>
                <a:sysClr val="windowText" lastClr="000000"/>
              </a:solidFill>
            </a:endParaRPr>
          </a:p>
        </p:txBody>
      </p:sp>
      <p:sp>
        <p:nvSpPr>
          <p:cNvPr id="18" name="Стрелка вниз 17"/>
          <p:cNvSpPr/>
          <p:nvPr/>
        </p:nvSpPr>
        <p:spPr>
          <a:xfrm>
            <a:off x="4500562" y="3643314"/>
            <a:ext cx="142876"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p:cNvSpPr txBox="1"/>
          <p:nvPr/>
        </p:nvSpPr>
        <p:spPr>
          <a:xfrm>
            <a:off x="2870252" y="3286124"/>
            <a:ext cx="3403496" cy="338554"/>
          </a:xfrm>
          <a:prstGeom prst="rect">
            <a:avLst/>
          </a:prstGeom>
          <a:noFill/>
        </p:spPr>
        <p:txBody>
          <a:bodyPr wrap="none" rtlCol="0">
            <a:spAutoFit/>
          </a:bodyPr>
          <a:lstStyle/>
          <a:p>
            <a:r>
              <a:rPr lang="uk-UA" sz="1600" dirty="0" smtClean="0">
                <a:solidFill>
                  <a:sysClr val="windowText" lastClr="000000"/>
                </a:solidFill>
                <a:latin typeface="Arial Black" pitchFamily="34" charset="0"/>
              </a:rPr>
              <a:t>Так вона виглядає сьогодні</a:t>
            </a:r>
            <a:endParaRPr lang="ru-RU" sz="1600" dirty="0">
              <a:solidFill>
                <a:sysClr val="windowText" lastClr="000000"/>
              </a:solidFill>
              <a:latin typeface="Arial Black" pitchFamily="34" charset="0"/>
            </a:endParaRPr>
          </a:p>
        </p:txBody>
      </p:sp>
      <p:pic>
        <p:nvPicPr>
          <p:cNvPr id="20" name="Рисунок 19" descr="IMG-9d2fe4fe13351fec29dbd21c54aa0dc5-V.jpg"/>
          <p:cNvPicPr>
            <a:picLocks noChangeAspect="1"/>
          </p:cNvPicPr>
          <p:nvPr/>
        </p:nvPicPr>
        <p:blipFill>
          <a:blip r:embed="rId4" cstate="print"/>
          <a:stretch>
            <a:fillRect/>
          </a:stretch>
        </p:blipFill>
        <p:spPr>
          <a:xfrm>
            <a:off x="5429256" y="4000504"/>
            <a:ext cx="1446619" cy="2571768"/>
          </a:xfrm>
          <a:prstGeom prst="rect">
            <a:avLst/>
          </a:prstGeom>
          <a:ln>
            <a:noFill/>
          </a:ln>
          <a:effectLst>
            <a:outerShdw blurRad="292100" dist="139700" dir="2700000" algn="tl" rotWithShape="0">
              <a:srgbClr val="333333">
                <a:alpha val="65000"/>
              </a:srgbClr>
            </a:outerShdw>
          </a:effectLst>
        </p:spPr>
      </p:pic>
      <p:pic>
        <p:nvPicPr>
          <p:cNvPr id="21" name="Рисунок 20" descr="IMG-f9e013a06867be65e4e397a21f398783-V.jpg"/>
          <p:cNvPicPr>
            <a:picLocks noChangeAspect="1"/>
          </p:cNvPicPr>
          <p:nvPr/>
        </p:nvPicPr>
        <p:blipFill>
          <a:blip r:embed="rId5" cstate="print"/>
          <a:stretch>
            <a:fillRect/>
          </a:stretch>
        </p:blipFill>
        <p:spPr>
          <a:xfrm>
            <a:off x="7286644" y="3929066"/>
            <a:ext cx="1486803" cy="2643206"/>
          </a:xfrm>
          <a:prstGeom prst="rect">
            <a:avLst/>
          </a:prstGeom>
          <a:ln>
            <a:noFill/>
          </a:ln>
          <a:effectLst>
            <a:outerShdw blurRad="292100" dist="139700" dir="2700000" algn="tl" rotWithShape="0">
              <a:srgbClr val="333333">
                <a:alpha val="65000"/>
              </a:srgbClr>
            </a:outerShdw>
          </a:effectLst>
        </p:spPr>
      </p:pic>
      <p:pic>
        <p:nvPicPr>
          <p:cNvPr id="22" name="Рисунок 21" descr="IMG-092134fb60987b1f770ff7cdcb0741bd-V.jpg"/>
          <p:cNvPicPr>
            <a:picLocks noChangeAspect="1"/>
          </p:cNvPicPr>
          <p:nvPr/>
        </p:nvPicPr>
        <p:blipFill>
          <a:blip r:embed="rId6" cstate="print"/>
          <a:stretch>
            <a:fillRect/>
          </a:stretch>
        </p:blipFill>
        <p:spPr>
          <a:xfrm flipH="1">
            <a:off x="642910" y="4214818"/>
            <a:ext cx="1285884" cy="2286017"/>
          </a:xfrm>
          <a:prstGeom prst="rect">
            <a:avLst/>
          </a:prstGeom>
          <a:ln>
            <a:noFill/>
          </a:ln>
          <a:effectLst>
            <a:outerShdw blurRad="292100" dist="139700" dir="2700000" algn="tl" rotWithShape="0">
              <a:srgbClr val="333333">
                <a:alpha val="65000"/>
              </a:srgbClr>
            </a:outerShdw>
          </a:effectLst>
        </p:spPr>
      </p:pic>
      <p:pic>
        <p:nvPicPr>
          <p:cNvPr id="7" name="Рисунок 6" descr="IMG-921ff38cd70aabab333ceb96515e2f27-V.jpg"/>
          <p:cNvPicPr>
            <a:picLocks noChangeAspect="1"/>
          </p:cNvPicPr>
          <p:nvPr/>
        </p:nvPicPr>
        <p:blipFill>
          <a:blip r:embed="rId7" cstate="print"/>
          <a:stretch>
            <a:fillRect/>
          </a:stretch>
        </p:blipFill>
        <p:spPr>
          <a:xfrm>
            <a:off x="2143108" y="4071942"/>
            <a:ext cx="3130229" cy="2357454"/>
          </a:xfrm>
          <a:prstGeom prst="rect">
            <a:avLst/>
          </a:prstGeom>
          <a:ln>
            <a:noFill/>
          </a:ln>
          <a:effectLst>
            <a:softEdge rad="112500"/>
          </a:effectLst>
        </p:spPr>
      </p:pic>
      <p:sp>
        <p:nvSpPr>
          <p:cNvPr id="13" name="TextBox 12"/>
          <p:cNvSpPr txBox="1"/>
          <p:nvPr/>
        </p:nvSpPr>
        <p:spPr>
          <a:xfrm>
            <a:off x="1357290" y="428604"/>
            <a:ext cx="6421694" cy="369332"/>
          </a:xfrm>
          <a:prstGeom prst="rect">
            <a:avLst/>
          </a:prstGeom>
          <a:noFill/>
        </p:spPr>
        <p:txBody>
          <a:bodyPr wrap="none" rtlCol="0">
            <a:spAutoFit/>
          </a:bodyPr>
          <a:lstStyle/>
          <a:p>
            <a:r>
              <a:rPr lang="uk-UA" dirty="0" smtClean="0"/>
              <a:t>Далі ми потрапляємо у духовне життя єврейської громади</a:t>
            </a:r>
            <a:endParaRPr lang="ru-RU" dirty="0"/>
          </a:p>
        </p:txBody>
      </p:sp>
      <p:pic>
        <p:nvPicPr>
          <p:cNvPr id="14" name="Рисунок 13" descr="Gemini_Generated_Image_suifhrsuifhrsuif.png"/>
          <p:cNvPicPr>
            <a:picLocks noChangeAspect="1"/>
          </p:cNvPicPr>
          <p:nvPr/>
        </p:nvPicPr>
        <p:blipFill>
          <a:blip r:embed="rId8" cstate="print"/>
          <a:srcRect r="6082"/>
          <a:stretch>
            <a:fillRect/>
          </a:stretch>
        </p:blipFill>
        <p:spPr>
          <a:xfrm>
            <a:off x="6357950" y="1428736"/>
            <a:ext cx="2428892" cy="1714512"/>
          </a:xfrm>
          <a:prstGeom prst="rect">
            <a:avLst/>
          </a:prstGeom>
          <a:ln>
            <a:noFill/>
          </a:ln>
          <a:effectLst>
            <a:softEdge rad="112500"/>
          </a:effectLst>
        </p:spPr>
      </p:pic>
      <p:sp>
        <p:nvSpPr>
          <p:cNvPr id="17" name="TextBox 16"/>
          <p:cNvSpPr txBox="1"/>
          <p:nvPr/>
        </p:nvSpPr>
        <p:spPr>
          <a:xfrm>
            <a:off x="6715140" y="1000108"/>
            <a:ext cx="184731" cy="369332"/>
          </a:xfrm>
          <a:prstGeom prst="rect">
            <a:avLst/>
          </a:prstGeom>
          <a:noFill/>
        </p:spPr>
        <p:txBody>
          <a:bodyPr wrap="none" rtlCol="0">
            <a:spAutoFit/>
          </a:bodyPr>
          <a:lstStyle/>
          <a:p>
            <a:endParaRPr lang="ru-RU" dirty="0"/>
          </a:p>
        </p:txBody>
      </p:sp>
      <p:sp>
        <p:nvSpPr>
          <p:cNvPr id="23" name="TextBox 22"/>
          <p:cNvSpPr txBox="1"/>
          <p:nvPr/>
        </p:nvSpPr>
        <p:spPr>
          <a:xfrm>
            <a:off x="6643702" y="1000108"/>
            <a:ext cx="2213298" cy="307777"/>
          </a:xfrm>
          <a:prstGeom prst="rect">
            <a:avLst/>
          </a:prstGeom>
          <a:noFill/>
        </p:spPr>
        <p:txBody>
          <a:bodyPr wrap="none" rtlCol="0">
            <a:spAutoFit/>
          </a:bodyPr>
          <a:lstStyle/>
          <a:p>
            <a:r>
              <a:rPr lang="uk-UA" sz="1400" dirty="0" smtClean="0">
                <a:solidFill>
                  <a:srgbClr val="002060"/>
                </a:solidFill>
              </a:rPr>
              <a:t>Візуальна реконструкція</a:t>
            </a:r>
            <a:endParaRPr lang="ru-RU" sz="1400" dirty="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descr="wooden-floor-background.jpg"/>
          <p:cNvPicPr>
            <a:picLocks noChangeAspect="1"/>
          </p:cNvPicPr>
          <p:nvPr/>
        </p:nvPicPr>
        <p:blipFill>
          <a:blip r:embed="rId2"/>
          <a:stretch>
            <a:fillRect/>
          </a:stretch>
        </p:blipFill>
        <p:spPr>
          <a:xfrm>
            <a:off x="0" y="0"/>
            <a:ext cx="9144001" cy="6858000"/>
          </a:xfrm>
          <a:prstGeom prst="rect">
            <a:avLst/>
          </a:prstGeom>
          <a:ln>
            <a:noFill/>
          </a:ln>
          <a:effectLst>
            <a:softEdge rad="112500"/>
          </a:effectLst>
        </p:spPr>
      </p:pic>
      <p:sp>
        <p:nvSpPr>
          <p:cNvPr id="5" name="TextBox 4"/>
          <p:cNvSpPr txBox="1"/>
          <p:nvPr/>
        </p:nvSpPr>
        <p:spPr>
          <a:xfrm>
            <a:off x="500034" y="285728"/>
            <a:ext cx="8215370" cy="830997"/>
          </a:xfrm>
          <a:prstGeom prst="rect">
            <a:avLst/>
          </a:prstGeom>
          <a:noFill/>
        </p:spPr>
        <p:txBody>
          <a:bodyPr wrap="square" rtlCol="0">
            <a:spAutoFit/>
          </a:bodyPr>
          <a:lstStyle/>
          <a:p>
            <a:pPr algn="ctr"/>
            <a:r>
              <a:rPr lang="ru-RU" sz="2400" b="1" dirty="0" err="1" smtClean="0">
                <a:solidFill>
                  <a:srgbClr val="0070C0"/>
                </a:solidFill>
                <a:latin typeface="Monotype Corsiva" pitchFamily="66" charset="0"/>
              </a:rPr>
              <a:t>Сліди</a:t>
            </a:r>
            <a:r>
              <a:rPr lang="ru-RU" sz="2400" b="1" dirty="0" smtClean="0">
                <a:solidFill>
                  <a:srgbClr val="0070C0"/>
                </a:solidFill>
                <a:latin typeface="Monotype Corsiva" pitchFamily="66" charset="0"/>
              </a:rPr>
              <a:t> </a:t>
            </a:r>
            <a:r>
              <a:rPr lang="ru-RU" sz="2400" b="1" dirty="0" err="1" smtClean="0">
                <a:solidFill>
                  <a:srgbClr val="0070C0"/>
                </a:solidFill>
                <a:latin typeface="Monotype Corsiva" pitchFamily="66" charset="0"/>
              </a:rPr>
              <a:t>минулого</a:t>
            </a:r>
            <a:r>
              <a:rPr lang="ru-RU" sz="2400" b="1" dirty="0" smtClean="0">
                <a:solidFill>
                  <a:srgbClr val="0070C0"/>
                </a:solidFill>
                <a:latin typeface="Monotype Corsiva" pitchFamily="66" charset="0"/>
              </a:rPr>
              <a:t>, </a:t>
            </a:r>
            <a:r>
              <a:rPr lang="ru-RU" sz="2400" b="1" dirty="0" err="1" smtClean="0">
                <a:solidFill>
                  <a:srgbClr val="0070C0"/>
                </a:solidFill>
                <a:latin typeface="Monotype Corsiva" pitchFamily="66" charset="0"/>
              </a:rPr>
              <a:t>що</a:t>
            </a:r>
            <a:r>
              <a:rPr lang="ru-RU" sz="2400" b="1" dirty="0" smtClean="0">
                <a:solidFill>
                  <a:srgbClr val="0070C0"/>
                </a:solidFill>
                <a:latin typeface="Monotype Corsiva" pitchFamily="66" charset="0"/>
              </a:rPr>
              <a:t> </a:t>
            </a:r>
            <a:r>
              <a:rPr lang="ru-RU" sz="2400" b="1" dirty="0" err="1" smtClean="0">
                <a:solidFill>
                  <a:srgbClr val="0070C0"/>
                </a:solidFill>
                <a:latin typeface="Monotype Corsiva" pitchFamily="66" charset="0"/>
              </a:rPr>
              <a:t>збереглися</a:t>
            </a:r>
            <a:r>
              <a:rPr lang="ru-RU" sz="2400" b="1" dirty="0" smtClean="0">
                <a:solidFill>
                  <a:srgbClr val="0070C0"/>
                </a:solidFill>
                <a:latin typeface="Monotype Corsiva" pitchFamily="66" charset="0"/>
              </a:rPr>
              <a:t> у </a:t>
            </a:r>
            <a:r>
              <a:rPr lang="ru-RU" sz="2400" b="1" dirty="0" err="1" smtClean="0">
                <a:solidFill>
                  <a:srgbClr val="0070C0"/>
                </a:solidFill>
                <a:latin typeface="Monotype Corsiva" pitchFamily="66" charset="0"/>
              </a:rPr>
              <a:t>стіні</a:t>
            </a:r>
            <a:r>
              <a:rPr lang="ru-RU" sz="2400" b="1" dirty="0" smtClean="0">
                <a:solidFill>
                  <a:srgbClr val="0070C0"/>
                </a:solidFill>
                <a:latin typeface="Monotype Corsiva" pitchFamily="66" charset="0"/>
              </a:rPr>
              <a:t> </a:t>
            </a:r>
            <a:r>
              <a:rPr lang="ru-RU" sz="2400" b="1" dirty="0" err="1" smtClean="0">
                <a:solidFill>
                  <a:srgbClr val="0070C0"/>
                </a:solidFill>
                <a:latin typeface="Monotype Corsiva" pitchFamily="66" charset="0"/>
              </a:rPr>
              <a:t>й</a:t>
            </a:r>
            <a:r>
              <a:rPr lang="ru-RU" sz="2400" b="1" dirty="0" smtClean="0">
                <a:solidFill>
                  <a:srgbClr val="0070C0"/>
                </a:solidFill>
                <a:latin typeface="Monotype Corsiva" pitchFamily="66" charset="0"/>
              </a:rPr>
              <a:t> </a:t>
            </a:r>
            <a:r>
              <a:rPr lang="ru-RU" sz="2400" b="1" dirty="0" err="1" smtClean="0">
                <a:solidFill>
                  <a:srgbClr val="0070C0"/>
                </a:solidFill>
                <a:latin typeface="Monotype Corsiva" pitchFamily="66" charset="0"/>
              </a:rPr>
              <a:t>перетворилися</a:t>
            </a:r>
            <a:r>
              <a:rPr lang="ru-RU" sz="2400" b="1" dirty="0" smtClean="0">
                <a:solidFill>
                  <a:srgbClr val="0070C0"/>
                </a:solidFill>
                <a:latin typeface="Monotype Corsiva" pitchFamily="66" charset="0"/>
              </a:rPr>
              <a:t> на символ</a:t>
            </a:r>
          </a:p>
          <a:p>
            <a:pPr algn="ctr"/>
            <a:endParaRPr lang="uk-UA" sz="1200" b="1" dirty="0" smtClean="0">
              <a:solidFill>
                <a:srgbClr val="FF0000"/>
              </a:solidFill>
              <a:latin typeface="+mj-lt"/>
            </a:endParaRPr>
          </a:p>
          <a:p>
            <a:endParaRPr lang="uk-UA" sz="1200" dirty="0" smtClean="0">
              <a:solidFill>
                <a:sysClr val="windowText" lastClr="000000"/>
              </a:solidFill>
            </a:endParaRPr>
          </a:p>
        </p:txBody>
      </p:sp>
      <p:pic>
        <p:nvPicPr>
          <p:cNvPr id="8" name="Рисунок 7" descr="IMG-4d0dc37752dd1f5ef6a0ef88d22191e9-V.jpg"/>
          <p:cNvPicPr>
            <a:picLocks noChangeAspect="1"/>
          </p:cNvPicPr>
          <p:nvPr/>
        </p:nvPicPr>
        <p:blipFill>
          <a:blip r:embed="rId3" cstate="print"/>
          <a:stretch>
            <a:fillRect/>
          </a:stretch>
        </p:blipFill>
        <p:spPr>
          <a:xfrm>
            <a:off x="214282" y="1071546"/>
            <a:ext cx="1285884" cy="2286016"/>
          </a:xfrm>
          <a:prstGeom prst="rect">
            <a:avLst/>
          </a:prstGeom>
          <a:ln>
            <a:noFill/>
          </a:ln>
          <a:effectLst>
            <a:outerShdw blurRad="292100" dist="139700" dir="2700000" algn="tl" rotWithShape="0">
              <a:srgbClr val="333333">
                <a:alpha val="65000"/>
              </a:srgbClr>
            </a:outerShdw>
          </a:effectLst>
        </p:spPr>
      </p:pic>
      <p:pic>
        <p:nvPicPr>
          <p:cNvPr id="9" name="Рисунок 8" descr="IMG-7bd7bd61900ac150aee3ae27cfa7c5e4-V.jpg"/>
          <p:cNvPicPr>
            <a:picLocks noChangeAspect="1"/>
          </p:cNvPicPr>
          <p:nvPr/>
        </p:nvPicPr>
        <p:blipFill>
          <a:blip r:embed="rId4" cstate="print"/>
          <a:srcRect l="10887" t="25806" r="20162"/>
          <a:stretch>
            <a:fillRect/>
          </a:stretch>
        </p:blipFill>
        <p:spPr>
          <a:xfrm>
            <a:off x="6000760" y="1714488"/>
            <a:ext cx="2692902" cy="162991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1643042" y="1857364"/>
            <a:ext cx="4214842" cy="1384995"/>
          </a:xfrm>
          <a:prstGeom prst="rect">
            <a:avLst/>
          </a:prstGeom>
          <a:noFill/>
        </p:spPr>
        <p:txBody>
          <a:bodyPr wrap="square" rtlCol="0">
            <a:spAutoFit/>
          </a:bodyPr>
          <a:lstStyle/>
          <a:p>
            <a:pPr algn="just"/>
            <a:r>
              <a:rPr lang="ru-RU" sz="1400" b="1" dirty="0" smtClean="0"/>
              <a:t>Цей орнамент </a:t>
            </a:r>
            <a:r>
              <a:rPr lang="ru-RU" sz="1400" b="1" dirty="0" err="1" smtClean="0"/>
              <a:t>нагаду</a:t>
            </a:r>
            <a:r>
              <a:rPr lang="uk-UA" sz="1400" b="1" dirty="0" smtClean="0"/>
              <a:t>є</a:t>
            </a:r>
            <a:r>
              <a:rPr lang="ru-RU" sz="1400" b="1" dirty="0" smtClean="0"/>
              <a:t> нам про </a:t>
            </a:r>
            <a:r>
              <a:rPr lang="ru-RU" sz="1400" b="1" dirty="0" err="1" smtClean="0"/>
              <a:t>святиню</a:t>
            </a:r>
            <a:r>
              <a:rPr lang="ru-RU" sz="1400" b="1" dirty="0" smtClean="0"/>
              <a:t>, яка </a:t>
            </a:r>
            <a:r>
              <a:rPr lang="ru-RU" sz="1400" b="1" dirty="0" err="1" smtClean="0"/>
              <a:t>була</a:t>
            </a:r>
            <a:r>
              <a:rPr lang="ru-RU" sz="1400" b="1" dirty="0" smtClean="0"/>
              <a:t> центром </a:t>
            </a:r>
            <a:r>
              <a:rPr lang="ru-RU" sz="1400" b="1" dirty="0" err="1" smtClean="0"/>
              <a:t>громади</a:t>
            </a:r>
            <a:r>
              <a:rPr lang="ru-RU" sz="1400" b="1" dirty="0" smtClean="0"/>
              <a:t>. </a:t>
            </a:r>
            <a:r>
              <a:rPr lang="ru-RU" sz="1400" b="1" dirty="0" err="1" smtClean="0"/>
              <a:t>Фрагменти</a:t>
            </a:r>
            <a:r>
              <a:rPr lang="ru-RU" sz="1400" b="1" dirty="0" smtClean="0"/>
              <a:t> </a:t>
            </a:r>
            <a:r>
              <a:rPr lang="ru-RU" sz="1400" b="1" dirty="0" err="1" smtClean="0"/>
              <a:t>розпису</a:t>
            </a:r>
            <a:r>
              <a:rPr lang="ru-RU" sz="1400" b="1" dirty="0" smtClean="0"/>
              <a:t> </a:t>
            </a:r>
            <a:r>
              <a:rPr lang="ru-RU" sz="1400" b="1" dirty="0" err="1" smtClean="0"/>
              <a:t>зберігають</a:t>
            </a:r>
            <a:r>
              <a:rPr lang="ru-RU" sz="1400" b="1" dirty="0" smtClean="0"/>
              <a:t> </a:t>
            </a:r>
            <a:r>
              <a:rPr lang="ru-RU" sz="1400" b="1" dirty="0" err="1" smtClean="0"/>
              <a:t>пам</a:t>
            </a:r>
            <a:r>
              <a:rPr lang="en-US" sz="1400" b="1" dirty="0" smtClean="0"/>
              <a:t>’</a:t>
            </a:r>
            <a:r>
              <a:rPr lang="ru-RU" sz="1400" b="1" dirty="0" smtClean="0"/>
              <a:t>ять про </a:t>
            </a:r>
            <a:r>
              <a:rPr lang="ru-RU" sz="1400" b="1" dirty="0" err="1" smtClean="0"/>
              <a:t>високу</a:t>
            </a:r>
            <a:r>
              <a:rPr lang="ru-RU" sz="1400" b="1" dirty="0" smtClean="0"/>
              <a:t>, </a:t>
            </a:r>
            <a:r>
              <a:rPr lang="ru-RU" sz="1400" b="1" dirty="0" err="1" smtClean="0"/>
              <a:t>духовну</a:t>
            </a:r>
            <a:r>
              <a:rPr lang="ru-RU" sz="1400" b="1" dirty="0" smtClean="0"/>
              <a:t> культуру </a:t>
            </a:r>
            <a:r>
              <a:rPr lang="ru-RU" sz="1400" b="1" dirty="0" err="1" smtClean="0"/>
              <a:t>громади</a:t>
            </a:r>
            <a:r>
              <a:rPr lang="ru-RU" sz="1400" b="1" dirty="0" smtClean="0"/>
              <a:t>. </a:t>
            </a:r>
            <a:r>
              <a:rPr lang="ru-RU" sz="1400" b="1" dirty="0" err="1" smtClean="0"/>
              <a:t>Можливо</a:t>
            </a:r>
            <a:r>
              <a:rPr lang="ru-RU" sz="1400" b="1" dirty="0" smtClean="0"/>
              <a:t>, </a:t>
            </a:r>
            <a:r>
              <a:rPr lang="ru-RU" sz="1400" b="1" dirty="0" err="1" smtClean="0"/>
              <a:t>цей</a:t>
            </a:r>
            <a:r>
              <a:rPr lang="ru-RU" sz="1400" b="1" dirty="0" smtClean="0"/>
              <a:t> орнамент </a:t>
            </a:r>
            <a:r>
              <a:rPr lang="ru-RU" sz="1400" b="1" dirty="0" err="1" smtClean="0"/>
              <a:t>міг</a:t>
            </a:r>
            <a:r>
              <a:rPr lang="ru-RU" sz="1400" b="1" dirty="0" smtClean="0"/>
              <a:t> </a:t>
            </a:r>
            <a:r>
              <a:rPr lang="ru-RU" sz="1400" b="1" dirty="0" err="1" smtClean="0"/>
              <a:t>символізувати</a:t>
            </a:r>
            <a:r>
              <a:rPr lang="ru-RU" sz="1400" b="1" dirty="0" smtClean="0"/>
              <a:t> </a:t>
            </a:r>
            <a:r>
              <a:rPr lang="ru-RU" sz="1400" b="1" dirty="0" err="1" smtClean="0"/>
              <a:t>святість</a:t>
            </a:r>
            <a:r>
              <a:rPr lang="ru-RU" sz="1400" b="1" dirty="0" smtClean="0"/>
              <a:t> Тори </a:t>
            </a:r>
            <a:r>
              <a:rPr lang="ru-RU" sz="1400" b="1" dirty="0" err="1" smtClean="0"/>
              <a:t>або</a:t>
            </a:r>
            <a:r>
              <a:rPr lang="ru-RU" sz="1400" b="1" dirty="0" smtClean="0"/>
              <a:t> </a:t>
            </a:r>
            <a:r>
              <a:rPr lang="ru-RU" sz="1400" b="1" dirty="0" err="1" smtClean="0"/>
              <a:t>духовне</a:t>
            </a:r>
            <a:r>
              <a:rPr lang="ru-RU" sz="1400" b="1" dirty="0" smtClean="0"/>
              <a:t> </a:t>
            </a:r>
            <a:r>
              <a:rPr lang="ru-RU" sz="1400" b="1" dirty="0" err="1" smtClean="0"/>
              <a:t>життя</a:t>
            </a:r>
            <a:r>
              <a:rPr lang="ru-RU" sz="1400" b="1" dirty="0" smtClean="0"/>
              <a:t>…</a:t>
            </a:r>
            <a:endParaRPr lang="ru-RU" sz="1400" b="1" dirty="0"/>
          </a:p>
        </p:txBody>
      </p:sp>
      <p:sp>
        <p:nvSpPr>
          <p:cNvPr id="10" name="TextBox 9"/>
          <p:cNvSpPr txBox="1"/>
          <p:nvPr/>
        </p:nvSpPr>
        <p:spPr>
          <a:xfrm>
            <a:off x="1500166" y="785794"/>
            <a:ext cx="7215238" cy="830997"/>
          </a:xfrm>
          <a:prstGeom prst="rect">
            <a:avLst/>
          </a:prstGeom>
          <a:noFill/>
        </p:spPr>
        <p:txBody>
          <a:bodyPr wrap="square" rtlCol="0">
            <a:spAutoFit/>
          </a:bodyPr>
          <a:lstStyle/>
          <a:p>
            <a:pPr algn="just"/>
            <a:r>
              <a:rPr lang="uk-UA" sz="1200" b="1" dirty="0" smtClean="0">
                <a:solidFill>
                  <a:sysClr val="windowText" lastClr="000000"/>
                </a:solidFill>
              </a:rPr>
              <a:t>У 2018 році сталася пожежа, згорів дах, стіни уціліли. Як з</a:t>
            </a:r>
            <a:r>
              <a:rPr lang="en-US" sz="1200" b="1" dirty="0" smtClean="0">
                <a:solidFill>
                  <a:sysClr val="windowText" lastClr="000000"/>
                </a:solidFill>
                <a:latin typeface="Harlow Solid Italic" pitchFamily="82" charset="0"/>
              </a:rPr>
              <a:t>’</a:t>
            </a:r>
            <a:r>
              <a:rPr lang="uk-UA" sz="1200" b="1" dirty="0" smtClean="0">
                <a:solidFill>
                  <a:sysClr val="windowText" lastClr="000000"/>
                </a:solidFill>
              </a:rPr>
              <a:t>ясувалось, завдяки цій пожежі, відкрилася частина стінопису, що оздоблював колись </a:t>
            </a:r>
            <a:r>
              <a:rPr lang="uk-UA" sz="1200" b="1" dirty="0" err="1" smtClean="0">
                <a:solidFill>
                  <a:sysClr val="windowText" lastClr="000000"/>
                </a:solidFill>
              </a:rPr>
              <a:t>арон-га-кодеш</a:t>
            </a:r>
            <a:r>
              <a:rPr lang="uk-UA" sz="1200" b="1" dirty="0" smtClean="0">
                <a:solidFill>
                  <a:sysClr val="windowText" lastClr="000000"/>
                </a:solidFill>
              </a:rPr>
              <a:t> ( </a:t>
            </a:r>
            <a:r>
              <a:rPr lang="uk-UA" sz="1200" b="1" dirty="0" smtClean="0">
                <a:solidFill>
                  <a:sysClr val="windowText" lastClr="000000"/>
                </a:solidFill>
              </a:rPr>
              <a:t>священна арка </a:t>
            </a:r>
            <a:r>
              <a:rPr lang="uk-UA" sz="1200" b="1" dirty="0" smtClean="0">
                <a:solidFill>
                  <a:sysClr val="windowText" lastClr="000000"/>
                </a:solidFill>
              </a:rPr>
              <a:t>з сувоями Тори). Тут видно фрагменти якогось рослинного оздоблення, і щоби до кінця розшифрувати цей стінопис, потрібно повністю його розчистити</a:t>
            </a:r>
          </a:p>
        </p:txBody>
      </p:sp>
      <p:sp>
        <p:nvSpPr>
          <p:cNvPr id="11" name="TextBox 10"/>
          <p:cNvSpPr txBox="1"/>
          <p:nvPr/>
        </p:nvSpPr>
        <p:spPr>
          <a:xfrm>
            <a:off x="428596" y="4000504"/>
            <a:ext cx="3500462" cy="2092881"/>
          </a:xfrm>
          <a:prstGeom prst="rect">
            <a:avLst/>
          </a:prstGeom>
          <a:noFill/>
        </p:spPr>
        <p:txBody>
          <a:bodyPr wrap="square" rtlCol="0">
            <a:spAutoFit/>
          </a:bodyPr>
          <a:lstStyle/>
          <a:p>
            <a:pPr algn="ctr"/>
            <a:r>
              <a:rPr lang="uk-UA" sz="1600" dirty="0" smtClean="0">
                <a:latin typeface="Arial Black" pitchFamily="34" charset="0"/>
              </a:rPr>
              <a:t>Праворуч від синагоги, за кілька десятків метра, є озерце.</a:t>
            </a:r>
          </a:p>
          <a:p>
            <a:pPr algn="ctr"/>
            <a:r>
              <a:rPr lang="uk-UA" sz="1600" dirty="0" smtClean="0">
                <a:latin typeface="Arial Black" pitchFamily="34" charset="0"/>
              </a:rPr>
              <a:t>Колись тут була </a:t>
            </a:r>
            <a:r>
              <a:rPr lang="uk-UA" sz="1600" dirty="0" err="1" smtClean="0">
                <a:latin typeface="Arial Black" pitchFamily="34" charset="0"/>
              </a:rPr>
              <a:t>міква</a:t>
            </a:r>
            <a:r>
              <a:rPr lang="uk-UA" sz="1600" dirty="0" smtClean="0">
                <a:latin typeface="Arial Black" pitchFamily="34" charset="0"/>
              </a:rPr>
              <a:t> – місце, яке євреї використовували для ритуального омовіння </a:t>
            </a:r>
            <a:endParaRPr lang="ru-RU" sz="1600" dirty="0" smtClean="0">
              <a:latin typeface="Arial Black" pitchFamily="34" charset="0"/>
            </a:endParaRPr>
          </a:p>
          <a:p>
            <a:endParaRPr lang="ru-RU" dirty="0"/>
          </a:p>
        </p:txBody>
      </p:sp>
      <p:pic>
        <p:nvPicPr>
          <p:cNvPr id="12" name="Рисунок 11" descr="IMG-a711e1fc251cb0f9016052ff73b1f24e-V.jpg"/>
          <p:cNvPicPr>
            <a:picLocks noChangeAspect="1"/>
          </p:cNvPicPr>
          <p:nvPr/>
        </p:nvPicPr>
        <p:blipFill>
          <a:blip r:embed="rId5"/>
          <a:stretch>
            <a:fillRect/>
          </a:stretch>
        </p:blipFill>
        <p:spPr>
          <a:xfrm>
            <a:off x="4357686" y="3786190"/>
            <a:ext cx="4286280" cy="241103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Рисунок 13" descr="1643228353_40-abrakadabra-fun-p-prezentatsii-istoriya-58.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785786" y="357166"/>
            <a:ext cx="7643866" cy="369332"/>
          </a:xfrm>
          <a:prstGeom prst="rect">
            <a:avLst/>
          </a:prstGeom>
          <a:noFill/>
        </p:spPr>
        <p:txBody>
          <a:bodyPr wrap="square" rtlCol="0">
            <a:spAutoFit/>
          </a:bodyPr>
          <a:lstStyle/>
          <a:p>
            <a:pPr algn="ctr"/>
            <a:r>
              <a:rPr lang="ru-RU" dirty="0" err="1" smtClean="0">
                <a:latin typeface="Arial Black" pitchFamily="34" charset="0"/>
              </a:rPr>
              <a:t>Прямуємо</a:t>
            </a:r>
            <a:r>
              <a:rPr lang="ru-RU" dirty="0" smtClean="0">
                <a:latin typeface="Arial Black" pitchFamily="34" charset="0"/>
              </a:rPr>
              <a:t> до </a:t>
            </a:r>
            <a:r>
              <a:rPr lang="ru-RU" dirty="0" err="1" smtClean="0">
                <a:latin typeface="Arial Black" pitchFamily="34" charset="0"/>
              </a:rPr>
              <a:t>ремісничого</a:t>
            </a:r>
            <a:r>
              <a:rPr lang="ru-RU" dirty="0" smtClean="0">
                <a:latin typeface="Arial Black" pitchFamily="34" charset="0"/>
              </a:rPr>
              <a:t> кварталу </a:t>
            </a:r>
            <a:r>
              <a:rPr lang="ru-RU" dirty="0" err="1" smtClean="0">
                <a:latin typeface="Arial Black" pitchFamily="34" charset="0"/>
              </a:rPr>
              <a:t>єврейської</a:t>
            </a:r>
            <a:r>
              <a:rPr lang="ru-RU" dirty="0" smtClean="0">
                <a:latin typeface="Arial Black" pitchFamily="34" charset="0"/>
              </a:rPr>
              <a:t> </a:t>
            </a:r>
            <a:r>
              <a:rPr lang="ru-RU" dirty="0" err="1" smtClean="0">
                <a:latin typeface="Arial Black" pitchFamily="34" charset="0"/>
              </a:rPr>
              <a:t>громади</a:t>
            </a:r>
            <a:endParaRPr lang="ru-RU" dirty="0">
              <a:latin typeface="Arial Black" pitchFamily="34" charset="0"/>
            </a:endParaRPr>
          </a:p>
        </p:txBody>
      </p:sp>
      <p:pic>
        <p:nvPicPr>
          <p:cNvPr id="4" name="Рисунок 3" descr="IMG-830280031f5513335e21333c468d4a88-V.jpg"/>
          <p:cNvPicPr>
            <a:picLocks noChangeAspect="1"/>
          </p:cNvPicPr>
          <p:nvPr/>
        </p:nvPicPr>
        <p:blipFill>
          <a:blip r:embed="rId3" cstate="print"/>
          <a:stretch>
            <a:fillRect/>
          </a:stretch>
        </p:blipFill>
        <p:spPr>
          <a:xfrm>
            <a:off x="4071934" y="785794"/>
            <a:ext cx="3071834" cy="1727907"/>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500034" y="1000108"/>
            <a:ext cx="3071834" cy="1169551"/>
          </a:xfrm>
          <a:prstGeom prst="rect">
            <a:avLst/>
          </a:prstGeom>
          <a:noFill/>
        </p:spPr>
        <p:txBody>
          <a:bodyPr wrap="square" rtlCol="0">
            <a:spAutoFit/>
          </a:bodyPr>
          <a:lstStyle/>
          <a:p>
            <a:pPr algn="ctr"/>
            <a:r>
              <a:rPr lang="ru-RU" sz="1400" dirty="0" smtClean="0">
                <a:solidFill>
                  <a:schemeClr val="accent6"/>
                </a:solidFill>
                <a:latin typeface="Arial Black" pitchFamily="34" charset="0"/>
              </a:rPr>
              <a:t>Тут ми </a:t>
            </a:r>
            <a:r>
              <a:rPr lang="ru-RU" sz="1400" dirty="0" err="1" smtClean="0">
                <a:solidFill>
                  <a:schemeClr val="accent6"/>
                </a:solidFill>
                <a:latin typeface="Arial Black" pitchFamily="34" charset="0"/>
              </a:rPr>
              <a:t>бачимо</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будівлю</a:t>
            </a:r>
            <a:r>
              <a:rPr lang="ru-RU" sz="1400" dirty="0" smtClean="0">
                <a:solidFill>
                  <a:schemeClr val="accent6"/>
                </a:solidFill>
                <a:latin typeface="Arial Black" pitchFamily="34" charset="0"/>
              </a:rPr>
              <a:t>, де в </a:t>
            </a:r>
            <a:r>
              <a:rPr lang="ru-RU" sz="1400" dirty="0" err="1" smtClean="0">
                <a:solidFill>
                  <a:schemeClr val="accent6"/>
                </a:solidFill>
                <a:latin typeface="Arial Black" pitchFamily="34" charset="0"/>
              </a:rPr>
              <a:t>ті</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часи</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була</a:t>
            </a:r>
            <a:r>
              <a:rPr lang="ru-RU" sz="1400" dirty="0" smtClean="0">
                <a:solidFill>
                  <a:schemeClr val="accent6"/>
                </a:solidFill>
                <a:latin typeface="Arial Black" pitchFamily="34" charset="0"/>
              </a:rPr>
              <a:t> аптека, зараз </a:t>
            </a:r>
            <a:r>
              <a:rPr lang="ru-RU" sz="1400" dirty="0" err="1" smtClean="0">
                <a:solidFill>
                  <a:schemeClr val="accent6"/>
                </a:solidFill>
                <a:latin typeface="Arial Black" pitchFamily="34" charset="0"/>
              </a:rPr>
              <a:t>це</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відділення</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надання</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соціальних</a:t>
            </a:r>
            <a:r>
              <a:rPr lang="ru-RU" sz="1400" dirty="0" smtClean="0">
                <a:solidFill>
                  <a:schemeClr val="accent6"/>
                </a:solidFill>
                <a:latin typeface="Arial Black" pitchFamily="34" charset="0"/>
              </a:rPr>
              <a:t> </a:t>
            </a:r>
            <a:r>
              <a:rPr lang="ru-RU" sz="1400" dirty="0" err="1" smtClean="0">
                <a:solidFill>
                  <a:schemeClr val="accent6"/>
                </a:solidFill>
                <a:latin typeface="Arial Black" pitchFamily="34" charset="0"/>
              </a:rPr>
              <a:t>послуг</a:t>
            </a:r>
            <a:r>
              <a:rPr lang="ru-RU" sz="1400" dirty="0" smtClean="0">
                <a:solidFill>
                  <a:schemeClr val="accent6"/>
                </a:solidFill>
                <a:latin typeface="Arial Black" pitchFamily="34" charset="0"/>
              </a:rPr>
              <a:t> </a:t>
            </a:r>
            <a:r>
              <a:rPr lang="en-US" sz="1400" dirty="0" smtClean="0">
                <a:solidFill>
                  <a:schemeClr val="accent6"/>
                </a:solidFill>
                <a:latin typeface="Arial Black" pitchFamily="34" charset="0"/>
              </a:rPr>
              <a:t>“</a:t>
            </a:r>
            <a:r>
              <a:rPr lang="uk-UA" sz="1400" dirty="0" smtClean="0">
                <a:solidFill>
                  <a:schemeClr val="accent6"/>
                </a:solidFill>
                <a:latin typeface="Arial Black" pitchFamily="34" charset="0"/>
              </a:rPr>
              <a:t>Віра в життя</a:t>
            </a:r>
            <a:r>
              <a:rPr lang="en-US" sz="1400" dirty="0" smtClean="0">
                <a:solidFill>
                  <a:schemeClr val="accent6"/>
                </a:solidFill>
                <a:latin typeface="Arial Black" pitchFamily="34" charset="0"/>
              </a:rPr>
              <a:t>”</a:t>
            </a:r>
            <a:endParaRPr lang="ru-RU" sz="1400" dirty="0">
              <a:solidFill>
                <a:schemeClr val="accent6"/>
              </a:solidFill>
              <a:latin typeface="Arial Black" pitchFamily="34" charset="0"/>
            </a:endParaRPr>
          </a:p>
        </p:txBody>
      </p:sp>
      <p:pic>
        <p:nvPicPr>
          <p:cNvPr id="6" name="Рисунок 5" descr="IMG-d1b095dbdf7af6fdbafc0e819fb06fd8-V.jpg"/>
          <p:cNvPicPr>
            <a:picLocks noChangeAspect="1"/>
          </p:cNvPicPr>
          <p:nvPr/>
        </p:nvPicPr>
        <p:blipFill>
          <a:blip r:embed="rId4" cstate="print"/>
          <a:stretch>
            <a:fillRect/>
          </a:stretch>
        </p:blipFill>
        <p:spPr>
          <a:xfrm>
            <a:off x="5929322" y="5143512"/>
            <a:ext cx="2428892" cy="1366252"/>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57158" y="2786058"/>
            <a:ext cx="4214842" cy="646331"/>
          </a:xfrm>
          <a:prstGeom prst="rect">
            <a:avLst/>
          </a:prstGeom>
          <a:noFill/>
        </p:spPr>
        <p:txBody>
          <a:bodyPr wrap="square" rtlCol="0">
            <a:spAutoFit/>
          </a:bodyPr>
          <a:lstStyle/>
          <a:p>
            <a:pPr algn="ctr"/>
            <a:r>
              <a:rPr lang="uk-UA" sz="1200" b="1" dirty="0" smtClean="0"/>
              <a:t>Поряд розташувалася майстерня, де шили одяг та взуття </a:t>
            </a:r>
          </a:p>
          <a:p>
            <a:pPr algn="ctr"/>
            <a:r>
              <a:rPr lang="uk-UA" sz="1200" b="1" dirty="0" smtClean="0"/>
              <a:t>Спадщина оживає через візуальну реконструкцію</a:t>
            </a:r>
            <a:endParaRPr lang="ru-RU" sz="1200" b="1" dirty="0"/>
          </a:p>
        </p:txBody>
      </p:sp>
      <p:pic>
        <p:nvPicPr>
          <p:cNvPr id="10" name="Рисунок 9" descr="IMG-7a8a34f31d6469a34f9f538ece78502c-V.jpg"/>
          <p:cNvPicPr>
            <a:picLocks noChangeAspect="1"/>
          </p:cNvPicPr>
          <p:nvPr/>
        </p:nvPicPr>
        <p:blipFill>
          <a:blip r:embed="rId5" cstate="print"/>
          <a:stretch>
            <a:fillRect/>
          </a:stretch>
        </p:blipFill>
        <p:spPr>
          <a:xfrm>
            <a:off x="5929322" y="3643314"/>
            <a:ext cx="2428892" cy="1366252"/>
          </a:xfrm>
          <a:prstGeom prst="rect">
            <a:avLst/>
          </a:prstGeom>
          <a:ln>
            <a:noFill/>
          </a:ln>
          <a:effectLst>
            <a:outerShdw blurRad="292100" dist="139700" dir="2700000" algn="tl" rotWithShape="0">
              <a:srgbClr val="333333">
                <a:alpha val="65000"/>
              </a:srgbClr>
            </a:outerShdw>
          </a:effectLst>
        </p:spPr>
      </p:pic>
      <p:pic>
        <p:nvPicPr>
          <p:cNvPr id="11" name="Рисунок 10" descr="Copilot_20260405_120943.png"/>
          <p:cNvPicPr>
            <a:picLocks noChangeAspect="1"/>
          </p:cNvPicPr>
          <p:nvPr/>
        </p:nvPicPr>
        <p:blipFill>
          <a:blip r:embed="rId6" cstate="print"/>
          <a:stretch>
            <a:fillRect/>
          </a:stretch>
        </p:blipFill>
        <p:spPr>
          <a:xfrm>
            <a:off x="2714612" y="3429000"/>
            <a:ext cx="2357453" cy="1571636"/>
          </a:xfrm>
          <a:prstGeom prst="rect">
            <a:avLst/>
          </a:prstGeom>
          <a:ln>
            <a:noFill/>
          </a:ln>
          <a:effectLst>
            <a:softEdge rad="112500"/>
          </a:effectLst>
        </p:spPr>
      </p:pic>
      <p:sp>
        <p:nvSpPr>
          <p:cNvPr id="12" name="TextBox 11"/>
          <p:cNvSpPr txBox="1"/>
          <p:nvPr/>
        </p:nvSpPr>
        <p:spPr>
          <a:xfrm>
            <a:off x="5357818" y="2928934"/>
            <a:ext cx="3571900" cy="646331"/>
          </a:xfrm>
          <a:prstGeom prst="rect">
            <a:avLst/>
          </a:prstGeom>
          <a:noFill/>
        </p:spPr>
        <p:txBody>
          <a:bodyPr wrap="square" rtlCol="0">
            <a:spAutoFit/>
          </a:bodyPr>
          <a:lstStyle/>
          <a:p>
            <a:pPr algn="ctr"/>
            <a:r>
              <a:rPr lang="uk-UA" sz="1200" b="1" dirty="0" smtClean="0"/>
              <a:t>Пізніше, в цій будівлі проживала звичайна українська родина, зараз це просто покинута будівля</a:t>
            </a:r>
            <a:endParaRPr lang="ru-RU" sz="1200" b="1" dirty="0"/>
          </a:p>
        </p:txBody>
      </p:sp>
      <p:pic>
        <p:nvPicPr>
          <p:cNvPr id="13" name="Рисунок 12" descr="Gemini_Generated_Image_99vkdj99vkdj99vk.png"/>
          <p:cNvPicPr>
            <a:picLocks noChangeAspect="1"/>
          </p:cNvPicPr>
          <p:nvPr/>
        </p:nvPicPr>
        <p:blipFill>
          <a:blip r:embed="rId7" cstate="print"/>
          <a:srcRect r="5714"/>
          <a:stretch>
            <a:fillRect/>
          </a:stretch>
        </p:blipFill>
        <p:spPr>
          <a:xfrm>
            <a:off x="1071538" y="5072074"/>
            <a:ext cx="2357454" cy="1665568"/>
          </a:xfrm>
          <a:prstGeom prst="rect">
            <a:avLst/>
          </a:prstGeom>
          <a:ln>
            <a:noFill/>
          </a:ln>
          <a:effectLst>
            <a:outerShdw blurRad="292100" dist="139700" dir="2700000" algn="tl" rotWithShape="0">
              <a:srgbClr val="333333">
                <a:alpha val="65000"/>
              </a:srgbClr>
            </a:outerShdw>
          </a:effectLst>
        </p:spPr>
      </p:pic>
      <p:pic>
        <p:nvPicPr>
          <p:cNvPr id="16" name="Рисунок 15" descr="Gemini_Generated_Image_ejblyxejblyxejbl.png"/>
          <p:cNvPicPr>
            <a:picLocks noChangeAspect="1"/>
          </p:cNvPicPr>
          <p:nvPr/>
        </p:nvPicPr>
        <p:blipFill>
          <a:blip r:embed="rId8" cstate="print"/>
          <a:srcRect r="10425" b="32"/>
          <a:stretch>
            <a:fillRect/>
          </a:stretch>
        </p:blipFill>
        <p:spPr>
          <a:xfrm>
            <a:off x="214282" y="3429000"/>
            <a:ext cx="2500330" cy="1569991"/>
          </a:xfrm>
          <a:prstGeom prst="rect">
            <a:avLst/>
          </a:prstGeom>
          <a:ln>
            <a:noFill/>
          </a:ln>
          <a:effectLst>
            <a:softEdge rad="112500"/>
          </a:effectLst>
        </p:spPr>
      </p:pic>
      <p:sp>
        <p:nvSpPr>
          <p:cNvPr id="18" name="TextBox 17"/>
          <p:cNvSpPr txBox="1"/>
          <p:nvPr/>
        </p:nvSpPr>
        <p:spPr>
          <a:xfrm>
            <a:off x="4000496" y="5357826"/>
            <a:ext cx="184731" cy="369332"/>
          </a:xfrm>
          <a:prstGeom prst="rect">
            <a:avLst/>
          </a:prstGeom>
          <a:noFill/>
        </p:spPr>
        <p:txBody>
          <a:bodyPr wrap="none" rtlCol="0">
            <a:spAutoFit/>
          </a:bodyPr>
          <a:lstStyle/>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Рисунок 18" descr="1642295330_3-abrakadabra-fun-p-fon-bezhevii-tekstura-3.jpg"/>
          <p:cNvPicPr>
            <a:picLocks noChangeAspect="1"/>
          </p:cNvPicPr>
          <p:nvPr/>
        </p:nvPicPr>
        <p:blipFill>
          <a:blip r:embed="rId2"/>
          <a:stretch>
            <a:fillRect/>
          </a:stretch>
        </p:blipFill>
        <p:spPr>
          <a:xfrm>
            <a:off x="0" y="0"/>
            <a:ext cx="9144021" cy="6858000"/>
          </a:xfrm>
          <a:prstGeom prst="rect">
            <a:avLst/>
          </a:prstGeom>
        </p:spPr>
      </p:pic>
      <p:pic>
        <p:nvPicPr>
          <p:cNvPr id="8" name="Рисунок 7" descr="Copilot_20260402_225759.png"/>
          <p:cNvPicPr>
            <a:picLocks noChangeAspect="1"/>
          </p:cNvPicPr>
          <p:nvPr/>
        </p:nvPicPr>
        <p:blipFill>
          <a:blip r:embed="rId3" cstate="print"/>
          <a:stretch>
            <a:fillRect/>
          </a:stretch>
        </p:blipFill>
        <p:spPr>
          <a:xfrm>
            <a:off x="3750463" y="2928934"/>
            <a:ext cx="2393173" cy="1595449"/>
          </a:xfrm>
          <a:prstGeom prst="rect">
            <a:avLst/>
          </a:prstGeom>
          <a:ln>
            <a:noFill/>
          </a:ln>
          <a:effectLst>
            <a:outerShdw blurRad="190500" algn="tl" rotWithShape="0">
              <a:srgbClr val="000000">
                <a:alpha val="70000"/>
              </a:srgbClr>
            </a:outerShdw>
          </a:effectLst>
        </p:spPr>
      </p:pic>
      <p:sp>
        <p:nvSpPr>
          <p:cNvPr id="13" name="TextBox 12"/>
          <p:cNvSpPr txBox="1"/>
          <p:nvPr/>
        </p:nvSpPr>
        <p:spPr>
          <a:xfrm>
            <a:off x="357158" y="3071810"/>
            <a:ext cx="3428992" cy="1323439"/>
          </a:xfrm>
          <a:prstGeom prst="rect">
            <a:avLst/>
          </a:prstGeom>
          <a:noFill/>
          <a:effectLst/>
        </p:spPr>
        <p:txBody>
          <a:bodyPr wrap="square" rtlCol="0">
            <a:spAutoFit/>
          </a:bodyPr>
          <a:lstStyle/>
          <a:p>
            <a:pPr algn="ctr"/>
            <a:r>
              <a:rPr lang="uk-UA" sz="1600" b="1" dirty="0" smtClean="0">
                <a:solidFill>
                  <a:srgbClr val="002060"/>
                </a:solidFill>
                <a:latin typeface="Arial Black" pitchFamily="34" charset="0"/>
              </a:rPr>
              <a:t>Піднімаючись вище від майстерні, ми потрапляємо на Ринкову площу, де раніше відбувалися ярмарки</a:t>
            </a:r>
            <a:endParaRPr lang="ru-RU" sz="1600" b="1" dirty="0">
              <a:solidFill>
                <a:srgbClr val="002060"/>
              </a:solidFill>
              <a:latin typeface="Arial Black" pitchFamily="34" charset="0"/>
            </a:endParaRPr>
          </a:p>
        </p:txBody>
      </p:sp>
      <p:sp>
        <p:nvSpPr>
          <p:cNvPr id="14" name="TextBox 13"/>
          <p:cNvSpPr txBox="1"/>
          <p:nvPr/>
        </p:nvSpPr>
        <p:spPr>
          <a:xfrm>
            <a:off x="142844" y="5072074"/>
            <a:ext cx="2357454" cy="1015663"/>
          </a:xfrm>
          <a:prstGeom prst="rect">
            <a:avLst/>
          </a:prstGeom>
          <a:noFill/>
        </p:spPr>
        <p:txBody>
          <a:bodyPr wrap="square" rtlCol="0">
            <a:spAutoFit/>
          </a:bodyPr>
          <a:lstStyle/>
          <a:p>
            <a:pPr algn="ctr"/>
            <a:r>
              <a:rPr lang="uk-UA" sz="1200" b="1" dirty="0" smtClean="0"/>
              <a:t>На цій площі стоїть будинок, тут декілька років назад була сільська бібліотека, зараз покинута будівля</a:t>
            </a:r>
            <a:endParaRPr lang="ru-RU" sz="1200" b="1" dirty="0"/>
          </a:p>
        </p:txBody>
      </p:sp>
      <p:sp>
        <p:nvSpPr>
          <p:cNvPr id="15" name="TextBox 14"/>
          <p:cNvSpPr txBox="1"/>
          <p:nvPr/>
        </p:nvSpPr>
        <p:spPr>
          <a:xfrm>
            <a:off x="4286248" y="5000636"/>
            <a:ext cx="2071702" cy="1384995"/>
          </a:xfrm>
          <a:prstGeom prst="rect">
            <a:avLst/>
          </a:prstGeom>
          <a:noFill/>
        </p:spPr>
        <p:txBody>
          <a:bodyPr wrap="square" rtlCol="0">
            <a:spAutoFit/>
          </a:bodyPr>
          <a:lstStyle/>
          <a:p>
            <a:pPr algn="ctr"/>
            <a:r>
              <a:rPr lang="uk-UA" sz="1200" b="1" dirty="0" smtClean="0"/>
              <a:t>Раніше в цьому будинку була </a:t>
            </a:r>
            <a:r>
              <a:rPr lang="uk-UA" sz="1200" b="1" dirty="0" err="1" smtClean="0"/>
              <a:t>цирюльня</a:t>
            </a:r>
            <a:r>
              <a:rPr lang="uk-UA" sz="1200" b="1" dirty="0" smtClean="0"/>
              <a:t> та магазин продуктів, якими володіли євреї. Хто знає, можливо, ця будівля могла би виглядати саме так</a:t>
            </a:r>
            <a:endParaRPr lang="ru-RU" sz="1200" b="1" dirty="0"/>
          </a:p>
        </p:txBody>
      </p:sp>
      <p:pic>
        <p:nvPicPr>
          <p:cNvPr id="9" name="Рисунок 8" descr="IMG_20260406_081612.jpg"/>
          <p:cNvPicPr>
            <a:picLocks noChangeAspect="1"/>
          </p:cNvPicPr>
          <p:nvPr/>
        </p:nvPicPr>
        <p:blipFill>
          <a:blip r:embed="rId4" cstate="print"/>
          <a:stretch>
            <a:fillRect/>
          </a:stretch>
        </p:blipFill>
        <p:spPr>
          <a:xfrm>
            <a:off x="2500298" y="4786322"/>
            <a:ext cx="1571636" cy="1809763"/>
          </a:xfrm>
          <a:prstGeom prst="rect">
            <a:avLst/>
          </a:prstGeom>
          <a:ln>
            <a:noFill/>
          </a:ln>
          <a:effectLst>
            <a:outerShdw blurRad="292100" dist="139700" dir="2700000" algn="tl" rotWithShape="0">
              <a:srgbClr val="333333">
                <a:alpha val="65000"/>
              </a:srgbClr>
            </a:outerShdw>
          </a:effectLst>
        </p:spPr>
      </p:pic>
      <p:pic>
        <p:nvPicPr>
          <p:cNvPr id="10" name="Рисунок 9" descr="Gemini_Generated_Image_f71uv4f71uv4f71u.png"/>
          <p:cNvPicPr>
            <a:picLocks noChangeAspect="1"/>
          </p:cNvPicPr>
          <p:nvPr/>
        </p:nvPicPr>
        <p:blipFill>
          <a:blip r:embed="rId5" cstate="print"/>
          <a:stretch>
            <a:fillRect/>
          </a:stretch>
        </p:blipFill>
        <p:spPr>
          <a:xfrm>
            <a:off x="6429388" y="4714884"/>
            <a:ext cx="1785950" cy="1857388"/>
          </a:xfrm>
          <a:prstGeom prst="rect">
            <a:avLst/>
          </a:prstGeom>
          <a:ln>
            <a:noFill/>
          </a:ln>
          <a:effectLst>
            <a:outerShdw blurRad="292100" dist="139700" dir="2700000" algn="tl" rotWithShape="0">
              <a:srgbClr val="333333">
                <a:alpha val="65000"/>
              </a:srgbClr>
            </a:outerShdw>
          </a:effectLst>
        </p:spPr>
      </p:pic>
      <p:pic>
        <p:nvPicPr>
          <p:cNvPr id="11" name="Рисунок 10" descr="Базар у Кузьмині, 1920-ті роки.png"/>
          <p:cNvPicPr>
            <a:picLocks noChangeAspect="1"/>
          </p:cNvPicPr>
          <p:nvPr/>
        </p:nvPicPr>
        <p:blipFill>
          <a:blip r:embed="rId6" cstate="print"/>
          <a:stretch>
            <a:fillRect/>
          </a:stretch>
        </p:blipFill>
        <p:spPr>
          <a:xfrm>
            <a:off x="6357950" y="2928934"/>
            <a:ext cx="2286016" cy="1524011"/>
          </a:xfrm>
          <a:prstGeom prst="rect">
            <a:avLst/>
          </a:prstGeom>
          <a:ln>
            <a:noFill/>
          </a:ln>
          <a:effectLst>
            <a:outerShdw blurRad="190500" algn="tl" rotWithShape="0">
              <a:srgbClr val="000000">
                <a:alpha val="70000"/>
              </a:srgbClr>
            </a:outerShdw>
          </a:effectLst>
        </p:spPr>
      </p:pic>
      <p:sp>
        <p:nvSpPr>
          <p:cNvPr id="12" name="TextBox 11"/>
          <p:cNvSpPr txBox="1"/>
          <p:nvPr/>
        </p:nvSpPr>
        <p:spPr>
          <a:xfrm>
            <a:off x="285720" y="142852"/>
            <a:ext cx="8358246" cy="523220"/>
          </a:xfrm>
          <a:prstGeom prst="rect">
            <a:avLst/>
          </a:prstGeom>
          <a:noFill/>
        </p:spPr>
        <p:txBody>
          <a:bodyPr wrap="square" rtlCol="0">
            <a:spAutoFit/>
          </a:bodyPr>
          <a:lstStyle/>
          <a:p>
            <a:pPr algn="just"/>
            <a:r>
              <a:rPr lang="uk-UA" sz="1400" b="1" dirty="0" smtClean="0"/>
              <a:t>В центрі </a:t>
            </a:r>
            <a:r>
              <a:rPr lang="uk-UA" sz="1400" b="1" dirty="0" smtClean="0"/>
              <a:t>села виявили діру, яка відкриває </a:t>
            </a:r>
            <a:r>
              <a:rPr lang="en-US" sz="1400" b="1" dirty="0" smtClean="0"/>
              <a:t>“</a:t>
            </a:r>
            <a:r>
              <a:rPr lang="uk-UA" sz="1400" b="1" dirty="0" smtClean="0"/>
              <a:t>підземний хід</a:t>
            </a:r>
            <a:r>
              <a:rPr lang="en-US" sz="1400" b="1" dirty="0" smtClean="0"/>
              <a:t>”</a:t>
            </a:r>
            <a:r>
              <a:rPr lang="uk-UA" sz="1400" b="1" dirty="0" smtClean="0"/>
              <a:t>, </a:t>
            </a:r>
            <a:r>
              <a:rPr lang="uk-UA" sz="1400" b="1" dirty="0" smtClean="0"/>
              <a:t>що </a:t>
            </a:r>
            <a:r>
              <a:rPr lang="uk-UA" sz="1400" b="1" dirty="0" smtClean="0"/>
              <a:t>належав євреям. Де він бере </a:t>
            </a:r>
            <a:r>
              <a:rPr lang="uk-UA" sz="1400" b="1" dirty="0" smtClean="0"/>
              <a:t>початок</a:t>
            </a:r>
            <a:r>
              <a:rPr lang="uk-UA" sz="1400" b="1" dirty="0" smtClean="0"/>
              <a:t>, невідомо, але </a:t>
            </a:r>
            <a:r>
              <a:rPr lang="uk-UA" sz="1400" b="1" dirty="0" smtClean="0"/>
              <a:t>подейкують</a:t>
            </a:r>
            <a:r>
              <a:rPr lang="uk-UA" sz="1400" b="1" dirty="0" smtClean="0"/>
              <a:t>, що це може бути шлях до єврейських скарбів.</a:t>
            </a:r>
            <a:endParaRPr lang="ru-RU" sz="1400" b="1" dirty="0"/>
          </a:p>
        </p:txBody>
      </p:sp>
      <p:pic>
        <p:nvPicPr>
          <p:cNvPr id="16" name="Рисунок 15" descr="IMG-1ac85e3571e95d7bd7e97e4e00102ac5-V.jpg"/>
          <p:cNvPicPr>
            <a:picLocks noChangeAspect="1"/>
          </p:cNvPicPr>
          <p:nvPr/>
        </p:nvPicPr>
        <p:blipFill>
          <a:blip r:embed="rId7" cstate="print"/>
          <a:stretch>
            <a:fillRect/>
          </a:stretch>
        </p:blipFill>
        <p:spPr>
          <a:xfrm>
            <a:off x="2571736" y="785794"/>
            <a:ext cx="2794020" cy="1571636"/>
          </a:xfrm>
          <a:prstGeom prst="rect">
            <a:avLst/>
          </a:prstGeom>
        </p:spPr>
      </p:pic>
      <p:sp>
        <p:nvSpPr>
          <p:cNvPr id="17" name="TextBox 16"/>
          <p:cNvSpPr txBox="1"/>
          <p:nvPr/>
        </p:nvSpPr>
        <p:spPr>
          <a:xfrm>
            <a:off x="6072198" y="1785926"/>
            <a:ext cx="2217851" cy="461665"/>
          </a:xfrm>
          <a:prstGeom prst="rect">
            <a:avLst/>
          </a:prstGeom>
          <a:noFill/>
        </p:spPr>
        <p:txBody>
          <a:bodyPr wrap="none" rtlCol="0">
            <a:spAutoFit/>
          </a:bodyPr>
          <a:lstStyle/>
          <a:p>
            <a:r>
              <a:rPr lang="uk-UA" sz="2400" b="1" i="1" dirty="0" smtClean="0">
                <a:solidFill>
                  <a:schemeClr val="accent3">
                    <a:lumMod val="75000"/>
                  </a:schemeClr>
                </a:solidFill>
              </a:rPr>
              <a:t>Йдемо далі…</a:t>
            </a:r>
            <a:endParaRPr lang="ru-RU" sz="2400" b="1" i="1" dirty="0">
              <a:solidFill>
                <a:schemeClr val="accent3">
                  <a:lumMod val="7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wooden-floor-background.jpg"/>
          <p:cNvPicPr>
            <a:picLocks noChangeAspect="1"/>
          </p:cNvPicPr>
          <p:nvPr/>
        </p:nvPicPr>
        <p:blipFill>
          <a:blip r:embed="rId2"/>
          <a:stretch>
            <a:fillRect/>
          </a:stretch>
        </p:blipFill>
        <p:spPr>
          <a:xfrm>
            <a:off x="0" y="-142900"/>
            <a:ext cx="9144000" cy="7000900"/>
          </a:xfrm>
          <a:prstGeom prst="rect">
            <a:avLst/>
          </a:prstGeom>
        </p:spPr>
      </p:pic>
      <p:sp>
        <p:nvSpPr>
          <p:cNvPr id="3" name="TextBox 2"/>
          <p:cNvSpPr txBox="1"/>
          <p:nvPr/>
        </p:nvSpPr>
        <p:spPr>
          <a:xfrm>
            <a:off x="500034" y="0"/>
            <a:ext cx="8143931" cy="954107"/>
          </a:xfrm>
          <a:prstGeom prst="rect">
            <a:avLst/>
          </a:prstGeom>
          <a:noFill/>
        </p:spPr>
        <p:txBody>
          <a:bodyPr wrap="square" rtlCol="0">
            <a:spAutoFit/>
          </a:bodyPr>
          <a:lstStyle/>
          <a:p>
            <a:r>
              <a:rPr lang="uk-UA" sz="1400" dirty="0" smtClean="0">
                <a:solidFill>
                  <a:sysClr val="windowText" lastClr="000000"/>
                </a:solidFill>
              </a:rPr>
              <a:t>Від Ринкової площі піднімаємось вище і потрапляємо на ще одну історичну </a:t>
            </a:r>
            <a:r>
              <a:rPr lang="uk-UA" sz="1400" dirty="0" err="1" smtClean="0">
                <a:solidFill>
                  <a:sysClr val="windowText" lastClr="000000"/>
                </a:solidFill>
              </a:rPr>
              <a:t>пам</a:t>
            </a:r>
            <a:r>
              <a:rPr lang="en-US" sz="1400" dirty="0" smtClean="0">
                <a:solidFill>
                  <a:sysClr val="windowText" lastClr="000000"/>
                </a:solidFill>
              </a:rPr>
              <a:t>’</a:t>
            </a:r>
            <a:r>
              <a:rPr lang="uk-UA" sz="1400" dirty="0" smtClean="0">
                <a:solidFill>
                  <a:sysClr val="windowText" lastClr="000000"/>
                </a:solidFill>
              </a:rPr>
              <a:t>ятку єврейської громади: </a:t>
            </a:r>
            <a:r>
              <a:rPr lang="uk-UA" sz="1400" b="1" dirty="0" smtClean="0">
                <a:solidFill>
                  <a:sysClr val="windowText" lastClr="000000"/>
                </a:solidFill>
              </a:rPr>
              <a:t>Єврейський</a:t>
            </a:r>
            <a:r>
              <a:rPr lang="uk-UA" sz="1400" dirty="0" smtClean="0">
                <a:solidFill>
                  <a:sysClr val="windowText" lastClr="000000"/>
                </a:solidFill>
              </a:rPr>
              <a:t> </a:t>
            </a:r>
            <a:r>
              <a:rPr lang="uk-UA" sz="1400" b="1" dirty="0" smtClean="0">
                <a:solidFill>
                  <a:sysClr val="windowText" lastClr="000000"/>
                </a:solidFill>
              </a:rPr>
              <a:t>цвинтар (</a:t>
            </a:r>
            <a:r>
              <a:rPr lang="uk-UA" sz="1400" b="1" dirty="0" err="1" smtClean="0">
                <a:solidFill>
                  <a:sysClr val="windowText" lastClr="000000"/>
                </a:solidFill>
              </a:rPr>
              <a:t>Кіркут</a:t>
            </a:r>
            <a:r>
              <a:rPr lang="uk-UA" sz="1400" b="1" dirty="0" smtClean="0">
                <a:solidFill>
                  <a:sysClr val="windowText" lastClr="000000"/>
                </a:solidFill>
              </a:rPr>
              <a:t>). </a:t>
            </a:r>
            <a:r>
              <a:rPr lang="uk-UA" sz="1400" dirty="0" smtClean="0">
                <a:solidFill>
                  <a:sysClr val="windowText" lastClr="000000"/>
                </a:solidFill>
              </a:rPr>
              <a:t>Діяв він від початку </a:t>
            </a:r>
            <a:r>
              <a:rPr lang="en-US" sz="1400" dirty="0" smtClean="0">
                <a:solidFill>
                  <a:sysClr val="windowText" lastClr="000000"/>
                </a:solidFill>
              </a:rPr>
              <a:t>XVIII</a:t>
            </a:r>
            <a:r>
              <a:rPr lang="uk-UA" sz="1400" dirty="0" smtClean="0">
                <a:solidFill>
                  <a:sysClr val="windowText" lastClr="000000"/>
                </a:solidFill>
              </a:rPr>
              <a:t> ст. до середини </a:t>
            </a:r>
            <a:r>
              <a:rPr lang="en-US" sz="1400" dirty="0" smtClean="0">
                <a:solidFill>
                  <a:sysClr val="windowText" lastClr="000000"/>
                </a:solidFill>
              </a:rPr>
              <a:t>XIX</a:t>
            </a:r>
            <a:r>
              <a:rPr lang="uk-UA" sz="1400" dirty="0" smtClean="0">
                <a:solidFill>
                  <a:sysClr val="windowText" lastClr="000000"/>
                </a:solidFill>
              </a:rPr>
              <a:t>ст. Тут ми можемо побачити старовинні надгробки – </a:t>
            </a:r>
            <a:r>
              <a:rPr lang="uk-UA" sz="1400" dirty="0" err="1" smtClean="0">
                <a:solidFill>
                  <a:sysClr val="windowText" lastClr="000000"/>
                </a:solidFill>
              </a:rPr>
              <a:t>мацеви</a:t>
            </a:r>
            <a:r>
              <a:rPr lang="uk-UA" sz="1400" dirty="0" smtClean="0">
                <a:solidFill>
                  <a:sysClr val="windowText" lastClr="000000"/>
                </a:solidFill>
              </a:rPr>
              <a:t>, які, на жаль, дуже сильно поросли мохом та чагарниками, але являються справжньою </a:t>
            </a:r>
            <a:r>
              <a:rPr lang="en-US" sz="1400" dirty="0" smtClean="0">
                <a:solidFill>
                  <a:sysClr val="windowText" lastClr="000000"/>
                </a:solidFill>
              </a:rPr>
              <a:t>“</a:t>
            </a:r>
            <a:r>
              <a:rPr lang="uk-UA" sz="1400" dirty="0" err="1" smtClean="0">
                <a:solidFill>
                  <a:sysClr val="windowText" lastClr="000000"/>
                </a:solidFill>
              </a:rPr>
              <a:t>кам</a:t>
            </a:r>
            <a:r>
              <a:rPr lang="en-US" sz="1400" dirty="0" smtClean="0">
                <a:solidFill>
                  <a:sysClr val="windowText" lastClr="000000"/>
                </a:solidFill>
              </a:rPr>
              <a:t>’</a:t>
            </a:r>
            <a:r>
              <a:rPr lang="uk-UA" sz="1400" dirty="0" err="1" smtClean="0">
                <a:solidFill>
                  <a:sysClr val="windowText" lastClr="000000"/>
                </a:solidFill>
              </a:rPr>
              <a:t>яною</a:t>
            </a:r>
            <a:r>
              <a:rPr lang="uk-UA" sz="1400" dirty="0" smtClean="0">
                <a:solidFill>
                  <a:sysClr val="windowText" lastClr="000000"/>
                </a:solidFill>
              </a:rPr>
              <a:t> книгою</a:t>
            </a:r>
            <a:r>
              <a:rPr lang="en-US" sz="1400" dirty="0" smtClean="0">
                <a:solidFill>
                  <a:sysClr val="windowText" lastClr="000000"/>
                </a:solidFill>
              </a:rPr>
              <a:t>”</a:t>
            </a:r>
            <a:r>
              <a:rPr lang="uk-UA" sz="1400" dirty="0" smtClean="0">
                <a:solidFill>
                  <a:sysClr val="windowText" lastClr="000000"/>
                </a:solidFill>
              </a:rPr>
              <a:t> історії родин Кузьмина.</a:t>
            </a:r>
            <a:endParaRPr lang="ru-RU" sz="1400" b="1" dirty="0">
              <a:solidFill>
                <a:sysClr val="windowText" lastClr="000000"/>
              </a:solidFill>
            </a:endParaRPr>
          </a:p>
        </p:txBody>
      </p:sp>
      <p:pic>
        <p:nvPicPr>
          <p:cNvPr id="7" name="Рисунок 6" descr="IMG-98f9578c840878e0f68b29d456ddeb95-V.jpg"/>
          <p:cNvPicPr>
            <a:picLocks noChangeAspect="1"/>
          </p:cNvPicPr>
          <p:nvPr/>
        </p:nvPicPr>
        <p:blipFill>
          <a:blip r:embed="rId3" cstate="print"/>
          <a:stretch>
            <a:fillRect/>
          </a:stretch>
        </p:blipFill>
        <p:spPr>
          <a:xfrm>
            <a:off x="357158" y="1285860"/>
            <a:ext cx="1357322" cy="2413016"/>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0" y="4429132"/>
            <a:ext cx="2571768" cy="954107"/>
          </a:xfrm>
          <a:prstGeom prst="rect">
            <a:avLst/>
          </a:prstGeom>
          <a:noFill/>
        </p:spPr>
        <p:txBody>
          <a:bodyPr wrap="square" rtlCol="0">
            <a:spAutoFit/>
          </a:bodyPr>
          <a:lstStyle/>
          <a:p>
            <a:pPr algn="ctr"/>
            <a:r>
              <a:rPr lang="uk-UA" sz="1400" dirty="0" smtClean="0"/>
              <a:t>Тут можна побачити надгробки плоских стел, надгробки у вигляді </a:t>
            </a:r>
            <a:r>
              <a:rPr lang="en-US" sz="1400" dirty="0" smtClean="0"/>
              <a:t>“</a:t>
            </a:r>
            <a:r>
              <a:rPr lang="uk-UA" sz="1400" dirty="0" smtClean="0"/>
              <a:t>чобітка</a:t>
            </a:r>
            <a:r>
              <a:rPr lang="en-US" sz="1400" dirty="0" smtClean="0"/>
              <a:t>”</a:t>
            </a:r>
            <a:r>
              <a:rPr lang="uk-UA" sz="1400" dirty="0" smtClean="0"/>
              <a:t> або </a:t>
            </a:r>
            <a:r>
              <a:rPr lang="en-US" sz="1400" dirty="0" smtClean="0"/>
              <a:t>“</a:t>
            </a:r>
            <a:r>
              <a:rPr lang="uk-UA" sz="1400" dirty="0" smtClean="0"/>
              <a:t>саркофага</a:t>
            </a:r>
            <a:r>
              <a:rPr lang="en-US" sz="1400" dirty="0" smtClean="0"/>
              <a:t>”</a:t>
            </a:r>
            <a:endParaRPr lang="ru-RU" sz="1400" dirty="0"/>
          </a:p>
        </p:txBody>
      </p:sp>
      <p:pic>
        <p:nvPicPr>
          <p:cNvPr id="9" name="Рисунок 8" descr="IMG-af3908e249f6be91860b1557c56037f2-V.jpg"/>
          <p:cNvPicPr>
            <a:picLocks noChangeAspect="1"/>
          </p:cNvPicPr>
          <p:nvPr/>
        </p:nvPicPr>
        <p:blipFill>
          <a:blip r:embed="rId4" cstate="print"/>
          <a:stretch>
            <a:fillRect/>
          </a:stretch>
        </p:blipFill>
        <p:spPr>
          <a:xfrm>
            <a:off x="7500958" y="4000504"/>
            <a:ext cx="1205516" cy="2143140"/>
          </a:xfrm>
          <a:prstGeom prst="rect">
            <a:avLst/>
          </a:prstGeom>
        </p:spPr>
      </p:pic>
      <p:pic>
        <p:nvPicPr>
          <p:cNvPr id="10" name="Рисунок 9" descr="MG_6919.jpg"/>
          <p:cNvPicPr>
            <a:picLocks noChangeAspect="1"/>
          </p:cNvPicPr>
          <p:nvPr/>
        </p:nvPicPr>
        <p:blipFill>
          <a:blip r:embed="rId5" cstate="print"/>
          <a:stretch>
            <a:fillRect/>
          </a:stretch>
        </p:blipFill>
        <p:spPr>
          <a:xfrm>
            <a:off x="5000628" y="4929198"/>
            <a:ext cx="2322828" cy="1549326"/>
          </a:xfrm>
          <a:prstGeom prst="rect">
            <a:avLst/>
          </a:prstGeom>
          <a:ln>
            <a:noFill/>
          </a:ln>
          <a:effectLst>
            <a:softEdge rad="112500"/>
          </a:effectLst>
        </p:spPr>
      </p:pic>
      <p:pic>
        <p:nvPicPr>
          <p:cNvPr id="12" name="Рисунок 11" descr="IMG-bbb82cd86e1ab97665f91f6af3b1ece7-V.jpg"/>
          <p:cNvPicPr>
            <a:picLocks noChangeAspect="1"/>
          </p:cNvPicPr>
          <p:nvPr/>
        </p:nvPicPr>
        <p:blipFill>
          <a:blip r:embed="rId6" cstate="print"/>
          <a:stretch>
            <a:fillRect/>
          </a:stretch>
        </p:blipFill>
        <p:spPr>
          <a:xfrm>
            <a:off x="2643174" y="4643446"/>
            <a:ext cx="2211927" cy="1571636"/>
          </a:xfrm>
          <a:prstGeom prst="rect">
            <a:avLst/>
          </a:prstGeom>
          <a:ln>
            <a:noFill/>
          </a:ln>
          <a:effectLst>
            <a:outerShdw blurRad="292100" dist="139700" dir="2700000" algn="tl" rotWithShape="0">
              <a:srgbClr val="333333">
                <a:alpha val="65000"/>
              </a:srgbClr>
            </a:outerShdw>
          </a:effectLst>
        </p:spPr>
      </p:pic>
      <p:pic>
        <p:nvPicPr>
          <p:cNvPr id="6" name="Рисунок 5" descr="IMG-8bbf3b7fbdaeac240adffdf23213c343-V.jpg"/>
          <p:cNvPicPr>
            <a:picLocks noChangeAspect="1"/>
          </p:cNvPicPr>
          <p:nvPr/>
        </p:nvPicPr>
        <p:blipFill>
          <a:blip r:embed="rId7"/>
          <a:stretch>
            <a:fillRect/>
          </a:stretch>
        </p:blipFill>
        <p:spPr>
          <a:xfrm>
            <a:off x="2071670" y="1428736"/>
            <a:ext cx="3500462" cy="1969010"/>
          </a:xfrm>
          <a:prstGeom prst="rect">
            <a:avLst/>
          </a:prstGeom>
          <a:ln>
            <a:noFill/>
          </a:ln>
          <a:effectLst>
            <a:outerShdw blurRad="190500" algn="tl" rotWithShape="0">
              <a:srgbClr val="000000">
                <a:alpha val="70000"/>
              </a:srgbClr>
            </a:outerShdw>
          </a:effectLst>
        </p:spPr>
      </p:pic>
      <p:pic>
        <p:nvPicPr>
          <p:cNvPr id="13" name="Рисунок 12" descr="IMG-e92a3e05e807e17e6e07cddff791b2d2-V.jpg"/>
          <p:cNvPicPr>
            <a:picLocks noChangeAspect="1"/>
          </p:cNvPicPr>
          <p:nvPr/>
        </p:nvPicPr>
        <p:blipFill>
          <a:blip r:embed="rId8" cstate="print"/>
          <a:stretch>
            <a:fillRect/>
          </a:stretch>
        </p:blipFill>
        <p:spPr>
          <a:xfrm>
            <a:off x="5857884" y="1428736"/>
            <a:ext cx="3047989" cy="1714494"/>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Рисунок 6" descr="1643228353_40-abrakadabra-fun-p-prezentatsii-istoriya-58.jpg"/>
          <p:cNvPicPr>
            <a:picLocks noChangeAspect="1"/>
          </p:cNvPicPr>
          <p:nvPr/>
        </p:nvPicPr>
        <p:blipFill>
          <a:blip r:embed="rId2"/>
          <a:stretch>
            <a:fillRect/>
          </a:stretch>
        </p:blipFill>
        <p:spPr>
          <a:xfrm>
            <a:off x="0" y="0"/>
            <a:ext cx="9144000" cy="6858000"/>
          </a:xfrm>
          <a:prstGeom prst="rect">
            <a:avLst/>
          </a:prstGeom>
        </p:spPr>
      </p:pic>
      <p:pic>
        <p:nvPicPr>
          <p:cNvPr id="5" name="Рисунок 4" descr="IMG-5574443c083c3c326bb0a165465be896-V.jpg"/>
          <p:cNvPicPr>
            <a:picLocks noChangeAspect="1"/>
          </p:cNvPicPr>
          <p:nvPr/>
        </p:nvPicPr>
        <p:blipFill>
          <a:blip r:embed="rId3" cstate="print"/>
          <a:stretch>
            <a:fillRect/>
          </a:stretch>
        </p:blipFill>
        <p:spPr>
          <a:xfrm>
            <a:off x="214282" y="1714488"/>
            <a:ext cx="1165333" cy="2071702"/>
          </a:xfrm>
          <a:prstGeom prst="rect">
            <a:avLst/>
          </a:prstGeom>
        </p:spPr>
      </p:pic>
      <p:sp>
        <p:nvSpPr>
          <p:cNvPr id="6" name="TextBox 5"/>
          <p:cNvSpPr txBox="1"/>
          <p:nvPr/>
        </p:nvSpPr>
        <p:spPr>
          <a:xfrm>
            <a:off x="142844" y="285728"/>
            <a:ext cx="4714908" cy="1169551"/>
          </a:xfrm>
          <a:prstGeom prst="rect">
            <a:avLst/>
          </a:prstGeom>
          <a:noFill/>
        </p:spPr>
        <p:txBody>
          <a:bodyPr wrap="square" rtlCol="0">
            <a:spAutoFit/>
          </a:bodyPr>
          <a:lstStyle/>
          <a:p>
            <a:pPr algn="ctr"/>
            <a:r>
              <a:rPr lang="uk-UA" sz="1400" b="1" dirty="0" smtClean="0"/>
              <a:t>В рамках дослідження, за допомогою технологій, я намагався розшифрувати деякі надгробки, адже вони є німими свідками багатоетнічного минулого селища. Зрозуміло, що для точності потрібна реставрація. </a:t>
            </a:r>
            <a:endParaRPr lang="ru-RU" sz="1400" b="1" dirty="0"/>
          </a:p>
        </p:txBody>
      </p:sp>
      <p:pic>
        <p:nvPicPr>
          <p:cNvPr id="9" name="Рисунок 8" descr="IMG-ad8998be65c52b7bfc4d82d4c4f4c572-V.jpg"/>
          <p:cNvPicPr>
            <a:picLocks noChangeAspect="1"/>
          </p:cNvPicPr>
          <p:nvPr/>
        </p:nvPicPr>
        <p:blipFill>
          <a:blip r:embed="rId4" cstate="print"/>
          <a:stretch>
            <a:fillRect/>
          </a:stretch>
        </p:blipFill>
        <p:spPr>
          <a:xfrm>
            <a:off x="3428992" y="1643050"/>
            <a:ext cx="1205517" cy="2143140"/>
          </a:xfrm>
          <a:prstGeom prst="rect">
            <a:avLst/>
          </a:prstGeom>
        </p:spPr>
      </p:pic>
      <p:pic>
        <p:nvPicPr>
          <p:cNvPr id="10" name="Рисунок 9" descr="IMG-d1afbfc63998c5ac02e141680d8d1749-V.jpg"/>
          <p:cNvPicPr>
            <a:picLocks noChangeAspect="1"/>
          </p:cNvPicPr>
          <p:nvPr/>
        </p:nvPicPr>
        <p:blipFill>
          <a:blip r:embed="rId5" cstate="print"/>
          <a:stretch>
            <a:fillRect/>
          </a:stretch>
        </p:blipFill>
        <p:spPr>
          <a:xfrm>
            <a:off x="1785918" y="1643050"/>
            <a:ext cx="1205517" cy="2143140"/>
          </a:xfrm>
          <a:prstGeom prst="rect">
            <a:avLst/>
          </a:prstGeom>
        </p:spPr>
      </p:pic>
      <p:sp>
        <p:nvSpPr>
          <p:cNvPr id="11" name="TextBox 10"/>
          <p:cNvSpPr txBox="1"/>
          <p:nvPr/>
        </p:nvSpPr>
        <p:spPr>
          <a:xfrm>
            <a:off x="142844" y="3929066"/>
            <a:ext cx="1357322" cy="1869743"/>
          </a:xfrm>
          <a:prstGeom prst="rect">
            <a:avLst/>
          </a:prstGeom>
          <a:noFill/>
        </p:spPr>
        <p:txBody>
          <a:bodyPr wrap="square" rtlCol="0">
            <a:spAutoFit/>
          </a:bodyPr>
          <a:lstStyle/>
          <a:p>
            <a:pPr algn="ctr"/>
            <a:r>
              <a:rPr lang="ru-RU" sz="1050" b="1" dirty="0" smtClean="0"/>
              <a:t>Тут </a:t>
            </a:r>
            <a:r>
              <a:rPr lang="ru-RU" sz="1050" b="1" dirty="0" err="1" smtClean="0"/>
              <a:t>спочива</a:t>
            </a:r>
            <a:r>
              <a:rPr lang="uk-UA" sz="1050" b="1" dirty="0" smtClean="0"/>
              <a:t>є гідна жінка, пані </a:t>
            </a:r>
            <a:r>
              <a:rPr lang="uk-UA" sz="1050" b="1" dirty="0" err="1" smtClean="0"/>
              <a:t>Табо</a:t>
            </a:r>
            <a:r>
              <a:rPr lang="uk-UA" sz="1050" b="1" dirty="0" smtClean="0"/>
              <a:t>, донька пана </a:t>
            </a:r>
            <a:r>
              <a:rPr lang="uk-UA" sz="1050" b="1" dirty="0" err="1" smtClean="0"/>
              <a:t>Шмуеля</a:t>
            </a:r>
            <a:endParaRPr lang="uk-UA" sz="1050" b="1" dirty="0" smtClean="0"/>
          </a:p>
          <a:p>
            <a:pPr algn="ctr"/>
            <a:r>
              <a:rPr lang="uk-UA" sz="1050" b="1" dirty="0" smtClean="0"/>
              <a:t>Померла 29 </a:t>
            </a:r>
            <a:r>
              <a:rPr lang="uk-UA" sz="1050" b="1" dirty="0" err="1" smtClean="0"/>
              <a:t>Елула</a:t>
            </a:r>
            <a:r>
              <a:rPr lang="uk-UA" sz="1050" b="1" dirty="0" smtClean="0"/>
              <a:t> 5667</a:t>
            </a:r>
          </a:p>
          <a:p>
            <a:pPr algn="ctr"/>
            <a:r>
              <a:rPr lang="uk-UA" sz="1050" b="1" dirty="0" smtClean="0"/>
              <a:t> (8 вересня 1907 року)</a:t>
            </a:r>
          </a:p>
          <a:p>
            <a:pPr algn="ctr"/>
            <a:r>
              <a:rPr lang="uk-UA" sz="1050" b="1" dirty="0" smtClean="0"/>
              <a:t>Нехай її душа буде зав</a:t>
            </a:r>
            <a:r>
              <a:rPr lang="en-US" sz="1050" b="1" dirty="0" smtClean="0"/>
              <a:t>’</a:t>
            </a:r>
            <a:r>
              <a:rPr lang="uk-UA" sz="1050" b="1" dirty="0" err="1" smtClean="0"/>
              <a:t>язана</a:t>
            </a:r>
            <a:r>
              <a:rPr lang="uk-UA" sz="1050" b="1" dirty="0" smtClean="0"/>
              <a:t> в вузол життя</a:t>
            </a:r>
            <a:endParaRPr lang="ru-RU" sz="1050" b="1" dirty="0"/>
          </a:p>
        </p:txBody>
      </p:sp>
      <p:sp>
        <p:nvSpPr>
          <p:cNvPr id="12" name="TextBox 11"/>
          <p:cNvSpPr txBox="1"/>
          <p:nvPr/>
        </p:nvSpPr>
        <p:spPr>
          <a:xfrm>
            <a:off x="1643042" y="3929066"/>
            <a:ext cx="1571636" cy="1708160"/>
          </a:xfrm>
          <a:prstGeom prst="rect">
            <a:avLst/>
          </a:prstGeom>
          <a:noFill/>
        </p:spPr>
        <p:txBody>
          <a:bodyPr wrap="square" rtlCol="0">
            <a:spAutoFit/>
          </a:bodyPr>
          <a:lstStyle/>
          <a:p>
            <a:pPr algn="ctr"/>
            <a:r>
              <a:rPr lang="uk-UA" sz="1050" b="1" dirty="0" smtClean="0"/>
              <a:t>Тут спочиває гідна жінка, пані </a:t>
            </a:r>
            <a:r>
              <a:rPr lang="uk-UA" sz="1050" b="1" dirty="0" err="1" smtClean="0"/>
              <a:t>Фейга-Шейндл</a:t>
            </a:r>
            <a:r>
              <a:rPr lang="uk-UA" sz="1050" b="1" dirty="0" smtClean="0"/>
              <a:t>, донька пана Іцхака</a:t>
            </a:r>
          </a:p>
          <a:p>
            <a:pPr algn="ctr"/>
            <a:r>
              <a:rPr lang="uk-UA" sz="1050" b="1" dirty="0" smtClean="0"/>
              <a:t>Померла 27 </a:t>
            </a:r>
            <a:r>
              <a:rPr lang="uk-UA" sz="1050" b="1" dirty="0" err="1" smtClean="0"/>
              <a:t>Адара</a:t>
            </a:r>
            <a:r>
              <a:rPr lang="uk-UA" sz="1050" b="1" dirty="0" smtClean="0"/>
              <a:t> 5665 року</a:t>
            </a:r>
          </a:p>
          <a:p>
            <a:pPr algn="ctr"/>
            <a:r>
              <a:rPr lang="uk-UA" sz="1050" b="1" dirty="0" smtClean="0"/>
              <a:t>(4 березня 1905 року)</a:t>
            </a:r>
          </a:p>
          <a:p>
            <a:pPr algn="ctr"/>
            <a:r>
              <a:rPr lang="uk-UA" sz="1050" b="1" dirty="0" smtClean="0"/>
              <a:t>Нехай душа її буде зав</a:t>
            </a:r>
            <a:r>
              <a:rPr lang="en-US" sz="1050" b="1" dirty="0" smtClean="0"/>
              <a:t>’</a:t>
            </a:r>
            <a:r>
              <a:rPr lang="uk-UA" sz="1050" b="1" dirty="0" err="1" smtClean="0"/>
              <a:t>язана</a:t>
            </a:r>
            <a:r>
              <a:rPr lang="uk-UA" sz="1050" b="1" dirty="0" smtClean="0"/>
              <a:t> в вузол</a:t>
            </a:r>
            <a:endParaRPr lang="ru-RU" sz="1050" b="1" dirty="0"/>
          </a:p>
        </p:txBody>
      </p:sp>
      <p:sp>
        <p:nvSpPr>
          <p:cNvPr id="13" name="TextBox 12"/>
          <p:cNvSpPr txBox="1"/>
          <p:nvPr/>
        </p:nvSpPr>
        <p:spPr>
          <a:xfrm>
            <a:off x="3286116" y="4000504"/>
            <a:ext cx="1428760" cy="1785104"/>
          </a:xfrm>
          <a:prstGeom prst="rect">
            <a:avLst/>
          </a:prstGeom>
          <a:noFill/>
        </p:spPr>
        <p:txBody>
          <a:bodyPr wrap="square" rtlCol="0">
            <a:spAutoFit/>
          </a:bodyPr>
          <a:lstStyle/>
          <a:p>
            <a:pPr algn="ctr"/>
            <a:r>
              <a:rPr lang="uk-UA" sz="1100" b="1" dirty="0" smtClean="0"/>
              <a:t>Тут спочиває чоловік щирий та праведний</a:t>
            </a:r>
          </a:p>
          <a:p>
            <a:pPr algn="ctr"/>
            <a:r>
              <a:rPr lang="uk-UA" sz="1100" b="1" dirty="0" smtClean="0"/>
              <a:t>Шановний пан </a:t>
            </a:r>
            <a:r>
              <a:rPr lang="uk-UA" sz="1100" b="1" dirty="0" err="1" smtClean="0"/>
              <a:t>Мордехей</a:t>
            </a:r>
            <a:r>
              <a:rPr lang="uk-UA" sz="1100" b="1" dirty="0" smtClean="0"/>
              <a:t>, син шановного пана Авраама</a:t>
            </a:r>
          </a:p>
          <a:p>
            <a:pPr algn="ctr"/>
            <a:r>
              <a:rPr lang="uk-UA" sz="1100" b="1" dirty="0" smtClean="0"/>
              <a:t>Дата смерті, на жаль, нерозбірлива</a:t>
            </a:r>
            <a:endParaRPr lang="ru-RU" sz="1100" b="1" dirty="0"/>
          </a:p>
        </p:txBody>
      </p:sp>
      <p:sp>
        <p:nvSpPr>
          <p:cNvPr id="14" name="TextBox 13"/>
          <p:cNvSpPr txBox="1"/>
          <p:nvPr/>
        </p:nvSpPr>
        <p:spPr>
          <a:xfrm>
            <a:off x="5000628" y="714356"/>
            <a:ext cx="3643338" cy="2246769"/>
          </a:xfrm>
          <a:prstGeom prst="rect">
            <a:avLst/>
          </a:prstGeom>
          <a:noFill/>
        </p:spPr>
        <p:txBody>
          <a:bodyPr wrap="square" rtlCol="0">
            <a:spAutoFit/>
          </a:bodyPr>
          <a:lstStyle/>
          <a:p>
            <a:pPr algn="ctr"/>
            <a:r>
              <a:rPr lang="uk-UA" sz="2000" b="1" dirty="0" smtClean="0">
                <a:latin typeface="Monotype Corsiva" pitchFamily="66" charset="0"/>
              </a:rPr>
              <a:t>29 липня 2021 року було дозволено встановити </a:t>
            </a:r>
            <a:r>
              <a:rPr lang="uk-UA" sz="2000" b="1" dirty="0" err="1" smtClean="0">
                <a:latin typeface="Monotype Corsiva" pitchFamily="66" charset="0"/>
              </a:rPr>
              <a:t>пам</a:t>
            </a:r>
            <a:r>
              <a:rPr lang="en-US" sz="2000" b="1" dirty="0" smtClean="0">
                <a:latin typeface="Monotype Corsiva" pitchFamily="66" charset="0"/>
              </a:rPr>
              <a:t>’</a:t>
            </a:r>
            <a:r>
              <a:rPr lang="uk-UA" sz="2000" b="1" dirty="0" err="1" smtClean="0">
                <a:latin typeface="Monotype Corsiva" pitchFamily="66" charset="0"/>
              </a:rPr>
              <a:t>ятний</a:t>
            </a:r>
            <a:r>
              <a:rPr lang="uk-UA" sz="2000" b="1" dirty="0" smtClean="0">
                <a:latin typeface="Monotype Corsiva" pitchFamily="66" charset="0"/>
              </a:rPr>
              <a:t> знак на старому єврейському кладовищі.</a:t>
            </a:r>
            <a:r>
              <a:rPr lang="en-US" sz="2000" b="1" dirty="0" smtClean="0">
                <a:latin typeface="Monotype Corsiva" pitchFamily="66" charset="0"/>
              </a:rPr>
              <a:t> </a:t>
            </a:r>
            <a:r>
              <a:rPr lang="uk-UA" sz="2000" b="1" dirty="0" smtClean="0">
                <a:latin typeface="Monotype Corsiva" pitchFamily="66" charset="0"/>
              </a:rPr>
              <a:t>Ініціатором встановлення меморіального знаку виступила </a:t>
            </a:r>
            <a:r>
              <a:rPr lang="en-US" sz="2000" b="1" dirty="0" smtClean="0">
                <a:latin typeface="Monotype Corsiva" pitchFamily="66" charset="0"/>
              </a:rPr>
              <a:t>“</a:t>
            </a:r>
            <a:r>
              <a:rPr lang="uk-UA" sz="2000" b="1" dirty="0" smtClean="0">
                <a:latin typeface="Monotype Corsiva" pitchFamily="66" charset="0"/>
              </a:rPr>
              <a:t>Об</a:t>
            </a:r>
            <a:r>
              <a:rPr lang="en-US" sz="2000" b="1" dirty="0" smtClean="0">
                <a:latin typeface="Monotype Corsiva" pitchFamily="66" charset="0"/>
              </a:rPr>
              <a:t>’</a:t>
            </a:r>
            <a:r>
              <a:rPr lang="uk-UA" sz="2000" b="1" dirty="0" err="1" smtClean="0">
                <a:latin typeface="Monotype Corsiva" pitchFamily="66" charset="0"/>
              </a:rPr>
              <a:t>єднана</a:t>
            </a:r>
            <a:r>
              <a:rPr lang="uk-UA" sz="2000" b="1" dirty="0" smtClean="0">
                <a:latin typeface="Monotype Corsiva" pitchFamily="66" charset="0"/>
              </a:rPr>
              <a:t> єврейська община України</a:t>
            </a:r>
            <a:r>
              <a:rPr lang="en-US" sz="2000" b="1" dirty="0" smtClean="0">
                <a:latin typeface="Monotype Corsiva" pitchFamily="66" charset="0"/>
              </a:rPr>
              <a:t>”</a:t>
            </a:r>
            <a:endParaRPr lang="ru-RU" sz="2000" b="1" dirty="0">
              <a:latin typeface="Monotype Corsiva" pitchFamily="66" charset="0"/>
            </a:endParaRPr>
          </a:p>
        </p:txBody>
      </p:sp>
      <p:pic>
        <p:nvPicPr>
          <p:cNvPr id="15" name="Рисунок 14" descr="IMG-c81b87893ffe005f8d9e910b5332c736-V.jpg"/>
          <p:cNvPicPr>
            <a:picLocks noChangeAspect="1"/>
          </p:cNvPicPr>
          <p:nvPr/>
        </p:nvPicPr>
        <p:blipFill>
          <a:blip r:embed="rId6" cstate="print"/>
          <a:stretch>
            <a:fillRect/>
          </a:stretch>
        </p:blipFill>
        <p:spPr>
          <a:xfrm>
            <a:off x="6000760" y="3000372"/>
            <a:ext cx="1969023" cy="350048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1642295399_47-abrakadabra-fun-p-fon-bezhevii-tekstura-63.jpg"/>
          <p:cNvPicPr>
            <a:picLocks noChangeAspect="1"/>
          </p:cNvPicPr>
          <p:nvPr/>
        </p:nvPicPr>
        <p:blipFill>
          <a:blip r:embed="rId2"/>
          <a:stretch>
            <a:fillRect/>
          </a:stretch>
        </p:blipFill>
        <p:spPr>
          <a:xfrm>
            <a:off x="0" y="0"/>
            <a:ext cx="9144000" cy="6858000"/>
          </a:xfrm>
          <a:prstGeom prst="rect">
            <a:avLst/>
          </a:prstGeom>
        </p:spPr>
      </p:pic>
      <p:pic>
        <p:nvPicPr>
          <p:cNvPr id="5" name="Рисунок 4" descr="Copilot_20260405_121253.png"/>
          <p:cNvPicPr>
            <a:picLocks noChangeAspect="1"/>
          </p:cNvPicPr>
          <p:nvPr/>
        </p:nvPicPr>
        <p:blipFill>
          <a:blip r:embed="rId3" cstate="print"/>
          <a:stretch>
            <a:fillRect/>
          </a:stretch>
        </p:blipFill>
        <p:spPr>
          <a:xfrm>
            <a:off x="142844" y="214290"/>
            <a:ext cx="4607751" cy="3071834"/>
          </a:xfrm>
          <a:prstGeom prst="rect">
            <a:avLst/>
          </a:prstGeom>
          <a:ln>
            <a:noFill/>
          </a:ln>
          <a:effectLst>
            <a:outerShdw blurRad="292100" dist="139700" dir="2700000" algn="tl" rotWithShape="0">
              <a:srgbClr val="333333">
                <a:alpha val="65000"/>
              </a:srgbClr>
            </a:outerShdw>
          </a:effectLst>
        </p:spPr>
      </p:pic>
      <p:pic>
        <p:nvPicPr>
          <p:cNvPr id="6" name="Рисунок 5" descr="Сонячний день у єврейському селищі.png"/>
          <p:cNvPicPr>
            <a:picLocks noChangeAspect="1"/>
          </p:cNvPicPr>
          <p:nvPr/>
        </p:nvPicPr>
        <p:blipFill>
          <a:blip r:embed="rId4" cstate="print"/>
          <a:stretch>
            <a:fillRect/>
          </a:stretch>
        </p:blipFill>
        <p:spPr>
          <a:xfrm>
            <a:off x="214282" y="3500438"/>
            <a:ext cx="4572000" cy="3048000"/>
          </a:xfrm>
          <a:prstGeom prst="rect">
            <a:avLst/>
          </a:prstGeom>
          <a:ln>
            <a:noFill/>
          </a:ln>
          <a:effectLst>
            <a:outerShdw blurRad="190500" algn="tl" rotWithShape="0">
              <a:srgbClr val="000000">
                <a:alpha val="70000"/>
              </a:srgbClr>
            </a:outerShdw>
          </a:effectLst>
        </p:spPr>
      </p:pic>
      <p:sp>
        <p:nvSpPr>
          <p:cNvPr id="7" name="TextBox 6"/>
          <p:cNvSpPr txBox="1"/>
          <p:nvPr/>
        </p:nvSpPr>
        <p:spPr>
          <a:xfrm>
            <a:off x="5000628" y="285728"/>
            <a:ext cx="3714775" cy="6124754"/>
          </a:xfrm>
          <a:prstGeom prst="rect">
            <a:avLst/>
          </a:prstGeom>
          <a:noFill/>
        </p:spPr>
        <p:txBody>
          <a:bodyPr wrap="square" rtlCol="0">
            <a:spAutoFit/>
          </a:bodyPr>
          <a:lstStyle/>
          <a:p>
            <a:pPr algn="ctr"/>
            <a:r>
              <a:rPr lang="uk-UA" sz="2800" dirty="0" smtClean="0">
                <a:latin typeface="Arial Black" pitchFamily="34" charset="0"/>
              </a:rPr>
              <a:t>Нажаль, на сьогодні, єврейська громада в нашому селі не збереглася, історія її майже забута.</a:t>
            </a:r>
          </a:p>
          <a:p>
            <a:pPr algn="ctr"/>
            <a:r>
              <a:rPr lang="uk-UA" sz="2800" dirty="0" smtClean="0">
                <a:latin typeface="Arial Black" pitchFamily="34" charset="0"/>
              </a:rPr>
              <a:t>Але, якби вона існувала досі, то єврейське містечко виглядало би ось так </a:t>
            </a:r>
            <a:endParaRPr lang="ru-RU" sz="2800" dirty="0">
              <a:latin typeface="Arial Black"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descr="1643228353_40-abrakadabra-fun-p-prezentatsii-istoriya-58.jpg"/>
          <p:cNvPicPr>
            <a:picLocks noChangeAspect="1"/>
          </p:cNvPicPr>
          <p:nvPr/>
        </p:nvPicPr>
        <p:blipFill>
          <a:blip r:embed="rId2"/>
          <a:stretch>
            <a:fillRect/>
          </a:stretch>
        </p:blipFill>
        <p:spPr>
          <a:xfrm>
            <a:off x="0" y="0"/>
            <a:ext cx="9144000" cy="6858000"/>
          </a:xfrm>
          <a:prstGeom prst="rect">
            <a:avLst/>
          </a:prstGeom>
          <a:ln>
            <a:noFill/>
          </a:ln>
          <a:effectLst>
            <a:softEdge rad="112500"/>
          </a:effectLst>
        </p:spPr>
      </p:pic>
      <p:sp>
        <p:nvSpPr>
          <p:cNvPr id="5" name="TextBox 4"/>
          <p:cNvSpPr txBox="1"/>
          <p:nvPr/>
        </p:nvSpPr>
        <p:spPr>
          <a:xfrm>
            <a:off x="428596" y="285728"/>
            <a:ext cx="8072494" cy="6247864"/>
          </a:xfrm>
          <a:prstGeom prst="rect">
            <a:avLst/>
          </a:prstGeom>
          <a:noFill/>
        </p:spPr>
        <p:txBody>
          <a:bodyPr wrap="square" rtlCol="0">
            <a:spAutoFit/>
          </a:bodyPr>
          <a:lstStyle/>
          <a:p>
            <a:pPr algn="ctr"/>
            <a:r>
              <a:rPr lang="uk-UA" sz="1600" b="1" dirty="0" smtClean="0"/>
              <a:t>Висновки</a:t>
            </a:r>
            <a:endParaRPr lang="ru-RU" sz="1600" b="1" dirty="0" smtClean="0"/>
          </a:p>
          <a:p>
            <a:endParaRPr lang="ru-RU" sz="1200" dirty="0" smtClean="0"/>
          </a:p>
          <a:p>
            <a:pPr algn="just"/>
            <a:r>
              <a:rPr lang="ru-RU" sz="1200" dirty="0" smtClean="0"/>
              <a:t>У </a:t>
            </a:r>
            <a:r>
              <a:rPr lang="ru-RU" sz="1200" dirty="0" err="1" smtClean="0"/>
              <a:t>ході</a:t>
            </a:r>
            <a:r>
              <a:rPr lang="ru-RU" sz="1200" dirty="0" smtClean="0"/>
              <a:t> </a:t>
            </a:r>
            <a:r>
              <a:rPr lang="ru-RU" sz="1200" dirty="0" err="1" smtClean="0"/>
              <a:t>проведення</a:t>
            </a:r>
            <a:r>
              <a:rPr lang="ru-RU" sz="1200" dirty="0" smtClean="0"/>
              <a:t> </a:t>
            </a:r>
            <a:r>
              <a:rPr lang="ru-RU" sz="1200" dirty="0" err="1" smtClean="0"/>
              <a:t>науково-дослідницької</a:t>
            </a:r>
            <a:r>
              <a:rPr lang="ru-RU" sz="1200" dirty="0" smtClean="0"/>
              <a:t> </a:t>
            </a:r>
            <a:r>
              <a:rPr lang="ru-RU" sz="1200" dirty="0" err="1" smtClean="0"/>
              <a:t>роботи</a:t>
            </a:r>
            <a:r>
              <a:rPr lang="ru-RU" sz="1200" dirty="0" smtClean="0"/>
              <a:t> </a:t>
            </a:r>
            <a:r>
              <a:rPr lang="ru-RU" sz="1200" dirty="0" err="1" smtClean="0"/>
              <a:t>було</a:t>
            </a:r>
            <a:r>
              <a:rPr lang="ru-RU" sz="1200" dirty="0" smtClean="0"/>
              <a:t> </a:t>
            </a:r>
            <a:r>
              <a:rPr lang="ru-RU" sz="1200" dirty="0" err="1" smtClean="0"/>
              <a:t>досл</a:t>
            </a:r>
            <a:r>
              <a:rPr lang="uk-UA" sz="1200" dirty="0" err="1" smtClean="0"/>
              <a:t>іджено</a:t>
            </a:r>
            <a:r>
              <a:rPr lang="uk-UA" sz="1200" dirty="0" smtClean="0"/>
              <a:t> </a:t>
            </a:r>
            <a:r>
              <a:rPr lang="ru-RU" sz="1200" dirty="0" err="1" smtClean="0"/>
              <a:t>історію</a:t>
            </a:r>
            <a:r>
              <a:rPr lang="ru-RU" sz="1200" dirty="0" smtClean="0"/>
              <a:t> та </a:t>
            </a:r>
            <a:r>
              <a:rPr lang="ru-RU" sz="1200" dirty="0" err="1" smtClean="0"/>
              <a:t>культурну</a:t>
            </a:r>
            <a:r>
              <a:rPr lang="ru-RU" sz="1200" dirty="0" smtClean="0"/>
              <a:t> </a:t>
            </a:r>
            <a:r>
              <a:rPr lang="ru-RU" sz="1200" dirty="0" err="1" smtClean="0"/>
              <a:t>спадщину</a:t>
            </a:r>
            <a:r>
              <a:rPr lang="ru-RU" sz="1200" dirty="0" smtClean="0"/>
              <a:t> </a:t>
            </a:r>
            <a:r>
              <a:rPr lang="ru-RU" sz="1200" dirty="0" err="1" smtClean="0"/>
              <a:t>єврейської</a:t>
            </a:r>
            <a:r>
              <a:rPr lang="ru-RU" sz="1200" dirty="0" smtClean="0"/>
              <a:t> </a:t>
            </a:r>
            <a:r>
              <a:rPr lang="ru-RU" sz="1200" dirty="0" err="1" smtClean="0"/>
              <a:t>громади</a:t>
            </a:r>
            <a:r>
              <a:rPr lang="ru-RU" sz="1200" dirty="0" smtClean="0"/>
              <a:t> села Кузьмин. На </a:t>
            </a:r>
            <a:r>
              <a:rPr lang="ru-RU" sz="1200" dirty="0" err="1" smtClean="0"/>
              <a:t>основі</a:t>
            </a:r>
            <a:r>
              <a:rPr lang="ru-RU" sz="1200" dirty="0" smtClean="0"/>
              <a:t> </a:t>
            </a:r>
            <a:r>
              <a:rPr lang="ru-RU" sz="1200" dirty="0" err="1" smtClean="0"/>
              <a:t>опрацьованих</a:t>
            </a:r>
            <a:r>
              <a:rPr lang="ru-RU" sz="1200" dirty="0" smtClean="0"/>
              <a:t> </a:t>
            </a:r>
            <a:r>
              <a:rPr lang="ru-RU" sz="1200" dirty="0" err="1" smtClean="0"/>
              <a:t>джерел</a:t>
            </a:r>
            <a:r>
              <a:rPr lang="ru-RU" sz="1200" dirty="0" smtClean="0"/>
              <a:t> та </a:t>
            </a:r>
            <a:r>
              <a:rPr lang="ru-RU" sz="1200" dirty="0" err="1" smtClean="0"/>
              <a:t>проведених</a:t>
            </a:r>
            <a:r>
              <a:rPr lang="ru-RU" sz="1200" dirty="0" smtClean="0"/>
              <a:t> </a:t>
            </a:r>
            <a:r>
              <a:rPr lang="ru-RU" sz="1200" dirty="0" err="1" smtClean="0"/>
              <a:t>польових</a:t>
            </a:r>
            <a:r>
              <a:rPr lang="ru-RU" sz="1200" dirty="0" smtClean="0"/>
              <a:t> </a:t>
            </a:r>
            <a:r>
              <a:rPr lang="ru-RU" sz="1200" dirty="0" err="1" smtClean="0"/>
              <a:t>досліджень</a:t>
            </a:r>
            <a:r>
              <a:rPr lang="ru-RU" sz="1200" dirty="0" smtClean="0"/>
              <a:t> ми </a:t>
            </a:r>
            <a:r>
              <a:rPr lang="ru-RU" sz="1200" dirty="0" err="1" smtClean="0"/>
              <a:t>дійшли</a:t>
            </a:r>
            <a:r>
              <a:rPr lang="ru-RU" sz="1200" dirty="0" smtClean="0"/>
              <a:t> </a:t>
            </a:r>
            <a:r>
              <a:rPr lang="ru-RU" sz="1200" dirty="0" err="1" smtClean="0"/>
              <a:t>наступних</a:t>
            </a:r>
            <a:r>
              <a:rPr lang="ru-RU" sz="1200" dirty="0" smtClean="0"/>
              <a:t> </a:t>
            </a:r>
            <a:r>
              <a:rPr lang="ru-RU" sz="1200" dirty="0" err="1" smtClean="0"/>
              <a:t>висновків</a:t>
            </a:r>
            <a:r>
              <a:rPr lang="ru-RU" sz="1200" dirty="0" smtClean="0"/>
              <a:t>:</a:t>
            </a:r>
          </a:p>
          <a:p>
            <a:pPr algn="just"/>
            <a:endParaRPr lang="ru-RU" sz="1200" dirty="0" smtClean="0"/>
          </a:p>
          <a:p>
            <a:pPr algn="just"/>
            <a:r>
              <a:rPr lang="ru-RU" sz="1200" b="1" dirty="0" err="1" smtClean="0"/>
              <a:t>Історична</a:t>
            </a:r>
            <a:r>
              <a:rPr lang="ru-RU" sz="1200" b="1" dirty="0" smtClean="0"/>
              <a:t> роль </a:t>
            </a:r>
            <a:r>
              <a:rPr lang="ru-RU" sz="1200" b="1" dirty="0" err="1" smtClean="0"/>
              <a:t>громади</a:t>
            </a:r>
            <a:r>
              <a:rPr lang="ru-RU" sz="1200" b="1" dirty="0" smtClean="0"/>
              <a:t>:</a:t>
            </a:r>
            <a:r>
              <a:rPr lang="ru-RU" sz="1200" dirty="0" smtClean="0"/>
              <a:t> </a:t>
            </a:r>
            <a:r>
              <a:rPr lang="ru-RU" sz="1200" dirty="0" err="1" smtClean="0"/>
              <a:t>Єврейська</a:t>
            </a:r>
            <a:r>
              <a:rPr lang="ru-RU" sz="1200" dirty="0" smtClean="0"/>
              <a:t> громада Кузьмина </a:t>
            </a:r>
            <a:r>
              <a:rPr lang="ru-RU" sz="1200" dirty="0" err="1" smtClean="0"/>
              <a:t>протягом</a:t>
            </a:r>
            <a:r>
              <a:rPr lang="ru-RU" sz="1200" dirty="0" smtClean="0"/>
              <a:t> </a:t>
            </a:r>
            <a:r>
              <a:rPr lang="en-US" sz="1200" dirty="0" smtClean="0"/>
              <a:t>XVIII – </a:t>
            </a:r>
            <a:r>
              <a:rPr lang="ru-RU" sz="1200" dirty="0" smtClean="0"/>
              <a:t>початку </a:t>
            </a:r>
            <a:r>
              <a:rPr lang="en-US" sz="1200" dirty="0" smtClean="0"/>
              <a:t>XX </a:t>
            </a:r>
            <a:r>
              <a:rPr lang="ru-RU" sz="1200" dirty="0" err="1" smtClean="0"/>
              <a:t>століть</a:t>
            </a:r>
            <a:r>
              <a:rPr lang="ru-RU" sz="1200" dirty="0" smtClean="0"/>
              <a:t> </a:t>
            </a:r>
            <a:r>
              <a:rPr lang="ru-RU" sz="1200" dirty="0" err="1" smtClean="0"/>
              <a:t>була</a:t>
            </a:r>
            <a:r>
              <a:rPr lang="ru-RU" sz="1200" dirty="0" smtClean="0"/>
              <a:t> </a:t>
            </a:r>
            <a:r>
              <a:rPr lang="ru-RU" sz="1200" dirty="0" err="1" smtClean="0"/>
              <a:t>невід’ємним</a:t>
            </a:r>
            <a:r>
              <a:rPr lang="ru-RU" sz="1200" dirty="0" smtClean="0"/>
              <a:t> </a:t>
            </a:r>
            <a:r>
              <a:rPr lang="ru-RU" sz="1200" dirty="0" err="1" smtClean="0"/>
              <a:t>чинником</a:t>
            </a:r>
            <a:r>
              <a:rPr lang="ru-RU" sz="1200" dirty="0" smtClean="0"/>
              <a:t> </a:t>
            </a:r>
            <a:r>
              <a:rPr lang="ru-RU" sz="1200" dirty="0" err="1" smtClean="0"/>
              <a:t>соціально-економічного</a:t>
            </a:r>
            <a:r>
              <a:rPr lang="ru-RU" sz="1200" dirty="0" smtClean="0"/>
              <a:t> </a:t>
            </a:r>
            <a:r>
              <a:rPr lang="ru-RU" sz="1200" dirty="0" err="1" smtClean="0"/>
              <a:t>розвитку</a:t>
            </a:r>
            <a:r>
              <a:rPr lang="ru-RU" sz="1200" dirty="0" smtClean="0"/>
              <a:t> </a:t>
            </a:r>
            <a:r>
              <a:rPr lang="ru-RU" sz="1200" dirty="0" err="1" smtClean="0"/>
              <a:t>поселення</a:t>
            </a:r>
            <a:r>
              <a:rPr lang="ru-RU" sz="1200" dirty="0" smtClean="0"/>
              <a:t>. Статус </a:t>
            </a:r>
            <a:r>
              <a:rPr lang="ru-RU" sz="1200" dirty="0" err="1" smtClean="0"/>
              <a:t>містечка</a:t>
            </a:r>
            <a:r>
              <a:rPr lang="ru-RU" sz="1200" dirty="0" smtClean="0"/>
              <a:t> </a:t>
            </a:r>
            <a:r>
              <a:rPr lang="ru-RU" sz="1200" dirty="0" err="1" smtClean="0"/>
              <a:t>сприяв</a:t>
            </a:r>
            <a:r>
              <a:rPr lang="ru-RU" sz="1200" dirty="0" smtClean="0"/>
              <a:t> </a:t>
            </a:r>
            <a:r>
              <a:rPr lang="ru-RU" sz="1200" dirty="0" err="1" smtClean="0"/>
              <a:t>формуванню</a:t>
            </a:r>
            <a:r>
              <a:rPr lang="ru-RU" sz="1200" dirty="0" smtClean="0"/>
              <a:t> тут </a:t>
            </a:r>
            <a:r>
              <a:rPr lang="ru-RU" sz="1200" dirty="0" err="1" smtClean="0"/>
              <a:t>специфічного</a:t>
            </a:r>
            <a:r>
              <a:rPr lang="ru-RU" sz="1200" dirty="0" smtClean="0"/>
              <a:t> </a:t>
            </a:r>
            <a:r>
              <a:rPr lang="ru-RU" sz="1200" dirty="0" err="1" smtClean="0"/>
              <a:t>соціокультурного</a:t>
            </a:r>
            <a:r>
              <a:rPr lang="ru-RU" sz="1200" dirty="0" smtClean="0"/>
              <a:t> </a:t>
            </a:r>
            <a:r>
              <a:rPr lang="ru-RU" sz="1200" dirty="0" err="1" smtClean="0"/>
              <a:t>середовища</a:t>
            </a:r>
            <a:r>
              <a:rPr lang="ru-RU" sz="1200" dirty="0" smtClean="0"/>
              <a:t> — </a:t>
            </a:r>
            <a:r>
              <a:rPr lang="ru-RU" sz="1200" b="1" dirty="0" err="1" smtClean="0"/>
              <a:t>штетлу</a:t>
            </a:r>
            <a:r>
              <a:rPr lang="ru-RU" sz="1200" dirty="0" smtClean="0"/>
              <a:t>, де </a:t>
            </a:r>
            <a:r>
              <a:rPr lang="ru-RU" sz="1200" dirty="0" err="1" smtClean="0"/>
              <a:t>гармонійно</a:t>
            </a:r>
            <a:r>
              <a:rPr lang="ru-RU" sz="1200" dirty="0" smtClean="0"/>
              <a:t> </a:t>
            </a:r>
            <a:r>
              <a:rPr lang="ru-RU" sz="1200" dirty="0" err="1" smtClean="0"/>
              <a:t>поєднувалися</a:t>
            </a:r>
            <a:r>
              <a:rPr lang="ru-RU" sz="1200" dirty="0" smtClean="0"/>
              <a:t> </a:t>
            </a:r>
            <a:r>
              <a:rPr lang="ru-RU" sz="1200" dirty="0" err="1" smtClean="0"/>
              <a:t>торговельно-реміснича</a:t>
            </a:r>
            <a:r>
              <a:rPr lang="ru-RU" sz="1200" dirty="0" smtClean="0"/>
              <a:t> </a:t>
            </a:r>
            <a:r>
              <a:rPr lang="ru-RU" sz="1200" dirty="0" err="1" smtClean="0"/>
              <a:t>діяльність</a:t>
            </a:r>
            <a:r>
              <a:rPr lang="ru-RU" sz="1200" dirty="0" smtClean="0"/>
              <a:t> та </a:t>
            </a:r>
            <a:r>
              <a:rPr lang="ru-RU" sz="1200" dirty="0" err="1" smtClean="0"/>
              <a:t>глибокі</a:t>
            </a:r>
            <a:r>
              <a:rPr lang="ru-RU" sz="1200" dirty="0" smtClean="0"/>
              <a:t> </a:t>
            </a:r>
            <a:r>
              <a:rPr lang="ru-RU" sz="1200" dirty="0" err="1" smtClean="0"/>
              <a:t>релігійні</a:t>
            </a:r>
            <a:r>
              <a:rPr lang="ru-RU" sz="1200" dirty="0" smtClean="0"/>
              <a:t> </a:t>
            </a:r>
            <a:r>
              <a:rPr lang="ru-RU" sz="1200" dirty="0" err="1" smtClean="0"/>
              <a:t>традиції</a:t>
            </a:r>
            <a:r>
              <a:rPr lang="ru-RU" sz="1200" dirty="0" smtClean="0"/>
              <a:t>.</a:t>
            </a:r>
          </a:p>
          <a:p>
            <a:pPr algn="just"/>
            <a:endParaRPr lang="ru-RU" sz="1200" dirty="0" smtClean="0"/>
          </a:p>
          <a:p>
            <a:pPr algn="just"/>
            <a:r>
              <a:rPr lang="ru-RU" sz="1200" b="1" dirty="0" err="1" smtClean="0"/>
              <a:t>Своєрідність</a:t>
            </a:r>
            <a:r>
              <a:rPr lang="ru-RU" sz="1200" b="1" dirty="0" smtClean="0"/>
              <a:t> </a:t>
            </a:r>
            <a:r>
              <a:rPr lang="ru-RU" sz="1200" b="1" dirty="0" err="1" smtClean="0"/>
              <a:t>духовної</a:t>
            </a:r>
            <a:r>
              <a:rPr lang="ru-RU" sz="1200" b="1" dirty="0" smtClean="0"/>
              <a:t> </a:t>
            </a:r>
            <a:r>
              <a:rPr lang="ru-RU" sz="1200" b="1" dirty="0" err="1" smtClean="0"/>
              <a:t>культури</a:t>
            </a:r>
            <a:r>
              <a:rPr lang="ru-RU" sz="1200" b="1" dirty="0" smtClean="0"/>
              <a:t>:</a:t>
            </a:r>
            <a:r>
              <a:rPr lang="ru-RU" sz="1200" dirty="0" smtClean="0"/>
              <a:t> </a:t>
            </a:r>
            <a:r>
              <a:rPr lang="ru-RU" sz="1200" dirty="0" err="1" smtClean="0"/>
              <a:t>Дослідження</a:t>
            </a:r>
            <a:r>
              <a:rPr lang="ru-RU" sz="1200" dirty="0" smtClean="0"/>
              <a:t> </a:t>
            </a:r>
            <a:r>
              <a:rPr lang="ru-RU" sz="1200" dirty="0" err="1" smtClean="0"/>
              <a:t>релігійного</a:t>
            </a:r>
            <a:r>
              <a:rPr lang="ru-RU" sz="1200" dirty="0" smtClean="0"/>
              <a:t> </a:t>
            </a:r>
            <a:r>
              <a:rPr lang="ru-RU" sz="1200" dirty="0" err="1" smtClean="0"/>
              <a:t>життя</a:t>
            </a:r>
            <a:r>
              <a:rPr lang="ru-RU" sz="1200" dirty="0" smtClean="0"/>
              <a:t> показало, </a:t>
            </a:r>
            <a:r>
              <a:rPr lang="ru-RU" sz="1200" dirty="0" err="1" smtClean="0"/>
              <a:t>що</a:t>
            </a:r>
            <a:r>
              <a:rPr lang="ru-RU" sz="1200" dirty="0" smtClean="0"/>
              <a:t> громада </a:t>
            </a:r>
            <a:r>
              <a:rPr lang="ru-RU" sz="1200" dirty="0" err="1" smtClean="0"/>
              <a:t>була</a:t>
            </a:r>
            <a:r>
              <a:rPr lang="ru-RU" sz="1200" dirty="0" smtClean="0"/>
              <a:t> </a:t>
            </a:r>
            <a:r>
              <a:rPr lang="ru-RU" sz="1200" dirty="0" err="1" smtClean="0"/>
              <a:t>традиційною</a:t>
            </a:r>
            <a:r>
              <a:rPr lang="ru-RU" sz="1200" dirty="0" smtClean="0"/>
              <a:t>, про </a:t>
            </a:r>
            <a:r>
              <a:rPr lang="ru-RU" sz="1200" dirty="0" err="1" smtClean="0"/>
              <a:t>що</a:t>
            </a:r>
            <a:r>
              <a:rPr lang="ru-RU" sz="1200" dirty="0" smtClean="0"/>
              <a:t> </a:t>
            </a:r>
            <a:r>
              <a:rPr lang="ru-RU" sz="1200" dirty="0" err="1" smtClean="0"/>
              <a:t>свідчить</a:t>
            </a:r>
            <a:r>
              <a:rPr lang="ru-RU" sz="1200" dirty="0" smtClean="0"/>
              <a:t> </a:t>
            </a:r>
            <a:r>
              <a:rPr lang="ru-RU" sz="1200" dirty="0" err="1" smtClean="0"/>
              <a:t>наявність</a:t>
            </a:r>
            <a:r>
              <a:rPr lang="ru-RU" sz="1200" dirty="0" smtClean="0"/>
              <a:t> синагоги. </a:t>
            </a:r>
          </a:p>
          <a:p>
            <a:pPr algn="just"/>
            <a:endParaRPr lang="ru-RU" sz="1200" dirty="0" smtClean="0"/>
          </a:p>
          <a:p>
            <a:pPr algn="just"/>
            <a:r>
              <a:rPr lang="ru-RU" sz="1200" b="1" dirty="0" err="1" smtClean="0"/>
              <a:t>Епіграфічна</a:t>
            </a:r>
            <a:r>
              <a:rPr lang="ru-RU" sz="1200" b="1" dirty="0" smtClean="0"/>
              <a:t> </a:t>
            </a:r>
            <a:r>
              <a:rPr lang="ru-RU" sz="1200" b="1" dirty="0" err="1" smtClean="0"/>
              <a:t>спадщина</a:t>
            </a:r>
            <a:r>
              <a:rPr lang="ru-RU" sz="1200" b="1" dirty="0" smtClean="0"/>
              <a:t> як </a:t>
            </a:r>
            <a:r>
              <a:rPr lang="ru-RU" sz="1200" b="1" dirty="0" err="1" smtClean="0"/>
              <a:t>історичне</a:t>
            </a:r>
            <a:r>
              <a:rPr lang="ru-RU" sz="1200" b="1" dirty="0" smtClean="0"/>
              <a:t> </a:t>
            </a:r>
            <a:r>
              <a:rPr lang="ru-RU" sz="1200" b="1" dirty="0" err="1" smtClean="0"/>
              <a:t>джерело</a:t>
            </a:r>
            <a:r>
              <a:rPr lang="ru-RU" sz="1200" b="1" dirty="0" smtClean="0"/>
              <a:t>:</a:t>
            </a:r>
            <a:r>
              <a:rPr lang="ru-RU" sz="1200" dirty="0" smtClean="0"/>
              <a:t> Проведений </a:t>
            </a:r>
            <a:r>
              <a:rPr lang="ru-RU" sz="1200" dirty="0" err="1" smtClean="0"/>
              <a:t>аналіз</a:t>
            </a:r>
            <a:r>
              <a:rPr lang="ru-RU" sz="1200" dirty="0" smtClean="0"/>
              <a:t> </a:t>
            </a:r>
            <a:r>
              <a:rPr lang="ru-RU" sz="1200" dirty="0" err="1" smtClean="0"/>
              <a:t>збережених</a:t>
            </a:r>
            <a:r>
              <a:rPr lang="ru-RU" sz="1200" dirty="0" smtClean="0"/>
              <a:t> </a:t>
            </a:r>
            <a:r>
              <a:rPr lang="ru-RU" sz="1200" dirty="0" err="1" smtClean="0"/>
              <a:t>мацевот</a:t>
            </a:r>
            <a:r>
              <a:rPr lang="ru-RU" sz="1200" dirty="0" smtClean="0"/>
              <a:t> (</a:t>
            </a:r>
            <a:r>
              <a:rPr lang="ru-RU" sz="1200" dirty="0" err="1" smtClean="0"/>
              <a:t>надгробків</a:t>
            </a:r>
            <a:r>
              <a:rPr lang="ru-RU" sz="1200" dirty="0" smtClean="0"/>
              <a:t>) на </a:t>
            </a:r>
            <a:r>
              <a:rPr lang="ru-RU" sz="1200" dirty="0" err="1" smtClean="0"/>
              <a:t>місцевому</a:t>
            </a:r>
            <a:r>
              <a:rPr lang="ru-RU" sz="1200" dirty="0" smtClean="0"/>
              <a:t> </a:t>
            </a:r>
            <a:r>
              <a:rPr lang="ru-RU" sz="1200" dirty="0" err="1" smtClean="0"/>
              <a:t>кіркуті</a:t>
            </a:r>
            <a:r>
              <a:rPr lang="ru-RU" sz="1200" dirty="0" smtClean="0"/>
              <a:t> дозволив </a:t>
            </a:r>
            <a:r>
              <a:rPr lang="ru-RU" sz="1200" dirty="0" err="1" smtClean="0"/>
              <a:t>частково</a:t>
            </a:r>
            <a:r>
              <a:rPr lang="ru-RU" sz="1200" dirty="0" smtClean="0"/>
              <a:t> </a:t>
            </a:r>
            <a:r>
              <a:rPr lang="ru-RU" sz="1200" dirty="0" err="1" smtClean="0"/>
              <a:t>реконструювати</a:t>
            </a:r>
            <a:r>
              <a:rPr lang="ru-RU" sz="1200" dirty="0" smtClean="0"/>
              <a:t> </a:t>
            </a:r>
            <a:r>
              <a:rPr lang="ru-RU" sz="1200" dirty="0" err="1" smtClean="0"/>
              <a:t>генеалогію</a:t>
            </a:r>
            <a:r>
              <a:rPr lang="ru-RU" sz="1200" dirty="0" smtClean="0"/>
              <a:t> та </a:t>
            </a:r>
            <a:r>
              <a:rPr lang="ru-RU" sz="1200" dirty="0" err="1" smtClean="0"/>
              <a:t>персоналії</a:t>
            </a:r>
            <a:r>
              <a:rPr lang="ru-RU" sz="1200" dirty="0" smtClean="0"/>
              <a:t> </a:t>
            </a:r>
            <a:r>
              <a:rPr lang="ru-RU" sz="1200" dirty="0" err="1" smtClean="0"/>
              <a:t>мешканців</a:t>
            </a:r>
            <a:r>
              <a:rPr lang="ru-RU" sz="1200" dirty="0" smtClean="0"/>
              <a:t> </a:t>
            </a:r>
            <a:r>
              <a:rPr lang="ru-RU" sz="1200" dirty="0" err="1" smtClean="0"/>
              <a:t>містечка</a:t>
            </a:r>
            <a:r>
              <a:rPr lang="ru-RU" sz="1200" dirty="0" smtClean="0"/>
              <a:t>.</a:t>
            </a:r>
          </a:p>
          <a:p>
            <a:pPr marL="0" lvl="1" algn="just"/>
            <a:r>
              <a:rPr lang="ru-RU" sz="1200" dirty="0" err="1" smtClean="0"/>
              <a:t>Епітафії</a:t>
            </a:r>
            <a:r>
              <a:rPr lang="ru-RU" sz="1200" dirty="0" smtClean="0"/>
              <a:t> </a:t>
            </a:r>
            <a:r>
              <a:rPr lang="ru-RU" sz="1200" dirty="0" err="1" smtClean="0"/>
              <a:t>є</a:t>
            </a:r>
            <a:r>
              <a:rPr lang="ru-RU" sz="1200" dirty="0" smtClean="0"/>
              <a:t> </a:t>
            </a:r>
            <a:r>
              <a:rPr lang="ru-RU" sz="1200" dirty="0" err="1" smtClean="0"/>
              <a:t>унікальним</a:t>
            </a:r>
            <a:r>
              <a:rPr lang="ru-RU" sz="1200" dirty="0" smtClean="0"/>
              <a:t> </a:t>
            </a:r>
            <a:r>
              <a:rPr lang="ru-RU" sz="1200" dirty="0" err="1" smtClean="0"/>
              <a:t>літописом</a:t>
            </a:r>
            <a:r>
              <a:rPr lang="ru-RU" sz="1200" dirty="0" smtClean="0"/>
              <a:t>, </a:t>
            </a:r>
            <a:r>
              <a:rPr lang="ru-RU" sz="1200" dirty="0" err="1" smtClean="0"/>
              <a:t>що</a:t>
            </a:r>
            <a:r>
              <a:rPr lang="ru-RU" sz="1200" dirty="0" smtClean="0"/>
              <a:t> </a:t>
            </a:r>
            <a:r>
              <a:rPr lang="ru-RU" sz="1200" dirty="0" err="1" smtClean="0"/>
              <a:t>фіксує</a:t>
            </a:r>
            <a:r>
              <a:rPr lang="ru-RU" sz="1200" dirty="0" smtClean="0"/>
              <a:t> </a:t>
            </a:r>
            <a:r>
              <a:rPr lang="ru-RU" sz="1200" dirty="0" err="1" smtClean="0"/>
              <a:t>імена</a:t>
            </a:r>
            <a:r>
              <a:rPr lang="ru-RU" sz="1200" dirty="0" smtClean="0"/>
              <a:t>, </a:t>
            </a:r>
            <a:r>
              <a:rPr lang="ru-RU" sz="1200" dirty="0" err="1" smtClean="0"/>
              <a:t>родинні</a:t>
            </a:r>
            <a:r>
              <a:rPr lang="ru-RU" sz="1200" dirty="0" smtClean="0"/>
              <a:t> </a:t>
            </a:r>
            <a:r>
              <a:rPr lang="ru-RU" sz="1200" dirty="0" err="1" smtClean="0"/>
              <a:t>зв’язки</a:t>
            </a:r>
            <a:r>
              <a:rPr lang="ru-RU" sz="1200" dirty="0" smtClean="0"/>
              <a:t> та </a:t>
            </a:r>
            <a:r>
              <a:rPr lang="ru-RU" sz="1200" dirty="0" err="1" smtClean="0"/>
              <a:t>духовні</a:t>
            </a:r>
            <a:r>
              <a:rPr lang="ru-RU" sz="1200" dirty="0" smtClean="0"/>
              <a:t> </a:t>
            </a:r>
            <a:r>
              <a:rPr lang="ru-RU" sz="1200" dirty="0" err="1" smtClean="0"/>
              <a:t>цінності</a:t>
            </a:r>
            <a:r>
              <a:rPr lang="ru-RU" sz="1200" dirty="0" smtClean="0"/>
              <a:t> </a:t>
            </a:r>
            <a:r>
              <a:rPr lang="ru-RU" sz="1200" dirty="0" err="1" smtClean="0"/>
              <a:t>громади</a:t>
            </a:r>
            <a:r>
              <a:rPr lang="ru-RU" sz="1200" dirty="0" smtClean="0"/>
              <a:t>, </a:t>
            </a:r>
            <a:r>
              <a:rPr lang="ru-RU" sz="1200" dirty="0" err="1" smtClean="0"/>
              <a:t>які</a:t>
            </a:r>
            <a:r>
              <a:rPr lang="ru-RU" sz="1200" dirty="0" smtClean="0"/>
              <a:t> не </a:t>
            </a:r>
            <a:r>
              <a:rPr lang="ru-RU" sz="1200" dirty="0" err="1" smtClean="0"/>
              <a:t>збереглися</a:t>
            </a:r>
            <a:r>
              <a:rPr lang="ru-RU" sz="1200" dirty="0" smtClean="0"/>
              <a:t> в </a:t>
            </a:r>
            <a:r>
              <a:rPr lang="ru-RU" sz="1200" dirty="0" err="1" smtClean="0"/>
              <a:t>інших</a:t>
            </a:r>
            <a:r>
              <a:rPr lang="ru-RU" sz="1200" dirty="0" smtClean="0"/>
              <a:t> </a:t>
            </a:r>
            <a:r>
              <a:rPr lang="ru-RU" sz="1200" dirty="0" err="1" smtClean="0"/>
              <a:t>писемних</a:t>
            </a:r>
            <a:r>
              <a:rPr lang="ru-RU" sz="1200" dirty="0" smtClean="0"/>
              <a:t> </a:t>
            </a:r>
            <a:r>
              <a:rPr lang="ru-RU" sz="1200" dirty="0" err="1" smtClean="0"/>
              <a:t>джерелах</a:t>
            </a:r>
            <a:r>
              <a:rPr lang="ru-RU" sz="1200" dirty="0" smtClean="0"/>
              <a:t>.</a:t>
            </a:r>
          </a:p>
          <a:p>
            <a:pPr marL="0" lvl="1" algn="just"/>
            <a:endParaRPr lang="ru-RU" sz="1200" dirty="0" smtClean="0"/>
          </a:p>
          <a:p>
            <a:pPr algn="just"/>
            <a:r>
              <a:rPr lang="ru-RU" sz="1200" b="1" dirty="0" err="1" smtClean="0"/>
              <a:t>Трагедія</a:t>
            </a:r>
            <a:r>
              <a:rPr lang="ru-RU" sz="1200" b="1" dirty="0" smtClean="0"/>
              <a:t> та </a:t>
            </a:r>
            <a:r>
              <a:rPr lang="ru-RU" sz="1200" b="1" dirty="0" err="1" smtClean="0"/>
              <a:t>втрата</a:t>
            </a:r>
            <a:r>
              <a:rPr lang="ru-RU" sz="1200" b="1" dirty="0" smtClean="0"/>
              <a:t>:</a:t>
            </a:r>
            <a:r>
              <a:rPr lang="ru-RU" sz="1200" dirty="0" smtClean="0"/>
              <a:t> </a:t>
            </a:r>
            <a:r>
              <a:rPr lang="ru-RU" sz="1200" dirty="0" err="1" smtClean="0"/>
              <a:t>Вивчення</a:t>
            </a:r>
            <a:r>
              <a:rPr lang="ru-RU" sz="1200" dirty="0" smtClean="0"/>
              <a:t> </a:t>
            </a:r>
            <a:r>
              <a:rPr lang="ru-RU" sz="1200" dirty="0" err="1" smtClean="0"/>
              <a:t>подій</a:t>
            </a:r>
            <a:r>
              <a:rPr lang="ru-RU" sz="1200" dirty="0" smtClean="0"/>
              <a:t> </a:t>
            </a:r>
            <a:r>
              <a:rPr lang="en-US" sz="1200" dirty="0" smtClean="0"/>
              <a:t>XX </a:t>
            </a:r>
            <a:r>
              <a:rPr lang="ru-RU" sz="1200" dirty="0" err="1" smtClean="0"/>
              <a:t>століття</a:t>
            </a:r>
            <a:r>
              <a:rPr lang="ru-RU" sz="1200" dirty="0" smtClean="0"/>
              <a:t> </a:t>
            </a:r>
            <a:r>
              <a:rPr lang="ru-RU" sz="1200" dirty="0" err="1" smtClean="0"/>
              <a:t>підтвердило</a:t>
            </a:r>
            <a:r>
              <a:rPr lang="ru-RU" sz="1200" dirty="0" smtClean="0"/>
              <a:t> </a:t>
            </a:r>
            <a:r>
              <a:rPr lang="ru-RU" sz="1200" dirty="0" err="1" smtClean="0"/>
              <a:t>катастрофічні</a:t>
            </a:r>
            <a:r>
              <a:rPr lang="ru-RU" sz="1200" dirty="0" smtClean="0"/>
              <a:t> </a:t>
            </a:r>
            <a:r>
              <a:rPr lang="ru-RU" sz="1200" dirty="0" err="1" smtClean="0"/>
              <a:t>наслідки</a:t>
            </a:r>
            <a:r>
              <a:rPr lang="ru-RU" sz="1200" dirty="0" smtClean="0"/>
              <a:t> </a:t>
            </a:r>
            <a:r>
              <a:rPr lang="ru-RU" sz="1200" dirty="0" err="1" smtClean="0"/>
              <a:t>Голокосту</a:t>
            </a:r>
            <a:r>
              <a:rPr lang="ru-RU" sz="1200" dirty="0" smtClean="0"/>
              <a:t> для Кузьмина. Громада, </a:t>
            </a:r>
            <a:r>
              <a:rPr lang="ru-RU" sz="1200" dirty="0" err="1" smtClean="0"/>
              <a:t>що</a:t>
            </a:r>
            <a:r>
              <a:rPr lang="ru-RU" sz="1200" dirty="0" smtClean="0"/>
              <a:t> </a:t>
            </a:r>
            <a:r>
              <a:rPr lang="ru-RU" sz="1200" dirty="0" err="1" smtClean="0"/>
              <a:t>існувала</a:t>
            </a:r>
            <a:r>
              <a:rPr lang="ru-RU" sz="1200" dirty="0" smtClean="0"/>
              <a:t> </a:t>
            </a:r>
            <a:r>
              <a:rPr lang="ru-RU" sz="1200" dirty="0" err="1" smtClean="0"/>
              <a:t>століттями</a:t>
            </a:r>
            <a:r>
              <a:rPr lang="ru-RU" sz="1200" dirty="0" smtClean="0"/>
              <a:t>, </a:t>
            </a:r>
            <a:r>
              <a:rPr lang="ru-RU" sz="1200" dirty="0" err="1" smtClean="0"/>
              <a:t>була</a:t>
            </a:r>
            <a:r>
              <a:rPr lang="ru-RU" sz="1200" dirty="0" smtClean="0"/>
              <a:t> </a:t>
            </a:r>
            <a:r>
              <a:rPr lang="ru-RU" sz="1200" dirty="0" err="1" smtClean="0"/>
              <a:t>фактично</a:t>
            </a:r>
            <a:r>
              <a:rPr lang="ru-RU" sz="1200" dirty="0" smtClean="0"/>
              <a:t> </a:t>
            </a:r>
            <a:r>
              <a:rPr lang="ru-RU" sz="1200" dirty="0" err="1" smtClean="0"/>
              <a:t>знищена</a:t>
            </a:r>
            <a:r>
              <a:rPr lang="ru-RU" sz="1200" dirty="0" smtClean="0"/>
              <a:t> в роки </a:t>
            </a:r>
            <a:r>
              <a:rPr lang="ru-RU" sz="1200" dirty="0" err="1" smtClean="0"/>
              <a:t>німецької</a:t>
            </a:r>
            <a:r>
              <a:rPr lang="ru-RU" sz="1200" dirty="0" smtClean="0"/>
              <a:t> </a:t>
            </a:r>
            <a:r>
              <a:rPr lang="ru-RU" sz="1200" dirty="0" err="1" smtClean="0"/>
              <a:t>окупації</a:t>
            </a:r>
            <a:r>
              <a:rPr lang="ru-RU" sz="1200" dirty="0" smtClean="0"/>
              <a:t>. </a:t>
            </a:r>
            <a:r>
              <a:rPr lang="ru-RU" sz="1200" dirty="0" err="1" smtClean="0"/>
              <a:t>Це</a:t>
            </a:r>
            <a:r>
              <a:rPr lang="ru-RU" sz="1200" dirty="0" smtClean="0"/>
              <a:t> </a:t>
            </a:r>
            <a:r>
              <a:rPr lang="ru-RU" sz="1200" dirty="0" err="1" smtClean="0"/>
              <a:t>призвело</a:t>
            </a:r>
            <a:r>
              <a:rPr lang="ru-RU" sz="1200" dirty="0" smtClean="0"/>
              <a:t> не </a:t>
            </a:r>
            <a:r>
              <a:rPr lang="ru-RU" sz="1200" dirty="0" err="1" smtClean="0"/>
              <a:t>лише</a:t>
            </a:r>
            <a:r>
              <a:rPr lang="ru-RU" sz="1200" dirty="0" smtClean="0"/>
              <a:t> до </a:t>
            </a:r>
            <a:r>
              <a:rPr lang="ru-RU" sz="1200" dirty="0" err="1" smtClean="0"/>
              <a:t>людських</a:t>
            </a:r>
            <a:r>
              <a:rPr lang="ru-RU" sz="1200" dirty="0" smtClean="0"/>
              <a:t> </a:t>
            </a:r>
            <a:r>
              <a:rPr lang="ru-RU" sz="1200" dirty="0" err="1" smtClean="0"/>
              <a:t>втрат</a:t>
            </a:r>
            <a:r>
              <a:rPr lang="ru-RU" sz="1200" dirty="0" smtClean="0"/>
              <a:t>, а </a:t>
            </a:r>
            <a:r>
              <a:rPr lang="ru-RU" sz="1200" dirty="0" err="1" smtClean="0"/>
              <a:t>й</a:t>
            </a:r>
            <a:r>
              <a:rPr lang="ru-RU" sz="1200" dirty="0" smtClean="0"/>
              <a:t> до </a:t>
            </a:r>
            <a:r>
              <a:rPr lang="ru-RU" sz="1200" dirty="0" err="1" smtClean="0"/>
              <a:t>поступового</a:t>
            </a:r>
            <a:r>
              <a:rPr lang="ru-RU" sz="1200" dirty="0" smtClean="0"/>
              <a:t> </a:t>
            </a:r>
            <a:r>
              <a:rPr lang="ru-RU" sz="1200" dirty="0" err="1" smtClean="0"/>
              <a:t>занепаду</a:t>
            </a:r>
            <a:r>
              <a:rPr lang="ru-RU" sz="1200" dirty="0" smtClean="0"/>
              <a:t> </a:t>
            </a:r>
            <a:r>
              <a:rPr lang="ru-RU" sz="1200" dirty="0" err="1" smtClean="0"/>
              <a:t>матеріальної</a:t>
            </a:r>
            <a:r>
              <a:rPr lang="ru-RU" sz="1200" dirty="0" smtClean="0"/>
              <a:t> </a:t>
            </a:r>
            <a:r>
              <a:rPr lang="ru-RU" sz="1200" dirty="0" err="1" smtClean="0"/>
              <a:t>культури</a:t>
            </a:r>
            <a:r>
              <a:rPr lang="ru-RU" sz="1200" dirty="0" smtClean="0"/>
              <a:t> (</a:t>
            </a:r>
            <a:r>
              <a:rPr lang="ru-RU" sz="1200" dirty="0" err="1" smtClean="0"/>
              <a:t>руйнування</a:t>
            </a:r>
            <a:r>
              <a:rPr lang="ru-RU" sz="1200" dirty="0" smtClean="0"/>
              <a:t> </a:t>
            </a:r>
            <a:r>
              <a:rPr lang="ru-RU" sz="1200" dirty="0" err="1" smtClean="0"/>
              <a:t>житлової</a:t>
            </a:r>
            <a:r>
              <a:rPr lang="ru-RU" sz="1200" dirty="0" smtClean="0"/>
              <a:t> </a:t>
            </a:r>
            <a:r>
              <a:rPr lang="ru-RU" sz="1200" dirty="0" err="1" smtClean="0"/>
              <a:t>забудови</a:t>
            </a:r>
            <a:r>
              <a:rPr lang="ru-RU" sz="1200" dirty="0" smtClean="0"/>
              <a:t> та </a:t>
            </a:r>
            <a:r>
              <a:rPr lang="ru-RU" sz="1200" dirty="0" err="1" smtClean="0"/>
              <a:t>сакральних</a:t>
            </a:r>
            <a:r>
              <a:rPr lang="ru-RU" sz="1200" dirty="0" smtClean="0"/>
              <a:t> </a:t>
            </a:r>
            <a:r>
              <a:rPr lang="ru-RU" sz="1200" dirty="0" err="1" smtClean="0"/>
              <a:t>споруд</a:t>
            </a:r>
            <a:r>
              <a:rPr lang="ru-RU" sz="1200" dirty="0" smtClean="0"/>
              <a:t>).</a:t>
            </a:r>
          </a:p>
          <a:p>
            <a:pPr algn="just"/>
            <a:endParaRPr lang="ru-RU" sz="1200" dirty="0" smtClean="0"/>
          </a:p>
          <a:p>
            <a:pPr algn="just"/>
            <a:r>
              <a:rPr lang="ru-RU" sz="1200" dirty="0" err="1" smtClean="0"/>
              <a:t>Сьогодні</a:t>
            </a:r>
            <a:r>
              <a:rPr lang="ru-RU" sz="1200" dirty="0" smtClean="0"/>
              <a:t> ми </a:t>
            </a:r>
            <a:r>
              <a:rPr lang="ru-RU" sz="1200" dirty="0" err="1" smtClean="0"/>
              <a:t>бачимо</a:t>
            </a:r>
            <a:r>
              <a:rPr lang="ru-RU" sz="1200" dirty="0" smtClean="0"/>
              <a:t> </a:t>
            </a:r>
            <a:r>
              <a:rPr lang="ru-RU" sz="1200" dirty="0" err="1" smtClean="0"/>
              <a:t>залишки</a:t>
            </a:r>
            <a:r>
              <a:rPr lang="ru-RU" sz="1200" dirty="0" smtClean="0"/>
              <a:t> </a:t>
            </a:r>
            <a:r>
              <a:rPr lang="ru-RU" sz="1200" dirty="0" err="1" smtClean="0"/>
              <a:t>старої</a:t>
            </a:r>
            <a:r>
              <a:rPr lang="ru-RU" sz="1200" dirty="0" smtClean="0"/>
              <a:t> синагоги, </a:t>
            </a:r>
            <a:r>
              <a:rPr lang="ru-RU" sz="1200" dirty="0" err="1" smtClean="0"/>
              <a:t>єврейське</a:t>
            </a:r>
            <a:r>
              <a:rPr lang="ru-RU" sz="1200" dirty="0" smtClean="0"/>
              <a:t> </a:t>
            </a:r>
            <a:r>
              <a:rPr lang="ru-RU" sz="1200" dirty="0" err="1" smtClean="0"/>
              <a:t>кладовище</a:t>
            </a:r>
            <a:r>
              <a:rPr lang="ru-RU" sz="1200" dirty="0" smtClean="0"/>
              <a:t> – </a:t>
            </a:r>
            <a:r>
              <a:rPr lang="ru-RU" sz="1200" dirty="0" err="1" smtClean="0"/>
              <a:t>мовчазних</a:t>
            </a:r>
            <a:r>
              <a:rPr lang="ru-RU" sz="1200" dirty="0" smtClean="0"/>
              <a:t> </a:t>
            </a:r>
            <a:r>
              <a:rPr lang="ru-RU" sz="1200" dirty="0" err="1" smtClean="0"/>
              <a:t>свідків</a:t>
            </a:r>
            <a:r>
              <a:rPr lang="ru-RU" sz="1200" dirty="0" smtClean="0"/>
              <a:t> </a:t>
            </a:r>
            <a:r>
              <a:rPr lang="ru-RU" sz="1200" dirty="0" err="1" smtClean="0"/>
              <a:t>минулого</a:t>
            </a:r>
            <a:r>
              <a:rPr lang="ru-RU" sz="1200" dirty="0" smtClean="0"/>
              <a:t>. Вони </a:t>
            </a:r>
            <a:r>
              <a:rPr lang="ru-RU" sz="1200" dirty="0" err="1" smtClean="0"/>
              <a:t>нагадують</a:t>
            </a:r>
            <a:r>
              <a:rPr lang="ru-RU" sz="1200" dirty="0" smtClean="0"/>
              <a:t> нам про </a:t>
            </a:r>
            <a:r>
              <a:rPr lang="ru-RU" sz="1200" dirty="0" err="1" smtClean="0"/>
              <a:t>багатокультурність</a:t>
            </a:r>
            <a:r>
              <a:rPr lang="ru-RU" sz="1200" dirty="0" smtClean="0"/>
              <a:t> </a:t>
            </a:r>
            <a:r>
              <a:rPr lang="ru-RU" sz="1200" dirty="0" err="1" smtClean="0"/>
              <a:t>нашого</a:t>
            </a:r>
            <a:r>
              <a:rPr lang="ru-RU" sz="1200" dirty="0" smtClean="0"/>
              <a:t> краю, про те, </a:t>
            </a:r>
            <a:r>
              <a:rPr lang="ru-RU" sz="1200" dirty="0" err="1" smtClean="0"/>
              <a:t>що</a:t>
            </a:r>
            <a:r>
              <a:rPr lang="ru-RU" sz="1200" dirty="0" smtClean="0"/>
              <a:t> сила </a:t>
            </a:r>
            <a:r>
              <a:rPr lang="ru-RU" sz="1200" dirty="0" err="1" smtClean="0"/>
              <a:t>громади</a:t>
            </a:r>
            <a:r>
              <a:rPr lang="ru-RU" sz="1200" dirty="0" smtClean="0"/>
              <a:t> – у </a:t>
            </a:r>
            <a:r>
              <a:rPr lang="ru-RU" sz="1200" dirty="0" err="1" smtClean="0"/>
              <a:t>єдності</a:t>
            </a:r>
            <a:r>
              <a:rPr lang="ru-RU" sz="1200" dirty="0" smtClean="0"/>
              <a:t> та </a:t>
            </a:r>
            <a:r>
              <a:rPr lang="ru-RU" sz="1200" dirty="0" err="1" smtClean="0"/>
              <a:t>взаємній</a:t>
            </a:r>
            <a:r>
              <a:rPr lang="ru-RU" sz="1200" dirty="0" smtClean="0"/>
              <a:t> </a:t>
            </a:r>
            <a:r>
              <a:rPr lang="ru-RU" sz="1200" dirty="0" err="1" smtClean="0"/>
              <a:t>повазі</a:t>
            </a:r>
            <a:r>
              <a:rPr lang="ru-RU" sz="1200" dirty="0" smtClean="0"/>
              <a:t>.. </a:t>
            </a:r>
            <a:r>
              <a:rPr lang="ru-RU" sz="1200" dirty="0" err="1" smtClean="0"/>
              <a:t>Результати</a:t>
            </a:r>
            <a:r>
              <a:rPr lang="ru-RU" sz="1200" dirty="0" smtClean="0"/>
              <a:t> </a:t>
            </a:r>
            <a:r>
              <a:rPr lang="ru-RU" sz="1200" dirty="0" err="1" smtClean="0"/>
              <a:t>дослідження</a:t>
            </a:r>
            <a:r>
              <a:rPr lang="ru-RU" sz="1200" dirty="0" smtClean="0"/>
              <a:t> </a:t>
            </a:r>
            <a:r>
              <a:rPr lang="ru-RU" sz="1200" dirty="0" err="1" smtClean="0"/>
              <a:t>вказують</a:t>
            </a:r>
            <a:r>
              <a:rPr lang="ru-RU" sz="1200" dirty="0" smtClean="0"/>
              <a:t> на </a:t>
            </a:r>
            <a:r>
              <a:rPr lang="ru-RU" sz="1200" dirty="0" err="1" smtClean="0"/>
              <a:t>термінову</a:t>
            </a:r>
            <a:r>
              <a:rPr lang="ru-RU" sz="1200" dirty="0" smtClean="0"/>
              <a:t> </a:t>
            </a:r>
            <a:r>
              <a:rPr lang="ru-RU" sz="1200" dirty="0" err="1" smtClean="0"/>
              <a:t>необхідність</a:t>
            </a:r>
            <a:r>
              <a:rPr lang="ru-RU" sz="1200" dirty="0" smtClean="0"/>
              <a:t> </a:t>
            </a:r>
            <a:r>
              <a:rPr lang="ru-RU" sz="1200" b="1" dirty="0" err="1" smtClean="0"/>
              <a:t>паспортизації</a:t>
            </a:r>
            <a:r>
              <a:rPr lang="ru-RU" sz="1200" b="1" dirty="0" smtClean="0"/>
              <a:t> та </a:t>
            </a:r>
            <a:r>
              <a:rPr lang="ru-RU" sz="1200" b="1" dirty="0" err="1" smtClean="0"/>
              <a:t>охорони</a:t>
            </a:r>
            <a:r>
              <a:rPr lang="ru-RU" sz="1200" dirty="0" smtClean="0"/>
              <a:t> </a:t>
            </a:r>
            <a:r>
              <a:rPr lang="ru-RU" sz="1200" dirty="0" err="1" smtClean="0"/>
              <a:t>цієї</a:t>
            </a:r>
            <a:r>
              <a:rPr lang="ru-RU" sz="1200" dirty="0" smtClean="0"/>
              <a:t> </a:t>
            </a:r>
            <a:r>
              <a:rPr lang="ru-RU" sz="1200" dirty="0" err="1" smtClean="0"/>
              <a:t>пам’ятки</a:t>
            </a:r>
            <a:r>
              <a:rPr lang="ru-RU" sz="1200" dirty="0" smtClean="0"/>
              <a:t>, </a:t>
            </a:r>
            <a:r>
              <a:rPr lang="ru-RU" sz="1200" dirty="0" err="1" smtClean="0"/>
              <a:t>оскільки</a:t>
            </a:r>
            <a:r>
              <a:rPr lang="ru-RU" sz="1200" dirty="0" smtClean="0"/>
              <a:t> </a:t>
            </a:r>
            <a:r>
              <a:rPr lang="ru-RU" sz="1200" dirty="0" err="1" smtClean="0"/>
              <a:t>природні</a:t>
            </a:r>
            <a:r>
              <a:rPr lang="ru-RU" sz="1200" dirty="0" smtClean="0"/>
              <a:t> </a:t>
            </a:r>
            <a:r>
              <a:rPr lang="ru-RU" sz="1200" dirty="0" err="1" smtClean="0"/>
              <a:t>чинники</a:t>
            </a:r>
            <a:r>
              <a:rPr lang="ru-RU" sz="1200" dirty="0" smtClean="0"/>
              <a:t> </a:t>
            </a:r>
            <a:r>
              <a:rPr lang="ru-RU" sz="1200" dirty="0" err="1" smtClean="0"/>
              <a:t>та</a:t>
            </a:r>
            <a:r>
              <a:rPr lang="ru-RU" sz="1200" dirty="0" smtClean="0"/>
              <a:t> </a:t>
            </a:r>
            <a:r>
              <a:rPr lang="ru-RU" sz="1200" dirty="0" err="1" smtClean="0"/>
              <a:t>відсутність</a:t>
            </a:r>
            <a:r>
              <a:rPr lang="ru-RU" sz="1200" dirty="0" smtClean="0"/>
              <a:t> догляду </a:t>
            </a:r>
            <a:r>
              <a:rPr lang="ru-RU" sz="1200" dirty="0" err="1" smtClean="0"/>
              <a:t>призводять</a:t>
            </a:r>
            <a:r>
              <a:rPr lang="ru-RU" sz="1200" dirty="0" smtClean="0"/>
              <a:t> до </a:t>
            </a:r>
            <a:r>
              <a:rPr lang="ru-RU" sz="1200" dirty="0" err="1" smtClean="0"/>
              <a:t>незворотного</a:t>
            </a:r>
            <a:r>
              <a:rPr lang="ru-RU" sz="1200" dirty="0" smtClean="0"/>
              <a:t> </a:t>
            </a:r>
            <a:r>
              <a:rPr lang="ru-RU" sz="1200" dirty="0" err="1" smtClean="0"/>
              <a:t>руйнування</a:t>
            </a:r>
            <a:r>
              <a:rPr lang="ru-RU" sz="1200" dirty="0" smtClean="0"/>
              <a:t> </a:t>
            </a:r>
            <a:r>
              <a:rPr lang="ru-RU" sz="1200" dirty="0" err="1" smtClean="0"/>
              <a:t>епітафій</a:t>
            </a:r>
            <a:r>
              <a:rPr lang="ru-RU" sz="1200" dirty="0" smtClean="0"/>
              <a:t>.</a:t>
            </a:r>
          </a:p>
          <a:p>
            <a:pPr algn="just"/>
            <a:endParaRPr lang="uk-UA" sz="1200" dirty="0" smtClean="0"/>
          </a:p>
          <a:p>
            <a:pPr algn="just"/>
            <a:r>
              <a:rPr lang="uk-UA" sz="1200" dirty="0" smtClean="0"/>
              <a:t>Було створено віртуальний туристичний маршрут стежками єврейської </a:t>
            </a:r>
            <a:r>
              <a:rPr lang="uk-UA" sz="1200" smtClean="0"/>
              <a:t>спадщини села.</a:t>
            </a:r>
            <a:endParaRPr lang="ru-RU" sz="1200" dirty="0" smtClean="0"/>
          </a:p>
          <a:p>
            <a:pPr algn="just"/>
            <a:endParaRPr lang="ru-RU" sz="1200" dirty="0" smtClean="0"/>
          </a:p>
          <a:p>
            <a:pPr algn="just"/>
            <a:r>
              <a:rPr lang="ru-RU" sz="1200" dirty="0" err="1" smtClean="0"/>
              <a:t>Було</a:t>
            </a:r>
            <a:r>
              <a:rPr lang="ru-RU" sz="1200" dirty="0" smtClean="0"/>
              <a:t> </a:t>
            </a:r>
            <a:r>
              <a:rPr lang="ru-RU" sz="1200" dirty="0" err="1" smtClean="0"/>
              <a:t>зроблено</a:t>
            </a:r>
            <a:r>
              <a:rPr lang="ru-RU" sz="1200" dirty="0" smtClean="0"/>
              <a:t> в</a:t>
            </a:r>
            <a:r>
              <a:rPr lang="uk-UA" sz="1200" dirty="0" smtClean="0"/>
              <a:t>і</a:t>
            </a:r>
            <a:r>
              <a:rPr lang="ru-RU" sz="1200" dirty="0" err="1" smtClean="0"/>
              <a:t>зуальну</a:t>
            </a:r>
            <a:r>
              <a:rPr lang="ru-RU" sz="1200" dirty="0" smtClean="0"/>
              <a:t> </a:t>
            </a:r>
            <a:r>
              <a:rPr lang="ru-RU" sz="1200" dirty="0" err="1" smtClean="0"/>
              <a:t>реконструкцію</a:t>
            </a:r>
            <a:r>
              <a:rPr lang="ru-RU" sz="1200" dirty="0" smtClean="0"/>
              <a:t> </a:t>
            </a:r>
            <a:r>
              <a:rPr lang="ru-RU" sz="1200" dirty="0" err="1" smtClean="0"/>
              <a:t>деяких</a:t>
            </a:r>
            <a:r>
              <a:rPr lang="ru-RU" sz="1200" dirty="0" smtClean="0"/>
              <a:t> </a:t>
            </a:r>
            <a:r>
              <a:rPr lang="ru-RU" sz="1200" dirty="0" err="1" smtClean="0"/>
              <a:t>будівель</a:t>
            </a:r>
            <a:r>
              <a:rPr lang="ru-RU" sz="1200" dirty="0" smtClean="0"/>
              <a:t> та </a:t>
            </a:r>
            <a:r>
              <a:rPr lang="ru-RU" sz="1200" dirty="0" err="1" smtClean="0"/>
              <a:t>візуалізацію</a:t>
            </a:r>
            <a:r>
              <a:rPr lang="ru-RU" sz="1200" dirty="0" smtClean="0"/>
              <a:t> </a:t>
            </a:r>
            <a:r>
              <a:rPr lang="ru-RU" sz="1200" dirty="0" err="1" smtClean="0"/>
              <a:t>єврейського</a:t>
            </a:r>
            <a:r>
              <a:rPr lang="ru-RU" sz="1200" dirty="0" smtClean="0"/>
              <a:t> </a:t>
            </a:r>
            <a:r>
              <a:rPr lang="ru-RU" sz="1200" dirty="0" err="1" smtClean="0"/>
              <a:t>містечка</a:t>
            </a:r>
            <a:r>
              <a:rPr lang="ru-RU" sz="1200" dirty="0" smtClean="0"/>
              <a:t> в </a:t>
            </a:r>
            <a:r>
              <a:rPr lang="ru-RU" sz="1200" dirty="0" err="1" smtClean="0"/>
              <a:t>сучасному</a:t>
            </a:r>
            <a:r>
              <a:rPr lang="ru-RU" sz="1200" dirty="0" smtClean="0"/>
              <a:t> </a:t>
            </a:r>
            <a:r>
              <a:rPr lang="ru-RU" sz="1200" dirty="0" err="1" smtClean="0"/>
              <a:t>вигляді</a:t>
            </a:r>
            <a:r>
              <a:rPr lang="ru-RU" sz="1200" dirty="0" smtClean="0"/>
              <a:t> як приклад </a:t>
            </a:r>
            <a:r>
              <a:rPr lang="ru-RU" sz="1200" dirty="0" err="1" smtClean="0"/>
              <a:t>збереження</a:t>
            </a:r>
            <a:r>
              <a:rPr lang="ru-RU" sz="1200" dirty="0" smtClean="0"/>
              <a:t> </a:t>
            </a:r>
            <a:r>
              <a:rPr lang="ru-RU" sz="1200" dirty="0" err="1" smtClean="0"/>
              <a:t>пам</a:t>
            </a:r>
            <a:r>
              <a:rPr lang="en-US" sz="1200" dirty="0" smtClean="0"/>
              <a:t>’</a:t>
            </a:r>
            <a:r>
              <a:rPr lang="ru-RU" sz="1200" dirty="0" err="1" smtClean="0"/>
              <a:t>яті</a:t>
            </a:r>
            <a:r>
              <a:rPr lang="ru-RU" sz="1200" dirty="0" smtClean="0"/>
              <a:t> через </a:t>
            </a:r>
            <a:r>
              <a:rPr lang="ru-RU" sz="1200" dirty="0" err="1" smtClean="0"/>
              <a:t>мистецтво</a:t>
            </a:r>
            <a:r>
              <a:rPr lang="ru-RU" sz="1200" dirty="0" smtClean="0"/>
              <a:t>.</a:t>
            </a:r>
            <a:endParaRPr lang="ru-RU"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Рисунок 11" descr="1643228353_40-abrakadabra-fun-p-prezentatsii-istoriya-58.jpg"/>
          <p:cNvPicPr>
            <a:picLocks noChangeAspect="1"/>
          </p:cNvPicPr>
          <p:nvPr/>
        </p:nvPicPr>
        <p:blipFill>
          <a:blip r:embed="rId2"/>
          <a:stretch>
            <a:fillRect/>
          </a:stretch>
        </p:blipFill>
        <p:spPr>
          <a:xfrm>
            <a:off x="0" y="0"/>
            <a:ext cx="9144000" cy="6858000"/>
          </a:xfrm>
          <a:prstGeom prst="rect">
            <a:avLst/>
          </a:prstGeom>
        </p:spPr>
      </p:pic>
      <p:sp>
        <p:nvSpPr>
          <p:cNvPr id="14" name="TextBox 13"/>
          <p:cNvSpPr txBox="1"/>
          <p:nvPr/>
        </p:nvSpPr>
        <p:spPr>
          <a:xfrm>
            <a:off x="357158" y="500043"/>
            <a:ext cx="8643998" cy="8079135"/>
          </a:xfrm>
          <a:prstGeom prst="rect">
            <a:avLst/>
          </a:prstGeom>
          <a:noFill/>
        </p:spPr>
        <p:txBody>
          <a:bodyPr wrap="square" rtlCol="0">
            <a:spAutoFit/>
          </a:bodyPr>
          <a:lstStyle/>
          <a:p>
            <a:pPr algn="ctr"/>
            <a:r>
              <a:rPr lang="uk-UA" b="1" dirty="0" smtClean="0"/>
              <a:t>Список використаних джерел:</a:t>
            </a:r>
          </a:p>
          <a:p>
            <a:pPr algn="ctr"/>
            <a:endParaRPr lang="uk-UA" b="1" dirty="0" smtClean="0"/>
          </a:p>
          <a:p>
            <a:r>
              <a:rPr lang="uk-UA" sz="1400" dirty="0" smtClean="0">
                <a:latin typeface="Times New Roman" pitchFamily="18" charset="0"/>
                <a:cs typeface="Times New Roman" pitchFamily="18" charset="0"/>
              </a:rPr>
              <a:t>Єврейський </a:t>
            </a:r>
            <a:r>
              <a:rPr lang="uk-UA" sz="1400" dirty="0" err="1" smtClean="0">
                <a:latin typeface="Times New Roman" pitchFamily="18" charset="0"/>
                <a:cs typeface="Times New Roman" pitchFamily="18" charset="0"/>
              </a:rPr>
              <a:t>Кузьмин-</a:t>
            </a:r>
            <a:r>
              <a:rPr lang="uk-UA" sz="1400" dirty="0" smtClean="0">
                <a:latin typeface="Times New Roman" pitchFamily="18" charset="0"/>
                <a:cs typeface="Times New Roman" pitchFamily="18" charset="0"/>
              </a:rPr>
              <a:t> фото, визначні </a:t>
            </a:r>
            <a:r>
              <a:rPr lang="uk-UA" sz="1400" dirty="0" err="1" smtClean="0">
                <a:latin typeface="Times New Roman" pitchFamily="18" charset="0"/>
                <a:cs typeface="Times New Roman" pitchFamily="18" charset="0"/>
              </a:rPr>
              <a:t>памятки</a:t>
            </a:r>
            <a:r>
              <a:rPr lang="uk-UA" sz="1400" dirty="0" smtClean="0">
                <a:latin typeface="Times New Roman" pitchFamily="18" charset="0"/>
                <a:cs typeface="Times New Roman" pitchFamily="18" charset="0"/>
              </a:rPr>
              <a:t>, </a:t>
            </a:r>
            <a:r>
              <a:rPr lang="uk-UA" sz="1200" dirty="0" smtClean="0">
                <a:latin typeface="Times New Roman" pitchFamily="18" charset="0"/>
                <a:cs typeface="Times New Roman" pitchFamily="18" charset="0"/>
              </a:rPr>
              <a:t>історія</a:t>
            </a:r>
            <a:r>
              <a:rPr lang="uk-UA" sz="1200" b="1" dirty="0" smtClean="0">
                <a:latin typeface="Times New Roman" pitchFamily="18" charset="0"/>
                <a:cs typeface="Times New Roman" pitchFamily="18" charset="0"/>
              </a:rPr>
              <a:t> </a:t>
            </a:r>
            <a:r>
              <a:rPr lang="ru-RU" sz="1200" u="sng" dirty="0" smtClean="0">
                <a:ln>
                  <a:solidFill>
                    <a:srgbClr val="00B0F0"/>
                  </a:solidFill>
                </a:ln>
                <a:latin typeface="Times New Roman" pitchFamily="18" charset="0"/>
                <a:cs typeface="Times New Roman" pitchFamily="18" charset="0"/>
                <a:hlinkClick r:id="rId3"/>
              </a:rPr>
              <a:t>https://myshtetl.org/khmelnitskaja/kuzmin.html</a:t>
            </a:r>
            <a:endParaRPr lang="ru-RU" sz="1200" u="sng" dirty="0" smtClean="0">
              <a:ln>
                <a:solidFill>
                  <a:srgbClr val="00B0F0"/>
                </a:solidFill>
              </a:ln>
              <a:latin typeface="Times New Roman" pitchFamily="18" charset="0"/>
              <a:cs typeface="Times New Roman" pitchFamily="18" charset="0"/>
            </a:endParaRPr>
          </a:p>
          <a:p>
            <a:endParaRPr lang="ru-RU" sz="1200" u="sng" dirty="0" smtClean="0">
              <a:ln>
                <a:solidFill>
                  <a:schemeClr val="tx1"/>
                </a:solidFill>
              </a:ln>
              <a:latin typeface="Times New Roman" pitchFamily="18" charset="0"/>
              <a:cs typeface="Times New Roman" pitchFamily="18" charset="0"/>
            </a:endParaRPr>
          </a:p>
          <a:p>
            <a:r>
              <a:rPr lang="uk-UA" sz="1200" dirty="0" smtClean="0">
                <a:ln>
                  <a:solidFill>
                    <a:schemeClr val="tx1"/>
                  </a:solidFill>
                </a:ln>
                <a:latin typeface="Times New Roman" pitchFamily="18" charset="0"/>
                <a:cs typeface="Times New Roman" pitchFamily="18" charset="0"/>
              </a:rPr>
              <a:t>Єврейська </a:t>
            </a:r>
            <a:r>
              <a:rPr lang="uk-UA" sz="1200" dirty="0" err="1" smtClean="0">
                <a:ln>
                  <a:solidFill>
                    <a:schemeClr val="tx1"/>
                  </a:solidFill>
                </a:ln>
                <a:latin typeface="Times New Roman" pitchFamily="18" charset="0"/>
                <a:cs typeface="Times New Roman" pitchFamily="18" charset="0"/>
              </a:rPr>
              <a:t>сінагога</a:t>
            </a:r>
            <a:r>
              <a:rPr lang="uk-UA" sz="1200" dirty="0" smtClean="0">
                <a:ln>
                  <a:solidFill>
                    <a:schemeClr val="tx1"/>
                  </a:solidFill>
                </a:ln>
                <a:latin typeface="Times New Roman" pitchFamily="18" charset="0"/>
                <a:cs typeface="Times New Roman" pitchFamily="18" charset="0"/>
              </a:rPr>
              <a:t> (записано зі слів </a:t>
            </a:r>
            <a:r>
              <a:rPr lang="uk-UA" sz="1200" dirty="0" err="1" smtClean="0">
                <a:ln>
                  <a:solidFill>
                    <a:schemeClr val="tx1"/>
                  </a:solidFill>
                </a:ln>
                <a:latin typeface="Times New Roman" pitchFamily="18" charset="0"/>
                <a:cs typeface="Times New Roman" pitchFamily="18" charset="0"/>
              </a:rPr>
              <a:t>Аполінарії</a:t>
            </a:r>
            <a:r>
              <a:rPr lang="uk-UA" sz="1200" dirty="0" smtClean="0">
                <a:ln>
                  <a:solidFill>
                    <a:schemeClr val="tx1"/>
                  </a:solidFill>
                </a:ln>
                <a:latin typeface="Times New Roman" pitchFamily="18" charset="0"/>
                <a:cs typeface="Times New Roman" pitchFamily="18" charset="0"/>
              </a:rPr>
              <a:t> </a:t>
            </a:r>
            <a:r>
              <a:rPr lang="uk-UA" sz="1200" dirty="0" err="1" smtClean="0">
                <a:ln>
                  <a:solidFill>
                    <a:schemeClr val="tx1"/>
                  </a:solidFill>
                </a:ln>
                <a:latin typeface="Times New Roman" pitchFamily="18" charset="0"/>
                <a:cs typeface="Times New Roman" pitchFamily="18" charset="0"/>
              </a:rPr>
              <a:t>Атаманюк</a:t>
            </a:r>
            <a:r>
              <a:rPr lang="uk-UA" sz="1200" dirty="0" smtClean="0">
                <a:ln>
                  <a:solidFill>
                    <a:schemeClr val="tx1"/>
                  </a:solidFill>
                </a:ln>
                <a:latin typeface="Times New Roman" pitchFamily="18" charset="0"/>
                <a:cs typeface="Times New Roman" pitchFamily="18" charset="0"/>
              </a:rPr>
              <a:t>) </a:t>
            </a:r>
            <a:r>
              <a:rPr lang="en-US" sz="1200" dirty="0" smtClean="0">
                <a:ln>
                  <a:solidFill>
                    <a:srgbClr val="00B0F0"/>
                  </a:solidFill>
                </a:ln>
                <a:latin typeface="Times New Roman" pitchFamily="18" charset="0"/>
                <a:cs typeface="Times New Roman" pitchFamily="18" charset="0"/>
                <a:hlinkClick r:id="rId4"/>
              </a:rPr>
              <a:t>https://gorodocka-gromada.gov.ua/news/1672125978/</a:t>
            </a:r>
            <a:endParaRPr lang="uk-UA" sz="1200" dirty="0" smtClean="0">
              <a:ln>
                <a:solidFill>
                  <a:srgbClr val="00B0F0"/>
                </a:solidFill>
              </a:ln>
              <a:latin typeface="Times New Roman" pitchFamily="18" charset="0"/>
              <a:cs typeface="Times New Roman" pitchFamily="18" charset="0"/>
            </a:endParaRPr>
          </a:p>
          <a:p>
            <a:endParaRPr lang="ru-RU" sz="1200" u="sng" dirty="0" smtClean="0">
              <a:ln>
                <a:solidFill>
                  <a:schemeClr val="tx1"/>
                </a:solidFill>
              </a:ln>
              <a:latin typeface="Times New Roman" pitchFamily="18" charset="0"/>
              <a:cs typeface="Times New Roman" pitchFamily="18" charset="0"/>
            </a:endParaRPr>
          </a:p>
          <a:p>
            <a:r>
              <a:rPr lang="ru-RU" sz="1200" dirty="0" smtClean="0">
                <a:latin typeface="Times New Roman" pitchFamily="18" charset="0"/>
                <a:cs typeface="Times New Roman" pitchFamily="18" charset="0"/>
              </a:rPr>
              <a:t>КУЗЬМИН </a:t>
            </a:r>
            <a:r>
              <a:rPr lang="ru-RU" sz="1200" dirty="0" err="1" smtClean="0">
                <a:latin typeface="Times New Roman" pitchFamily="18" charset="0"/>
                <a:cs typeface="Times New Roman" pitchFamily="18" charset="0"/>
              </a:rPr>
              <a:t>Городоксого</a:t>
            </a:r>
            <a:r>
              <a:rPr lang="ru-RU" sz="1200" dirty="0" smtClean="0">
                <a:latin typeface="Times New Roman" pitchFamily="18" charset="0"/>
                <a:cs typeface="Times New Roman" pitchFamily="18" charset="0"/>
              </a:rPr>
              <a:t> р-на Хмельницкой </a:t>
            </a:r>
            <a:r>
              <a:rPr lang="ru-RU" sz="1200" dirty="0" err="1" smtClean="0">
                <a:latin typeface="Times New Roman" pitchFamily="18" charset="0"/>
                <a:cs typeface="Times New Roman" pitchFamily="18" charset="0"/>
              </a:rPr>
              <a:t>обл</a:t>
            </a:r>
            <a:r>
              <a:rPr lang="ru-RU" sz="1200" dirty="0" smtClean="0">
                <a:latin typeface="Times New Roman" pitchFamily="18" charset="0"/>
                <a:cs typeface="Times New Roman" pitchFamily="18" charset="0"/>
              </a:rPr>
              <a:t> .</a:t>
            </a:r>
            <a:r>
              <a:rPr lang="ru-RU" sz="1200" dirty="0" smtClean="0">
                <a:ln>
                  <a:solidFill>
                    <a:srgbClr val="00B0F0"/>
                  </a:solidFill>
                </a:ln>
                <a:latin typeface="Times New Roman" pitchFamily="18" charset="0"/>
                <a:cs typeface="Times New Roman" pitchFamily="18" charset="0"/>
                <a:hlinkClick r:id="rId5"/>
              </a:rPr>
              <a:t>https://jewsencyclopedia.com/index.php/%D0%9</a:t>
            </a:r>
            <a:endParaRPr lang="ru-RU" sz="1200" dirty="0" smtClean="0">
              <a:ln>
                <a:solidFill>
                  <a:srgbClr val="00B0F0"/>
                </a:solidFill>
              </a:ln>
              <a:latin typeface="Times New Roman" pitchFamily="18" charset="0"/>
              <a:cs typeface="Times New Roman" pitchFamily="18" charset="0"/>
            </a:endParaRPr>
          </a:p>
          <a:p>
            <a:endParaRPr lang="uk-UA" sz="1200" dirty="0" smtClean="0">
              <a:ln>
                <a:solidFill>
                  <a:schemeClr val="tx1"/>
                </a:solidFill>
              </a:ln>
              <a:latin typeface="Times New Roman" pitchFamily="18" charset="0"/>
              <a:cs typeface="Times New Roman" pitchFamily="18" charset="0"/>
            </a:endParaRPr>
          </a:p>
          <a:p>
            <a:r>
              <a:rPr lang="ru-RU" sz="1200" dirty="0" smtClean="0">
                <a:latin typeface="Times New Roman" pitchFamily="18" charset="0"/>
                <a:cs typeface="Times New Roman" pitchFamily="18" charset="0"/>
              </a:rPr>
              <a:t>КУЗЬМИН — МІСТЕЧКО БЕЗ ТУРИСТІВ, АЛЕ НА ТУРИСТИЧНИХ МАРШРУТАХ – РІСУ </a:t>
            </a:r>
            <a:r>
              <a:rPr lang="en-US" sz="1200" dirty="0" smtClean="0">
                <a:ln>
                  <a:solidFill>
                    <a:srgbClr val="00B0F0"/>
                  </a:solidFill>
                </a:ln>
                <a:latin typeface="Times New Roman" pitchFamily="18" charset="0"/>
                <a:cs typeface="Times New Roman" pitchFamily="18" charset="0"/>
                <a:hlinkClick r:id="rId6"/>
              </a:rPr>
              <a:t>https://risu.ua/kuzmin-mistechko-bez-turistiv-ale-na-turistichnih-marshrutah_n82113</a:t>
            </a:r>
            <a:endParaRPr lang="en-US" sz="1200" dirty="0" smtClean="0">
              <a:ln>
                <a:solidFill>
                  <a:srgbClr val="00B0F0"/>
                </a:solidFill>
              </a:ln>
              <a:latin typeface="Times New Roman" pitchFamily="18" charset="0"/>
              <a:cs typeface="Times New Roman" pitchFamily="18" charset="0"/>
            </a:endParaRPr>
          </a:p>
          <a:p>
            <a:endParaRPr lang="ru-RU" sz="1200" dirty="0" smtClean="0">
              <a:ln>
                <a:solidFill>
                  <a:schemeClr val="tx1"/>
                </a:solidFill>
              </a:ln>
              <a:latin typeface="Times New Roman" pitchFamily="18" charset="0"/>
              <a:cs typeface="Times New Roman" pitchFamily="18" charset="0"/>
            </a:endParaRPr>
          </a:p>
          <a:p>
            <a:r>
              <a:rPr lang="ru-RU" sz="1200" dirty="0" smtClean="0">
                <a:latin typeface="Times New Roman" pitchFamily="18" charset="0"/>
                <a:cs typeface="Times New Roman" pitchFamily="18" charset="0"/>
              </a:rPr>
              <a:t> </a:t>
            </a:r>
            <a:r>
              <a:rPr lang="uk-UA" sz="1200" dirty="0" smtClean="0">
                <a:ln>
                  <a:solidFill>
                    <a:schemeClr val="tx1"/>
                  </a:solidFill>
                </a:ln>
                <a:latin typeface="Times New Roman" pitchFamily="18" charset="0"/>
                <a:cs typeface="Times New Roman" pitchFamily="18" charset="0"/>
                <a:hlinkClick r:id="rId7"/>
              </a:rPr>
              <a:t>Кузьмин (</a:t>
            </a:r>
            <a:r>
              <a:rPr lang="uk-UA" sz="1200" dirty="0" err="1" smtClean="0">
                <a:ln>
                  <a:solidFill>
                    <a:schemeClr val="tx1"/>
                  </a:solidFill>
                </a:ln>
                <a:latin typeface="Times New Roman" pitchFamily="18" charset="0"/>
                <a:cs typeface="Times New Roman" pitchFamily="18" charset="0"/>
                <a:hlinkClick r:id="rId7"/>
              </a:rPr>
              <a:t>Городоцька</a:t>
            </a:r>
            <a:r>
              <a:rPr lang="uk-UA" sz="1200" dirty="0" smtClean="0">
                <a:ln>
                  <a:solidFill>
                    <a:schemeClr val="tx1"/>
                  </a:solidFill>
                </a:ln>
                <a:latin typeface="Times New Roman" pitchFamily="18" charset="0"/>
                <a:cs typeface="Times New Roman" pitchFamily="18" charset="0"/>
                <a:hlinkClick r:id="rId7"/>
              </a:rPr>
              <a:t> міська громада) – </a:t>
            </a:r>
            <a:r>
              <a:rPr lang="uk-UA" sz="1200" dirty="0" err="1" smtClean="0">
                <a:ln>
                  <a:solidFill>
                    <a:schemeClr val="tx1"/>
                  </a:solidFill>
                </a:ln>
                <a:latin typeface="Times New Roman" pitchFamily="18" charset="0"/>
                <a:cs typeface="Times New Roman" pitchFamily="18" charset="0"/>
                <a:hlinkClick r:id="rId7"/>
              </a:rPr>
              <a:t>Вікіпедія</a:t>
            </a:r>
            <a:r>
              <a:rPr lang="uk-UA" sz="1200" dirty="0" smtClean="0">
                <a:ln>
                  <a:solidFill>
                    <a:schemeClr val="tx1"/>
                  </a:solidFill>
                </a:ln>
                <a:latin typeface="Times New Roman" pitchFamily="18" charset="0"/>
                <a:cs typeface="Times New Roman" pitchFamily="18" charset="0"/>
                <a:hlinkClick r:id="rId7"/>
              </a:rPr>
              <a:t>  </a:t>
            </a:r>
            <a:r>
              <a:rPr lang="uk-UA" sz="1200" dirty="0" smtClean="0">
                <a:ln>
                  <a:solidFill>
                    <a:schemeClr val="tx1"/>
                  </a:solidFill>
                </a:ln>
                <a:latin typeface="Times New Roman" pitchFamily="18" charset="0"/>
                <a:cs typeface="Times New Roman" pitchFamily="18" charset="0"/>
              </a:rPr>
              <a:t> </a:t>
            </a:r>
            <a:r>
              <a:rPr lang="en-US" sz="1200" dirty="0" smtClean="0">
                <a:ln>
                  <a:solidFill>
                    <a:srgbClr val="00B0F0"/>
                  </a:solidFill>
                </a:ln>
                <a:latin typeface="Times New Roman" pitchFamily="18" charset="0"/>
                <a:cs typeface="Times New Roman" pitchFamily="18" charset="0"/>
                <a:hlinkClick r:id="rId8" tooltip="Кузьмин (Городоцька міська громада) — Вікіпедія"/>
              </a:rPr>
              <a:t>uk.wikipedia.org</a:t>
            </a:r>
          </a:p>
          <a:p>
            <a:endParaRPr lang="ru-RU" sz="1200" dirty="0" smtClean="0">
              <a:latin typeface="Times New Roman" pitchFamily="18" charset="0"/>
              <a:cs typeface="Times New Roman" pitchFamily="18" charset="0"/>
            </a:endParaRPr>
          </a:p>
          <a:p>
            <a:r>
              <a:rPr lang="ru-RU" sz="1200" u="sng" dirty="0" smtClean="0">
                <a:ln>
                  <a:solidFill>
                    <a:srgbClr val="00B0F0"/>
                  </a:solidFill>
                </a:ln>
                <a:latin typeface="Times New Roman" pitchFamily="18" charset="0"/>
                <a:cs typeface="Times New Roman" pitchFamily="18" charset="0"/>
                <a:hlinkClick r:id="rId9"/>
              </a:rPr>
              <a:t>https://culture-trend.com/2024/06/29/selo-kuzmyn-zavdiaky-pozhezhi-u-starij-synahozi-vidkryvsia-davnij-stinopys-foto/</a:t>
            </a:r>
            <a:endParaRPr lang="en-US" sz="1200" u="sng" dirty="0" smtClean="0">
              <a:ln>
                <a:solidFill>
                  <a:srgbClr val="00B0F0"/>
                </a:solidFill>
              </a:ln>
              <a:latin typeface="Times New Roman" pitchFamily="18" charset="0"/>
              <a:cs typeface="Times New Roman" pitchFamily="18" charset="0"/>
            </a:endParaRPr>
          </a:p>
          <a:p>
            <a:endParaRPr lang="en-US" sz="1200" u="sng" dirty="0" smtClean="0">
              <a:ln>
                <a:solidFill>
                  <a:schemeClr val="tx1"/>
                </a:solidFill>
              </a:ln>
              <a:latin typeface="Times New Roman" pitchFamily="18" charset="0"/>
              <a:cs typeface="Times New Roman" pitchFamily="18" charset="0"/>
            </a:endParaRPr>
          </a:p>
          <a:p>
            <a:r>
              <a:rPr lang="ru-RU" sz="1200" u="sng" dirty="0" smtClean="0">
                <a:ln>
                  <a:solidFill>
                    <a:srgbClr val="00B0F0"/>
                  </a:solidFill>
                </a:ln>
                <a:latin typeface="Times New Roman" pitchFamily="18" charset="0"/>
                <a:cs typeface="Times New Roman" pitchFamily="18" charset="0"/>
                <a:hlinkClick r:id="rId10"/>
              </a:rPr>
              <a:t>https://ngp-ua.info/2025/11/83530</a:t>
            </a:r>
            <a:endParaRPr lang="ru-RU" sz="1200" u="sng" dirty="0" smtClean="0">
              <a:ln>
                <a:solidFill>
                  <a:srgbClr val="00B0F0"/>
                </a:solidFill>
              </a:ln>
              <a:latin typeface="Times New Roman" pitchFamily="18" charset="0"/>
              <a:cs typeface="Times New Roman" pitchFamily="18" charset="0"/>
            </a:endParaRPr>
          </a:p>
          <a:p>
            <a:endParaRPr lang="ru-RU" sz="1200" u="sng" dirty="0" smtClean="0">
              <a:ln>
                <a:solidFill>
                  <a:srgbClr val="00B0F0"/>
                </a:solidFill>
              </a:ln>
              <a:latin typeface="Times New Roman" pitchFamily="18" charset="0"/>
              <a:cs typeface="Times New Roman" pitchFamily="18" charset="0"/>
            </a:endParaRPr>
          </a:p>
          <a:p>
            <a:r>
              <a:rPr lang="en-US" sz="1200" u="sng" dirty="0" smtClean="0">
                <a:ln>
                  <a:solidFill>
                    <a:srgbClr val="00B0F0"/>
                  </a:solidFill>
                </a:ln>
                <a:latin typeface="Times New Roman" pitchFamily="18" charset="0"/>
                <a:cs typeface="Times New Roman" pitchFamily="18" charset="0"/>
              </a:rPr>
              <a:t>https://www.google.com/maps/d/edit?mid=1iAa3CDAGb3GXHKoS-p01VRED1VDMOxA&amp;usp=sharing</a:t>
            </a:r>
            <a:endParaRPr lang="ru-RU" sz="1200" u="sng" dirty="0" smtClean="0">
              <a:ln>
                <a:solidFill>
                  <a:srgbClr val="00B0F0"/>
                </a:solidFill>
              </a:ln>
              <a:latin typeface="Times New Roman" pitchFamily="18" charset="0"/>
              <a:cs typeface="Times New Roman" pitchFamily="18" charset="0"/>
            </a:endParaRPr>
          </a:p>
          <a:p>
            <a:endParaRPr lang="ru-RU" sz="1200" u="sng" dirty="0" smtClean="0">
              <a:ln>
                <a:solidFill>
                  <a:srgbClr val="00B0F0"/>
                </a:solidFill>
              </a:ln>
              <a:latin typeface="Times New Roman" pitchFamily="18" charset="0"/>
              <a:cs typeface="Times New Roman" pitchFamily="18" charset="0"/>
            </a:endParaRPr>
          </a:p>
          <a:p>
            <a:endParaRPr lang="en-US" sz="1200" u="sng" dirty="0" smtClean="0">
              <a:ln>
                <a:solidFill>
                  <a:srgbClr val="00B0F0"/>
                </a:solidFill>
              </a:ln>
              <a:latin typeface="Times New Roman" pitchFamily="18" charset="0"/>
              <a:cs typeface="Times New Roman" pitchFamily="18" charset="0"/>
            </a:endParaRPr>
          </a:p>
          <a:p>
            <a:endParaRPr lang="ru-RU" sz="1200" dirty="0" smtClean="0">
              <a:ln>
                <a:solidFill>
                  <a:schemeClr val="tx1"/>
                </a:solidFill>
              </a:ln>
              <a:latin typeface="Times New Roman" pitchFamily="18" charset="0"/>
              <a:cs typeface="Times New Roman" pitchFamily="18" charset="0"/>
            </a:endParaRPr>
          </a:p>
          <a:p>
            <a:endParaRPr lang="en-US" sz="1200" u="sng" dirty="0" smtClean="0">
              <a:ln>
                <a:solidFill>
                  <a:schemeClr val="tx1"/>
                </a:solidFill>
              </a:ln>
            </a:endParaRPr>
          </a:p>
          <a:p>
            <a:endParaRPr lang="ru-RU" sz="1200" u="sng" dirty="0" smtClean="0">
              <a:ln>
                <a:solidFill>
                  <a:schemeClr val="tx1"/>
                </a:solidFill>
              </a:ln>
            </a:endParaRPr>
          </a:p>
          <a:p>
            <a:endParaRPr lang="uk-UA" sz="1200" u="sng" dirty="0" smtClean="0">
              <a:ln>
                <a:solidFill>
                  <a:schemeClr val="tx1"/>
                </a:solidFill>
              </a:ln>
            </a:endParaRPr>
          </a:p>
          <a:p>
            <a:endParaRPr lang="ru-RU" sz="1200" u="sng" dirty="0" smtClean="0">
              <a:ln>
                <a:solidFill>
                  <a:schemeClr val="tx1"/>
                </a:solidFill>
              </a:ln>
            </a:endParaRPr>
          </a:p>
          <a:p>
            <a:endParaRPr lang="ru-RU" sz="1200" u="sng" dirty="0" smtClean="0">
              <a:ln>
                <a:solidFill>
                  <a:schemeClr val="tx1"/>
                </a:solidFill>
              </a:ln>
            </a:endParaRPr>
          </a:p>
          <a:p>
            <a:endParaRPr lang="uk-UA" sz="1200" u="sng" dirty="0" smtClean="0">
              <a:ln>
                <a:solidFill>
                  <a:schemeClr val="tx1"/>
                </a:solidFill>
              </a:ln>
            </a:endParaRPr>
          </a:p>
          <a:p>
            <a:endParaRPr lang="ru-RU" sz="1200" dirty="0" smtClean="0">
              <a:ln>
                <a:solidFill>
                  <a:schemeClr val="tx1"/>
                </a:solidFill>
              </a:ln>
            </a:endParaRPr>
          </a:p>
          <a:p>
            <a:endParaRPr lang="uk-UA" sz="1200" dirty="0" smtClean="0">
              <a:ln>
                <a:solidFill>
                  <a:schemeClr val="tx1"/>
                </a:solidFill>
              </a:ln>
            </a:endParaRPr>
          </a:p>
          <a:p>
            <a:endParaRPr lang="en-US" sz="1100" dirty="0" smtClean="0">
              <a:ln>
                <a:solidFill>
                  <a:schemeClr val="tx1"/>
                </a:solidFill>
              </a:ln>
              <a:latin typeface="Times New Roman" pitchFamily="18" charset="0"/>
              <a:cs typeface="Times New Roman" pitchFamily="18" charset="0"/>
            </a:endParaRPr>
          </a:p>
          <a:p>
            <a:endParaRPr lang="uk-UA" sz="1100" dirty="0" smtClean="0">
              <a:ln>
                <a:solidFill>
                  <a:schemeClr val="tx1"/>
                </a:solidFill>
              </a:ln>
              <a:latin typeface="Times New Roman" pitchFamily="18" charset="0"/>
              <a:cs typeface="Times New Roman" pitchFamily="18" charset="0"/>
            </a:endParaRPr>
          </a:p>
          <a:p>
            <a:endParaRPr lang="uk-UA" sz="1100" dirty="0" smtClean="0">
              <a:ln>
                <a:solidFill>
                  <a:schemeClr val="tx1"/>
                </a:solidFill>
              </a:ln>
              <a:latin typeface="Times New Roman" pitchFamily="18" charset="0"/>
              <a:cs typeface="Times New Roman" pitchFamily="18" charset="0"/>
              <a:hlinkClick r:id="rId7"/>
            </a:endParaRPr>
          </a:p>
          <a:p>
            <a:endParaRPr lang="en-US" sz="1100" dirty="0" smtClean="0">
              <a:ln>
                <a:solidFill>
                  <a:schemeClr val="tx1"/>
                </a:solidFill>
              </a:ln>
              <a:latin typeface="Times New Roman" pitchFamily="18" charset="0"/>
              <a:cs typeface="Times New Roman" pitchFamily="18" charset="0"/>
            </a:endParaRPr>
          </a:p>
          <a:p>
            <a:endParaRPr lang="ru-RU" sz="1100" dirty="0" smtClean="0">
              <a:latin typeface="Times New Roman" pitchFamily="18" charset="0"/>
              <a:cs typeface="Times New Roman" pitchFamily="18" charset="0"/>
            </a:endParaRPr>
          </a:p>
          <a:p>
            <a:r>
              <a:rPr lang="ru-RU" sz="1200" dirty="0" smtClean="0"/>
              <a:t> </a:t>
            </a:r>
          </a:p>
          <a:p>
            <a:endParaRPr lang="ru-RU" sz="1200" dirty="0" smtClean="0">
              <a:ln>
                <a:solidFill>
                  <a:schemeClr val="tx1"/>
                </a:solidFill>
              </a:ln>
            </a:endParaRPr>
          </a:p>
          <a:p>
            <a:endParaRPr lang="ru-RU" sz="1200" u="sng" dirty="0" smtClean="0">
              <a:ln>
                <a:solidFill>
                  <a:schemeClr val="tx1"/>
                </a:solidFill>
              </a:ln>
            </a:endParaRPr>
          </a:p>
          <a:p>
            <a:endParaRPr lang="ru-RU" sz="1200" u="sng" dirty="0" smtClean="0">
              <a:ln>
                <a:solidFill>
                  <a:schemeClr val="tx1"/>
                </a:solidFill>
              </a:ln>
            </a:endParaRPr>
          </a:p>
          <a:p>
            <a:pPr algn="ctr"/>
            <a:endParaRPr lang="uk-UA" b="1" dirty="0" smtClean="0"/>
          </a:p>
          <a:p>
            <a:pPr algn="ctr"/>
            <a:endParaRPr lang="uk-UA" b="1" dirty="0" smtClean="0"/>
          </a:p>
          <a:p>
            <a:endParaRPr lang="ru-RU"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Классическая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1866</TotalTime>
  <Words>1873</Words>
  <Application>Microsoft Office PowerPoint</Application>
  <PresentationFormat>Экран (4:3)</PresentationFormat>
  <Paragraphs>166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Апекс</vt:lpstr>
      <vt:lpstr>  ВСЕУКРАЇНСЬКИЙ ІНТЕРАКТИВНИЙ КОНКУРС “МАН-ЮНІОР ДОСЛІДНИК” Номінація “ІСТОРИК-ЮНІОР”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владимир</dc:creator>
  <cp:lastModifiedBy>владимир</cp:lastModifiedBy>
  <cp:revision>311</cp:revision>
  <dcterms:created xsi:type="dcterms:W3CDTF">2026-04-01T19:42:08Z</dcterms:created>
  <dcterms:modified xsi:type="dcterms:W3CDTF">2026-04-08T22:03:21Z</dcterms:modified>
</cp:coreProperties>
</file>