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8" r:id="rId2"/>
    <p:sldId id="257" r:id="rId3"/>
    <p:sldId id="258" r:id="rId4"/>
    <p:sldId id="283" r:id="rId5"/>
    <p:sldId id="284" r:id="rId6"/>
    <p:sldId id="272" r:id="rId7"/>
    <p:sldId id="277" r:id="rId8"/>
    <p:sldId id="278" r:id="rId9"/>
    <p:sldId id="282" r:id="rId1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autoAdjust="0"/>
    <p:restoredTop sz="92000" autoAdjust="0"/>
  </p:normalViewPr>
  <p:slideViewPr>
    <p:cSldViewPr snapToGrid="0">
      <p:cViewPr varScale="1">
        <p:scale>
          <a:sx n="79" d="100"/>
          <a:sy n="79" d="100"/>
        </p:scale>
        <p:origin x="893"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EBF0AB-526B-4A26-9DE2-086D06F8FE0A}"/>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337F0607-28A7-400F-8401-A4FCCB431C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6FE7AB10-F17C-4163-895F-6AE579FA0902}"/>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5" name="Місце для нижнього колонтитула 4">
            <a:extLst>
              <a:ext uri="{FF2B5EF4-FFF2-40B4-BE49-F238E27FC236}">
                <a16:creationId xmlns:a16="http://schemas.microsoft.com/office/drawing/2014/main" id="{1C64D4D2-56D2-4184-8AAD-D2C6076D769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EC8F1287-1EE9-40B3-BEBB-E292567CE72E}"/>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4151584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D95B45-3C27-45C1-81F1-AB7392D2E5C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14170A37-ABEF-4A0A-8DA1-07A644FD6057}"/>
              </a:ext>
            </a:extLst>
          </p:cNvPr>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7B3454F-85DA-429C-8C5A-60F6BB50D3D2}"/>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5" name="Місце для нижнього колонтитула 4">
            <a:extLst>
              <a:ext uri="{FF2B5EF4-FFF2-40B4-BE49-F238E27FC236}">
                <a16:creationId xmlns:a16="http://schemas.microsoft.com/office/drawing/2014/main" id="{E5A36311-C0E9-432A-94E6-EBA9EA398540}"/>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F09BF42D-35B8-4104-95AC-0021121016F0}"/>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3725960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951AC2-AEF2-4177-9287-7E8ACF2ABBC3}"/>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3AC42A1-4F09-415D-88FA-248FC2DBCB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Відредагуйте стиль зразка тексту</a:t>
            </a:r>
          </a:p>
        </p:txBody>
      </p:sp>
      <p:sp>
        <p:nvSpPr>
          <p:cNvPr id="4" name="Місце для дати 3">
            <a:extLst>
              <a:ext uri="{FF2B5EF4-FFF2-40B4-BE49-F238E27FC236}">
                <a16:creationId xmlns:a16="http://schemas.microsoft.com/office/drawing/2014/main" id="{676DBBC8-E977-416C-B605-35DAF04FF358}"/>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5" name="Місце для нижнього колонтитула 4">
            <a:extLst>
              <a:ext uri="{FF2B5EF4-FFF2-40B4-BE49-F238E27FC236}">
                <a16:creationId xmlns:a16="http://schemas.microsoft.com/office/drawing/2014/main" id="{833EAC19-D3A9-447C-B0BB-640F8CCCEE0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7192056-6EE1-4E26-9F0B-BC26DBEA4F41}"/>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41816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9F7BE3-F84B-4DD0-A4E2-DCD168536CE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6E9A22E-3ABD-4801-ADC7-3DDA0C555872}"/>
              </a:ext>
            </a:extLst>
          </p:cNvPr>
          <p:cNvSpPr>
            <a:spLocks noGrp="1"/>
          </p:cNvSpPr>
          <p:nvPr>
            <p:ph sz="half" idx="1"/>
          </p:nvPr>
        </p:nvSpPr>
        <p:spPr>
          <a:xfrm>
            <a:off x="838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1AD5B135-7994-41AC-9176-8A7561BB78D7}"/>
              </a:ext>
            </a:extLst>
          </p:cNvPr>
          <p:cNvSpPr>
            <a:spLocks noGrp="1"/>
          </p:cNvSpPr>
          <p:nvPr>
            <p:ph sz="half" idx="2"/>
          </p:nvPr>
        </p:nvSpPr>
        <p:spPr>
          <a:xfrm>
            <a:off x="6172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2346ED23-DD61-40F7-8780-8BD43A492892}"/>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6" name="Місце для нижнього колонтитула 5">
            <a:extLst>
              <a:ext uri="{FF2B5EF4-FFF2-40B4-BE49-F238E27FC236}">
                <a16:creationId xmlns:a16="http://schemas.microsoft.com/office/drawing/2014/main" id="{59B2D366-6033-42AA-BB2F-899142339AD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27F8C32-6B36-4B18-88E7-65769C6C524D}"/>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1475958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132F7E-E053-418F-915C-FE758D9B9935}"/>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CA54530A-0B49-474A-99E6-31A1D81D4C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a:extLst>
              <a:ext uri="{FF2B5EF4-FFF2-40B4-BE49-F238E27FC236}">
                <a16:creationId xmlns:a16="http://schemas.microsoft.com/office/drawing/2014/main" id="{4C328139-4173-4438-83CD-2D57C04FA87A}"/>
              </a:ext>
            </a:extLst>
          </p:cNvPr>
          <p:cNvSpPr>
            <a:spLocks noGrp="1"/>
          </p:cNvSpPr>
          <p:nvPr>
            <p:ph sz="half" idx="2"/>
          </p:nvPr>
        </p:nvSpPr>
        <p:spPr>
          <a:xfrm>
            <a:off x="839788" y="2505075"/>
            <a:ext cx="515778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56B34E4D-A1FB-422A-8DC3-51782A4AF3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a:extLst>
              <a:ext uri="{FF2B5EF4-FFF2-40B4-BE49-F238E27FC236}">
                <a16:creationId xmlns:a16="http://schemas.microsoft.com/office/drawing/2014/main" id="{50AAFBDD-5B2B-49F6-A9DC-B2499649ACBB}"/>
              </a:ext>
            </a:extLst>
          </p:cNvPr>
          <p:cNvSpPr>
            <a:spLocks noGrp="1"/>
          </p:cNvSpPr>
          <p:nvPr>
            <p:ph sz="quarter" idx="4"/>
          </p:nvPr>
        </p:nvSpPr>
        <p:spPr>
          <a:xfrm>
            <a:off x="6172200" y="2505075"/>
            <a:ext cx="51831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86C824B9-CAAF-460D-BFE5-7DBED4A82D9E}"/>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8" name="Місце для нижнього колонтитула 7">
            <a:extLst>
              <a:ext uri="{FF2B5EF4-FFF2-40B4-BE49-F238E27FC236}">
                <a16:creationId xmlns:a16="http://schemas.microsoft.com/office/drawing/2014/main" id="{CB85C752-B877-4597-B702-474BFCE85813}"/>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31BF7507-E8FC-483B-A399-FFE1CD8488B3}"/>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1492194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2F91E5-F5D7-4ED9-B283-300DACAC01E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3A8A5242-3294-4344-A97A-BA26A14AB6A1}"/>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4" name="Місце для нижнього колонтитула 3">
            <a:extLst>
              <a:ext uri="{FF2B5EF4-FFF2-40B4-BE49-F238E27FC236}">
                <a16:creationId xmlns:a16="http://schemas.microsoft.com/office/drawing/2014/main" id="{9E9D12BC-A309-4064-BBF9-170C1BADD0F1}"/>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5D7E06AF-5E09-46D2-94CD-3BC60698DB75}"/>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622104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7583FB19-664F-4C5D-B23A-E5F561D16A90}"/>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3" name="Місце для нижнього колонтитула 2">
            <a:extLst>
              <a:ext uri="{FF2B5EF4-FFF2-40B4-BE49-F238E27FC236}">
                <a16:creationId xmlns:a16="http://schemas.microsoft.com/office/drawing/2014/main" id="{D0DABCE1-2365-4EE1-A3D9-3F4D41BC3BF3}"/>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88F59FE5-61D5-4306-A77E-03EA871A8EC5}"/>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616781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0A4082-5DAB-477A-A777-514EF8AFC4F7}"/>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74A02E6-A59D-4750-8A51-E73641C42C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D413A8C3-4995-4715-A66C-201A66BC1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363748EB-AB08-410B-BC6C-63404673FD7B}"/>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6" name="Місце для нижнього колонтитула 5">
            <a:extLst>
              <a:ext uri="{FF2B5EF4-FFF2-40B4-BE49-F238E27FC236}">
                <a16:creationId xmlns:a16="http://schemas.microsoft.com/office/drawing/2014/main" id="{496E1FE9-DC83-4729-AB6E-6AB332C70C6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7B5670A-53C3-4942-9E2D-2230B3152F70}"/>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24433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C00BEA-A2C2-48DB-AF1A-1BE56E27F079}"/>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F1226996-03C9-46E6-A3EF-6009FF5265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0B5AB6F2-7C15-4EF0-BC1C-D1261DC5E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8A475D56-EA84-40F0-B422-D3F3600D7C60}"/>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6" name="Місце для нижнього колонтитула 5">
            <a:extLst>
              <a:ext uri="{FF2B5EF4-FFF2-40B4-BE49-F238E27FC236}">
                <a16:creationId xmlns:a16="http://schemas.microsoft.com/office/drawing/2014/main" id="{B7C708D5-A707-4E13-9DC3-0E57AD27E0FE}"/>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FDC7F71-4B1F-4DC2-B9FF-25615B1A9938}"/>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173702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A489AC-FAB0-4840-AD89-7179B1B3847A}"/>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3B1DA19B-D3CB-476C-A80A-EF1EF62A23C9}"/>
              </a:ext>
            </a:extLst>
          </p:cNvPr>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82D57C29-18DC-402D-A7CD-5265F4DDC294}"/>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5" name="Місце для нижнього колонтитула 4">
            <a:extLst>
              <a:ext uri="{FF2B5EF4-FFF2-40B4-BE49-F238E27FC236}">
                <a16:creationId xmlns:a16="http://schemas.microsoft.com/office/drawing/2014/main" id="{00517901-4B69-4A11-AB93-9006786EE98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6E426B7-CB31-4CC4-A105-2A8EE14CC1D8}"/>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4104317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70C7DE6D-60F7-44C7-A5C4-754A637B6188}"/>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450BC339-C94B-47BD-BE92-C9096D505373}"/>
              </a:ext>
            </a:extLst>
          </p:cNvPr>
          <p:cNvSpPr>
            <a:spLocks noGrp="1"/>
          </p:cNvSpPr>
          <p:nvPr>
            <p:ph type="body" orient="vert" idx="1"/>
          </p:nvPr>
        </p:nvSpPr>
        <p:spPr>
          <a:xfrm>
            <a:off x="838200" y="365125"/>
            <a:ext cx="7734300" cy="5811838"/>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1834506-BC9C-4FB9-AEFF-60823D53C1AF}"/>
              </a:ext>
            </a:extLst>
          </p:cNvPr>
          <p:cNvSpPr>
            <a:spLocks noGrp="1"/>
          </p:cNvSpPr>
          <p:nvPr>
            <p:ph type="dt" sz="half" idx="10"/>
          </p:nvPr>
        </p:nvSpPr>
        <p:spPr/>
        <p:txBody>
          <a:bodyPr/>
          <a:lstStyle/>
          <a:p>
            <a:fld id="{A72E1F88-F49B-40DA-9A3B-4831D7444391}" type="datetimeFigureOut">
              <a:rPr lang="uk-UA" smtClean="0"/>
              <a:pPr/>
              <a:t>23.04.2026</a:t>
            </a:fld>
            <a:endParaRPr lang="uk-UA"/>
          </a:p>
        </p:txBody>
      </p:sp>
      <p:sp>
        <p:nvSpPr>
          <p:cNvPr id="5" name="Місце для нижнього колонтитула 4">
            <a:extLst>
              <a:ext uri="{FF2B5EF4-FFF2-40B4-BE49-F238E27FC236}">
                <a16:creationId xmlns:a16="http://schemas.microsoft.com/office/drawing/2014/main" id="{102EC1C7-2576-4454-953B-A8A62A78966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54C5815-8F48-43F5-83FF-6C2353B2139C}"/>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4096475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8065C88E-18B4-49A7-8FE0-AD9A70966C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40616E97-B1DF-4C02-8033-512F570ACA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72547995-3B9E-40AF-BCC7-49FD15C0F9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E1F88-F49B-40DA-9A3B-4831D7444391}" type="datetimeFigureOut">
              <a:rPr lang="uk-UA" smtClean="0"/>
              <a:pPr/>
              <a:t>23.04.2026</a:t>
            </a:fld>
            <a:endParaRPr lang="uk-UA"/>
          </a:p>
        </p:txBody>
      </p:sp>
      <p:sp>
        <p:nvSpPr>
          <p:cNvPr id="5" name="Місце для нижнього колонтитула 4">
            <a:extLst>
              <a:ext uri="{FF2B5EF4-FFF2-40B4-BE49-F238E27FC236}">
                <a16:creationId xmlns:a16="http://schemas.microsoft.com/office/drawing/2014/main" id="{14C1A951-71AE-4510-913C-D2EE4E9E4A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C0226AE3-5E68-4A93-B614-050C598C58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5D0979-E479-4A4F-B3A0-EC733611B2BF}" type="slidenum">
              <a:rPr lang="uk-UA" smtClean="0"/>
              <a:pPr/>
              <a:t>‹№›</a:t>
            </a:fld>
            <a:endParaRPr lang="uk-UA"/>
          </a:p>
        </p:txBody>
      </p:sp>
    </p:spTree>
    <p:extLst>
      <p:ext uri="{BB962C8B-B14F-4D97-AF65-F5344CB8AC3E}">
        <p14:creationId xmlns:p14="http://schemas.microsoft.com/office/powerpoint/2010/main" val="1281631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chasnauki.com/fizika/tak-chto-zhe-takoye-vremya.html"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www.researchgate.net/profile/A-Vidmachenko/publication/261710452_Astronomia_z_kosmosu/links/02e7e5352d5a1554dd000000/Astronomia-z-kosmosu.pdf" TargetMode="External"/><Relationship Id="rId5" Type="http://schemas.openxmlformats.org/officeDocument/2006/relationships/hyperlink" Target="https://dspace.vspu.edu.ua/server/api/core/bitstreams/88abe2f8-7ad0-4d51-affb-800412ac325b/content"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5CF5FA1-54D2-45E9-A22E-4A807CEC0C78}"/>
              </a:ext>
            </a:extLst>
          </p:cNvPr>
          <p:cNvPicPr>
            <a:picLocks noChangeAspect="1"/>
          </p:cNvPicPr>
          <p:nvPr/>
        </p:nvPicPr>
        <p:blipFill rotWithShape="1">
          <a:blip r:embed="rId2" cstate="print"/>
          <a:srcRect t="20065" r="898" b="39806"/>
          <a:stretch/>
        </p:blipFill>
        <p:spPr>
          <a:xfrm>
            <a:off x="0" y="0"/>
            <a:ext cx="6178858" cy="1407382"/>
          </a:xfrm>
          <a:prstGeom prst="rect">
            <a:avLst/>
          </a:prstGeom>
        </p:spPr>
      </p:pic>
      <p:pic>
        <p:nvPicPr>
          <p:cNvPr id="3" name="Рисунок 2">
            <a:extLst>
              <a:ext uri="{FF2B5EF4-FFF2-40B4-BE49-F238E27FC236}">
                <a16:creationId xmlns:a16="http://schemas.microsoft.com/office/drawing/2014/main" id="{B789BC8A-3A22-42F6-8D54-3B6CEC86AA11}"/>
              </a:ext>
            </a:extLst>
          </p:cNvPr>
          <p:cNvPicPr>
            <a:picLocks noChangeAspect="1"/>
          </p:cNvPicPr>
          <p:nvPr/>
        </p:nvPicPr>
        <p:blipFill rotWithShape="1">
          <a:blip r:embed="rId3" cstate="print"/>
          <a:srcRect t="20065" r="898" b="39806"/>
          <a:stretch/>
        </p:blipFill>
        <p:spPr>
          <a:xfrm flipH="1">
            <a:off x="6178858" y="0"/>
            <a:ext cx="6013142" cy="1407382"/>
          </a:xfrm>
          <a:prstGeom prst="rect">
            <a:avLst/>
          </a:prstGeom>
        </p:spPr>
      </p:pic>
      <p:sp>
        <p:nvSpPr>
          <p:cNvPr id="4" name="Прямокутник 3">
            <a:extLst>
              <a:ext uri="{FF2B5EF4-FFF2-40B4-BE49-F238E27FC236}">
                <a16:creationId xmlns:a16="http://schemas.microsoft.com/office/drawing/2014/main" id="{48E8D276-1735-42B5-A61A-97E4849D94DE}"/>
              </a:ext>
            </a:extLst>
          </p:cNvPr>
          <p:cNvSpPr/>
          <p:nvPr/>
        </p:nvSpPr>
        <p:spPr>
          <a:xfrm>
            <a:off x="0" y="1407382"/>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ВФМЛ №17">
            <a:extLst>
              <a:ext uri="{FF2B5EF4-FFF2-40B4-BE49-F238E27FC236}">
                <a16:creationId xmlns:a16="http://schemas.microsoft.com/office/drawing/2014/main" id="{0A4EF79C-28CC-4C07-B036-2BE5486251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6060" y="1180729"/>
            <a:ext cx="4597977" cy="816746"/>
          </a:xfrm>
          <a:prstGeom prst="rect">
            <a:avLst/>
          </a:prstGeom>
          <a:noFill/>
          <a:extLst>
            <a:ext uri="{909E8E84-426E-40DD-AFC4-6F175D3DCCD1}">
              <a14:hiddenFill xmlns:a14="http://schemas.microsoft.com/office/drawing/2010/main">
                <a:solidFill>
                  <a:srgbClr val="FFFFFF"/>
                </a:solidFill>
              </a14:hiddenFill>
            </a:ext>
          </a:extLst>
        </p:spPr>
      </p:pic>
      <p:sp>
        <p:nvSpPr>
          <p:cNvPr id="6" name="Подзаголовок 2">
            <a:extLst>
              <a:ext uri="{FF2B5EF4-FFF2-40B4-BE49-F238E27FC236}">
                <a16:creationId xmlns:a16="http://schemas.microsoft.com/office/drawing/2014/main" id="{9163BD6B-82C3-4EA7-8F39-9606960B1EDC}"/>
              </a:ext>
            </a:extLst>
          </p:cNvPr>
          <p:cNvSpPr txBox="1">
            <a:spLocks/>
          </p:cNvSpPr>
          <p:nvPr/>
        </p:nvSpPr>
        <p:spPr>
          <a:xfrm>
            <a:off x="2265341" y="574240"/>
            <a:ext cx="8089072" cy="886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uk-UA"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МІНІСТЕРСТВО ОСВІТИ І НАУКИ УКРАЇНИ</a:t>
            </a:r>
          </a:p>
          <a:p>
            <a:pPr marL="0" indent="0" algn="ctr">
              <a:lnSpc>
                <a:spcPct val="100000"/>
              </a:lnSpc>
              <a:spcBef>
                <a:spcPts val="0"/>
              </a:spcBef>
              <a:buNone/>
            </a:pPr>
            <a:r>
              <a:rPr lang="uk-UA"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ВІННИЦЬКЕ ТЕРИТОРІАЛЬНЕ ВІДДІЛЕННЯ МАЛОЇ АКАДЕМІЇ НАУК</a:t>
            </a:r>
          </a:p>
        </p:txBody>
      </p:sp>
      <p:sp>
        <p:nvSpPr>
          <p:cNvPr id="7" name="Title 1">
            <a:extLst>
              <a:ext uri="{FF2B5EF4-FFF2-40B4-BE49-F238E27FC236}">
                <a16:creationId xmlns:a16="http://schemas.microsoft.com/office/drawing/2014/main" id="{9F7E1176-5634-4188-8DCE-30E224629C47}"/>
              </a:ext>
            </a:extLst>
          </p:cNvPr>
          <p:cNvSpPr txBox="1">
            <a:spLocks/>
          </p:cNvSpPr>
          <p:nvPr/>
        </p:nvSpPr>
        <p:spPr>
          <a:xfrm>
            <a:off x="332508" y="2158165"/>
            <a:ext cx="11859491" cy="1020039"/>
          </a:xfrm>
          <a:prstGeom prst="rect">
            <a:avLst/>
          </a:prstGeom>
          <a:no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uk-UA" sz="3200" b="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Поняття часу у просто з космосом</a:t>
            </a:r>
          </a:p>
        </p:txBody>
      </p:sp>
      <p:sp>
        <p:nvSpPr>
          <p:cNvPr id="8" name="TextBox 7">
            <a:extLst>
              <a:ext uri="{FF2B5EF4-FFF2-40B4-BE49-F238E27FC236}">
                <a16:creationId xmlns:a16="http://schemas.microsoft.com/office/drawing/2014/main" id="{E5711F7C-A2A4-41EF-954B-FD474ED1FE9E}"/>
              </a:ext>
            </a:extLst>
          </p:cNvPr>
          <p:cNvSpPr txBox="1"/>
          <p:nvPr/>
        </p:nvSpPr>
        <p:spPr>
          <a:xfrm>
            <a:off x="7033098" y="3338894"/>
            <a:ext cx="4630176" cy="2492990"/>
          </a:xfrm>
          <a:prstGeom prst="rect">
            <a:avLst/>
          </a:prstGeom>
          <a:noFill/>
        </p:spPr>
        <p:txBody>
          <a:bodyPr wrap="square" rtlCol="0">
            <a:spAutoFit/>
          </a:bodyPr>
          <a:lstStyle/>
          <a:p>
            <a:r>
              <a:rPr lang="uk-UA" sz="1600" b="1" dirty="0">
                <a:latin typeface="Times New Roman" panose="02020603050405020304" pitchFamily="18" charset="0"/>
                <a:cs typeface="Times New Roman" panose="02020603050405020304" pitchFamily="18" charset="0"/>
              </a:rPr>
              <a:t>Виконавець:</a:t>
            </a:r>
          </a:p>
          <a:p>
            <a:r>
              <a:rPr lang="uk-UA" sz="1600" dirty="0">
                <a:latin typeface="Times New Roman" panose="02020603050405020304" pitchFamily="18" charset="0"/>
                <a:cs typeface="Times New Roman" panose="02020603050405020304" pitchFamily="18" charset="0"/>
              </a:rPr>
              <a:t>учениця 7-В класу</a:t>
            </a:r>
          </a:p>
          <a:p>
            <a:r>
              <a:rPr lang="uk-UA" sz="1400" dirty="0">
                <a:latin typeface="Times New Roman" panose="02020603050405020304" pitchFamily="18" charset="0"/>
                <a:cs typeface="Times New Roman" panose="02020603050405020304" pitchFamily="18" charset="0"/>
              </a:rPr>
              <a:t>КЗ “Вінницький фізико-математичний ліцей № 17”</a:t>
            </a:r>
          </a:p>
          <a:p>
            <a:r>
              <a:rPr lang="uk-UA" sz="1400" b="1" dirty="0">
                <a:latin typeface="Times New Roman" panose="02020603050405020304" pitchFamily="18" charset="0"/>
                <a:cs typeface="Times New Roman" panose="02020603050405020304" pitchFamily="18" charset="0"/>
              </a:rPr>
              <a:t>Іщенко Надія Олександрівна</a:t>
            </a:r>
          </a:p>
          <a:p>
            <a:r>
              <a:rPr lang="uk-UA" sz="1600" b="1" dirty="0">
                <a:latin typeface="Times New Roman" panose="02020603050405020304" pitchFamily="18" charset="0"/>
                <a:cs typeface="Times New Roman" panose="02020603050405020304" pitchFamily="18" charset="0"/>
              </a:rPr>
              <a:t>Науковий керівник:</a:t>
            </a:r>
          </a:p>
          <a:p>
            <a:r>
              <a:rPr lang="ru-RU" sz="1600" dirty="0" err="1">
                <a:latin typeface="Times New Roman" panose="02020603050405020304" pitchFamily="18" charset="0"/>
                <a:cs typeface="Times New Roman" panose="02020603050405020304" pitchFamily="18" charset="0"/>
              </a:rPr>
              <a:t>викладач</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біології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магістр</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сфери</a:t>
            </a:r>
            <a:r>
              <a:rPr lang="ru-RU" sz="1600" dirty="0">
                <a:latin typeface="Times New Roman" panose="02020603050405020304" pitchFamily="18" charset="0"/>
                <a:cs typeface="Times New Roman" panose="02020603050405020304" pitchFamily="18" charset="0"/>
              </a:rPr>
              <a:t> менеджменту </a:t>
            </a:r>
            <a:r>
              <a:rPr lang="ru-RU" sz="1600" dirty="0" err="1">
                <a:latin typeface="Times New Roman" panose="02020603050405020304" pitchFamily="18" charset="0"/>
                <a:cs typeface="Times New Roman" panose="02020603050405020304" pitchFamily="18" charset="0"/>
              </a:rPr>
              <a:t>управління</a:t>
            </a:r>
            <a:r>
              <a:rPr lang="ru-RU" sz="1600" dirty="0">
                <a:latin typeface="Times New Roman" panose="02020603050405020304" pitchFamily="18" charset="0"/>
                <a:cs typeface="Times New Roman" panose="02020603050405020304" pitchFamily="18" charset="0"/>
              </a:rPr>
              <a:t> закладами </a:t>
            </a:r>
            <a:r>
              <a:rPr lang="ru-RU" sz="1600" dirty="0" err="1">
                <a:latin typeface="Times New Roman" panose="02020603050405020304" pitchFamily="18" charset="0"/>
                <a:cs typeface="Times New Roman" panose="02020603050405020304" pitchFamily="18" charset="0"/>
              </a:rPr>
              <a:t>освіти</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виробничого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навчання</a:t>
            </a:r>
            <a:r>
              <a:rPr lang="ru-RU" sz="1600" dirty="0">
                <a:latin typeface="Times New Roman" panose="02020603050405020304" pitchFamily="18" charset="0"/>
                <a:cs typeface="Times New Roman" panose="02020603050405020304" pitchFamily="18" charset="0"/>
              </a:rPr>
              <a:t>,  заступник директора з НВР, </a:t>
            </a:r>
            <a:r>
              <a:rPr lang="ru-RU" sz="1600" dirty="0" err="1">
                <a:latin typeface="Times New Roman" panose="02020603050405020304" pitchFamily="18" charset="0"/>
                <a:cs typeface="Times New Roman" panose="02020603050405020304" pitchFamily="18" charset="0"/>
              </a:rPr>
              <a:t>вчитель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біології</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Пізнаємо</a:t>
            </a:r>
            <a:r>
              <a:rPr lang="ru-RU" sz="1600" dirty="0">
                <a:latin typeface="Times New Roman" panose="02020603050405020304" pitchFamily="18" charset="0"/>
                <a:cs typeface="Times New Roman" panose="02020603050405020304" pitchFamily="18" charset="0"/>
              </a:rPr>
              <a:t> природу»</a:t>
            </a:r>
          </a:p>
          <a:p>
            <a:r>
              <a:rPr lang="ru-RU" sz="1600" b="1" dirty="0" err="1">
                <a:latin typeface="Times New Roman" panose="02020603050405020304" pitchFamily="18" charset="0"/>
                <a:cs typeface="Times New Roman" panose="02020603050405020304" pitchFamily="18" charset="0"/>
              </a:rPr>
              <a:t>Дубчак</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Олена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Дмитрівна</a:t>
            </a:r>
            <a:endParaRPr lang="uk-UA" sz="1600" b="1" dirty="0">
              <a:latin typeface="Times New Roman" panose="02020603050405020304" pitchFamily="18" charset="0"/>
              <a:cs typeface="Times New Roman" panose="02020603050405020304" pitchFamily="18" charset="0"/>
            </a:endParaRPr>
          </a:p>
        </p:txBody>
      </p:sp>
      <p:pic>
        <p:nvPicPr>
          <p:cNvPr id="9217" name="Picture 1"/>
          <p:cNvPicPr>
            <a:picLocks noChangeAspect="1" noChangeArrowheads="1"/>
          </p:cNvPicPr>
          <p:nvPr/>
        </p:nvPicPr>
        <p:blipFill>
          <a:blip r:embed="rId5" cstate="print"/>
          <a:srcRect/>
          <a:stretch>
            <a:fillRect/>
          </a:stretch>
        </p:blipFill>
        <p:spPr bwMode="auto">
          <a:xfrm>
            <a:off x="353962" y="3360281"/>
            <a:ext cx="4988284" cy="2618602"/>
          </a:xfrm>
          <a:prstGeom prst="rect">
            <a:avLst/>
          </a:prstGeom>
          <a:noFill/>
          <a:ln w="9525">
            <a:noFill/>
            <a:miter lim="800000"/>
            <a:headEnd/>
            <a:tailEnd/>
          </a:ln>
          <a:effectLst/>
        </p:spPr>
      </p:pic>
    </p:spTree>
    <p:extLst>
      <p:ext uri="{BB962C8B-B14F-4D97-AF65-F5344CB8AC3E}">
        <p14:creationId xmlns:p14="http://schemas.microsoft.com/office/powerpoint/2010/main" val="3538576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E3E49D5D-98CE-40B6-BDCA-EFFD0E18AF86}"/>
              </a:ext>
            </a:extLst>
          </p:cNvPr>
          <p:cNvSpPr>
            <a:spLocks noGrp="1"/>
          </p:cNvSpPr>
          <p:nvPr>
            <p:ph idx="1"/>
          </p:nvPr>
        </p:nvSpPr>
        <p:spPr>
          <a:xfrm>
            <a:off x="488155" y="1182665"/>
            <a:ext cx="11227526" cy="5214937"/>
          </a:xfrm>
        </p:spPr>
        <p:txBody>
          <a:bodyPr>
            <a:normAutofit/>
          </a:bodyPr>
          <a:lstStyle/>
          <a:p>
            <a:pPr marL="0" indent="0" algn="just">
              <a:lnSpc>
                <a:spcPct val="160000"/>
              </a:lnSpc>
              <a:buNone/>
            </a:pPr>
            <a:r>
              <a:rPr lang="uk-UA" sz="2600" b="1" dirty="0">
                <a:latin typeface="Times New Roman" panose="02020603050405020304" pitchFamily="18" charset="0"/>
                <a:cs typeface="Times New Roman" panose="02020603050405020304" pitchFamily="18" charset="0"/>
              </a:rPr>
              <a:t>Мета дослідження</a:t>
            </a:r>
            <a:r>
              <a:rPr lang="en-US" sz="2600" b="1" dirty="0">
                <a:latin typeface="Times New Roman" panose="02020603050405020304" pitchFamily="18" charset="0"/>
                <a:cs typeface="Times New Roman" panose="02020603050405020304" pitchFamily="18" charset="0"/>
              </a:rPr>
              <a:t>:</a:t>
            </a:r>
            <a:r>
              <a:rPr lang="uk-UA" sz="2400" dirty="0"/>
              <a:t> </a:t>
            </a:r>
            <a:r>
              <a:rPr lang="uk-UA" sz="2400" dirty="0">
                <a:latin typeface="Times New Roman" pitchFamily="18" charset="0"/>
                <a:cs typeface="Times New Roman" pitchFamily="18" charset="0"/>
              </a:rPr>
              <a:t>Дослідити часу у просторі </a:t>
            </a:r>
            <a:r>
              <a:rPr lang="uk-UA" sz="2400" dirty="0" err="1">
                <a:latin typeface="Times New Roman" pitchFamily="18" charset="0"/>
                <a:cs typeface="Times New Roman" pitchFamily="18" charset="0"/>
              </a:rPr>
              <a:t>космосу—</a:t>
            </a:r>
            <a:r>
              <a:rPr lang="uk-UA" sz="2400" dirty="0">
                <a:latin typeface="Times New Roman" pitchFamily="18" charset="0"/>
                <a:cs typeface="Times New Roman" pitchFamily="18" charset="0"/>
              </a:rPr>
              <a:t> як час </a:t>
            </a:r>
            <a:r>
              <a:rPr lang="uk-UA" sz="2400" dirty="0" err="1">
                <a:latin typeface="Times New Roman" pitchFamily="18" charset="0"/>
                <a:cs typeface="Times New Roman" pitchFamily="18" charset="0"/>
              </a:rPr>
              <a:t>появ’язаний</a:t>
            </a:r>
            <a:r>
              <a:rPr lang="uk-UA" sz="2400" dirty="0">
                <a:latin typeface="Times New Roman" pitchFamily="18" charset="0"/>
                <a:cs typeface="Times New Roman" pitchFamily="18" charset="0"/>
              </a:rPr>
              <a:t> та як він нам може </a:t>
            </a:r>
            <a:r>
              <a:rPr lang="uk-UA" sz="2400" dirty="0" err="1">
                <a:latin typeface="Times New Roman" pitchFamily="18" charset="0"/>
                <a:cs typeface="Times New Roman" pitchFamily="18" charset="0"/>
              </a:rPr>
              <a:t>може</a:t>
            </a:r>
            <a:r>
              <a:rPr lang="uk-UA" sz="2400" dirty="0">
                <a:latin typeface="Times New Roman" pitchFamily="18" charset="0"/>
                <a:cs typeface="Times New Roman" pitchFamily="18" charset="0"/>
              </a:rPr>
              <a:t> допомогти.</a:t>
            </a:r>
            <a:endParaRPr lang="uk-UA" sz="2600" dirty="0">
              <a:latin typeface="Times New Roman" pitchFamily="18" charset="0"/>
              <a:cs typeface="Times New Roman" pitchFamily="18" charset="0"/>
            </a:endParaRPr>
          </a:p>
          <a:p>
            <a:pPr marL="0" indent="0" algn="just">
              <a:lnSpc>
                <a:spcPct val="160000"/>
              </a:lnSpc>
              <a:buNone/>
            </a:pPr>
            <a:r>
              <a:rPr lang="uk-UA" sz="2600" b="1" dirty="0">
                <a:latin typeface="Times New Roman" pitchFamily="18" charset="0"/>
                <a:cs typeface="Times New Roman" pitchFamily="18" charset="0"/>
              </a:rPr>
              <a:t>Завдання дослідження:</a:t>
            </a:r>
            <a:endParaRPr lang="uk-UA" sz="2600" dirty="0">
              <a:latin typeface="Times New Roman" pitchFamily="18" charset="0"/>
              <a:cs typeface="Times New Roman" pitchFamily="18" charset="0"/>
            </a:endParaRPr>
          </a:p>
          <a:p>
            <a:r>
              <a:rPr lang="uk-UA" sz="2400" dirty="0">
                <a:latin typeface="Times New Roman" pitchFamily="18" charset="0"/>
                <a:cs typeface="Times New Roman" pitchFamily="18" charset="0"/>
              </a:rPr>
              <a:t> Ознайомитися з теоретичними відомостями про космос і Всесвіт. </a:t>
            </a:r>
            <a:endParaRPr lang="ru-RU" sz="2400" dirty="0">
              <a:latin typeface="Times New Roman" pitchFamily="18" charset="0"/>
              <a:cs typeface="Times New Roman" pitchFamily="18" charset="0"/>
            </a:endParaRPr>
          </a:p>
          <a:p>
            <a:r>
              <a:rPr lang="uk-UA" sz="2400" dirty="0">
                <a:latin typeface="Times New Roman" pitchFamily="18" charset="0"/>
                <a:cs typeface="Times New Roman" pitchFamily="18" charset="0"/>
              </a:rPr>
              <a:t>Дослідити поняття часу та його роль у космічному просторі. </a:t>
            </a:r>
            <a:endParaRPr lang="ru-RU" sz="2400" dirty="0">
              <a:latin typeface="Times New Roman" pitchFamily="18" charset="0"/>
              <a:cs typeface="Times New Roman" pitchFamily="18" charset="0"/>
            </a:endParaRPr>
          </a:p>
          <a:p>
            <a:r>
              <a:rPr lang="uk-UA" sz="2400" dirty="0">
                <a:latin typeface="Times New Roman" pitchFamily="18" charset="0"/>
                <a:cs typeface="Times New Roman" pitchFamily="18" charset="0"/>
              </a:rPr>
              <a:t>Вивчити, як швидкість руху та гравітація впливають на перебіг часу. </a:t>
            </a:r>
            <a:endParaRPr lang="ru-RU" sz="2400" dirty="0">
              <a:latin typeface="Times New Roman" pitchFamily="18" charset="0"/>
              <a:cs typeface="Times New Roman" pitchFamily="18" charset="0"/>
            </a:endParaRPr>
          </a:p>
          <a:p>
            <a:r>
              <a:rPr lang="uk-UA" sz="2400" dirty="0">
                <a:latin typeface="Times New Roman" pitchFamily="18" charset="0"/>
                <a:cs typeface="Times New Roman" pitchFamily="18" charset="0"/>
              </a:rPr>
              <a:t>Розглянути сучасні наукові дослідження часу у космічному просторі. </a:t>
            </a:r>
            <a:endParaRPr lang="ru-RU" sz="2400" dirty="0">
              <a:latin typeface="Times New Roman" pitchFamily="18" charset="0"/>
              <a:cs typeface="Times New Roman" pitchFamily="18" charset="0"/>
            </a:endParaRPr>
          </a:p>
          <a:p>
            <a:r>
              <a:rPr lang="uk-UA" sz="2400" dirty="0">
                <a:latin typeface="Times New Roman" pitchFamily="18" charset="0"/>
                <a:cs typeface="Times New Roman" pitchFamily="18" charset="0"/>
              </a:rPr>
              <a:t>Зробити висновки про особливості часу у космосі та його значення для дослідження Всесвіту.</a:t>
            </a:r>
            <a:endParaRPr lang="uk-UA" sz="2400" b="1"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97AB02E9-5F28-4F33-B098-69B0EAC73336}"/>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id="{9D9A3F74-8CFD-45C1-979F-4C190E757F14}"/>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id="{FCE97C87-A08C-4CEF-9631-C3E4E7ED2FB9}"/>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id="{543004D3-C850-47EA-9894-FDE98144F528}"/>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id="{CF14B4A9-3C3C-401B-968D-D5D6AF7EF1D3}"/>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70A3796D-F93A-4626-A304-3DD9FBF48B29}"/>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НАУКОВИЙ АПАРАТ РОБОТИ</a:t>
            </a:r>
          </a:p>
        </p:txBody>
      </p:sp>
      <p:pic>
        <p:nvPicPr>
          <p:cNvPr id="10" name="Picture 2" descr="ВФМЛ №17">
            <a:extLst>
              <a:ext uri="{FF2B5EF4-FFF2-40B4-BE49-F238E27FC236}">
                <a16:creationId xmlns:a16="http://schemas.microsoft.com/office/drawing/2014/main" id="{44B0308F-EC4B-48E9-9C20-D83A081766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26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7E8EC2-D555-44E8-ADDC-44B0DFED6AE6}"/>
              </a:ext>
            </a:extLst>
          </p:cNvPr>
          <p:cNvSpPr>
            <a:spLocks noGrp="1"/>
          </p:cNvSpPr>
          <p:nvPr>
            <p:ph type="title"/>
          </p:nvPr>
        </p:nvSpPr>
        <p:spPr>
          <a:xfrm>
            <a:off x="490270" y="1200733"/>
            <a:ext cx="11458843" cy="1206761"/>
          </a:xfrm>
        </p:spPr>
        <p:txBody>
          <a:bodyPr>
            <a:normAutofit/>
          </a:bodyPr>
          <a:lstStyle/>
          <a:p>
            <a:pPr algn="just">
              <a:lnSpc>
                <a:spcPct val="100000"/>
              </a:lnSpc>
            </a:pPr>
            <a:r>
              <a:rPr lang="uk-UA" sz="1800" dirty="0">
                <a:latin typeface="Times New Roman" pitchFamily="18" charset="0"/>
                <a:cs typeface="Times New Roman" pitchFamily="18" charset="0"/>
              </a:rPr>
              <a:t>Космічний простір або «космос» – відносно порожні ділянки Всесвіту, розташовані поза межами </a:t>
            </a:r>
            <a:r>
              <a:rPr lang="uk-UA" sz="1800" dirty="0" err="1">
                <a:latin typeface="Times New Roman" pitchFamily="18" charset="0"/>
                <a:cs typeface="Times New Roman" pitchFamily="18" charset="0"/>
              </a:rPr>
              <a:t>атмосфер</a:t>
            </a:r>
            <a:r>
              <a:rPr lang="uk-UA" sz="1800" dirty="0">
                <a:latin typeface="Times New Roman" pitchFamily="18" charset="0"/>
                <a:cs typeface="Times New Roman" pitchFamily="18" charset="0"/>
              </a:rPr>
              <a:t> небесних тіл. </a:t>
            </a:r>
            <a:r>
              <a:rPr lang="ru-RU" sz="1800" dirty="0" err="1">
                <a:latin typeface="Times New Roman" pitchFamily="18" charset="0"/>
                <a:cs typeface="Times New Roman" pitchFamily="18" charset="0"/>
              </a:rPr>
              <a:t>Всупереч</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розповсюдженій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думці</a:t>
            </a:r>
            <a:r>
              <a:rPr lang="ru-RU" sz="1800" dirty="0">
                <a:latin typeface="Times New Roman" pitchFamily="18" charset="0"/>
                <a:cs typeface="Times New Roman" pitchFamily="18" charset="0"/>
              </a:rPr>
              <a:t>, космос не </a:t>
            </a:r>
            <a:r>
              <a:rPr lang="ru-RU" sz="1800" dirty="0" err="1">
                <a:latin typeface="Times New Roman" pitchFamily="18" charset="0"/>
                <a:cs typeface="Times New Roman" pitchFamily="18" charset="0"/>
              </a:rPr>
              <a:t>повністю</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порожній</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ньому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дуже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низька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густина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деяких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часток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переважно</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водень</a:t>
            </a:r>
            <a:r>
              <a:rPr lang="ru-RU" sz="1800" dirty="0">
                <a:latin typeface="Times New Roman" pitchFamily="18" charset="0"/>
                <a:cs typeface="Times New Roman" pitchFamily="18" charset="0"/>
              </a:rPr>
              <a:t>), а </a:t>
            </a:r>
            <a:r>
              <a:rPr lang="ru-RU" sz="1800" dirty="0" err="1">
                <a:latin typeface="Times New Roman" pitchFamily="18" charset="0"/>
                <a:cs typeface="Times New Roman" pitchFamily="18" charset="0"/>
              </a:rPr>
              <a:t>також</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електромагнітне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випромінювання</a:t>
            </a:r>
            <a:r>
              <a:rPr lang="ru-RU" sz="1800" dirty="0">
                <a:latin typeface="Times New Roman" pitchFamily="18" charset="0"/>
                <a:cs typeface="Times New Roman" pitchFamily="18" charset="0"/>
              </a:rPr>
              <a:t>. </a:t>
            </a:r>
            <a:br>
              <a:rPr lang="ru-RU" sz="1800" dirty="0">
                <a:latin typeface="Times New Roman" pitchFamily="18" charset="0"/>
                <a:cs typeface="Times New Roman" pitchFamily="18" charset="0"/>
              </a:rPr>
            </a:br>
            <a:endParaRPr lang="uk-UA" sz="18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A139A5F6-B087-4DAF-9966-B10B3AB43C9D}"/>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id="{8E103840-0118-4D0E-AC18-33B5A2BAFC10}"/>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id="{F0EA7548-DAED-4FC3-910A-5E5E5623AE86}"/>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id="{E4BD7FCA-41F5-4A2F-93AA-9AFD04FE3BDF}"/>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id="{C4633AE8-50F2-4718-8551-B4580A5030B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D59D267E-AF93-4538-95C6-721FDBA1C9F8}"/>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10" name="Picture 2" descr="ВФМЛ №17">
            <a:extLst>
              <a:ext uri="{FF2B5EF4-FFF2-40B4-BE49-F238E27FC236}">
                <a16:creationId xmlns:a16="http://schemas.microsoft.com/office/drawing/2014/main" id="{223F0261-B3A1-4F08-86FF-975027968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2" descr="Дафнія - фото, розведення дафній в домашніх умовах | Блог ...">
            <a:extLst>
              <a:ext uri="{FF2B5EF4-FFF2-40B4-BE49-F238E27FC236}">
                <a16:creationId xmlns:a16="http://schemas.microsoft.com/office/drawing/2014/main" id="{E0C79D65-F273-4699-9144-73D077A2B41E}"/>
              </a:ext>
            </a:extLst>
          </p:cNvPr>
          <p:cNvSpPr>
            <a:spLocks noChangeAspect="1" noChangeArrowheads="1"/>
          </p:cNvSpPr>
          <p:nvPr/>
        </p:nvSpPr>
        <p:spPr bwMode="auto">
          <a:xfrm>
            <a:off x="5937681" y="31627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AutoShape 4" descr="Дафнія - фото, розведення дафній в домашніх умовах | Блог ...">
            <a:extLst>
              <a:ext uri="{FF2B5EF4-FFF2-40B4-BE49-F238E27FC236}">
                <a16:creationId xmlns:a16="http://schemas.microsoft.com/office/drawing/2014/main" id="{CB1C739B-3E4A-4F54-89E4-D07F73E29FFB}"/>
              </a:ext>
            </a:extLst>
          </p:cNvPr>
          <p:cNvSpPr>
            <a:spLocks noChangeAspect="1" noChangeArrowheads="1"/>
          </p:cNvSpPr>
          <p:nvPr/>
        </p:nvSpPr>
        <p:spPr bwMode="auto">
          <a:xfrm>
            <a:off x="5943600" y="3276600"/>
            <a:ext cx="3330388" cy="33303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7" name="Прямоугольник 16"/>
          <p:cNvSpPr/>
          <p:nvPr/>
        </p:nvSpPr>
        <p:spPr>
          <a:xfrm>
            <a:off x="8215313" y="2271713"/>
            <a:ext cx="3800475"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uk-UA" dirty="0">
                <a:latin typeface="Times New Roman" pitchFamily="18" charset="0"/>
                <a:cs typeface="Times New Roman" pitchFamily="18" charset="0"/>
              </a:rPr>
              <a:t>Всесвіт – весь матеріальний світ, різноманітний за формами, що їх набуває матерія та енергія, включаючи усі галактики, зорі, планети та інші космічні тіла. Всесвіт настільки великий, що його розміри важко уявити.</a:t>
            </a:r>
            <a:endParaRPr lang="ru-RU" dirty="0">
              <a:latin typeface="Times New Roman" pitchFamily="18" charset="0"/>
              <a:cs typeface="Times New Roman" pitchFamily="18" charset="0"/>
            </a:endParaRPr>
          </a:p>
        </p:txBody>
      </p:sp>
      <p:pic>
        <p:nvPicPr>
          <p:cNvPr id="2050" name="Picture 2" descr="D:\Загрузки\photo_5397696769568741826_y.jpg"/>
          <p:cNvPicPr>
            <a:picLocks noChangeAspect="1" noChangeArrowheads="1"/>
          </p:cNvPicPr>
          <p:nvPr/>
        </p:nvPicPr>
        <p:blipFill>
          <a:blip r:embed="rId5"/>
          <a:srcRect/>
          <a:stretch>
            <a:fillRect/>
          </a:stretch>
        </p:blipFill>
        <p:spPr bwMode="auto">
          <a:xfrm>
            <a:off x="366205" y="2457450"/>
            <a:ext cx="6847855" cy="3857625"/>
          </a:xfrm>
          <a:prstGeom prst="rect">
            <a:avLst/>
          </a:prstGeom>
          <a:ln>
            <a:noFill/>
          </a:ln>
          <a:effectLst>
            <a:softEdge rad="112500"/>
          </a:effectLst>
        </p:spPr>
      </p:pic>
    </p:spTree>
    <p:extLst>
      <p:ext uri="{BB962C8B-B14F-4D97-AF65-F5344CB8AC3E}">
        <p14:creationId xmlns:p14="http://schemas.microsoft.com/office/powerpoint/2010/main" val="2719411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7E8EC2-D555-44E8-ADDC-44B0DFED6AE6}"/>
              </a:ext>
            </a:extLst>
          </p:cNvPr>
          <p:cNvSpPr>
            <a:spLocks noGrp="1"/>
          </p:cNvSpPr>
          <p:nvPr>
            <p:ph type="title"/>
          </p:nvPr>
        </p:nvSpPr>
        <p:spPr>
          <a:xfrm>
            <a:off x="459913" y="3657600"/>
            <a:ext cx="5540837" cy="200025"/>
          </a:xfrm>
        </p:spPr>
        <p:txBody>
          <a:bodyPr>
            <a:normAutofit fontScale="90000"/>
          </a:bodyPr>
          <a:lstStyle/>
          <a:p>
            <a:pPr algn="just">
              <a:lnSpc>
                <a:spcPct val="150000"/>
              </a:lnSpc>
            </a:pPr>
            <a:r>
              <a:rPr lang="uk-UA" sz="2000" dirty="0">
                <a:latin typeface="Times New Roman" pitchFamily="18" charset="0"/>
                <a:cs typeface="Times New Roman" pitchFamily="18" charset="0"/>
              </a:rPr>
              <a:t>Із розвитком космічної техніки стало можливим вивчати небесні тіла поза земною атмосферою за допомогою супутників, орбітальних і міжпланетних станцій. Такі дослідження дістали назву позаатмосферні. Вони представляють один із сучасних напрямків фізики космосу, котрий досліджує космічні об’єкти за допомогою апаратури, винесеної за межі земної атмосфери для усунення її перешкод. </a:t>
            </a:r>
            <a:r>
              <a:rPr lang="ru-RU" sz="2000" dirty="0">
                <a:latin typeface="Times New Roman" pitchFamily="18" charset="0"/>
                <a:cs typeface="Times New Roman" pitchFamily="18" charset="0"/>
              </a:rPr>
              <a:t>Таким чином, </a:t>
            </a:r>
            <a:r>
              <a:rPr lang="ru-RU" sz="2000" dirty="0" err="1">
                <a:latin typeface="Times New Roman" pitchFamily="18" charset="0"/>
                <a:cs typeface="Times New Roman" pitchFamily="18" charset="0"/>
              </a:rPr>
              <a:t>позаатмосферна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астрономія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дозволяє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проводити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спостереження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астрономічних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об’єктів</a:t>
            </a:r>
            <a:r>
              <a:rPr lang="ru-RU" sz="2000" dirty="0">
                <a:latin typeface="Times New Roman" pitchFamily="18" charset="0"/>
                <a:cs typeface="Times New Roman" pitchFamily="18" charset="0"/>
              </a:rPr>
              <a:t> за </a:t>
            </a:r>
            <a:r>
              <a:rPr lang="ru-RU" sz="2000" dirty="0" err="1">
                <a:latin typeface="Times New Roman" pitchFamily="18" charset="0"/>
                <a:cs typeface="Times New Roman" pitchFamily="18" charset="0"/>
              </a:rPr>
              <a:t>допомогою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приладів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піднятих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межі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атмосфери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Землі</a:t>
            </a:r>
            <a:r>
              <a:rPr lang="ru-RU" sz="2000" dirty="0">
                <a:latin typeface="Times New Roman" pitchFamily="18" charset="0"/>
                <a:cs typeface="Times New Roman" pitchFamily="18" charset="0"/>
              </a:rPr>
              <a:t> на борту </a:t>
            </a:r>
            <a:r>
              <a:rPr lang="ru-RU" sz="2000" dirty="0" err="1">
                <a:latin typeface="Times New Roman" pitchFamily="18" charset="0"/>
                <a:cs typeface="Times New Roman" pitchFamily="18" charset="0"/>
              </a:rPr>
              <a:t>геофізичних</a:t>
            </a:r>
            <a:r>
              <a:rPr lang="ru-RU" sz="2000" dirty="0">
                <a:latin typeface="Times New Roman" pitchFamily="18" charset="0"/>
                <a:cs typeface="Times New Roman" pitchFamily="18" charset="0"/>
              </a:rPr>
              <a:t> ракет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штучних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супутників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основні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розділи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астрономія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високих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енергій</a:t>
            </a:r>
            <a:r>
              <a:rPr lang="ru-RU" sz="2000" dirty="0">
                <a:latin typeface="Times New Roman" pitchFamily="18" charset="0"/>
                <a:cs typeface="Times New Roman" pitchFamily="18" charset="0"/>
              </a:rPr>
              <a:t>.</a:t>
            </a:r>
            <a:endParaRPr lang="uk-UA" sz="20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A139A5F6-B087-4DAF-9966-B10B3AB43C9D}"/>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id="{8E103840-0118-4D0E-AC18-33B5A2BAFC10}"/>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id="{F0EA7548-DAED-4FC3-910A-5E5E5623AE86}"/>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id="{E4BD7FCA-41F5-4A2F-93AA-9AFD04FE3BDF}"/>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id="{C4633AE8-50F2-4718-8551-B4580A5030B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D59D267E-AF93-4538-95C6-721FDBA1C9F8}"/>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10" name="Picture 2" descr="ВФМЛ №17">
            <a:extLst>
              <a:ext uri="{FF2B5EF4-FFF2-40B4-BE49-F238E27FC236}">
                <a16:creationId xmlns:a16="http://schemas.microsoft.com/office/drawing/2014/main" id="{223F0261-B3A1-4F08-86FF-975027968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2" descr="Дафнія - фото, розведення дафній в домашніх умовах | Блог ...">
            <a:extLst>
              <a:ext uri="{FF2B5EF4-FFF2-40B4-BE49-F238E27FC236}">
                <a16:creationId xmlns:a16="http://schemas.microsoft.com/office/drawing/2014/main" id="{E0C79D65-F273-4699-9144-73D077A2B41E}"/>
              </a:ext>
            </a:extLst>
          </p:cNvPr>
          <p:cNvSpPr>
            <a:spLocks noChangeAspect="1" noChangeArrowheads="1"/>
          </p:cNvSpPr>
          <p:nvPr/>
        </p:nvSpPr>
        <p:spPr bwMode="auto">
          <a:xfrm>
            <a:off x="5937681" y="31627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AutoShape 4" descr="Дафнія - фото, розведення дафній в домашніх умовах | Блог ...">
            <a:extLst>
              <a:ext uri="{FF2B5EF4-FFF2-40B4-BE49-F238E27FC236}">
                <a16:creationId xmlns:a16="http://schemas.microsoft.com/office/drawing/2014/main" id="{CB1C739B-3E4A-4F54-89E4-D07F73E29FFB}"/>
              </a:ext>
            </a:extLst>
          </p:cNvPr>
          <p:cNvSpPr>
            <a:spLocks noChangeAspect="1" noChangeArrowheads="1"/>
          </p:cNvSpPr>
          <p:nvPr/>
        </p:nvSpPr>
        <p:spPr bwMode="auto">
          <a:xfrm>
            <a:off x="5943600" y="3276600"/>
            <a:ext cx="3330388" cy="33303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146" name="AutoShape 2" descr="Электрон-1», «Электрон-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148" name="AutoShape 4" descr="https://epizodsspace.airbase.ru/bibl/tehnika_-_molodyoji/1979/11/11-2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9" name="Picture 5"/>
          <p:cNvPicPr>
            <a:picLocks noChangeAspect="1" noChangeArrowheads="1"/>
          </p:cNvPicPr>
          <p:nvPr/>
        </p:nvPicPr>
        <p:blipFill>
          <a:blip r:embed="rId5"/>
          <a:srcRect/>
          <a:stretch>
            <a:fillRect/>
          </a:stretch>
        </p:blipFill>
        <p:spPr bwMode="auto">
          <a:xfrm>
            <a:off x="6467474" y="1957388"/>
            <a:ext cx="4791075" cy="3593306"/>
          </a:xfrm>
          <a:prstGeom prst="rect">
            <a:avLst/>
          </a:prstGeom>
          <a:noFill/>
          <a:ln w="9525">
            <a:noFill/>
            <a:miter lim="800000"/>
            <a:headEnd/>
            <a:tailEnd/>
          </a:ln>
          <a:effectLst/>
        </p:spPr>
      </p:pic>
    </p:spTree>
    <p:extLst>
      <p:ext uri="{BB962C8B-B14F-4D97-AF65-F5344CB8AC3E}">
        <p14:creationId xmlns:p14="http://schemas.microsoft.com/office/powerpoint/2010/main" val="419746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139A5F6-B087-4DAF-9966-B10B3AB43C9D}"/>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id="{8E103840-0118-4D0E-AC18-33B5A2BAFC10}"/>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id="{F0EA7548-DAED-4FC3-910A-5E5E5623AE86}"/>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id="{E4BD7FCA-41F5-4A2F-93AA-9AFD04FE3BDF}"/>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id="{C4633AE8-50F2-4718-8551-B4580A5030B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D59D267E-AF93-4538-95C6-721FDBA1C9F8}"/>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10" name="Picture 2" descr="ВФМЛ №17">
            <a:extLst>
              <a:ext uri="{FF2B5EF4-FFF2-40B4-BE49-F238E27FC236}">
                <a16:creationId xmlns:a16="http://schemas.microsoft.com/office/drawing/2014/main" id="{223F0261-B3A1-4F08-86FF-975027968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2" descr="Дафнія - фото, розведення дафній в домашніх умовах | Блог ...">
            <a:extLst>
              <a:ext uri="{FF2B5EF4-FFF2-40B4-BE49-F238E27FC236}">
                <a16:creationId xmlns:a16="http://schemas.microsoft.com/office/drawing/2014/main" id="{E0C79D65-F273-4699-9144-73D077A2B41E}"/>
              </a:ext>
            </a:extLst>
          </p:cNvPr>
          <p:cNvSpPr>
            <a:spLocks noChangeAspect="1" noChangeArrowheads="1"/>
          </p:cNvSpPr>
          <p:nvPr/>
        </p:nvSpPr>
        <p:spPr bwMode="auto">
          <a:xfrm>
            <a:off x="5937681" y="31627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AutoShape 4" descr="Дафнія - фото, розведення дафній в домашніх умовах | Блог ...">
            <a:extLst>
              <a:ext uri="{FF2B5EF4-FFF2-40B4-BE49-F238E27FC236}">
                <a16:creationId xmlns:a16="http://schemas.microsoft.com/office/drawing/2014/main" id="{CB1C739B-3E4A-4F54-89E4-D07F73E29FFB}"/>
              </a:ext>
            </a:extLst>
          </p:cNvPr>
          <p:cNvSpPr>
            <a:spLocks noChangeAspect="1" noChangeArrowheads="1"/>
          </p:cNvSpPr>
          <p:nvPr/>
        </p:nvSpPr>
        <p:spPr bwMode="auto">
          <a:xfrm>
            <a:off x="5943600" y="3276600"/>
            <a:ext cx="3330388" cy="33303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9" name="AutoShape 7" descr="Що буде, якщо випити воду з сіллю | Waterclub">
            <a:extLst>
              <a:ext uri="{FF2B5EF4-FFF2-40B4-BE49-F238E27FC236}">
                <a16:creationId xmlns:a16="http://schemas.microsoft.com/office/drawing/2014/main" id="{881C70BF-4B76-4A9E-9952-AAC8CD4060F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1" name="Прямоугольник 20"/>
          <p:cNvSpPr/>
          <p:nvPr/>
        </p:nvSpPr>
        <p:spPr>
          <a:xfrm>
            <a:off x="290512" y="1119604"/>
            <a:ext cx="5281613" cy="5078313"/>
          </a:xfrm>
          <a:prstGeom prst="rect">
            <a:avLst/>
          </a:prstGeom>
        </p:spPr>
        <p:txBody>
          <a:bodyPr wrap="square">
            <a:spAutoFit/>
          </a:bodyPr>
          <a:lstStyle/>
          <a:p>
            <a:pPr algn="just"/>
            <a:r>
              <a:rPr lang="uk-UA" dirty="0">
                <a:latin typeface="Times New Roman" pitchFamily="18" charset="0"/>
                <a:cs typeface="Times New Roman" pitchFamily="18" charset="0"/>
              </a:rPr>
              <a:t>Теорія четвертого виміру і космічних блоків: Блокова теорія чотирьох вимірів Всесвіту пов'язана з концепцією часу як реального виміру. </a:t>
            </a:r>
            <a:r>
              <a:rPr lang="ru-RU" dirty="0">
                <a:latin typeface="Times New Roman" pitchFamily="18" charset="0"/>
                <a:cs typeface="Times New Roman" pitchFamily="18" charset="0"/>
              </a:rPr>
              <a:t>Є </a:t>
            </a:r>
            <a:r>
              <a:rPr lang="ru-RU" dirty="0" err="1">
                <a:latin typeface="Times New Roman" pitchFamily="18" charset="0"/>
                <a:cs typeface="Times New Roman" pitchFamily="18" charset="0"/>
              </a:rPr>
              <a:t>версія</a:t>
            </a:r>
            <a:r>
              <a:rPr lang="ru-RU" dirty="0">
                <a:latin typeface="Times New Roman" pitchFamily="18" charset="0"/>
                <a:cs typeface="Times New Roman" pitchFamily="18" charset="0"/>
              </a:rPr>
              <a:t>, де </a:t>
            </a:r>
            <a:r>
              <a:rPr lang="ru-RU" dirty="0" err="1">
                <a:latin typeface="Times New Roman" pitchFamily="18" charset="0"/>
                <a:cs typeface="Times New Roman" pitchFamily="18" charset="0"/>
              </a:rPr>
              <a:t>всі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об'єкти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існують</a:t>
            </a:r>
            <a:r>
              <a:rPr lang="ru-RU" dirty="0">
                <a:latin typeface="Times New Roman" pitchFamily="18" charset="0"/>
                <a:cs typeface="Times New Roman" pitchFamily="18" charset="0"/>
              </a:rPr>
              <a:t> у 4-х </a:t>
            </a:r>
            <a:r>
              <a:rPr lang="ru-RU" dirty="0" err="1">
                <a:latin typeface="Times New Roman" pitchFamily="18" charset="0"/>
                <a:cs typeface="Times New Roman" pitchFamily="18" charset="0"/>
              </a:rPr>
              <a:t>вимірах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замість</a:t>
            </a:r>
            <a:r>
              <a:rPr lang="ru-RU" dirty="0">
                <a:latin typeface="Times New Roman" pitchFamily="18" charset="0"/>
                <a:cs typeface="Times New Roman" pitchFamily="18" charset="0"/>
              </a:rPr>
              <a:t> 3-х. </a:t>
            </a:r>
            <a:r>
              <a:rPr lang="ru-RU" dirty="0" err="1">
                <a:latin typeface="Times New Roman" pitchFamily="18" charset="0"/>
                <a:cs typeface="Times New Roman" pitchFamily="18" charset="0"/>
              </a:rPr>
              <a:t>Четвертий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вимір</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це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є</a:t>
            </a:r>
            <a:r>
              <a:rPr lang="ru-RU" dirty="0">
                <a:latin typeface="Times New Roman" pitchFamily="18" charset="0"/>
                <a:cs typeface="Times New Roman" pitchFamily="18" charset="0"/>
              </a:rPr>
              <a:t> час. І в </a:t>
            </a:r>
            <a:r>
              <a:rPr lang="ru-RU" dirty="0" err="1">
                <a:latin typeface="Times New Roman" pitchFamily="18" charset="0"/>
                <a:cs typeface="Times New Roman" pitchFamily="18" charset="0"/>
              </a:rPr>
              <a:t>ньому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об'єкт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також</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може</a:t>
            </a:r>
            <a:r>
              <a:rPr lang="ru-RU" dirty="0">
                <a:latin typeface="Times New Roman" pitchFamily="18" charset="0"/>
                <a:cs typeface="Times New Roman" pitchFamily="18" charset="0"/>
              </a:rPr>
              <a:t> бути </a:t>
            </a:r>
            <a:r>
              <a:rPr lang="ru-RU" dirty="0" err="1">
                <a:latin typeface="Times New Roman" pitchFamily="18" charset="0"/>
                <a:cs typeface="Times New Roman" pitchFamily="18" charset="0"/>
              </a:rPr>
              <a:t>розглянутий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a:t>
            </a:r>
            <a:r>
              <a:rPr lang="ru-RU" dirty="0">
                <a:latin typeface="Times New Roman" pitchFamily="18" charset="0"/>
                <a:cs typeface="Times New Roman" pitchFamily="18" charset="0"/>
              </a:rPr>
              <a:t> точки </a:t>
            </a:r>
            <a:r>
              <a:rPr lang="ru-RU" dirty="0" err="1">
                <a:latin typeface="Times New Roman" pitchFamily="18" charset="0"/>
                <a:cs typeface="Times New Roman" pitchFamily="18" charset="0"/>
              </a:rPr>
              <a:t>зору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його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третього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виміру</a:t>
            </a:r>
            <a:r>
              <a:rPr lang="ru-RU" dirty="0">
                <a:latin typeface="Times New Roman" pitchFamily="18" charset="0"/>
                <a:cs typeface="Times New Roman" pitchFamily="18" charset="0"/>
              </a:rPr>
              <a:t>, а </a:t>
            </a:r>
            <a:r>
              <a:rPr lang="ru-RU" dirty="0" err="1">
                <a:latin typeface="Times New Roman" pitchFamily="18" charset="0"/>
                <a:cs typeface="Times New Roman" pitchFamily="18" charset="0"/>
              </a:rPr>
              <a:t>саме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трьох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вимірів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Блокова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теорія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Всесвіту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представляє</a:t>
            </a:r>
            <a:r>
              <a:rPr lang="ru-RU" dirty="0">
                <a:latin typeface="Times New Roman" pitchFamily="18" charset="0"/>
                <a:cs typeface="Times New Roman" pitchFamily="18" charset="0"/>
              </a:rPr>
              <a:t> космос як блоки </a:t>
            </a:r>
            <a:r>
              <a:rPr lang="ru-RU" dirty="0" err="1">
                <a:latin typeface="Times New Roman" pitchFamily="18" charset="0"/>
                <a:cs typeface="Times New Roman" pitchFamily="18" charset="0"/>
              </a:rPr>
              <a:t>вимірів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розділені</a:t>
            </a:r>
            <a:r>
              <a:rPr lang="ru-RU" dirty="0">
                <a:latin typeface="Times New Roman" pitchFamily="18" charset="0"/>
                <a:cs typeface="Times New Roman" pitchFamily="18" charset="0"/>
              </a:rPr>
              <a:t> "шарами" часу. </a:t>
            </a:r>
            <a:r>
              <a:rPr lang="uk-UA" dirty="0">
                <a:latin typeface="Times New Roman" pitchFamily="18" charset="0"/>
                <a:cs typeface="Times New Roman" pitchFamily="18" charset="0"/>
              </a:rPr>
              <a:t>Цей блок має довжину, ширину і висоту, і всі події всередині цього блоку мають певний шар часу. Кожна людина - це чотиривимірний об'єкт, що існує в різному шарі часу. Є стадії дитинства, раннього дитинства, юності і так далі. Тому часовий шар не має ні минулого, ні сьогодення, ні майбутнього. </a:t>
            </a:r>
            <a:r>
              <a:rPr lang="ru-RU" dirty="0" err="1">
                <a:latin typeface="Times New Roman" pitchFamily="18" charset="0"/>
                <a:cs typeface="Times New Roman" pitchFamily="18" charset="0"/>
              </a:rPr>
              <a:t>Однак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кожна</a:t>
            </a:r>
            <a:r>
              <a:rPr lang="ru-RU" dirty="0">
                <a:latin typeface="Times New Roman" pitchFamily="18" charset="0"/>
                <a:cs typeface="Times New Roman" pitchFamily="18" charset="0"/>
              </a:rPr>
              <a:t> точка </a:t>
            </a:r>
            <a:r>
              <a:rPr lang="ru-RU" dirty="0" err="1">
                <a:latin typeface="Times New Roman" pitchFamily="18" charset="0"/>
                <a:cs typeface="Times New Roman" pitchFamily="18" charset="0"/>
              </a:rPr>
              <a:t>всередині</a:t>
            </a:r>
            <a:r>
              <a:rPr lang="ru-RU" dirty="0">
                <a:latin typeface="Times New Roman" pitchFamily="18" charset="0"/>
                <a:cs typeface="Times New Roman" pitchFamily="18" charset="0"/>
              </a:rPr>
              <a:t> блоку </a:t>
            </a:r>
            <a:r>
              <a:rPr lang="ru-RU" dirty="0" err="1">
                <a:latin typeface="Times New Roman" pitchFamily="18" charset="0"/>
                <a:cs typeface="Times New Roman" pitchFamily="18" charset="0"/>
              </a:rPr>
              <a:t>всесвіту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може</a:t>
            </a:r>
            <a:r>
              <a:rPr lang="ru-RU" dirty="0">
                <a:latin typeface="Times New Roman" pitchFamily="18" charset="0"/>
                <a:cs typeface="Times New Roman" pitchFamily="18" charset="0"/>
              </a:rPr>
              <a:t> бути </a:t>
            </a:r>
            <a:r>
              <a:rPr lang="ru-RU" dirty="0" err="1">
                <a:latin typeface="Times New Roman" pitchFamily="18" charset="0"/>
                <a:cs typeface="Times New Roman" pitchFamily="18" charset="0"/>
              </a:rPr>
              <a:t>минулим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теперішнім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або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майбутнім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стосовно</a:t>
            </a:r>
            <a:r>
              <a:rPr lang="ru-RU" dirty="0">
                <a:latin typeface="Times New Roman" pitchFamily="18" charset="0"/>
                <a:cs typeface="Times New Roman" pitchFamily="18" charset="0"/>
              </a:rPr>
              <a:t> інших </a:t>
            </a:r>
            <a:r>
              <a:rPr lang="ru-RU" dirty="0" err="1">
                <a:latin typeface="Times New Roman" pitchFamily="18" charset="0"/>
                <a:cs typeface="Times New Roman" pitchFamily="18" charset="0"/>
              </a:rPr>
              <a:t>моментів</a:t>
            </a:r>
            <a:r>
              <a:rPr lang="ru-RU" dirty="0">
                <a:latin typeface="Times New Roman" pitchFamily="18" charset="0"/>
                <a:cs typeface="Times New Roman" pitchFamily="18" charset="0"/>
              </a:rPr>
              <a:t> часу в </a:t>
            </a:r>
            <a:r>
              <a:rPr lang="ru-RU" dirty="0" err="1">
                <a:latin typeface="Times New Roman" pitchFamily="18" charset="0"/>
                <a:cs typeface="Times New Roman" pitchFamily="18" charset="0"/>
              </a:rPr>
              <a:t>цьому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блоці</a:t>
            </a:r>
            <a:endParaRPr lang="ru-RU" dirty="0">
              <a:latin typeface="Times New Roman" pitchFamily="18" charset="0"/>
              <a:cs typeface="Times New Roman" pitchFamily="18" charset="0"/>
            </a:endParaRPr>
          </a:p>
        </p:txBody>
      </p:sp>
      <p:pic>
        <p:nvPicPr>
          <p:cNvPr id="1026" name="Picture 2" descr="D:\Загрузки\photo_5397696769568741823_x.jpg"/>
          <p:cNvPicPr>
            <a:picLocks noChangeAspect="1" noChangeArrowheads="1"/>
          </p:cNvPicPr>
          <p:nvPr/>
        </p:nvPicPr>
        <p:blipFill>
          <a:blip r:embed="rId5"/>
          <a:srcRect/>
          <a:stretch>
            <a:fillRect/>
          </a:stretch>
        </p:blipFill>
        <p:spPr bwMode="auto">
          <a:xfrm>
            <a:off x="5595728" y="1439858"/>
            <a:ext cx="6596272" cy="3175006"/>
          </a:xfrm>
          <a:prstGeom prst="rect">
            <a:avLst/>
          </a:prstGeom>
          <a:noFill/>
        </p:spPr>
      </p:pic>
    </p:spTree>
    <p:extLst>
      <p:ext uri="{BB962C8B-B14F-4D97-AF65-F5344CB8AC3E}">
        <p14:creationId xmlns:p14="http://schemas.microsoft.com/office/powerpoint/2010/main" val="378753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6738EB2C-3F65-49CB-A75A-CE64DD26F50A}"/>
              </a:ext>
            </a:extLst>
          </p:cNvPr>
          <p:cNvPicPr>
            <a:picLocks noChangeAspect="1"/>
          </p:cNvPicPr>
          <p:nvPr/>
        </p:nvPicPr>
        <p:blipFill rotWithShape="1">
          <a:blip r:embed="rId2" cstate="print">
            <a:lum bright="70000" contrast="-70000"/>
          </a:blip>
          <a:srcRect t="20065" r="898" b="39806"/>
          <a:stretch/>
        </p:blipFill>
        <p:spPr>
          <a:xfrm>
            <a:off x="0" y="-73583"/>
            <a:ext cx="3045041" cy="693581"/>
          </a:xfrm>
          <a:prstGeom prst="rect">
            <a:avLst/>
          </a:prstGeom>
        </p:spPr>
      </p:pic>
      <p:pic>
        <p:nvPicPr>
          <p:cNvPr id="6" name="Рисунок 5">
            <a:extLst>
              <a:ext uri="{FF2B5EF4-FFF2-40B4-BE49-F238E27FC236}">
                <a16:creationId xmlns:a16="http://schemas.microsoft.com/office/drawing/2014/main"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73583"/>
            <a:ext cx="3045040" cy="712695"/>
          </a:xfrm>
          <a:prstGeom prst="rect">
            <a:avLst/>
          </a:prstGeom>
        </p:spPr>
      </p:pic>
      <p:pic>
        <p:nvPicPr>
          <p:cNvPr id="7" name="Рисунок 6">
            <a:extLst>
              <a:ext uri="{FF2B5EF4-FFF2-40B4-BE49-F238E27FC236}">
                <a16:creationId xmlns:a16="http://schemas.microsoft.com/office/drawing/2014/main"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id="{F9AFEBE5-D967-4883-9BC9-952D8751742C}"/>
              </a:ext>
            </a:extLst>
          </p:cNvPr>
          <p:cNvSpPr/>
          <p:nvPr/>
        </p:nvSpPr>
        <p:spPr>
          <a:xfrm>
            <a:off x="152400" y="502325"/>
            <a:ext cx="7748047"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МАТЕРІАЛИ ТА МЕТОДИКА ДОСЛІДЖЕНЬ</a:t>
            </a:r>
          </a:p>
        </p:txBody>
      </p:sp>
      <p:pic>
        <p:nvPicPr>
          <p:cNvPr id="11" name="Picture 2" descr="ВФМЛ №17">
            <a:extLst>
              <a:ext uri="{FF2B5EF4-FFF2-40B4-BE49-F238E27FC236}">
                <a16:creationId xmlns:a16="http://schemas.microsoft.com/office/drawing/2014/main"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22" name="Прямоугольник 21"/>
          <p:cNvSpPr/>
          <p:nvPr/>
        </p:nvSpPr>
        <p:spPr>
          <a:xfrm>
            <a:off x="247650" y="1091029"/>
            <a:ext cx="4838700" cy="5766971"/>
          </a:xfrm>
          <a:prstGeom prst="rect">
            <a:avLst/>
          </a:prstGeom>
        </p:spPr>
        <p:txBody>
          <a:bodyPr wrap="square">
            <a:spAutoFit/>
          </a:bodyPr>
          <a:lstStyle/>
          <a:p>
            <a:r>
              <a:rPr lang="uk-UA" dirty="0">
                <a:latin typeface="Times New Roman" pitchFamily="18" charset="0"/>
                <a:cs typeface="Times New Roman" pitchFamily="18" charset="0"/>
              </a:rPr>
              <a:t>У квітні </a:t>
            </a:r>
            <a:r>
              <a:rPr lang="en-US" dirty="0">
                <a:latin typeface="Times New Roman" pitchFamily="18" charset="0"/>
                <a:cs typeface="Times New Roman" pitchFamily="18" charset="0"/>
              </a:rPr>
              <a:t>NASA</a:t>
            </a:r>
            <a:r>
              <a:rPr lang="uk-UA" dirty="0">
                <a:latin typeface="Times New Roman" pitchFamily="18" charset="0"/>
                <a:cs typeface="Times New Roman" pitchFamily="18" charset="0"/>
              </a:rPr>
              <a:t> та іншим американським агенціям було доручено створити єдину систему відліку часу для Місяця. Нове відкриття допомагає у цій роботі. Фізик з Лабораторії реактивного руху </a:t>
            </a:r>
            <a:r>
              <a:rPr lang="en-US" dirty="0">
                <a:latin typeface="Times New Roman" pitchFamily="18" charset="0"/>
                <a:cs typeface="Times New Roman" pitchFamily="18" charset="0"/>
              </a:rPr>
              <a:t>NASA</a:t>
            </a:r>
            <a:r>
              <a:rPr lang="uk-UA" dirty="0">
                <a:latin typeface="Times New Roman" pitchFamily="18" charset="0"/>
                <a:cs typeface="Times New Roman" pitchFamily="18" charset="0"/>
              </a:rPr>
              <a:t> Слава </a:t>
            </a:r>
            <a:r>
              <a:rPr lang="uk-UA" dirty="0" err="1">
                <a:latin typeface="Times New Roman" pitchFamily="18" charset="0"/>
                <a:cs typeface="Times New Roman" pitchFamily="18" charset="0"/>
              </a:rPr>
              <a:t>Туришев</a:t>
            </a:r>
            <a:r>
              <a:rPr lang="uk-UA" dirty="0">
                <a:latin typeface="Times New Roman" pitchFamily="18" charset="0"/>
                <a:cs typeface="Times New Roman" pitchFamily="18" charset="0"/>
              </a:rPr>
              <a:t> очолив це дослідження. За його словами, хтось мав сісти й провести розрахунки. </a:t>
            </a:r>
            <a:r>
              <a:rPr lang="uk-UA" dirty="0" err="1">
                <a:latin typeface="Times New Roman" pitchFamily="18" charset="0"/>
                <a:cs typeface="Times New Roman" pitchFamily="18" charset="0"/>
              </a:rPr>
              <a:t>Туришев</a:t>
            </a:r>
            <a:r>
              <a:rPr lang="uk-UA" dirty="0">
                <a:latin typeface="Times New Roman" pitchFamily="18" charset="0"/>
                <a:cs typeface="Times New Roman" pitchFamily="18" charset="0"/>
              </a:rPr>
              <a:t> і його колеги визначили, що Місяць випереджає земний час на 57 мільйонних секунди за добу. Вони розрахували ковзну шкалу часу для Землі та Місяця відносно барицентру Сонячної системи — спільного центру мас, навколо якого обертаються Сонце, планети та супутники. Їхні розрахунки збігаються з даними команди Національного інституту стандартів і технологій США, яка в лютому визначила різницю у 56,02 мікросекунди. Проте, оскільки ці відмінності є важливими на великих відстанях, дослідження продовжуються</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890016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6738EB2C-3F65-49CB-A75A-CE64DD26F50A}"/>
              </a:ext>
            </a:extLst>
          </p:cNvPr>
          <p:cNvPicPr>
            <a:picLocks noChangeAspect="1"/>
          </p:cNvPicPr>
          <p:nvPr/>
        </p:nvPicPr>
        <p:blipFill rotWithShape="1">
          <a:blip r:embed="rId2" cstate="print">
            <a:lum bright="70000" contrast="-70000"/>
          </a:blip>
          <a:srcRect t="20065" r="898" b="39806"/>
          <a:stretch/>
        </p:blipFill>
        <p:spPr>
          <a:xfrm>
            <a:off x="0" y="-73583"/>
            <a:ext cx="3045041" cy="693581"/>
          </a:xfrm>
          <a:prstGeom prst="rect">
            <a:avLst/>
          </a:prstGeom>
        </p:spPr>
      </p:pic>
      <p:pic>
        <p:nvPicPr>
          <p:cNvPr id="6" name="Рисунок 5">
            <a:extLst>
              <a:ext uri="{FF2B5EF4-FFF2-40B4-BE49-F238E27FC236}">
                <a16:creationId xmlns:a16="http://schemas.microsoft.com/office/drawing/2014/main"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73583"/>
            <a:ext cx="3045040" cy="712695"/>
          </a:xfrm>
          <a:prstGeom prst="rect">
            <a:avLst/>
          </a:prstGeom>
        </p:spPr>
      </p:pic>
      <p:pic>
        <p:nvPicPr>
          <p:cNvPr id="7" name="Рисунок 6">
            <a:extLst>
              <a:ext uri="{FF2B5EF4-FFF2-40B4-BE49-F238E27FC236}">
                <a16:creationId xmlns:a16="http://schemas.microsoft.com/office/drawing/2014/main"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id="{F9AFEBE5-D967-4883-9BC9-952D8751742C}"/>
              </a:ext>
            </a:extLst>
          </p:cNvPr>
          <p:cNvSpPr/>
          <p:nvPr/>
        </p:nvSpPr>
        <p:spPr>
          <a:xfrm>
            <a:off x="152400" y="502325"/>
            <a:ext cx="7748047"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ВИСНОВКИ</a:t>
            </a:r>
          </a:p>
        </p:txBody>
      </p:sp>
      <p:pic>
        <p:nvPicPr>
          <p:cNvPr id="11" name="Picture 2" descr="ВФМЛ №17">
            <a:extLst>
              <a:ext uri="{FF2B5EF4-FFF2-40B4-BE49-F238E27FC236}">
                <a16:creationId xmlns:a16="http://schemas.microsoft.com/office/drawing/2014/main"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52400" y="1615374"/>
            <a:ext cx="11504022" cy="463397"/>
          </a:xfrm>
          <a:prstGeom prst="rect">
            <a:avLst/>
          </a:prstGeom>
        </p:spPr>
        <p:txBody>
          <a:bodyPr wrap="square">
            <a:spAutoFit/>
          </a:bodyPr>
          <a:lstStyle/>
          <a:p>
            <a:pPr>
              <a:lnSpc>
                <a:spcPct val="150000"/>
              </a:lnSpc>
            </a:pPr>
            <a:r>
              <a:rPr lang="uk-UA" dirty="0">
                <a:latin typeface="Times New Roman" panose="02020603050405020304" pitchFamily="18" charset="0"/>
                <a:cs typeface="Times New Roman" panose="02020603050405020304" pitchFamily="18" charset="0"/>
              </a:rPr>
              <a:t>	</a:t>
            </a:r>
            <a:endParaRPr lang="uk-UA" sz="2400" b="1" dirty="0"/>
          </a:p>
        </p:txBody>
      </p:sp>
      <p:sp>
        <p:nvSpPr>
          <p:cNvPr id="12" name="AutoShape 2" descr="Зеленая галочка PNG - Зеленая галочка Галочка Правильный прозрачная  иллюстрация">
            <a:extLst>
              <a:ext uri="{FF2B5EF4-FFF2-40B4-BE49-F238E27FC236}">
                <a16:creationId xmlns:a16="http://schemas.microsoft.com/office/drawing/2014/main" id="{C85F268E-B3EF-4DD8-9F03-EF4BEB73386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073" name="Rectangle 1"/>
          <p:cNvSpPr>
            <a:spLocks noChangeArrowheads="1"/>
          </p:cNvSpPr>
          <p:nvPr/>
        </p:nvSpPr>
        <p:spPr bwMode="auto">
          <a:xfrm>
            <a:off x="285750" y="1176183"/>
            <a:ext cx="9630697"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Висновок: Час у космічному просторі є відносною величиною, яка залежить від умов середовища, зокрема швидкості руху та сили гравітації, що пояснюється теорія відносності. Він невіддільний від простору і разом із ним утворює єдину систему — простір-час, де час виступає як четвертий вимір і визначає послідовність подій у Всесвіті. Водночас сучасні уявлення допускають, що всі події можуть існувати в єдиній чотиривимірній структурі, де минуле, теперішнє і майбутнє співіснують. Дослідження, зокрема різниця між земним і місячним часом, підтверджують, що час не є однаковим усюди. Отже, час у космосі — це фундаментальна, але змінна характеристика Всесвіту, яка залежить від фізичних умов і впливає на всі процеси в ньому.</a:t>
            </a:r>
            <a:endParaRPr kumimoji="0" lang="uk-UA"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552832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6738EB2C-3F65-49CB-A75A-CE64DD26F50A}"/>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73583"/>
            <a:ext cx="3045040" cy="712695"/>
          </a:xfrm>
          <a:prstGeom prst="rect">
            <a:avLst/>
          </a:prstGeom>
        </p:spPr>
      </p:pic>
      <p:pic>
        <p:nvPicPr>
          <p:cNvPr id="7" name="Рисунок 6">
            <a:extLst>
              <a:ext uri="{FF2B5EF4-FFF2-40B4-BE49-F238E27FC236}">
                <a16:creationId xmlns:a16="http://schemas.microsoft.com/office/drawing/2014/main"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id="{F9AFEBE5-D967-4883-9BC9-952D8751742C}"/>
              </a:ext>
            </a:extLst>
          </p:cNvPr>
          <p:cNvSpPr/>
          <p:nvPr/>
        </p:nvSpPr>
        <p:spPr>
          <a:xfrm>
            <a:off x="152400" y="502325"/>
            <a:ext cx="7748047"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СПИСОК ВИКОРИСТАНОЇ ЛІТЕРАТУРИ</a:t>
            </a:r>
          </a:p>
        </p:txBody>
      </p:sp>
      <p:pic>
        <p:nvPicPr>
          <p:cNvPr id="11" name="Picture 2" descr="ВФМЛ №17">
            <a:extLst>
              <a:ext uri="{FF2B5EF4-FFF2-40B4-BE49-F238E27FC236}">
                <a16:creationId xmlns:a16="http://schemas.microsoft.com/office/drawing/2014/main"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2049" name="Rectangle 1"/>
          <p:cNvSpPr>
            <a:spLocks noChangeArrowheads="1"/>
          </p:cNvSpPr>
          <p:nvPr/>
        </p:nvSpPr>
        <p:spPr bwMode="auto">
          <a:xfrm>
            <a:off x="0" y="1238865"/>
            <a:ext cx="1103179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1.</a:t>
            </a:r>
            <a:r>
              <a:rPr kumimoji="0" lang="en-US" b="0" i="0" u="none" strike="noStrike" cap="none" normalizeH="0" dirty="0">
                <a:ln>
                  <a:noFill/>
                </a:ln>
                <a:solidFill>
                  <a:schemeClr val="tx1"/>
                </a:solidFill>
                <a:effectLst/>
                <a:latin typeface="Times New Roman" pitchFamily="18" charset="0"/>
                <a:ea typeface="Times New Roman" pitchFamily="18" charset="0"/>
                <a:cs typeface="Times New Roman" pitchFamily="18" charset="0"/>
              </a:rPr>
              <a:t> </a:t>
            </a:r>
            <a:r>
              <a:rPr kumimoji="0" lang="uk-UA"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Валевська</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К. Сучасні знання космосу.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5"/>
              </a:rPr>
              <a:t>Https://dspace.vspu.edu.ua/server/api/core/bitstreams/88abe2f8-7ad0-4d51-affb-800412ac325b/content</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2.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uk-UA"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Відьмаченко</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П. Астрономія з космосу.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6"/>
              </a:rPr>
              <a:t>Https://www.researchgate.net/profile/A-Vidmachenko/publication/261710452_Astronomia_z_kosmosu/links/02e7e5352d5a1554dd000000/Astronomia-z-kosmosu.pdf</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endParaRPr kumimoji="0" lang="uk-UA"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050" name="Rectangle 2"/>
          <p:cNvSpPr>
            <a:spLocks noChangeArrowheads="1"/>
          </p:cNvSpPr>
          <p:nvPr/>
        </p:nvSpPr>
        <p:spPr bwMode="auto">
          <a:xfrm>
            <a:off x="0" y="2678676"/>
            <a:ext cx="9497961"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3.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Гордієнко В. В науці не існує однозначного визначення, що таке час. Час науки. Фізика. 15.12.2023. URL: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7"/>
              </a:rPr>
              <a:t>https://chasnauki.com/fizika/tak-chto-zhe-takoye-vremya.html</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4.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uk-UA"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Грінько</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І. Час на Місяці протікає інакше, ніж на Землі: як це вплине на колонізацію. Https://universemagazine.com/chas-na-misyaczi-protikaye-inakshe-nizh-na-zemli-yak-cze-vplyne-na-kolonizacziyu/?srsltid=AfmBOooBhIR6_p7Ohp5ku2bXxk1eBI1qB3psdXkhsuvoyMVuwFoI-slt. 11.07.2024.</a:t>
            </a:r>
            <a:endParaRPr kumimoji="0" lang="uk-UA"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983466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6738EB2C-3F65-49CB-A75A-CE64DD26F50A}"/>
              </a:ext>
            </a:extLst>
          </p:cNvPr>
          <p:cNvPicPr>
            <a:picLocks noChangeAspect="1"/>
          </p:cNvPicPr>
          <p:nvPr/>
        </p:nvPicPr>
        <p:blipFill rotWithShape="1">
          <a:blip r:embed="rId2" cstate="print">
            <a:lum bright="70000" contrast="-70000"/>
          </a:blip>
          <a:srcRect t="20065" r="898" b="39806"/>
          <a:stretch/>
        </p:blipFill>
        <p:spPr>
          <a:xfrm>
            <a:off x="0" y="-73583"/>
            <a:ext cx="3045041" cy="693581"/>
          </a:xfrm>
          <a:prstGeom prst="rect">
            <a:avLst/>
          </a:prstGeom>
        </p:spPr>
      </p:pic>
      <p:pic>
        <p:nvPicPr>
          <p:cNvPr id="6" name="Рисунок 5">
            <a:extLst>
              <a:ext uri="{FF2B5EF4-FFF2-40B4-BE49-F238E27FC236}">
                <a16:creationId xmlns:a16="http://schemas.microsoft.com/office/drawing/2014/main"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73583"/>
            <a:ext cx="3045040" cy="712695"/>
          </a:xfrm>
          <a:prstGeom prst="rect">
            <a:avLst/>
          </a:prstGeom>
        </p:spPr>
      </p:pic>
      <p:pic>
        <p:nvPicPr>
          <p:cNvPr id="7" name="Рисунок 6">
            <a:extLst>
              <a:ext uri="{FF2B5EF4-FFF2-40B4-BE49-F238E27FC236}">
                <a16:creationId xmlns:a16="http://schemas.microsoft.com/office/drawing/2014/main"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id="{F9AFEBE5-D967-4883-9BC9-952D8751742C}"/>
              </a:ext>
            </a:extLst>
          </p:cNvPr>
          <p:cNvSpPr/>
          <p:nvPr/>
        </p:nvSpPr>
        <p:spPr>
          <a:xfrm>
            <a:off x="1815830" y="3031517"/>
            <a:ext cx="7748047" cy="1107996"/>
          </a:xfrm>
          <a:prstGeom prst="rect">
            <a:avLst/>
          </a:prstGeom>
        </p:spPr>
        <p:txBody>
          <a:bodyPr wrap="square">
            <a:spAutoFit/>
          </a:bodyPr>
          <a:lstStyle/>
          <a:p>
            <a:pPr algn="ctr">
              <a:spcAft>
                <a:spcPts val="0"/>
              </a:spcAft>
            </a:pPr>
            <a:r>
              <a:rPr lang="uk-UA" sz="66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Дякую за увагу!</a:t>
            </a:r>
          </a:p>
        </p:txBody>
      </p:sp>
      <p:pic>
        <p:nvPicPr>
          <p:cNvPr id="11" name="Picture 2" descr="ВФМЛ №17">
            <a:extLst>
              <a:ext uri="{FF2B5EF4-FFF2-40B4-BE49-F238E27FC236}">
                <a16:creationId xmlns:a16="http://schemas.microsoft.com/office/drawing/2014/main"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962897"/>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671</TotalTime>
  <Words>892</Words>
  <Application>Microsoft Office PowerPoint</Application>
  <PresentationFormat>Широкий екран</PresentationFormat>
  <Paragraphs>36</Paragraphs>
  <Slides>9</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9</vt:i4>
      </vt:variant>
    </vt:vector>
  </HeadingPairs>
  <TitlesOfParts>
    <vt:vector size="14" baseType="lpstr">
      <vt:lpstr>Arial</vt:lpstr>
      <vt:lpstr>Calibri</vt:lpstr>
      <vt:lpstr>Calibri Light</vt:lpstr>
      <vt:lpstr>Times New Roman</vt:lpstr>
      <vt:lpstr>Тема Office</vt:lpstr>
      <vt:lpstr>Презентація PowerPoint</vt:lpstr>
      <vt:lpstr>Презентація PowerPoint</vt:lpstr>
      <vt:lpstr>Космічний простір або «космос» – відносно порожні ділянки Всесвіту, розташовані поза межами атмосфер небесних тіл. Всупереч розповсюдженій думці, космос не повністю порожній, у ньому дуже низька густина деяких часток (переважно – водень), а також – електромагнітне випромінювання.  </vt:lpstr>
      <vt:lpstr>Із розвитком космічної техніки стало можливим вивчати небесні тіла поза земною атмосферою за допомогою супутників, орбітальних і міжпланетних станцій. Такі дослідження дістали назву позаатмосферні. Вони представляють один із сучасних напрямків фізики космосу, котрий досліджує космічні об’єкти за допомогою апаратури, винесеної за межі земної атмосфери для усунення її перешкод. Таким чином, позаатмосферна астрономія дозволяє проводити спостереження астрономічних об’єктів за допомогою приладів, піднятих за межі атмосфери Землі на борту геофізичних ракет або штучних супутників. Її основні розділи: астрономія високих енергій.</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Оцінка якості джерел водопостачання міста Вінниця за допомогою біоіндикаторів Daphnia Magna та виявлення коліморфних</dc:title>
  <dc:creator>User 07 (admin)</dc:creator>
  <cp:lastModifiedBy>User 07 (admin)</cp:lastModifiedBy>
  <cp:revision>52</cp:revision>
  <dcterms:created xsi:type="dcterms:W3CDTF">2025-02-08T08:45:32Z</dcterms:created>
  <dcterms:modified xsi:type="dcterms:W3CDTF">2026-04-23T04:15:06Z</dcterms:modified>
</cp:coreProperties>
</file>