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Kuchek" panose="020B0604020202020204" charset="0"/>
      <p:regular r:id="rId17"/>
    </p:embeddedFont>
    <p:embeddedFont>
      <p:font typeface="Times New Roman Bold" panose="02020803070505020304" pitchFamily="18"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862115-D566-485D-985D-D80BF6CA9E7B}" v="17" dt="2026-04-21T21:20:52.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37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rgio Dosinchuk" userId="11291361ec84ba03" providerId="LiveId" clId="{83578102-1347-45B1-98A5-36CDC6A80D5B}"/>
    <pc:docChg chg="undo custSel modSld">
      <pc:chgData name="Sergio Dosinchuk" userId="11291361ec84ba03" providerId="LiveId" clId="{83578102-1347-45B1-98A5-36CDC6A80D5B}" dt="2026-04-21T21:21:17.581" v="13" actId="790"/>
      <pc:docMkLst>
        <pc:docMk/>
      </pc:docMkLst>
      <pc:sldChg chg="modSp mod">
        <pc:chgData name="Sergio Dosinchuk" userId="11291361ec84ba03" providerId="LiveId" clId="{83578102-1347-45B1-98A5-36CDC6A80D5B}" dt="2026-04-21T21:21:17.581" v="13" actId="790"/>
        <pc:sldMkLst>
          <pc:docMk/>
          <pc:sldMk cId="0" sldId="256"/>
        </pc:sldMkLst>
        <pc:spChg chg="mod">
          <ac:chgData name="Sergio Dosinchuk" userId="11291361ec84ba03" providerId="LiveId" clId="{83578102-1347-45B1-98A5-36CDC6A80D5B}" dt="2026-04-21T21:08:51.645" v="10" actId="790"/>
          <ac:spMkLst>
            <pc:docMk/>
            <pc:sldMk cId="0" sldId="256"/>
            <ac:spMk id="9" creationId="{00000000-0000-0000-0000-000000000000}"/>
          </ac:spMkLst>
        </pc:spChg>
        <pc:spChg chg="mod">
          <ac:chgData name="Sergio Dosinchuk" userId="11291361ec84ba03" providerId="LiveId" clId="{83578102-1347-45B1-98A5-36CDC6A80D5B}" dt="2026-04-21T21:21:17.581" v="13" actId="790"/>
          <ac:spMkLst>
            <pc:docMk/>
            <pc:sldMk cId="0" sldId="256"/>
            <ac:spMk id="10" creationId="{00000000-0000-0000-0000-000000000000}"/>
          </ac:spMkLst>
        </pc:spChg>
      </pc:sldChg>
      <pc:sldChg chg="modSp">
        <pc:chgData name="Sergio Dosinchuk" userId="11291361ec84ba03" providerId="LiveId" clId="{83578102-1347-45B1-98A5-36CDC6A80D5B}" dt="2026-04-21T21:20:52.883" v="11"/>
        <pc:sldMkLst>
          <pc:docMk/>
          <pc:sldMk cId="0" sldId="267"/>
        </pc:sldMkLst>
        <pc:spChg chg="mod">
          <ac:chgData name="Sergio Dosinchuk" userId="11291361ec84ba03" providerId="LiveId" clId="{83578102-1347-45B1-98A5-36CDC6A80D5B}" dt="2026-04-21T21:20:52.883" v="11"/>
          <ac:spMkLst>
            <pc:docMk/>
            <pc:sldMk cId="0" sldId="267"/>
            <ac:spMk id="10"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sv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4961169" y="5955855"/>
            <a:ext cx="8052746" cy="292827"/>
          </a:xfrm>
          <a:custGeom>
            <a:avLst/>
            <a:gdLst/>
            <a:ahLst/>
            <a:cxnLst/>
            <a:rect l="l" t="t" r="r" b="b"/>
            <a:pathLst>
              <a:path w="8052746" h="292827">
                <a:moveTo>
                  <a:pt x="0" y="0"/>
                </a:moveTo>
                <a:lnTo>
                  <a:pt x="8052746" y="0"/>
                </a:lnTo>
                <a:lnTo>
                  <a:pt x="8052746" y="292827"/>
                </a:lnTo>
                <a:lnTo>
                  <a:pt x="0" y="292827"/>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uk-UA"/>
          </a:p>
        </p:txBody>
      </p:sp>
      <p:sp>
        <p:nvSpPr>
          <p:cNvPr id="4" name="Freeform 4"/>
          <p:cNvSpPr/>
          <p:nvPr/>
        </p:nvSpPr>
        <p:spPr>
          <a:xfrm>
            <a:off x="6309588" y="1758902"/>
            <a:ext cx="5668823" cy="1041002"/>
          </a:xfrm>
          <a:custGeom>
            <a:avLst/>
            <a:gdLst/>
            <a:ahLst/>
            <a:cxnLst/>
            <a:rect l="l" t="t" r="r" b="b"/>
            <a:pathLst>
              <a:path w="5668823" h="1041002">
                <a:moveTo>
                  <a:pt x="0" y="0"/>
                </a:moveTo>
                <a:lnTo>
                  <a:pt x="5668824" y="0"/>
                </a:lnTo>
                <a:lnTo>
                  <a:pt x="5668824" y="1041003"/>
                </a:lnTo>
                <a:lnTo>
                  <a:pt x="0" y="10410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uk-UA"/>
          </a:p>
        </p:txBody>
      </p:sp>
      <p:sp>
        <p:nvSpPr>
          <p:cNvPr id="5" name="Freeform 5"/>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uk-UA"/>
          </a:p>
        </p:txBody>
      </p:sp>
      <p:sp>
        <p:nvSpPr>
          <p:cNvPr id="6" name="Freeform 6"/>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uk-UA"/>
          </a:p>
        </p:txBody>
      </p:sp>
      <p:sp>
        <p:nvSpPr>
          <p:cNvPr id="7" name="Freeform 7"/>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uk-UA"/>
          </a:p>
        </p:txBody>
      </p:sp>
      <p:sp>
        <p:nvSpPr>
          <p:cNvPr id="8" name="Freeform 8"/>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uk-UA"/>
          </a:p>
        </p:txBody>
      </p:sp>
      <p:sp>
        <p:nvSpPr>
          <p:cNvPr id="9" name="TextBox 9"/>
          <p:cNvSpPr txBox="1"/>
          <p:nvPr/>
        </p:nvSpPr>
        <p:spPr>
          <a:xfrm>
            <a:off x="3200401" y="3080694"/>
            <a:ext cx="11837912" cy="3435556"/>
          </a:xfrm>
          <a:prstGeom prst="rect">
            <a:avLst/>
          </a:prstGeom>
        </p:spPr>
        <p:txBody>
          <a:bodyPr wrap="square" lIns="0" tIns="0" rIns="0" bIns="0" rtlCol="0" anchor="t">
            <a:spAutoFit/>
          </a:bodyPr>
          <a:lstStyle/>
          <a:p>
            <a:pPr marL="0" lvl="1" indent="0" algn="ctr">
              <a:lnSpc>
                <a:spcPts val="7010"/>
              </a:lnSpc>
              <a:spcBef>
                <a:spcPct val="0"/>
              </a:spcBef>
            </a:pPr>
            <a:r>
              <a:rPr lang="en-US" sz="6873" dirty="0">
                <a:solidFill>
                  <a:srgbClr val="724025"/>
                </a:solidFill>
                <a:latin typeface="Kuchek"/>
                <a:ea typeface="Kuchek"/>
                <a:cs typeface="Kuchek"/>
                <a:sym typeface="Kuchek"/>
              </a:rPr>
              <a:t>«</a:t>
            </a:r>
            <a:r>
              <a:rPr lang="en-US" sz="6873" dirty="0" err="1">
                <a:solidFill>
                  <a:srgbClr val="724025"/>
                </a:solidFill>
                <a:latin typeface="Kuchek"/>
                <a:ea typeface="Kuchek"/>
                <a:cs typeface="Kuchek"/>
                <a:sym typeface="Kuchek"/>
              </a:rPr>
              <a:t>Коломийські</a:t>
            </a:r>
            <a:r>
              <a:rPr lang="en-US" sz="6873" dirty="0">
                <a:solidFill>
                  <a:srgbClr val="724025"/>
                </a:solidFill>
                <a:latin typeface="Kuchek"/>
                <a:ea typeface="Kuchek"/>
                <a:cs typeface="Kuchek"/>
                <a:sym typeface="Kuchek"/>
              </a:rPr>
              <a:t> </a:t>
            </a:r>
            <a:r>
              <a:rPr lang="en-US" sz="6873" dirty="0" err="1">
                <a:solidFill>
                  <a:srgbClr val="724025"/>
                </a:solidFill>
                <a:latin typeface="Kuchek"/>
                <a:ea typeface="Kuchek"/>
                <a:cs typeface="Kuchek"/>
                <a:sym typeface="Kuchek"/>
              </a:rPr>
              <a:t>німці</a:t>
            </a:r>
            <a:r>
              <a:rPr lang="en-US" sz="6873" dirty="0">
                <a:solidFill>
                  <a:srgbClr val="724025"/>
                </a:solidFill>
                <a:latin typeface="Kuchek"/>
                <a:ea typeface="Kuchek"/>
                <a:cs typeface="Kuchek"/>
                <a:sym typeface="Kuchek"/>
              </a:rPr>
              <a:t>: </a:t>
            </a:r>
            <a:r>
              <a:rPr lang="en-US" sz="6873" dirty="0" err="1">
                <a:solidFill>
                  <a:srgbClr val="724025"/>
                </a:solidFill>
                <a:latin typeface="Kuchek"/>
                <a:ea typeface="Kuchek"/>
                <a:cs typeface="Kuchek"/>
                <a:sym typeface="Kuchek"/>
              </a:rPr>
              <a:t>спадщина</a:t>
            </a:r>
            <a:r>
              <a:rPr lang="en-US" sz="6873" dirty="0">
                <a:solidFill>
                  <a:srgbClr val="724025"/>
                </a:solidFill>
                <a:latin typeface="Kuchek"/>
                <a:ea typeface="Kuchek"/>
                <a:cs typeface="Kuchek"/>
                <a:sym typeface="Kuchek"/>
              </a:rPr>
              <a:t> </a:t>
            </a:r>
            <a:r>
              <a:rPr lang="en-US" sz="6873" dirty="0" err="1">
                <a:solidFill>
                  <a:srgbClr val="724025"/>
                </a:solidFill>
                <a:latin typeface="Kuchek"/>
                <a:ea typeface="Kuchek"/>
                <a:cs typeface="Kuchek"/>
                <a:sym typeface="Kuchek"/>
              </a:rPr>
              <a:t>Маріягільфу</a:t>
            </a:r>
            <a:r>
              <a:rPr lang="en-US" sz="6873" dirty="0">
                <a:solidFill>
                  <a:srgbClr val="724025"/>
                </a:solidFill>
                <a:latin typeface="Kuchek"/>
                <a:ea typeface="Kuchek"/>
                <a:cs typeface="Kuchek"/>
                <a:sym typeface="Kuchek"/>
              </a:rPr>
              <a:t> </a:t>
            </a:r>
            <a:r>
              <a:rPr lang="en-US" sz="6873" dirty="0" err="1">
                <a:solidFill>
                  <a:srgbClr val="724025"/>
                </a:solidFill>
                <a:latin typeface="Kuchek"/>
                <a:ea typeface="Kuchek"/>
                <a:cs typeface="Kuchek"/>
                <a:sym typeface="Kuchek"/>
              </a:rPr>
              <a:t>та</a:t>
            </a:r>
            <a:r>
              <a:rPr lang="en-US" sz="6873" dirty="0">
                <a:solidFill>
                  <a:srgbClr val="724025"/>
                </a:solidFill>
                <a:latin typeface="Kuchek"/>
                <a:ea typeface="Kuchek"/>
                <a:cs typeface="Kuchek"/>
                <a:sym typeface="Kuchek"/>
              </a:rPr>
              <a:t> </a:t>
            </a:r>
            <a:r>
              <a:rPr lang="en-US" sz="6873" dirty="0" err="1">
                <a:solidFill>
                  <a:srgbClr val="724025"/>
                </a:solidFill>
                <a:latin typeface="Kuchek"/>
                <a:ea typeface="Kuchek"/>
                <a:cs typeface="Kuchek"/>
                <a:sym typeface="Kuchek"/>
              </a:rPr>
              <a:t>Багінсберга</a:t>
            </a:r>
            <a:r>
              <a:rPr lang="en-US" sz="6873" dirty="0">
                <a:solidFill>
                  <a:srgbClr val="724025"/>
                </a:solidFill>
                <a:latin typeface="Kuchek"/>
                <a:ea typeface="Kuchek"/>
                <a:cs typeface="Kuchek"/>
                <a:sym typeface="Kuchek"/>
              </a:rPr>
              <a:t>»</a:t>
            </a:r>
            <a:br>
              <a:rPr lang="uk-UA" sz="6873" dirty="0">
                <a:solidFill>
                  <a:srgbClr val="724025"/>
                </a:solidFill>
                <a:latin typeface="Kuchek"/>
                <a:ea typeface="Kuchek"/>
                <a:cs typeface="Kuchek"/>
                <a:sym typeface="Kuchek"/>
              </a:rPr>
            </a:br>
            <a:r>
              <a:rPr lang="uk-UA" noProof="0" dirty="0">
                <a:solidFill>
                  <a:srgbClr val="724025"/>
                </a:solidFill>
                <a:latin typeface="Kuchek"/>
                <a:ea typeface="Kuchek"/>
                <a:cs typeface="Kuchek"/>
                <a:sym typeface="Kuchek"/>
              </a:rPr>
              <a:t>Івано-Франківське обласне відділення МАН України</a:t>
            </a:r>
            <a:endParaRPr lang="en-US" dirty="0">
              <a:solidFill>
                <a:srgbClr val="724025"/>
              </a:solidFill>
              <a:latin typeface="Kuchek"/>
              <a:ea typeface="Kuchek"/>
              <a:cs typeface="Kuchek"/>
              <a:sym typeface="Kuchek"/>
            </a:endParaRPr>
          </a:p>
        </p:txBody>
      </p:sp>
      <p:sp>
        <p:nvSpPr>
          <p:cNvPr id="10" name="TextBox 10"/>
          <p:cNvSpPr txBox="1"/>
          <p:nvPr/>
        </p:nvSpPr>
        <p:spPr>
          <a:xfrm>
            <a:off x="9938574" y="6956127"/>
            <a:ext cx="6150683" cy="1603108"/>
          </a:xfrm>
          <a:prstGeom prst="rect">
            <a:avLst/>
          </a:prstGeom>
        </p:spPr>
        <p:txBody>
          <a:bodyPr lIns="0" tIns="0" rIns="0" bIns="0" rtlCol="0" anchor="t">
            <a:spAutoFit/>
          </a:bodyPr>
          <a:lstStyle/>
          <a:p>
            <a:pPr algn="ctr">
              <a:lnSpc>
                <a:spcPts val="3104"/>
              </a:lnSpc>
            </a:pPr>
            <a:r>
              <a:rPr lang="uk-UA" sz="3043" noProof="0" dirty="0">
                <a:solidFill>
                  <a:srgbClr val="000000"/>
                </a:solidFill>
                <a:latin typeface="Times New Roman"/>
                <a:ea typeface="Times New Roman"/>
                <a:cs typeface="Times New Roman"/>
                <a:sym typeface="Times New Roman"/>
              </a:rPr>
              <a:t>Керівник: </a:t>
            </a:r>
            <a:r>
              <a:rPr lang="uk-UA" sz="3043" noProof="0" dirty="0" err="1">
                <a:solidFill>
                  <a:srgbClr val="000000"/>
                </a:solidFill>
                <a:latin typeface="Times New Roman"/>
                <a:ea typeface="Times New Roman"/>
                <a:cs typeface="Times New Roman"/>
                <a:sym typeface="Times New Roman"/>
              </a:rPr>
              <a:t>Досінчук</a:t>
            </a:r>
            <a:r>
              <a:rPr lang="uk-UA" sz="3043" noProof="0" dirty="0">
                <a:solidFill>
                  <a:srgbClr val="000000"/>
                </a:solidFill>
                <a:latin typeface="Times New Roman"/>
                <a:ea typeface="Times New Roman"/>
                <a:cs typeface="Times New Roman"/>
                <a:sym typeface="Times New Roman"/>
              </a:rPr>
              <a:t> Сергій Юрійович, учитель історії та правознавства </a:t>
            </a:r>
            <a:r>
              <a:rPr lang="uk-UA" sz="3043" noProof="0" dirty="0" err="1">
                <a:solidFill>
                  <a:srgbClr val="000000"/>
                </a:solidFill>
                <a:latin typeface="Times New Roman"/>
                <a:ea typeface="Times New Roman"/>
                <a:cs typeface="Times New Roman"/>
                <a:sym typeface="Times New Roman"/>
              </a:rPr>
              <a:t>Кіданецької</a:t>
            </a:r>
            <a:r>
              <a:rPr lang="uk-UA" sz="3043" noProof="0" dirty="0">
                <a:solidFill>
                  <a:srgbClr val="000000"/>
                </a:solidFill>
                <a:latin typeface="Times New Roman"/>
                <a:ea typeface="Times New Roman"/>
                <a:cs typeface="Times New Roman"/>
                <a:sym typeface="Times New Roman"/>
              </a:rPr>
              <a:t> гімназії Печеніжинської селищної ради</a:t>
            </a:r>
          </a:p>
        </p:txBody>
      </p:sp>
      <p:sp>
        <p:nvSpPr>
          <p:cNvPr id="11" name="TextBox 11"/>
          <p:cNvSpPr txBox="1"/>
          <p:nvPr/>
        </p:nvSpPr>
        <p:spPr>
          <a:xfrm>
            <a:off x="1878148" y="6965837"/>
            <a:ext cx="6166042" cy="1593397"/>
          </a:xfrm>
          <a:prstGeom prst="rect">
            <a:avLst/>
          </a:prstGeom>
        </p:spPr>
        <p:txBody>
          <a:bodyPr lIns="0" tIns="0" rIns="0" bIns="0" rtlCol="0" anchor="t">
            <a:spAutoFit/>
          </a:bodyPr>
          <a:lstStyle/>
          <a:p>
            <a:pPr algn="ctr">
              <a:lnSpc>
                <a:spcPts val="3096"/>
              </a:lnSpc>
            </a:pPr>
            <a:r>
              <a:rPr lang="en-US" sz="3035" dirty="0" err="1">
                <a:solidFill>
                  <a:srgbClr val="000000"/>
                </a:solidFill>
                <a:latin typeface="Times New Roman"/>
                <a:ea typeface="Times New Roman"/>
                <a:cs typeface="Times New Roman"/>
                <a:sym typeface="Times New Roman"/>
              </a:rPr>
              <a:t>Виконав</a:t>
            </a:r>
            <a:r>
              <a:rPr lang="en-US" sz="3035" dirty="0">
                <a:solidFill>
                  <a:srgbClr val="000000"/>
                </a:solidFill>
                <a:latin typeface="Times New Roman"/>
                <a:ea typeface="Times New Roman"/>
                <a:cs typeface="Times New Roman"/>
                <a:sym typeface="Times New Roman"/>
              </a:rPr>
              <a:t>: </a:t>
            </a:r>
            <a:r>
              <a:rPr lang="en-US" sz="3035" dirty="0" err="1">
                <a:solidFill>
                  <a:srgbClr val="000000"/>
                </a:solidFill>
                <a:latin typeface="Times New Roman"/>
                <a:ea typeface="Times New Roman"/>
                <a:cs typeface="Times New Roman"/>
                <a:sym typeface="Times New Roman"/>
              </a:rPr>
              <a:t>Ісайчук</a:t>
            </a:r>
            <a:r>
              <a:rPr lang="en-US" sz="3035" dirty="0">
                <a:solidFill>
                  <a:srgbClr val="000000"/>
                </a:solidFill>
                <a:latin typeface="Times New Roman"/>
                <a:ea typeface="Times New Roman"/>
                <a:cs typeface="Times New Roman"/>
                <a:sym typeface="Times New Roman"/>
              </a:rPr>
              <a:t> </a:t>
            </a:r>
            <a:r>
              <a:rPr lang="en-US" sz="3035" dirty="0" err="1">
                <a:solidFill>
                  <a:srgbClr val="000000"/>
                </a:solidFill>
                <a:latin typeface="Times New Roman"/>
                <a:ea typeface="Times New Roman"/>
                <a:cs typeface="Times New Roman"/>
                <a:sym typeface="Times New Roman"/>
              </a:rPr>
              <a:t>Микола</a:t>
            </a:r>
            <a:r>
              <a:rPr lang="en-US" sz="3035" dirty="0">
                <a:solidFill>
                  <a:srgbClr val="000000"/>
                </a:solidFill>
                <a:latin typeface="Times New Roman"/>
                <a:ea typeface="Times New Roman"/>
                <a:cs typeface="Times New Roman"/>
                <a:sym typeface="Times New Roman"/>
              </a:rPr>
              <a:t> </a:t>
            </a:r>
            <a:r>
              <a:rPr lang="en-US" sz="3035" dirty="0" err="1">
                <a:solidFill>
                  <a:srgbClr val="000000"/>
                </a:solidFill>
                <a:latin typeface="Times New Roman"/>
                <a:ea typeface="Times New Roman"/>
                <a:cs typeface="Times New Roman"/>
                <a:sym typeface="Times New Roman"/>
              </a:rPr>
              <a:t>Миколайович</a:t>
            </a:r>
            <a:r>
              <a:rPr lang="en-US" sz="3035" dirty="0">
                <a:solidFill>
                  <a:srgbClr val="000000"/>
                </a:solidFill>
                <a:latin typeface="Times New Roman"/>
                <a:ea typeface="Times New Roman"/>
                <a:cs typeface="Times New Roman"/>
                <a:sym typeface="Times New Roman"/>
              </a:rPr>
              <a:t>, </a:t>
            </a:r>
            <a:r>
              <a:rPr lang="en-US" sz="3035" dirty="0" err="1">
                <a:solidFill>
                  <a:srgbClr val="000000"/>
                </a:solidFill>
                <a:latin typeface="Times New Roman"/>
                <a:ea typeface="Times New Roman"/>
                <a:cs typeface="Times New Roman"/>
                <a:sym typeface="Times New Roman"/>
              </a:rPr>
              <a:t>учень</a:t>
            </a:r>
            <a:r>
              <a:rPr lang="en-US" sz="3035" dirty="0">
                <a:solidFill>
                  <a:srgbClr val="000000"/>
                </a:solidFill>
                <a:latin typeface="Times New Roman"/>
                <a:ea typeface="Times New Roman"/>
                <a:cs typeface="Times New Roman"/>
                <a:sym typeface="Times New Roman"/>
              </a:rPr>
              <a:t> 8 </a:t>
            </a:r>
            <a:r>
              <a:rPr lang="en-US" sz="3035" dirty="0" err="1">
                <a:solidFill>
                  <a:srgbClr val="000000"/>
                </a:solidFill>
                <a:latin typeface="Times New Roman"/>
                <a:ea typeface="Times New Roman"/>
                <a:cs typeface="Times New Roman"/>
                <a:sym typeface="Times New Roman"/>
              </a:rPr>
              <a:t>класу</a:t>
            </a:r>
            <a:r>
              <a:rPr lang="en-US" sz="3035" dirty="0">
                <a:solidFill>
                  <a:srgbClr val="000000"/>
                </a:solidFill>
                <a:latin typeface="Times New Roman"/>
                <a:ea typeface="Times New Roman"/>
                <a:cs typeface="Times New Roman"/>
                <a:sym typeface="Times New Roman"/>
              </a:rPr>
              <a:t> </a:t>
            </a:r>
            <a:r>
              <a:rPr lang="en-US" sz="3035" dirty="0" err="1">
                <a:solidFill>
                  <a:srgbClr val="000000"/>
                </a:solidFill>
                <a:latin typeface="Times New Roman"/>
                <a:ea typeface="Times New Roman"/>
                <a:cs typeface="Times New Roman"/>
                <a:sym typeface="Times New Roman"/>
              </a:rPr>
              <a:t>Кіданецької</a:t>
            </a:r>
            <a:r>
              <a:rPr lang="en-US" sz="3035" dirty="0">
                <a:solidFill>
                  <a:srgbClr val="000000"/>
                </a:solidFill>
                <a:latin typeface="Times New Roman"/>
                <a:ea typeface="Times New Roman"/>
                <a:cs typeface="Times New Roman"/>
                <a:sym typeface="Times New Roman"/>
              </a:rPr>
              <a:t> </a:t>
            </a:r>
            <a:r>
              <a:rPr lang="en-US" sz="3035" dirty="0" err="1">
                <a:solidFill>
                  <a:srgbClr val="000000"/>
                </a:solidFill>
                <a:latin typeface="Times New Roman"/>
                <a:ea typeface="Times New Roman"/>
                <a:cs typeface="Times New Roman"/>
                <a:sym typeface="Times New Roman"/>
              </a:rPr>
              <a:t>гімназії</a:t>
            </a:r>
            <a:r>
              <a:rPr lang="en-US" sz="3035" dirty="0">
                <a:solidFill>
                  <a:srgbClr val="000000"/>
                </a:solidFill>
                <a:latin typeface="Times New Roman"/>
                <a:ea typeface="Times New Roman"/>
                <a:cs typeface="Times New Roman"/>
                <a:sym typeface="Times New Roman"/>
              </a:rPr>
              <a:t> Печеніжинської </a:t>
            </a:r>
            <a:r>
              <a:rPr lang="en-US" sz="3035" dirty="0" err="1">
                <a:solidFill>
                  <a:srgbClr val="000000"/>
                </a:solidFill>
                <a:latin typeface="Times New Roman"/>
                <a:ea typeface="Times New Roman"/>
                <a:cs typeface="Times New Roman"/>
                <a:sym typeface="Times New Roman"/>
              </a:rPr>
              <a:t>селищної</a:t>
            </a:r>
            <a:r>
              <a:rPr lang="en-US" sz="3035" dirty="0">
                <a:solidFill>
                  <a:srgbClr val="000000"/>
                </a:solidFill>
                <a:latin typeface="Times New Roman"/>
                <a:ea typeface="Times New Roman"/>
                <a:cs typeface="Times New Roman"/>
                <a:sym typeface="Times New Roman"/>
              </a:rPr>
              <a:t> </a:t>
            </a:r>
            <a:r>
              <a:rPr lang="en-US" sz="3035" dirty="0" err="1">
                <a:solidFill>
                  <a:srgbClr val="000000"/>
                </a:solidFill>
                <a:latin typeface="Times New Roman"/>
                <a:ea typeface="Times New Roman"/>
                <a:cs typeface="Times New Roman"/>
                <a:sym typeface="Times New Roman"/>
              </a:rPr>
              <a:t>ради</a:t>
            </a:r>
            <a:endParaRPr lang="en-US" sz="3035" dirty="0">
              <a:solidFill>
                <a:srgbClr val="000000"/>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TextBox 7"/>
          <p:cNvSpPr txBox="1"/>
          <p:nvPr/>
        </p:nvSpPr>
        <p:spPr>
          <a:xfrm>
            <a:off x="1644230" y="1148427"/>
            <a:ext cx="14999540" cy="8709236"/>
          </a:xfrm>
          <a:prstGeom prst="rect">
            <a:avLst/>
          </a:prstGeom>
        </p:spPr>
        <p:txBody>
          <a:bodyPr lIns="0" tIns="0" rIns="0" bIns="0" rtlCol="0" anchor="t">
            <a:spAutoFit/>
          </a:bodyPr>
          <a:lstStyle/>
          <a:p>
            <a:pPr algn="just">
              <a:lnSpc>
                <a:spcPts val="3295"/>
              </a:lnSpc>
            </a:pPr>
            <a:r>
              <a:rPr lang="en-US" sz="2353" b="1">
                <a:solidFill>
                  <a:srgbClr val="000000"/>
                </a:solidFill>
                <a:latin typeface="Times New Roman Bold"/>
                <a:ea typeface="Times New Roman Bold"/>
                <a:cs typeface="Times New Roman Bold"/>
                <a:sym typeface="Times New Roman Bold"/>
              </a:rPr>
              <a:t>Актуальність теми:</a:t>
            </a:r>
            <a:r>
              <a:rPr lang="en-US" sz="2353">
                <a:solidFill>
                  <a:srgbClr val="000000"/>
                </a:solidFill>
                <a:latin typeface="Times New Roman"/>
                <a:ea typeface="Times New Roman"/>
                <a:cs typeface="Times New Roman"/>
                <a:sym typeface="Times New Roman"/>
              </a:rPr>
              <a:t> зумовлена необхідністю переосмислення мультикультурного минулого Галичини. Німецька громада Коломиї відіграла ключову роль в економічному та культурному розвитку міста, проте радянська історіографія часто замовчувала цей внесок. Сьогодні, коли Україна інтегрується в європейський культурний простір, дослідження німецьких колоній Маріягільф (Mariiahilf) та Багінсберг (Baginsberg) допомагає відновити історичну справедливість, зберегти архітектурну спадщину, що руйнується, та популяризувати Коломию як багатокультурний центр.        </a:t>
            </a:r>
          </a:p>
          <a:p>
            <a:pPr algn="just">
              <a:lnSpc>
                <a:spcPts val="3295"/>
              </a:lnSpc>
            </a:pPr>
            <a:r>
              <a:rPr lang="en-US" sz="2353" b="1">
                <a:solidFill>
                  <a:srgbClr val="000000"/>
                </a:solidFill>
                <a:latin typeface="Times New Roman Bold"/>
                <a:ea typeface="Times New Roman Bold"/>
                <a:cs typeface="Times New Roman Bold"/>
                <a:sym typeface="Times New Roman Bold"/>
              </a:rPr>
              <a:t>Мета дослідження:</a:t>
            </a:r>
            <a:r>
              <a:rPr lang="en-US" sz="2353">
                <a:solidFill>
                  <a:srgbClr val="000000"/>
                </a:solidFill>
                <a:latin typeface="Times New Roman"/>
                <a:ea typeface="Times New Roman"/>
                <a:cs typeface="Times New Roman"/>
                <a:sym typeface="Times New Roman"/>
              </a:rPr>
              <a:t> комплексно дослідити історію виникнення, розвитку та культурно-господарського внеску німецьких колоністів Маріягільфу та Багінсберга в історію Коломиї, а також проаналізувати сучасний стан їхньої матеріальної спадщини.   </a:t>
            </a:r>
          </a:p>
          <a:p>
            <a:pPr algn="just">
              <a:lnSpc>
                <a:spcPts val="3295"/>
              </a:lnSpc>
            </a:pPr>
            <a:r>
              <a:rPr lang="en-US" sz="2353" b="1">
                <a:solidFill>
                  <a:srgbClr val="000000"/>
                </a:solidFill>
                <a:latin typeface="Times New Roman Bold"/>
                <a:ea typeface="Times New Roman Bold"/>
                <a:cs typeface="Times New Roman Bold"/>
                <a:sym typeface="Times New Roman Bold"/>
              </a:rPr>
              <a:t>Завдання дослідження:</a:t>
            </a:r>
          </a:p>
          <a:p>
            <a:pPr algn="just">
              <a:lnSpc>
                <a:spcPts val="3295"/>
              </a:lnSpc>
            </a:pPr>
            <a:r>
              <a:rPr lang="en-US" sz="2353">
                <a:solidFill>
                  <a:srgbClr val="000000"/>
                </a:solidFill>
                <a:latin typeface="Times New Roman"/>
                <a:ea typeface="Times New Roman"/>
                <a:cs typeface="Times New Roman"/>
                <a:sym typeface="Times New Roman"/>
              </a:rPr>
              <a:t>1.   Дослідити історію виникнення та побуту німецьких колоній у Коломиї (1811–1940 рр.).</a:t>
            </a:r>
          </a:p>
          <a:p>
            <a:pPr algn="just">
              <a:lnSpc>
                <a:spcPts val="3295"/>
              </a:lnSpc>
            </a:pPr>
            <a:r>
              <a:rPr lang="en-US" sz="2353">
                <a:solidFill>
                  <a:srgbClr val="000000"/>
                </a:solidFill>
                <a:latin typeface="Times New Roman"/>
                <a:ea typeface="Times New Roman"/>
                <a:cs typeface="Times New Roman"/>
                <a:sym typeface="Times New Roman"/>
              </a:rPr>
              <a:t>2.   Висвітлити внесок колоністів у розвиток сільського господарства, освіти та архітектури міста.</a:t>
            </a:r>
          </a:p>
          <a:p>
            <a:pPr algn="just">
              <a:lnSpc>
                <a:spcPts val="3295"/>
              </a:lnSpc>
            </a:pPr>
            <a:r>
              <a:rPr lang="en-US" sz="2353">
                <a:solidFill>
                  <a:srgbClr val="000000"/>
                </a:solidFill>
                <a:latin typeface="Times New Roman"/>
                <a:ea typeface="Times New Roman"/>
                <a:cs typeface="Times New Roman"/>
                <a:sym typeface="Times New Roman"/>
              </a:rPr>
              <a:t>3.   Привернути увагу до вцілілих пам’яток німецької культури як частини сучасної міської спадщини.</a:t>
            </a:r>
          </a:p>
          <a:p>
            <a:pPr algn="just">
              <a:lnSpc>
                <a:spcPts val="3295"/>
              </a:lnSpc>
            </a:pPr>
            <a:r>
              <a:rPr lang="en-US" sz="2353">
                <a:solidFill>
                  <a:srgbClr val="000000"/>
                </a:solidFill>
                <a:latin typeface="Times New Roman"/>
                <a:ea typeface="Times New Roman"/>
                <a:cs typeface="Times New Roman"/>
                <a:sym typeface="Times New Roman"/>
              </a:rPr>
              <a:t>4.   Актуалізувати знання про міжкультурний діалог та мирне співіснування різних народів на Покутті</a:t>
            </a:r>
          </a:p>
          <a:p>
            <a:pPr algn="just">
              <a:lnSpc>
                <a:spcPts val="3295"/>
              </a:lnSpc>
            </a:pPr>
            <a:endParaRPr lang="en-US" sz="2353">
              <a:solidFill>
                <a:srgbClr val="000000"/>
              </a:solidFill>
              <a:latin typeface="Times New Roman"/>
              <a:ea typeface="Times New Roman"/>
              <a:cs typeface="Times New Roman"/>
              <a:sym typeface="Times New Roman"/>
            </a:endParaRPr>
          </a:p>
          <a:p>
            <a:pPr algn="just">
              <a:lnSpc>
                <a:spcPts val="3295"/>
              </a:lnSpc>
            </a:pPr>
            <a:r>
              <a:rPr lang="en-US" sz="2353" b="1">
                <a:solidFill>
                  <a:srgbClr val="000000"/>
                </a:solidFill>
                <a:latin typeface="Times New Roman Bold"/>
                <a:ea typeface="Times New Roman Bold"/>
                <a:cs typeface="Times New Roman Bold"/>
                <a:sym typeface="Times New Roman Bold"/>
              </a:rPr>
              <a:t>Об'єкт дослідження:</a:t>
            </a:r>
            <a:r>
              <a:rPr lang="en-US" sz="2353">
                <a:solidFill>
                  <a:srgbClr val="000000"/>
                </a:solidFill>
                <a:latin typeface="Times New Roman"/>
                <a:ea typeface="Times New Roman"/>
                <a:cs typeface="Times New Roman"/>
                <a:sym typeface="Times New Roman"/>
              </a:rPr>
              <a:t> історія та культурна спадщина німецької громади Коломиї кінця XVIII – середини XX століття.         </a:t>
            </a:r>
          </a:p>
          <a:p>
            <a:pPr algn="just">
              <a:lnSpc>
                <a:spcPts val="3295"/>
              </a:lnSpc>
            </a:pPr>
            <a:r>
              <a:rPr lang="en-US" sz="2353" b="1">
                <a:solidFill>
                  <a:srgbClr val="000000"/>
                </a:solidFill>
                <a:latin typeface="Times New Roman Bold"/>
                <a:ea typeface="Times New Roman Bold"/>
                <a:cs typeface="Times New Roman Bold"/>
                <a:sym typeface="Times New Roman Bold"/>
              </a:rPr>
              <a:t>Предмет дослідження:</a:t>
            </a:r>
            <a:r>
              <a:rPr lang="en-US" sz="2353">
                <a:solidFill>
                  <a:srgbClr val="000000"/>
                </a:solidFill>
                <a:latin typeface="Times New Roman"/>
                <a:ea typeface="Times New Roman"/>
                <a:cs typeface="Times New Roman"/>
                <a:sym typeface="Times New Roman"/>
              </a:rPr>
              <a:t> особливості формування, функціонування та архітектурно-матеріальні залишки колоній Маріягільф і Багінсберг як складників історико-культурного ландшафту сучасної Коломиї.         </a:t>
            </a:r>
          </a:p>
          <a:p>
            <a:pPr algn="ctr">
              <a:lnSpc>
                <a:spcPts val="3681"/>
              </a:lnSpc>
            </a:pPr>
            <a:endParaRPr lang="en-US" sz="2353">
              <a:solidFill>
                <a:srgbClr val="000000"/>
              </a:solidFill>
              <a:latin typeface="Times New Roman"/>
              <a:ea typeface="Times New Roman"/>
              <a:cs typeface="Times New Roman"/>
              <a:sym typeface="Times New Roman"/>
            </a:endParaRPr>
          </a:p>
          <a:p>
            <a:pPr marL="0" lvl="1" indent="0" algn="ctr">
              <a:lnSpc>
                <a:spcPts val="3681"/>
              </a:lnSpc>
              <a:spcBef>
                <a:spcPct val="0"/>
              </a:spcBef>
            </a:pPr>
            <a:endParaRPr lang="en-US" sz="2353">
              <a:solidFill>
                <a:srgbClr val="000000"/>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9144000" y="2742089"/>
            <a:ext cx="7914037" cy="5599181"/>
          </a:xfrm>
          <a:custGeom>
            <a:avLst/>
            <a:gdLst/>
            <a:ahLst/>
            <a:cxnLst/>
            <a:rect l="l" t="t" r="r" b="b"/>
            <a:pathLst>
              <a:path w="7914037" h="5599181">
                <a:moveTo>
                  <a:pt x="0" y="0"/>
                </a:moveTo>
                <a:lnTo>
                  <a:pt x="7914037" y="0"/>
                </a:lnTo>
                <a:lnTo>
                  <a:pt x="7914037" y="5599181"/>
                </a:lnTo>
                <a:lnTo>
                  <a:pt x="0" y="5599181"/>
                </a:lnTo>
                <a:lnTo>
                  <a:pt x="0" y="0"/>
                </a:lnTo>
                <a:close/>
              </a:path>
            </a:pathLst>
          </a:custGeom>
          <a:blipFill>
            <a:blip r:embed="rId4"/>
            <a:stretch>
              <a:fillRect/>
            </a:stretch>
          </a:blipFill>
        </p:spPr>
        <p:txBody>
          <a:bodyPr/>
          <a:lstStyle/>
          <a:p>
            <a:endParaRPr lang="uk-UA"/>
          </a:p>
        </p:txBody>
      </p:sp>
      <p:sp>
        <p:nvSpPr>
          <p:cNvPr id="8" name="TextBox 8"/>
          <p:cNvSpPr txBox="1"/>
          <p:nvPr/>
        </p:nvSpPr>
        <p:spPr>
          <a:xfrm>
            <a:off x="3514506" y="898281"/>
            <a:ext cx="11642216" cy="78676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Заснування Маріягільфу</a:t>
            </a:r>
          </a:p>
        </p:txBody>
      </p:sp>
      <p:sp>
        <p:nvSpPr>
          <p:cNvPr id="9" name="TextBox 9"/>
          <p:cNvSpPr txBox="1"/>
          <p:nvPr/>
        </p:nvSpPr>
        <p:spPr>
          <a:xfrm>
            <a:off x="2225473" y="3154741"/>
            <a:ext cx="6455159" cy="4675867"/>
          </a:xfrm>
          <a:prstGeom prst="rect">
            <a:avLst/>
          </a:prstGeom>
        </p:spPr>
        <p:txBody>
          <a:bodyPr lIns="0" tIns="0" rIns="0" bIns="0" rtlCol="0" anchor="t">
            <a:spAutoFit/>
          </a:bodyPr>
          <a:lstStyle/>
          <a:p>
            <a:pPr marL="0" lvl="1" indent="0" algn="l">
              <a:lnSpc>
                <a:spcPts val="3725"/>
              </a:lnSpc>
              <a:spcBef>
                <a:spcPct val="0"/>
              </a:spcBef>
            </a:pPr>
            <a:r>
              <a:rPr lang="en-US" sz="2660">
                <a:solidFill>
                  <a:srgbClr val="000000"/>
                </a:solidFill>
                <a:latin typeface="Times New Roman"/>
                <a:ea typeface="Times New Roman"/>
                <a:cs typeface="Times New Roman"/>
                <a:sym typeface="Times New Roman"/>
              </a:rPr>
              <a:t>Історія</a:t>
            </a:r>
            <a:r>
              <a:rPr lang="en-US" sz="2660" u="none" strike="noStrike">
                <a:solidFill>
                  <a:srgbClr val="000000"/>
                </a:solidFill>
                <a:latin typeface="Times New Roman"/>
                <a:ea typeface="Times New Roman"/>
                <a:cs typeface="Times New Roman"/>
                <a:sym typeface="Times New Roman"/>
              </a:rPr>
              <a:t> розпочалася у 1811 році, коли 33 німецькі родини, що походили з Південної Богемії, вирішили залишити Карлсберг через конфлікти щодо умов праці. Вони уклали договір на купівлю землі на околиці Коломиї. Кожна сім’я отримала по 4 ярма землі, а місцевість назвали Маріягільф — «Допомога Марії». Це було не просто поселення, а символ надії на нове, стабільне життя під захистом віри та власної праці.</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8503066" y="2780957"/>
            <a:ext cx="8385466" cy="5950028"/>
          </a:xfrm>
          <a:custGeom>
            <a:avLst/>
            <a:gdLst/>
            <a:ahLst/>
            <a:cxnLst/>
            <a:rect l="l" t="t" r="r" b="b"/>
            <a:pathLst>
              <a:path w="8385466" h="5950028">
                <a:moveTo>
                  <a:pt x="0" y="0"/>
                </a:moveTo>
                <a:lnTo>
                  <a:pt x="8385466" y="0"/>
                </a:lnTo>
                <a:lnTo>
                  <a:pt x="8385466" y="5950028"/>
                </a:lnTo>
                <a:lnTo>
                  <a:pt x="0" y="5950028"/>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uk-UA"/>
          </a:p>
        </p:txBody>
      </p:sp>
      <p:sp>
        <p:nvSpPr>
          <p:cNvPr id="8" name="TextBox 8"/>
          <p:cNvSpPr txBox="1"/>
          <p:nvPr/>
        </p:nvSpPr>
        <p:spPr>
          <a:xfrm>
            <a:off x="3801308" y="893471"/>
            <a:ext cx="10685384" cy="832824"/>
          </a:xfrm>
          <a:prstGeom prst="rect">
            <a:avLst/>
          </a:prstGeom>
        </p:spPr>
        <p:txBody>
          <a:bodyPr lIns="0" tIns="0" rIns="0" bIns="0" rtlCol="0" anchor="t">
            <a:spAutoFit/>
          </a:bodyPr>
          <a:lstStyle/>
          <a:p>
            <a:pPr marL="0" lvl="1" indent="0" algn="ctr">
              <a:lnSpc>
                <a:spcPts val="6115"/>
              </a:lnSpc>
              <a:spcBef>
                <a:spcPct val="0"/>
              </a:spcBef>
            </a:pPr>
            <a:r>
              <a:rPr lang="en-US" sz="6240">
                <a:solidFill>
                  <a:srgbClr val="724025"/>
                </a:solidFill>
                <a:latin typeface="Kuchek"/>
                <a:ea typeface="Kuchek"/>
                <a:cs typeface="Kuchek"/>
                <a:sym typeface="Kuchek"/>
              </a:rPr>
              <a:t>Заснування Багінсберга</a:t>
            </a:r>
          </a:p>
        </p:txBody>
      </p:sp>
      <p:sp>
        <p:nvSpPr>
          <p:cNvPr id="9" name="TextBox 9"/>
          <p:cNvSpPr txBox="1"/>
          <p:nvPr/>
        </p:nvSpPr>
        <p:spPr>
          <a:xfrm>
            <a:off x="1672112" y="3094472"/>
            <a:ext cx="6406593" cy="5246798"/>
          </a:xfrm>
          <a:prstGeom prst="rect">
            <a:avLst/>
          </a:prstGeom>
        </p:spPr>
        <p:txBody>
          <a:bodyPr lIns="0" tIns="0" rIns="0" bIns="0" rtlCol="0" anchor="t">
            <a:spAutoFit/>
          </a:bodyPr>
          <a:lstStyle/>
          <a:p>
            <a:pPr marL="0" lvl="1" indent="0" algn="l">
              <a:lnSpc>
                <a:spcPts val="3756"/>
              </a:lnSpc>
              <a:spcBef>
                <a:spcPct val="0"/>
              </a:spcBef>
            </a:pPr>
            <a:r>
              <a:rPr lang="en-US" sz="2683">
                <a:solidFill>
                  <a:srgbClr val="000000"/>
                </a:solidFill>
                <a:latin typeface="Times New Roman"/>
                <a:ea typeface="Times New Roman"/>
                <a:cs typeface="Times New Roman"/>
                <a:sym typeface="Times New Roman"/>
              </a:rPr>
              <a:t>У</a:t>
            </a:r>
            <a:r>
              <a:rPr lang="en-US" sz="2683" u="none" strike="noStrike">
                <a:solidFill>
                  <a:srgbClr val="000000"/>
                </a:solidFill>
                <a:latin typeface="Times New Roman"/>
                <a:ea typeface="Times New Roman"/>
                <a:cs typeface="Times New Roman"/>
                <a:sym typeface="Times New Roman"/>
              </a:rPr>
              <a:t> 1818 році виникла друга потужна колонія — Баґінсберґ. Розташована на так званому Станіславському передмісті, вона швидко стала найбільшим лютеранським осередком на всьому Покутті. На відміну від католицького Маріягільфу, тут панував дух реформації. Сьогодні про межі цієї колонії нам нагадують сучасні вулиці Хмельницького, Лепкого та Петлюри, які колись були стрункими рядами німецьких осель.</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12055252" y="2726180"/>
            <a:ext cx="4933106" cy="4945470"/>
          </a:xfrm>
          <a:custGeom>
            <a:avLst/>
            <a:gdLst/>
            <a:ahLst/>
            <a:cxnLst/>
            <a:rect l="l" t="t" r="r" b="b"/>
            <a:pathLst>
              <a:path w="4933106" h="4945470">
                <a:moveTo>
                  <a:pt x="0" y="0"/>
                </a:moveTo>
                <a:lnTo>
                  <a:pt x="4933106" y="0"/>
                </a:lnTo>
                <a:lnTo>
                  <a:pt x="4933106" y="4945470"/>
                </a:lnTo>
                <a:lnTo>
                  <a:pt x="0" y="494547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uk-UA"/>
          </a:p>
        </p:txBody>
      </p:sp>
      <p:sp>
        <p:nvSpPr>
          <p:cNvPr id="8" name="Freeform 8"/>
          <p:cNvSpPr/>
          <p:nvPr/>
        </p:nvSpPr>
        <p:spPr>
          <a:xfrm>
            <a:off x="6140823" y="2726180"/>
            <a:ext cx="5646394" cy="4945470"/>
          </a:xfrm>
          <a:custGeom>
            <a:avLst/>
            <a:gdLst/>
            <a:ahLst/>
            <a:cxnLst/>
            <a:rect l="l" t="t" r="r" b="b"/>
            <a:pathLst>
              <a:path w="5646394" h="4945470">
                <a:moveTo>
                  <a:pt x="0" y="0"/>
                </a:moveTo>
                <a:lnTo>
                  <a:pt x="5646394" y="0"/>
                </a:lnTo>
                <a:lnTo>
                  <a:pt x="5646394" y="4945470"/>
                </a:lnTo>
                <a:lnTo>
                  <a:pt x="0" y="494547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uk-UA"/>
          </a:p>
        </p:txBody>
      </p:sp>
      <p:sp>
        <p:nvSpPr>
          <p:cNvPr id="9" name="TextBox 9"/>
          <p:cNvSpPr txBox="1"/>
          <p:nvPr/>
        </p:nvSpPr>
        <p:spPr>
          <a:xfrm>
            <a:off x="4389417" y="1087227"/>
            <a:ext cx="9608261" cy="830453"/>
          </a:xfrm>
          <a:prstGeom prst="rect">
            <a:avLst/>
          </a:prstGeom>
        </p:spPr>
        <p:txBody>
          <a:bodyPr lIns="0" tIns="0" rIns="0" bIns="0" rtlCol="0" anchor="t">
            <a:spAutoFit/>
          </a:bodyPr>
          <a:lstStyle/>
          <a:p>
            <a:pPr marL="0" lvl="1" indent="0" algn="ctr">
              <a:lnSpc>
                <a:spcPts val="6076"/>
              </a:lnSpc>
              <a:spcBef>
                <a:spcPct val="0"/>
              </a:spcBef>
            </a:pPr>
            <a:r>
              <a:rPr lang="en-US" sz="6200">
                <a:solidFill>
                  <a:srgbClr val="724025"/>
                </a:solidFill>
                <a:latin typeface="Kuchek"/>
                <a:ea typeface="Kuchek"/>
                <a:cs typeface="Kuchek"/>
                <a:sym typeface="Kuchek"/>
              </a:rPr>
              <a:t>Релігійне життя</a:t>
            </a:r>
          </a:p>
        </p:txBody>
      </p:sp>
      <p:sp>
        <p:nvSpPr>
          <p:cNvPr id="10" name="TextBox 10"/>
          <p:cNvSpPr txBox="1"/>
          <p:nvPr/>
        </p:nvSpPr>
        <p:spPr>
          <a:xfrm>
            <a:off x="1415458" y="2062290"/>
            <a:ext cx="4599066" cy="6978233"/>
          </a:xfrm>
          <a:prstGeom prst="rect">
            <a:avLst/>
          </a:prstGeom>
        </p:spPr>
        <p:txBody>
          <a:bodyPr lIns="0" tIns="0" rIns="0" bIns="0" rtlCol="0" anchor="t">
            <a:spAutoFit/>
          </a:bodyPr>
          <a:lstStyle/>
          <a:p>
            <a:pPr algn="l">
              <a:lnSpc>
                <a:spcPts val="3091"/>
              </a:lnSpc>
              <a:spcBef>
                <a:spcPct val="0"/>
              </a:spcBef>
            </a:pPr>
            <a:r>
              <a:rPr lang="en-US" sz="2207">
                <a:solidFill>
                  <a:srgbClr val="000000"/>
                </a:solidFill>
                <a:latin typeface="Times New Roman"/>
                <a:ea typeface="Times New Roman"/>
                <a:cs typeface="Times New Roman"/>
                <a:sym typeface="Times New Roman"/>
              </a:rPr>
              <a:t>Храм</a:t>
            </a:r>
            <a:r>
              <a:rPr lang="en-US" sz="2207" u="none" strike="noStrike">
                <a:solidFill>
                  <a:srgbClr val="000000"/>
                </a:solidFill>
                <a:latin typeface="Times New Roman"/>
                <a:ea typeface="Times New Roman"/>
                <a:cs typeface="Times New Roman"/>
                <a:sym typeface="Times New Roman"/>
              </a:rPr>
              <a:t> для німецького колоніста був центром Всесвіту. У Маріягільфі це був величний костел Божої Матері (1853 р.), який вражав інтер'єром та органом. У Баґінсберґі — цегляна лютеранська кірха, зведена у 1875 році. Ці будівлі були не лише місцями молитви, а й осередками згуртованості, де громада приймала найважливіші рішення, зберігаючи свою ідентичність серед іншомовного оточення.</a:t>
            </a:r>
          </a:p>
          <a:p>
            <a:pPr algn="l">
              <a:lnSpc>
                <a:spcPts val="3091"/>
              </a:lnSpc>
              <a:spcBef>
                <a:spcPct val="0"/>
              </a:spcBef>
            </a:pPr>
            <a:r>
              <a:rPr lang="en-US" sz="2207" u="none" strike="noStrike">
                <a:solidFill>
                  <a:srgbClr val="000000"/>
                </a:solidFill>
                <a:latin typeface="Times New Roman"/>
                <a:ea typeface="Times New Roman"/>
                <a:cs typeface="Times New Roman"/>
                <a:sym typeface="Times New Roman"/>
              </a:rPr>
              <a:t>Маріягільф – римо-католики</a:t>
            </a:r>
          </a:p>
          <a:p>
            <a:pPr algn="l">
              <a:lnSpc>
                <a:spcPts val="3091"/>
              </a:lnSpc>
              <a:spcBef>
                <a:spcPct val="0"/>
              </a:spcBef>
            </a:pPr>
            <a:r>
              <a:rPr lang="en-US" sz="2207" u="none" strike="noStrike">
                <a:solidFill>
                  <a:srgbClr val="000000"/>
                </a:solidFill>
                <a:latin typeface="Times New Roman"/>
                <a:ea typeface="Times New Roman"/>
                <a:cs typeface="Times New Roman"/>
                <a:sym typeface="Times New Roman"/>
              </a:rPr>
              <a:t>Багінсберг – лютерани</a:t>
            </a:r>
          </a:p>
          <a:p>
            <a:pPr algn="l">
              <a:lnSpc>
                <a:spcPts val="3091"/>
              </a:lnSpc>
              <a:spcBef>
                <a:spcPct val="0"/>
              </a:spcBef>
            </a:pPr>
            <a:r>
              <a:rPr lang="en-US" sz="2207" u="none" strike="noStrike">
                <a:solidFill>
                  <a:srgbClr val="000000"/>
                </a:solidFill>
                <a:latin typeface="Times New Roman"/>
                <a:ea typeface="Times New Roman"/>
                <a:cs typeface="Times New Roman"/>
                <a:sym typeface="Times New Roman"/>
              </a:rPr>
              <a:t>1853 – кірха (костел) у Маріягільфі </a:t>
            </a:r>
          </a:p>
          <a:p>
            <a:pPr algn="l">
              <a:lnSpc>
                <a:spcPts val="3091"/>
              </a:lnSpc>
              <a:spcBef>
                <a:spcPct val="0"/>
              </a:spcBef>
            </a:pPr>
            <a:r>
              <a:rPr lang="en-US" sz="2207" u="none" strike="noStrike">
                <a:solidFill>
                  <a:srgbClr val="000000"/>
                </a:solidFill>
                <a:latin typeface="Times New Roman"/>
                <a:ea typeface="Times New Roman"/>
                <a:cs typeface="Times New Roman"/>
                <a:sym typeface="Times New Roman"/>
              </a:rPr>
              <a:t>1875 – молитвений будинок у Багінсберзі</a:t>
            </a:r>
          </a:p>
          <a:p>
            <a:pPr marL="0" lvl="1" indent="0" algn="l">
              <a:lnSpc>
                <a:spcPts val="3091"/>
              </a:lnSpc>
              <a:spcBef>
                <a:spcPct val="0"/>
              </a:spcBef>
            </a:pPr>
            <a:endParaRPr lang="en-US" sz="2207" u="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7971672" y="2436186"/>
            <a:ext cx="9099265" cy="5766659"/>
          </a:xfrm>
          <a:custGeom>
            <a:avLst/>
            <a:gdLst/>
            <a:ahLst/>
            <a:cxnLst/>
            <a:rect l="l" t="t" r="r" b="b"/>
            <a:pathLst>
              <a:path w="9099265" h="5766659">
                <a:moveTo>
                  <a:pt x="0" y="0"/>
                </a:moveTo>
                <a:lnTo>
                  <a:pt x="9099265" y="0"/>
                </a:lnTo>
                <a:lnTo>
                  <a:pt x="9099265" y="5766659"/>
                </a:lnTo>
                <a:lnTo>
                  <a:pt x="0" y="576665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uk-UA"/>
          </a:p>
        </p:txBody>
      </p:sp>
      <p:sp>
        <p:nvSpPr>
          <p:cNvPr id="8" name="TextBox 8"/>
          <p:cNvSpPr txBox="1"/>
          <p:nvPr/>
        </p:nvSpPr>
        <p:spPr>
          <a:xfrm>
            <a:off x="4693252" y="1087227"/>
            <a:ext cx="8901497" cy="830453"/>
          </a:xfrm>
          <a:prstGeom prst="rect">
            <a:avLst/>
          </a:prstGeom>
        </p:spPr>
        <p:txBody>
          <a:bodyPr lIns="0" tIns="0" rIns="0" bIns="0" rtlCol="0" anchor="t">
            <a:spAutoFit/>
          </a:bodyPr>
          <a:lstStyle/>
          <a:p>
            <a:pPr marL="0" lvl="1" indent="0" algn="ctr">
              <a:lnSpc>
                <a:spcPts val="6076"/>
              </a:lnSpc>
              <a:spcBef>
                <a:spcPct val="0"/>
              </a:spcBef>
            </a:pPr>
            <a:r>
              <a:rPr lang="en-US" sz="6200">
                <a:solidFill>
                  <a:srgbClr val="724025"/>
                </a:solidFill>
                <a:latin typeface="Kuchek"/>
                <a:ea typeface="Kuchek"/>
                <a:cs typeface="Kuchek"/>
                <a:sym typeface="Kuchek"/>
              </a:rPr>
              <a:t>Освіта та виховання</a:t>
            </a:r>
          </a:p>
        </p:txBody>
      </p:sp>
      <p:sp>
        <p:nvSpPr>
          <p:cNvPr id="9" name="TextBox 9"/>
          <p:cNvSpPr txBox="1"/>
          <p:nvPr/>
        </p:nvSpPr>
        <p:spPr>
          <a:xfrm>
            <a:off x="1765082" y="2720245"/>
            <a:ext cx="4945732" cy="4789361"/>
          </a:xfrm>
          <a:prstGeom prst="rect">
            <a:avLst/>
          </a:prstGeom>
        </p:spPr>
        <p:txBody>
          <a:bodyPr lIns="0" tIns="0" rIns="0" bIns="0" rtlCol="0" anchor="t">
            <a:spAutoFit/>
          </a:bodyPr>
          <a:lstStyle/>
          <a:p>
            <a:pPr algn="just">
              <a:lnSpc>
                <a:spcPts val="3196"/>
              </a:lnSpc>
              <a:spcBef>
                <a:spcPct val="0"/>
              </a:spcBef>
            </a:pPr>
            <a:r>
              <a:rPr lang="en-US" sz="2282">
                <a:solidFill>
                  <a:srgbClr val="000000"/>
                </a:solidFill>
                <a:latin typeface="Times New Roman"/>
                <a:ea typeface="Times New Roman"/>
                <a:cs typeface="Times New Roman"/>
                <a:sym typeface="Times New Roman"/>
              </a:rPr>
              <a:t>Поруч</a:t>
            </a:r>
            <a:r>
              <a:rPr lang="en-US" sz="2282" u="none" strike="noStrike">
                <a:solidFill>
                  <a:srgbClr val="000000"/>
                </a:solidFill>
                <a:latin typeface="Times New Roman"/>
                <a:ea typeface="Times New Roman"/>
                <a:cs typeface="Times New Roman"/>
                <a:sym typeface="Times New Roman"/>
              </a:rPr>
              <a:t> із храмами завжди діяли школи. Для німців освіта була нерозривно пов’язана з релігією та рідною мовою. Школа була фундаментом, на якому трималася ідентичність: тут дітей вчили не лише грамоти, а й суворої дисципліни, чесності та професіоналізму. Саме завдяки такому вихованню колоністи з покоління в покоління передавали секрети своєї господарської успішності.</a:t>
            </a:r>
          </a:p>
          <a:p>
            <a:pPr marL="0" lvl="1" indent="0" algn="just">
              <a:lnSpc>
                <a:spcPts val="3196"/>
              </a:lnSpc>
              <a:spcBef>
                <a:spcPct val="0"/>
              </a:spcBef>
            </a:pPr>
            <a:endParaRPr lang="en-US" sz="2282" u="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2515279" y="4913785"/>
            <a:ext cx="5349967" cy="4119475"/>
          </a:xfrm>
          <a:custGeom>
            <a:avLst/>
            <a:gdLst/>
            <a:ahLst/>
            <a:cxnLst/>
            <a:rect l="l" t="t" r="r" b="b"/>
            <a:pathLst>
              <a:path w="5349967" h="4119475">
                <a:moveTo>
                  <a:pt x="0" y="0"/>
                </a:moveTo>
                <a:lnTo>
                  <a:pt x="5349968" y="0"/>
                </a:lnTo>
                <a:lnTo>
                  <a:pt x="5349968" y="4119475"/>
                </a:lnTo>
                <a:lnTo>
                  <a:pt x="0" y="411947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uk-UA"/>
          </a:p>
        </p:txBody>
      </p:sp>
      <p:sp>
        <p:nvSpPr>
          <p:cNvPr id="8" name="Freeform 8"/>
          <p:cNvSpPr/>
          <p:nvPr/>
        </p:nvSpPr>
        <p:spPr>
          <a:xfrm>
            <a:off x="9048416" y="2870768"/>
            <a:ext cx="8210884" cy="5470502"/>
          </a:xfrm>
          <a:custGeom>
            <a:avLst/>
            <a:gdLst/>
            <a:ahLst/>
            <a:cxnLst/>
            <a:rect l="l" t="t" r="r" b="b"/>
            <a:pathLst>
              <a:path w="8210884" h="5470502">
                <a:moveTo>
                  <a:pt x="0" y="0"/>
                </a:moveTo>
                <a:lnTo>
                  <a:pt x="8210884" y="0"/>
                </a:lnTo>
                <a:lnTo>
                  <a:pt x="8210884" y="5470502"/>
                </a:lnTo>
                <a:lnTo>
                  <a:pt x="0" y="547050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uk-UA"/>
          </a:p>
        </p:txBody>
      </p:sp>
      <p:sp>
        <p:nvSpPr>
          <p:cNvPr id="9" name="TextBox 9"/>
          <p:cNvSpPr txBox="1"/>
          <p:nvPr/>
        </p:nvSpPr>
        <p:spPr>
          <a:xfrm>
            <a:off x="4213402" y="1152525"/>
            <a:ext cx="9960291" cy="78676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Архітектура порядку</a:t>
            </a:r>
          </a:p>
        </p:txBody>
      </p:sp>
      <p:sp>
        <p:nvSpPr>
          <p:cNvPr id="10" name="TextBox 10"/>
          <p:cNvSpPr txBox="1"/>
          <p:nvPr/>
        </p:nvSpPr>
        <p:spPr>
          <a:xfrm>
            <a:off x="1028700" y="2330998"/>
            <a:ext cx="7817000" cy="2288409"/>
          </a:xfrm>
          <a:prstGeom prst="rect">
            <a:avLst/>
          </a:prstGeom>
        </p:spPr>
        <p:txBody>
          <a:bodyPr lIns="0" tIns="0" rIns="0" bIns="0" rtlCol="0" anchor="t">
            <a:spAutoFit/>
          </a:bodyPr>
          <a:lstStyle/>
          <a:p>
            <a:pPr marL="0" lvl="1" indent="0" algn="l">
              <a:lnSpc>
                <a:spcPts val="3017"/>
              </a:lnSpc>
              <a:spcBef>
                <a:spcPct val="0"/>
              </a:spcBef>
            </a:pPr>
            <a:r>
              <a:rPr lang="en-US" sz="2155">
                <a:solidFill>
                  <a:srgbClr val="000000"/>
                </a:solidFill>
                <a:latin typeface="Times New Roman"/>
                <a:ea typeface="Times New Roman"/>
                <a:cs typeface="Times New Roman"/>
                <a:sym typeface="Times New Roman"/>
              </a:rPr>
              <a:t>Німецькі</a:t>
            </a:r>
            <a:r>
              <a:rPr lang="en-US" sz="2155" u="none" strike="noStrike">
                <a:solidFill>
                  <a:srgbClr val="000000"/>
                </a:solidFill>
                <a:latin typeface="Times New Roman"/>
                <a:ea typeface="Times New Roman"/>
                <a:cs typeface="Times New Roman"/>
                <a:sym typeface="Times New Roman"/>
              </a:rPr>
              <a:t> колонії візуально контрастували з хаотичною забудовою передмість. Прямі вулиці, охайні будинки з високими фундаментами та глибокими сухими підвалами створювали відчуття європейського затишку. Кожне подвір’я було замкненим господарським комплексом, де панував ідеальний порядок: від розміщення стаєнь до висадки декоративних дерев біля воріт.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9538890" y="3269407"/>
            <a:ext cx="6923533" cy="4619885"/>
          </a:xfrm>
          <a:custGeom>
            <a:avLst/>
            <a:gdLst/>
            <a:ahLst/>
            <a:cxnLst/>
            <a:rect l="l" t="t" r="r" b="b"/>
            <a:pathLst>
              <a:path w="6923533" h="4619885">
                <a:moveTo>
                  <a:pt x="0" y="0"/>
                </a:moveTo>
                <a:lnTo>
                  <a:pt x="6923533" y="0"/>
                </a:lnTo>
                <a:lnTo>
                  <a:pt x="6923533" y="4619884"/>
                </a:lnTo>
                <a:lnTo>
                  <a:pt x="0" y="4619884"/>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uk-UA"/>
          </a:p>
        </p:txBody>
      </p:sp>
      <p:sp>
        <p:nvSpPr>
          <p:cNvPr id="8" name="TextBox 8"/>
          <p:cNvSpPr txBox="1"/>
          <p:nvPr/>
        </p:nvSpPr>
        <p:spPr>
          <a:xfrm>
            <a:off x="3880274" y="1214735"/>
            <a:ext cx="10175421" cy="152971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Тваринництво та «молочні рекорди»</a:t>
            </a:r>
          </a:p>
        </p:txBody>
      </p:sp>
      <p:sp>
        <p:nvSpPr>
          <p:cNvPr id="9" name="TextBox 9"/>
          <p:cNvSpPr txBox="1"/>
          <p:nvPr/>
        </p:nvSpPr>
        <p:spPr>
          <a:xfrm>
            <a:off x="1632998" y="3433397"/>
            <a:ext cx="7905892" cy="2743531"/>
          </a:xfrm>
          <a:prstGeom prst="rect">
            <a:avLst/>
          </a:prstGeom>
        </p:spPr>
        <p:txBody>
          <a:bodyPr lIns="0" tIns="0" rIns="0" bIns="0" rtlCol="0" anchor="t">
            <a:spAutoFit/>
          </a:bodyPr>
          <a:lstStyle/>
          <a:p>
            <a:pPr marL="0" lvl="1" indent="0" algn="l">
              <a:lnSpc>
                <a:spcPts val="3131"/>
              </a:lnSpc>
              <a:spcBef>
                <a:spcPct val="0"/>
              </a:spcBef>
            </a:pPr>
            <a:r>
              <a:rPr lang="en-US" sz="2236">
                <a:solidFill>
                  <a:srgbClr val="000000"/>
                </a:solidFill>
                <a:latin typeface="Times New Roman"/>
                <a:ea typeface="Times New Roman"/>
                <a:cs typeface="Times New Roman"/>
                <a:sym typeface="Times New Roman"/>
              </a:rPr>
              <a:t>Особливою</a:t>
            </a:r>
            <a:r>
              <a:rPr lang="en-US" sz="2236" u="none" strike="noStrike">
                <a:solidFill>
                  <a:srgbClr val="000000"/>
                </a:solidFill>
                <a:latin typeface="Times New Roman"/>
                <a:ea typeface="Times New Roman"/>
                <a:cs typeface="Times New Roman"/>
                <a:sym typeface="Times New Roman"/>
              </a:rPr>
              <a:t> гордістю колоній було тваринництво. Завдяки селекції та ретельному догляду, німецькі корови давали значно більше молока, ніж місцеві породи. Продукція колоністів — масло, сири, сметана — миттєво розкуповувалася на коломийських ринках. Бренд «з Маріягільфу» або «з Баґінсберґа» був синонімом найвищої якості та чистоти, що забезпечувало громадам стабільний прибуток.</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7909764" y="2583771"/>
            <a:ext cx="9157056" cy="5757499"/>
          </a:xfrm>
          <a:custGeom>
            <a:avLst/>
            <a:gdLst/>
            <a:ahLst/>
            <a:cxnLst/>
            <a:rect l="l" t="t" r="r" b="b"/>
            <a:pathLst>
              <a:path w="9157056" h="5757499">
                <a:moveTo>
                  <a:pt x="0" y="0"/>
                </a:moveTo>
                <a:lnTo>
                  <a:pt x="9157057" y="0"/>
                </a:lnTo>
                <a:lnTo>
                  <a:pt x="9157057" y="5757499"/>
                </a:lnTo>
                <a:lnTo>
                  <a:pt x="0" y="5757499"/>
                </a:lnTo>
                <a:lnTo>
                  <a:pt x="0" y="0"/>
                </a:lnTo>
                <a:close/>
              </a:path>
            </a:pathLst>
          </a:custGeom>
          <a:blipFill>
            <a:blip r:embed="rId4"/>
            <a:stretch>
              <a:fillRect/>
            </a:stretch>
          </a:blipFill>
        </p:spPr>
        <p:txBody>
          <a:bodyPr/>
          <a:lstStyle/>
          <a:p>
            <a:endParaRPr lang="uk-UA"/>
          </a:p>
        </p:txBody>
      </p:sp>
      <p:sp>
        <p:nvSpPr>
          <p:cNvPr id="8" name="TextBox 8"/>
          <p:cNvSpPr txBox="1"/>
          <p:nvPr/>
        </p:nvSpPr>
        <p:spPr>
          <a:xfrm>
            <a:off x="3920043" y="1152525"/>
            <a:ext cx="10547009" cy="78676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Соціальний устрій</a:t>
            </a:r>
          </a:p>
        </p:txBody>
      </p:sp>
      <p:sp>
        <p:nvSpPr>
          <p:cNvPr id="9" name="TextBox 9"/>
          <p:cNvSpPr txBox="1"/>
          <p:nvPr/>
        </p:nvSpPr>
        <p:spPr>
          <a:xfrm>
            <a:off x="1386810" y="3175006"/>
            <a:ext cx="5987913" cy="4478934"/>
          </a:xfrm>
          <a:prstGeom prst="rect">
            <a:avLst/>
          </a:prstGeom>
        </p:spPr>
        <p:txBody>
          <a:bodyPr lIns="0" tIns="0" rIns="0" bIns="0" rtlCol="0" anchor="t">
            <a:spAutoFit/>
          </a:bodyPr>
          <a:lstStyle/>
          <a:p>
            <a:pPr marL="0" lvl="1" indent="0" algn="l">
              <a:lnSpc>
                <a:spcPts val="3554"/>
              </a:lnSpc>
              <a:spcBef>
                <a:spcPct val="0"/>
              </a:spcBef>
            </a:pPr>
            <a:r>
              <a:rPr lang="en-US" sz="2539">
                <a:solidFill>
                  <a:srgbClr val="000000"/>
                </a:solidFill>
                <a:latin typeface="Times New Roman"/>
                <a:ea typeface="Times New Roman"/>
                <a:cs typeface="Times New Roman"/>
                <a:sym typeface="Times New Roman"/>
              </a:rPr>
              <a:t>Життя</a:t>
            </a:r>
            <a:r>
              <a:rPr lang="en-US" sz="2539" u="none" strike="noStrike">
                <a:solidFill>
                  <a:srgbClr val="000000"/>
                </a:solidFill>
                <a:latin typeface="Times New Roman"/>
                <a:ea typeface="Times New Roman"/>
                <a:cs typeface="Times New Roman"/>
                <a:sym typeface="Times New Roman"/>
              </a:rPr>
              <a:t> в німецьких колоніях базувалося на принципах взаємодопомоги та суворої моралі. Колоністи трималися дещо осібно, проте їхня внутрішня організація була зразковою. Каси взаємодопомоги, спільне використання дорогої техніки та підтримка вдів і сиріт робили ці громади надзвичайно стійкими до економічних криз. Це був приклад раннього громадянського суспільства в межах одного міста.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7809286" y="2447701"/>
            <a:ext cx="8645695" cy="6268129"/>
          </a:xfrm>
          <a:custGeom>
            <a:avLst/>
            <a:gdLst/>
            <a:ahLst/>
            <a:cxnLst/>
            <a:rect l="l" t="t" r="r" b="b"/>
            <a:pathLst>
              <a:path w="8645695" h="6268129">
                <a:moveTo>
                  <a:pt x="0" y="0"/>
                </a:moveTo>
                <a:lnTo>
                  <a:pt x="8645695" y="0"/>
                </a:lnTo>
                <a:lnTo>
                  <a:pt x="8645695" y="6268130"/>
                </a:lnTo>
                <a:lnTo>
                  <a:pt x="0" y="6268130"/>
                </a:lnTo>
                <a:lnTo>
                  <a:pt x="0" y="0"/>
                </a:lnTo>
                <a:close/>
              </a:path>
            </a:pathLst>
          </a:custGeom>
          <a:blipFill>
            <a:blip r:embed="rId4"/>
            <a:stretch>
              <a:fillRect/>
            </a:stretch>
          </a:blipFill>
        </p:spPr>
        <p:txBody>
          <a:bodyPr/>
          <a:lstStyle/>
          <a:p>
            <a:endParaRPr lang="uk-UA"/>
          </a:p>
        </p:txBody>
      </p:sp>
      <p:sp>
        <p:nvSpPr>
          <p:cNvPr id="8" name="TextBox 8"/>
          <p:cNvSpPr txBox="1"/>
          <p:nvPr/>
        </p:nvSpPr>
        <p:spPr>
          <a:xfrm>
            <a:off x="4115615" y="992259"/>
            <a:ext cx="10155864" cy="78676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 Історичні випробування</a:t>
            </a:r>
          </a:p>
        </p:txBody>
      </p:sp>
      <p:sp>
        <p:nvSpPr>
          <p:cNvPr id="9" name="TextBox 9"/>
          <p:cNvSpPr txBox="1"/>
          <p:nvPr/>
        </p:nvSpPr>
        <p:spPr>
          <a:xfrm>
            <a:off x="1356422" y="2691466"/>
            <a:ext cx="6119763" cy="5436405"/>
          </a:xfrm>
          <a:prstGeom prst="rect">
            <a:avLst/>
          </a:prstGeom>
        </p:spPr>
        <p:txBody>
          <a:bodyPr lIns="0" tIns="0" rIns="0" bIns="0" rtlCol="0" anchor="t">
            <a:spAutoFit/>
          </a:bodyPr>
          <a:lstStyle/>
          <a:p>
            <a:pPr marL="0" lvl="1" indent="0" algn="l">
              <a:lnSpc>
                <a:spcPts val="3921"/>
              </a:lnSpc>
              <a:spcBef>
                <a:spcPct val="0"/>
              </a:spcBef>
            </a:pPr>
            <a:r>
              <a:rPr lang="en-US" sz="2801">
                <a:solidFill>
                  <a:srgbClr val="000000"/>
                </a:solidFill>
                <a:latin typeface="Times New Roman"/>
                <a:ea typeface="Times New Roman"/>
                <a:cs typeface="Times New Roman"/>
                <a:sym typeface="Times New Roman"/>
              </a:rPr>
              <a:t>ХХ</a:t>
            </a:r>
            <a:r>
              <a:rPr lang="en-US" sz="2801" u="none" strike="noStrike">
                <a:solidFill>
                  <a:srgbClr val="000000"/>
                </a:solidFill>
                <a:latin typeface="Times New Roman"/>
                <a:ea typeface="Times New Roman"/>
                <a:cs typeface="Times New Roman"/>
                <a:sym typeface="Times New Roman"/>
              </a:rPr>
              <a:t> століття принесло трагедію. Перша світова війна підірвала господарство колоній, а зміна державних кордонів змусила німців адаптуватися до нових політичних реалій. Попри це, громади продовжували існувати до 1940 року. Друга світова війна поставила остаточну крапку: масове переселення (евакуація) етнічних німців назавжди розірвало зв'язок поколінь з коломийською землею.</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7788053" y="2875468"/>
            <a:ext cx="8041076" cy="6089130"/>
          </a:xfrm>
          <a:custGeom>
            <a:avLst/>
            <a:gdLst/>
            <a:ahLst/>
            <a:cxnLst/>
            <a:rect l="l" t="t" r="r" b="b"/>
            <a:pathLst>
              <a:path w="8041076" h="6089130">
                <a:moveTo>
                  <a:pt x="0" y="0"/>
                </a:moveTo>
                <a:lnTo>
                  <a:pt x="8041077" y="0"/>
                </a:lnTo>
                <a:lnTo>
                  <a:pt x="8041077" y="6089130"/>
                </a:lnTo>
                <a:lnTo>
                  <a:pt x="0" y="608913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uk-UA"/>
          </a:p>
        </p:txBody>
      </p:sp>
      <p:sp>
        <p:nvSpPr>
          <p:cNvPr id="8" name="TextBox 8"/>
          <p:cNvSpPr txBox="1"/>
          <p:nvPr/>
        </p:nvSpPr>
        <p:spPr>
          <a:xfrm>
            <a:off x="3514506" y="953144"/>
            <a:ext cx="11583545" cy="152971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Руйнація та трансформація спадщини</a:t>
            </a:r>
          </a:p>
        </p:txBody>
      </p:sp>
      <p:sp>
        <p:nvSpPr>
          <p:cNvPr id="9" name="TextBox 9"/>
          <p:cNvSpPr txBox="1"/>
          <p:nvPr/>
        </p:nvSpPr>
        <p:spPr>
          <a:xfrm>
            <a:off x="1932114" y="2808793"/>
            <a:ext cx="4893974" cy="5822459"/>
          </a:xfrm>
          <a:prstGeom prst="rect">
            <a:avLst/>
          </a:prstGeom>
        </p:spPr>
        <p:txBody>
          <a:bodyPr lIns="0" tIns="0" rIns="0" bIns="0" rtlCol="0" anchor="t">
            <a:spAutoFit/>
          </a:bodyPr>
          <a:lstStyle/>
          <a:p>
            <a:pPr marL="0" lvl="1" indent="0" algn="l">
              <a:lnSpc>
                <a:spcPts val="3527"/>
              </a:lnSpc>
              <a:spcBef>
                <a:spcPct val="0"/>
              </a:spcBef>
            </a:pPr>
            <a:r>
              <a:rPr lang="en-US" sz="2519">
                <a:solidFill>
                  <a:srgbClr val="000000"/>
                </a:solidFill>
                <a:latin typeface="Times New Roman"/>
                <a:ea typeface="Times New Roman"/>
                <a:cs typeface="Times New Roman"/>
                <a:sym typeface="Times New Roman"/>
              </a:rPr>
              <a:t>За</a:t>
            </a:r>
            <a:r>
              <a:rPr lang="en-US" sz="2519" u="none" strike="noStrike">
                <a:solidFill>
                  <a:srgbClr val="000000"/>
                </a:solidFill>
                <a:latin typeface="Times New Roman"/>
                <a:ea typeface="Times New Roman"/>
                <a:cs typeface="Times New Roman"/>
                <a:sym typeface="Times New Roman"/>
              </a:rPr>
              <a:t> радянських часів матеріальна культура колоній зазнала нищення. Костел у Маріягільфі був зруйнований, будинки перебудовані, а назви вулиць змінені. Проте дух німецького планування залишився в самій структурі цих районів. Колишня лютеранська кірха змінила конфесію, але зберегла свої стіни, ставши містком між минулим німецьким Баґінсберґом та сучасною українською Коломиєю.</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Freeform 7"/>
          <p:cNvSpPr/>
          <p:nvPr/>
        </p:nvSpPr>
        <p:spPr>
          <a:xfrm>
            <a:off x="10119946" y="6252230"/>
            <a:ext cx="3776282" cy="3622364"/>
          </a:xfrm>
          <a:custGeom>
            <a:avLst/>
            <a:gdLst/>
            <a:ahLst/>
            <a:cxnLst/>
            <a:rect l="l" t="t" r="r" b="b"/>
            <a:pathLst>
              <a:path w="3776282" h="3622364">
                <a:moveTo>
                  <a:pt x="0" y="0"/>
                </a:moveTo>
                <a:lnTo>
                  <a:pt x="3776282" y="0"/>
                </a:lnTo>
                <a:lnTo>
                  <a:pt x="3776282" y="3622363"/>
                </a:lnTo>
                <a:lnTo>
                  <a:pt x="0" y="362236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uk-UA"/>
          </a:p>
        </p:txBody>
      </p:sp>
      <p:sp>
        <p:nvSpPr>
          <p:cNvPr id="8" name="Freeform 8"/>
          <p:cNvSpPr/>
          <p:nvPr/>
        </p:nvSpPr>
        <p:spPr>
          <a:xfrm>
            <a:off x="5925485" y="2443745"/>
            <a:ext cx="3825916" cy="3631292"/>
          </a:xfrm>
          <a:custGeom>
            <a:avLst/>
            <a:gdLst/>
            <a:ahLst/>
            <a:cxnLst/>
            <a:rect l="l" t="t" r="r" b="b"/>
            <a:pathLst>
              <a:path w="3825916" h="3631292">
                <a:moveTo>
                  <a:pt x="0" y="0"/>
                </a:moveTo>
                <a:lnTo>
                  <a:pt x="3825916" y="0"/>
                </a:lnTo>
                <a:lnTo>
                  <a:pt x="3825916" y="3631292"/>
                </a:lnTo>
                <a:lnTo>
                  <a:pt x="0" y="363129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uk-UA"/>
          </a:p>
        </p:txBody>
      </p:sp>
      <p:sp>
        <p:nvSpPr>
          <p:cNvPr id="9" name="Freeform 9"/>
          <p:cNvSpPr/>
          <p:nvPr/>
        </p:nvSpPr>
        <p:spPr>
          <a:xfrm>
            <a:off x="5925485" y="6203161"/>
            <a:ext cx="3825916" cy="3720502"/>
          </a:xfrm>
          <a:custGeom>
            <a:avLst/>
            <a:gdLst/>
            <a:ahLst/>
            <a:cxnLst/>
            <a:rect l="l" t="t" r="r" b="b"/>
            <a:pathLst>
              <a:path w="3825916" h="3720502">
                <a:moveTo>
                  <a:pt x="0" y="0"/>
                </a:moveTo>
                <a:lnTo>
                  <a:pt x="3825916" y="0"/>
                </a:lnTo>
                <a:lnTo>
                  <a:pt x="3825916" y="3720501"/>
                </a:lnTo>
                <a:lnTo>
                  <a:pt x="0" y="372050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uk-UA"/>
          </a:p>
        </p:txBody>
      </p:sp>
      <p:sp>
        <p:nvSpPr>
          <p:cNvPr id="10" name="Freeform 10"/>
          <p:cNvSpPr/>
          <p:nvPr/>
        </p:nvSpPr>
        <p:spPr>
          <a:xfrm>
            <a:off x="10119946" y="2408516"/>
            <a:ext cx="5479514" cy="3631292"/>
          </a:xfrm>
          <a:custGeom>
            <a:avLst/>
            <a:gdLst/>
            <a:ahLst/>
            <a:cxnLst/>
            <a:rect l="l" t="t" r="r" b="b"/>
            <a:pathLst>
              <a:path w="5479514" h="3631292">
                <a:moveTo>
                  <a:pt x="0" y="0"/>
                </a:moveTo>
                <a:lnTo>
                  <a:pt x="5479513" y="0"/>
                </a:lnTo>
                <a:lnTo>
                  <a:pt x="5479513" y="3631292"/>
                </a:lnTo>
                <a:lnTo>
                  <a:pt x="0" y="3631292"/>
                </a:lnTo>
                <a:lnTo>
                  <a:pt x="0" y="0"/>
                </a:lnTo>
                <a:close/>
              </a:path>
            </a:pathLst>
          </a:custGeom>
          <a:blipFill>
            <a:blip r:embed="rId7" cstate="email">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tretch>
              <a:fillRect/>
            </a:stretch>
          </a:blipFill>
        </p:spPr>
        <p:txBody>
          <a:bodyPr/>
          <a:lstStyle/>
          <a:p>
            <a:endParaRPr lang="uk-UA"/>
          </a:p>
        </p:txBody>
      </p:sp>
      <p:sp>
        <p:nvSpPr>
          <p:cNvPr id="11" name="TextBox 11"/>
          <p:cNvSpPr txBox="1"/>
          <p:nvPr/>
        </p:nvSpPr>
        <p:spPr>
          <a:xfrm>
            <a:off x="2181921" y="666380"/>
            <a:ext cx="13924158" cy="152971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Останній притулок і мовчазна пам'ять</a:t>
            </a:r>
          </a:p>
        </p:txBody>
      </p:sp>
      <p:sp>
        <p:nvSpPr>
          <p:cNvPr id="12" name="TextBox 12"/>
          <p:cNvSpPr txBox="1"/>
          <p:nvPr/>
        </p:nvSpPr>
        <p:spPr>
          <a:xfrm>
            <a:off x="1028700" y="3104332"/>
            <a:ext cx="4780411" cy="4912544"/>
          </a:xfrm>
          <a:prstGeom prst="rect">
            <a:avLst/>
          </a:prstGeom>
        </p:spPr>
        <p:txBody>
          <a:bodyPr lIns="0" tIns="0" rIns="0" bIns="0" rtlCol="0" anchor="t">
            <a:spAutoFit/>
          </a:bodyPr>
          <a:lstStyle/>
          <a:p>
            <a:pPr marL="0" lvl="1" indent="0" algn="l">
              <a:lnSpc>
                <a:spcPts val="3279"/>
              </a:lnSpc>
              <a:spcBef>
                <a:spcPct val="0"/>
              </a:spcBef>
            </a:pPr>
            <a:r>
              <a:rPr lang="en-US" sz="2342">
                <a:solidFill>
                  <a:srgbClr val="000000"/>
                </a:solidFill>
                <a:latin typeface="Times New Roman"/>
                <a:ea typeface="Times New Roman"/>
                <a:cs typeface="Times New Roman"/>
                <a:sym typeface="Times New Roman"/>
              </a:rPr>
              <a:t>Кладовища</a:t>
            </a:r>
            <a:r>
              <a:rPr lang="en-US" sz="2342" u="none" strike="noStrike">
                <a:solidFill>
                  <a:srgbClr val="000000"/>
                </a:solidFill>
                <a:latin typeface="Times New Roman"/>
                <a:ea typeface="Times New Roman"/>
                <a:cs typeface="Times New Roman"/>
                <a:sym typeface="Times New Roman"/>
              </a:rPr>
              <a:t> колоній відображали їхній світогляд. Католицький цвинтар Маріягільфу був прикрашений скульптурами та гробницями, тоді як лютеранське кладовище в Баґінсберґі вирізнялося суворою простотою. Старі надгробки з німецькими прізвищами та біблійними цитатами сьогодні є найціннішими свідками історії, що дозволяють відстежити долі цілих династій, які проживали в Коломиї</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TextBox 7"/>
          <p:cNvSpPr txBox="1"/>
          <p:nvPr/>
        </p:nvSpPr>
        <p:spPr>
          <a:xfrm>
            <a:off x="5075077" y="953144"/>
            <a:ext cx="7241831" cy="786765"/>
          </a:xfrm>
          <a:prstGeom prst="rect">
            <a:avLst/>
          </a:prstGeom>
        </p:spPr>
        <p:txBody>
          <a:bodyPr lIns="0" tIns="0" rIns="0" bIns="0" rtlCol="0" anchor="t">
            <a:spAutoFit/>
          </a:bodyPr>
          <a:lstStyle/>
          <a:p>
            <a:pPr marL="0" lvl="1" indent="0" algn="ctr">
              <a:lnSpc>
                <a:spcPts val="5880"/>
              </a:lnSpc>
              <a:spcBef>
                <a:spcPct val="0"/>
              </a:spcBef>
            </a:pPr>
            <a:r>
              <a:rPr lang="en-US" sz="6000">
                <a:solidFill>
                  <a:srgbClr val="724025"/>
                </a:solidFill>
                <a:latin typeface="Kuchek"/>
                <a:ea typeface="Kuchek"/>
                <a:cs typeface="Kuchek"/>
                <a:sym typeface="Kuchek"/>
              </a:rPr>
              <a:t>Висновки</a:t>
            </a:r>
          </a:p>
        </p:txBody>
      </p:sp>
      <p:sp>
        <p:nvSpPr>
          <p:cNvPr id="8" name="TextBox 8"/>
          <p:cNvSpPr txBox="1"/>
          <p:nvPr/>
        </p:nvSpPr>
        <p:spPr>
          <a:xfrm>
            <a:off x="2041141" y="1673234"/>
            <a:ext cx="13309704" cy="7620317"/>
          </a:xfrm>
          <a:prstGeom prst="rect">
            <a:avLst/>
          </a:prstGeom>
        </p:spPr>
        <p:txBody>
          <a:bodyPr lIns="0" tIns="0" rIns="0" bIns="0" rtlCol="0" anchor="t">
            <a:spAutoFit/>
          </a:bodyPr>
          <a:lstStyle/>
          <a:p>
            <a:pPr algn="just">
              <a:lnSpc>
                <a:spcPts val="3576"/>
              </a:lnSpc>
            </a:pPr>
            <a:r>
              <a:rPr lang="en-US" sz="2554">
                <a:solidFill>
                  <a:srgbClr val="000000"/>
                </a:solidFill>
                <a:latin typeface="Times New Roman"/>
                <a:ea typeface="Times New Roman"/>
                <a:cs typeface="Times New Roman"/>
                <a:sym typeface="Times New Roman"/>
              </a:rPr>
              <a:t>Історія німецьких колоній Коломиї — це значно більше, ніж хроніка переселення чи опис господарських успіхів. Це розповідь про те, як віра, порядок і невтомна праця здатні перетворити клаптик чужої землі на квітучий дім, де панує злагода. Маріягільф та Баґінсберґ стали для нашого міста символами європейської культури побуту, зразком того, як можна жити у власній ідентичності, при цьому збагачуючи спільний простір.         </a:t>
            </a:r>
          </a:p>
          <a:p>
            <a:pPr algn="just">
              <a:lnSpc>
                <a:spcPts val="3576"/>
              </a:lnSpc>
            </a:pPr>
            <a:r>
              <a:rPr lang="en-US" sz="2554">
                <a:solidFill>
                  <a:srgbClr val="000000"/>
                </a:solidFill>
                <a:latin typeface="Times New Roman"/>
                <a:ea typeface="Times New Roman"/>
                <a:cs typeface="Times New Roman"/>
                <a:sym typeface="Times New Roman"/>
              </a:rPr>
              <a:t>         Сьогодні, дивлячись на вцілілі стіни кірхи чи прямі лінії колишніх колоністських вулиць, ми бачимо не просто архітектуру. Ми бачимо нагадування про те, що історія Коломиї — це багатоголосий хор, де німецький акцент назавжди залишиться одним із найчистіших і найсильніших. Доля колоністів вчить нас крихкості людського світу та водночас його незнищенності. Люди можуть піти, але залишаються їхні сади, їхні принципи та їхній дух, що проростає в нових поколіннях містян. Вивчення цієї спадщини — це наш спосіб повернути борг пам’яті та визнати: ми є тими, ким ми є, завдяки всім, хто будував, молився і плекав цю землю до нас.         </a:t>
            </a:r>
          </a:p>
          <a:p>
            <a:pPr algn="just">
              <a:lnSpc>
                <a:spcPts val="3576"/>
              </a:lnSpc>
            </a:pPr>
            <a:r>
              <a:rPr lang="en-US" sz="2554">
                <a:solidFill>
                  <a:srgbClr val="000000"/>
                </a:solidFill>
                <a:latin typeface="Times New Roman"/>
                <a:ea typeface="Times New Roman"/>
                <a:cs typeface="Times New Roman"/>
                <a:sym typeface="Times New Roman"/>
              </a:rPr>
              <a:t>         Німецькі колонії не зникли безслідно – вони стали частиною нашого фундаменту. І наше завдання сьогодні – берегти цю багатогранність, адже саме в ній криється справжня сила і велич Коломиї.</a:t>
            </a:r>
          </a:p>
          <a:p>
            <a:pPr marL="0" lvl="1" indent="0" algn="ctr">
              <a:lnSpc>
                <a:spcPts val="3042"/>
              </a:lnSpc>
              <a:spcBef>
                <a:spcPct val="0"/>
              </a:spcBef>
            </a:pPr>
            <a:endParaRPr lang="en-US" sz="2554">
              <a:solidFill>
                <a:srgbClr val="000000"/>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5" name="Freeform 5"/>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6" name="Freeform 6"/>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7" name="TextBox 7"/>
          <p:cNvSpPr txBox="1"/>
          <p:nvPr/>
        </p:nvSpPr>
        <p:spPr>
          <a:xfrm>
            <a:off x="3616905" y="905012"/>
            <a:ext cx="11153285" cy="629413"/>
          </a:xfrm>
          <a:prstGeom prst="rect">
            <a:avLst/>
          </a:prstGeom>
        </p:spPr>
        <p:txBody>
          <a:bodyPr lIns="0" tIns="0" rIns="0" bIns="0" rtlCol="0" anchor="t">
            <a:spAutoFit/>
          </a:bodyPr>
          <a:lstStyle/>
          <a:p>
            <a:pPr marL="0" lvl="1" indent="0" algn="ctr">
              <a:lnSpc>
                <a:spcPts val="4704"/>
              </a:lnSpc>
              <a:spcBef>
                <a:spcPct val="0"/>
              </a:spcBef>
            </a:pPr>
            <a:r>
              <a:rPr lang="en-US" sz="4800">
                <a:solidFill>
                  <a:srgbClr val="724025"/>
                </a:solidFill>
                <a:latin typeface="Kuchek"/>
                <a:ea typeface="Kuchek"/>
                <a:cs typeface="Kuchek"/>
                <a:sym typeface="Kuchek"/>
              </a:rPr>
              <a:t>Список використаних джерел</a:t>
            </a:r>
          </a:p>
        </p:txBody>
      </p:sp>
      <p:sp>
        <p:nvSpPr>
          <p:cNvPr id="8" name="TextBox 8"/>
          <p:cNvSpPr txBox="1"/>
          <p:nvPr/>
        </p:nvSpPr>
        <p:spPr>
          <a:xfrm>
            <a:off x="1652555" y="1486800"/>
            <a:ext cx="15743646" cy="7941378"/>
          </a:xfrm>
          <a:prstGeom prst="rect">
            <a:avLst/>
          </a:prstGeom>
        </p:spPr>
        <p:txBody>
          <a:bodyPr lIns="0" tIns="0" rIns="0" bIns="0" rtlCol="0" anchor="t">
            <a:spAutoFit/>
          </a:bodyPr>
          <a:lstStyle/>
          <a:p>
            <a:pPr algn="l">
              <a:lnSpc>
                <a:spcPts val="2376"/>
              </a:lnSpc>
            </a:pPr>
            <a:r>
              <a:rPr lang="en-US" sz="1697">
                <a:solidFill>
                  <a:srgbClr val="000000"/>
                </a:solidFill>
                <a:latin typeface="Times New Roman"/>
                <a:ea typeface="Times New Roman"/>
                <a:cs typeface="Times New Roman"/>
                <a:sym typeface="Times New Roman"/>
              </a:rPr>
              <a:t>1.   Багінсберг, Коломия [Електронний ресурс]. Арт-Коло. 2012. URL: https://www.google.com/search?q=https://artkolo.org/2012/11/27/%D0%B1%D0%B0%D0%B3%D1%96%D0%BD%D1%81%D0%B1%D0%B5%D1%80%D0%B3-%D0%BA%D0%BE%D0%BB%D0%BE%D0%BC%D0%B8%D1%8F/</a:t>
            </a:r>
          </a:p>
          <a:p>
            <a:pPr algn="l">
              <a:lnSpc>
                <a:spcPts val="2376"/>
              </a:lnSpc>
            </a:pPr>
            <a:r>
              <a:rPr lang="en-US" sz="1697">
                <a:solidFill>
                  <a:srgbClr val="000000"/>
                </a:solidFill>
                <a:latin typeface="Times New Roman"/>
                <a:ea typeface="Times New Roman"/>
                <a:cs typeface="Times New Roman"/>
                <a:sym typeface="Times New Roman"/>
              </a:rPr>
              <a:t>2.   Баґінсберґ [Електронний ресурс]. Вікіпедія: вільна енциклопедія. URL: https://www.google.com/search?q=https://uk.wikipedia.org/wiki/%D0%91%D0%B0%D2%91%D1%96%D0%BD%D1%81%D0%B1%D0%B5%D1%80%D2%91</a:t>
            </a:r>
          </a:p>
          <a:p>
            <a:pPr algn="l">
              <a:lnSpc>
                <a:spcPts val="2376"/>
              </a:lnSpc>
            </a:pPr>
            <a:r>
              <a:rPr lang="en-US" sz="1697">
                <a:solidFill>
                  <a:srgbClr val="000000"/>
                </a:solidFill>
                <a:latin typeface="Times New Roman"/>
                <a:ea typeface="Times New Roman"/>
                <a:cs typeface="Times New Roman"/>
                <a:sym typeface="Times New Roman"/>
              </a:rPr>
              <a:t>3.   Давнє покинуте німецьке кладовище в Коломиї. Фоторепортаж [Електронний ресурс]. Інформатор Коломия. URL: https://kl.informator.ua/uk/davnye-pokynute-nimeczke-kladovyshhe-v-kolomyyi-fotoreportazh</a:t>
            </a:r>
          </a:p>
          <a:p>
            <a:pPr algn="l">
              <a:lnSpc>
                <a:spcPts val="2376"/>
              </a:lnSpc>
            </a:pPr>
            <a:r>
              <a:rPr lang="en-US" sz="1697">
                <a:solidFill>
                  <a:srgbClr val="000000"/>
                </a:solidFill>
                <a:latin typeface="Times New Roman"/>
                <a:ea typeface="Times New Roman"/>
                <a:cs typeface="Times New Roman"/>
                <a:sym typeface="Times New Roman"/>
              </a:rPr>
              <a:t>4.   Давній німецький цвинтар Коломиї: сліди покинутої колонії Маріягільф [Електронний ресурс]. Інформатор Коломия. URL: https://kl.informator.ua/uk/davniy-nimeckiy-cvintar-kolomiji-slidi-pokinutoji-koloniji-mariyagilf-video</a:t>
            </a:r>
          </a:p>
          <a:p>
            <a:pPr algn="l">
              <a:lnSpc>
                <a:spcPts val="2376"/>
              </a:lnSpc>
            </a:pPr>
            <a:r>
              <a:rPr lang="en-US" sz="1697">
                <a:solidFill>
                  <a:srgbClr val="000000"/>
                </a:solidFill>
                <a:latin typeface="Times New Roman"/>
                <a:ea typeface="Times New Roman"/>
                <a:cs typeface="Times New Roman"/>
                <a:sym typeface="Times New Roman"/>
              </a:rPr>
              <a:t>5.   Зруйнований і відбудований німецький костел в Коломиї, в який ніхто не ходить [Електронний ресурс]. Інформатор Коломия. URL: https://kl.informator.ua/uk/zrujnovanyj-i-vidbudovanyj-nimeczkyj-kostel-v-kolomyyi-v-yakyj-nihto-ne-hodyt</a:t>
            </a:r>
          </a:p>
          <a:p>
            <a:pPr algn="l">
              <a:lnSpc>
                <a:spcPts val="2376"/>
              </a:lnSpc>
            </a:pPr>
            <a:r>
              <a:rPr lang="en-US" sz="1697">
                <a:solidFill>
                  <a:srgbClr val="000000"/>
                </a:solidFill>
                <a:latin typeface="Times New Roman"/>
                <a:ea typeface="Times New Roman"/>
                <a:cs typeface="Times New Roman"/>
                <a:sym typeface="Times New Roman"/>
              </a:rPr>
              <a:t>6.   Клопоти посадника Коломиї [Електронний ресурс]. Коломия ВЕБ Портал. URL: https://kolomyya.org/histpub/historypub48.htm</a:t>
            </a:r>
          </a:p>
          <a:p>
            <a:pPr algn="l">
              <a:lnSpc>
                <a:spcPts val="2376"/>
              </a:lnSpc>
            </a:pPr>
            <a:r>
              <a:rPr lang="en-US" sz="1697">
                <a:solidFill>
                  <a:srgbClr val="000000"/>
                </a:solidFill>
                <a:latin typeface="Times New Roman"/>
                <a:ea typeface="Times New Roman"/>
                <a:cs typeface="Times New Roman"/>
                <a:sym typeface="Times New Roman"/>
              </a:rPr>
              <a:t>7.   Коломия-Багінсберг [Електронний ресурс]. Німецькі колоністи Галичини. URL: https://galiziendeutsche.in.ua/ua/page/routes_to_visit/kolomijabaginsberg</a:t>
            </a:r>
          </a:p>
          <a:p>
            <a:pPr algn="l">
              <a:lnSpc>
                <a:spcPts val="2376"/>
              </a:lnSpc>
            </a:pPr>
            <a:r>
              <a:rPr lang="en-US" sz="1697">
                <a:solidFill>
                  <a:srgbClr val="000000"/>
                </a:solidFill>
                <a:latin typeface="Times New Roman"/>
                <a:ea typeface="Times New Roman"/>
                <a:cs typeface="Times New Roman"/>
                <a:sym typeface="Times New Roman"/>
              </a:rPr>
              <a:t>8.   Коротко про історію німців Коломийщини [Електронний ресурс]. Товариство «Відродження». URL: https://kolomyya.org/wiedergeburt/about.htm</a:t>
            </a:r>
          </a:p>
          <a:p>
            <a:pPr algn="l">
              <a:lnSpc>
                <a:spcPts val="2376"/>
              </a:lnSpc>
            </a:pPr>
            <a:r>
              <a:rPr lang="en-US" sz="1697">
                <a:solidFill>
                  <a:srgbClr val="000000"/>
                </a:solidFill>
                <a:latin typeface="Times New Roman"/>
                <a:ea typeface="Times New Roman"/>
                <a:cs typeface="Times New Roman"/>
                <a:sym typeface="Times New Roman"/>
              </a:rPr>
              <a:t>9.   Маріягільф [Електронний ресурс]. Вікіпедія: вільна енциклопедія. URL: https://www.google.com/search?q=https://uk.wikipedia.org/wiki/%D0%9C%D0%B0%D1%80%D1%96%D1%8F%D0%B3%D1%96%D0%BB%D1%8C%D1%84_(%D0%9A%D0%BE%D0%BB%D0%BE%D0%BC%D0%B8%D1%8F)</a:t>
            </a:r>
          </a:p>
          <a:p>
            <a:pPr algn="l">
              <a:lnSpc>
                <a:spcPts val="2376"/>
              </a:lnSpc>
            </a:pPr>
            <a:r>
              <a:rPr lang="en-US" sz="1697">
                <a:solidFill>
                  <a:srgbClr val="000000"/>
                </a:solidFill>
                <a:latin typeface="Times New Roman"/>
                <a:ea typeface="Times New Roman"/>
                <a:cs typeface="Times New Roman"/>
                <a:sym typeface="Times New Roman"/>
              </a:rPr>
              <a:t>10. Німецька Коломия [Електронний ресурс]. Україна Інкогніта. URL: https://ukrainaincognita.com/ivano-frankivska-oblast/kolomyiskyi-raion/kolomyya/nimetska-kolomyya</a:t>
            </a:r>
          </a:p>
          <a:p>
            <a:pPr algn="l">
              <a:lnSpc>
                <a:spcPts val="2376"/>
              </a:lnSpc>
            </a:pPr>
            <a:r>
              <a:rPr lang="en-US" sz="1697">
                <a:solidFill>
                  <a:srgbClr val="000000"/>
                </a:solidFill>
                <a:latin typeface="Times New Roman"/>
                <a:ea typeface="Times New Roman"/>
                <a:cs typeface="Times New Roman"/>
                <a:sym typeface="Times New Roman"/>
              </a:rPr>
              <a:t>11. Німецька Коломия [Електронний ресурс]. Фіртка. URL: https://firtka.if.ua/blog/view/nimecka-kolomia114447</a:t>
            </a:r>
          </a:p>
          <a:p>
            <a:pPr algn="l">
              <a:lnSpc>
                <a:spcPts val="2376"/>
              </a:lnSpc>
            </a:pPr>
            <a:r>
              <a:rPr lang="en-US" sz="1697">
                <a:solidFill>
                  <a:srgbClr val="000000"/>
                </a:solidFill>
                <a:latin typeface="Times New Roman"/>
                <a:ea typeface="Times New Roman"/>
                <a:cs typeface="Times New Roman"/>
                <a:sym typeface="Times New Roman"/>
              </a:rPr>
              <a:t>12. Німецьке поселення Флеберг в Коломиї [Електронний ресурс]. Дзеркало Медіа. URL: https://dzerkalo.media/article/nimetske-poselennya-fleberg-v-kolomii</a:t>
            </a:r>
          </a:p>
          <a:p>
            <a:pPr algn="l">
              <a:lnSpc>
                <a:spcPts val="2376"/>
              </a:lnSpc>
            </a:pPr>
            <a:r>
              <a:rPr lang="en-US" sz="1697">
                <a:solidFill>
                  <a:srgbClr val="000000"/>
                </a:solidFill>
                <a:latin typeface="Times New Roman"/>
                <a:ea typeface="Times New Roman"/>
                <a:cs typeface="Times New Roman"/>
                <a:sym typeface="Times New Roman"/>
              </a:rPr>
              <a:t>13. Німецький слід в історії Коломиї [Електронний ресурс]. Коломия Сьогодні. URL: https://www.google.com/search?q=https://kolomyya.today/nimetskyj-slid-v-istoriyi-kolomyyi-foto-32276</a:t>
            </a:r>
          </a:p>
          <a:p>
            <a:pPr algn="l">
              <a:lnSpc>
                <a:spcPts val="2376"/>
              </a:lnSpc>
            </a:pPr>
            <a:r>
              <a:rPr lang="en-US" sz="1697">
                <a:solidFill>
                  <a:srgbClr val="000000"/>
                </a:solidFill>
                <a:latin typeface="Times New Roman"/>
                <a:ea typeface="Times New Roman"/>
                <a:cs typeface="Times New Roman"/>
                <a:sym typeface="Times New Roman"/>
              </a:rPr>
              <a:t>14. Прасольний кінець та колонія Баґінсберг: історія вулиці Петлюри у Коломиї [Електронний ресурс]. Інформатор Коломия. URL: https://www.google.com/search?q=https://www.facebook.com/kl.informator/posts/804948192130486/</a:t>
            </a:r>
          </a:p>
          <a:p>
            <a:pPr algn="l">
              <a:lnSpc>
                <a:spcPts val="2376"/>
              </a:lnSpc>
            </a:pPr>
            <a:r>
              <a:rPr lang="en-US" sz="1697">
                <a:solidFill>
                  <a:srgbClr val="000000"/>
                </a:solidFill>
                <a:latin typeface="Times New Roman"/>
                <a:ea typeface="Times New Roman"/>
                <a:cs typeface="Times New Roman"/>
                <a:sym typeface="Times New Roman"/>
              </a:rPr>
              <a:t>15. Прикарпатська Атлантида: німецько-протестантські спільноти Коломиї та Станиславова (ХІХ - 1-ша пол. ХХ ст.) [Електронний ресурс]. CyberLeninka. URL: https://cyberleninka.ru/article/n/prikarpatska-atlantida-nimetsko-protestantski-spilnoti-kolomiyi-ta-stanislavova-hih-1-sha-pol-hh-st</a:t>
            </a:r>
          </a:p>
          <a:p>
            <a:pPr marL="0" lvl="1" indent="0" algn="l">
              <a:lnSpc>
                <a:spcPts val="2096"/>
              </a:lnSpc>
              <a:spcBef>
                <a:spcPct val="0"/>
              </a:spcBef>
            </a:pPr>
            <a:endParaRPr lang="en-US" sz="1697">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612" b="-14609"/>
            </a:stretch>
          </a:blipFill>
        </p:spPr>
        <p:txBody>
          <a:bodyPr/>
          <a:lstStyle/>
          <a:p>
            <a:endParaRPr lang="uk-UA"/>
          </a:p>
        </p:txBody>
      </p:sp>
      <p:sp>
        <p:nvSpPr>
          <p:cNvPr id="3" name="Freeform 3"/>
          <p:cNvSpPr/>
          <p:nvPr/>
        </p:nvSpPr>
        <p:spPr>
          <a:xfrm>
            <a:off x="6309588" y="1758902"/>
            <a:ext cx="5668823" cy="1041002"/>
          </a:xfrm>
          <a:custGeom>
            <a:avLst/>
            <a:gdLst/>
            <a:ahLst/>
            <a:cxnLst/>
            <a:rect l="l" t="t" r="r" b="b"/>
            <a:pathLst>
              <a:path w="5668823" h="1041002">
                <a:moveTo>
                  <a:pt x="0" y="0"/>
                </a:moveTo>
                <a:lnTo>
                  <a:pt x="5668824" y="0"/>
                </a:lnTo>
                <a:lnTo>
                  <a:pt x="5668824" y="1041003"/>
                </a:lnTo>
                <a:lnTo>
                  <a:pt x="0" y="1041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uk-UA"/>
          </a:p>
        </p:txBody>
      </p:sp>
      <p:sp>
        <p:nvSpPr>
          <p:cNvPr id="4" name="Freeform 4"/>
          <p:cNvSpPr/>
          <p:nvPr/>
        </p:nvSpPr>
        <p:spPr>
          <a:xfrm>
            <a:off x="14872589" y="335288"/>
            <a:ext cx="3164784" cy="3164784"/>
          </a:xfrm>
          <a:custGeom>
            <a:avLst/>
            <a:gdLst/>
            <a:ahLst/>
            <a:cxnLst/>
            <a:rect l="l" t="t" r="r" b="b"/>
            <a:pathLst>
              <a:path w="3164784" h="3164784">
                <a:moveTo>
                  <a:pt x="0" y="0"/>
                </a:moveTo>
                <a:lnTo>
                  <a:pt x="3164784" y="0"/>
                </a:lnTo>
                <a:lnTo>
                  <a:pt x="3164784" y="3164784"/>
                </a:lnTo>
                <a:lnTo>
                  <a:pt x="0" y="31647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uk-UA"/>
          </a:p>
        </p:txBody>
      </p:sp>
      <p:sp>
        <p:nvSpPr>
          <p:cNvPr id="5" name="Freeform 5"/>
          <p:cNvSpPr/>
          <p:nvPr/>
        </p:nvSpPr>
        <p:spPr>
          <a:xfrm flipV="1">
            <a:off x="14872589" y="6758878"/>
            <a:ext cx="3164784" cy="3164784"/>
          </a:xfrm>
          <a:custGeom>
            <a:avLst/>
            <a:gdLst/>
            <a:ahLst/>
            <a:cxnLst/>
            <a:rect l="l" t="t" r="r" b="b"/>
            <a:pathLst>
              <a:path w="3164784" h="3164784">
                <a:moveTo>
                  <a:pt x="0" y="3164784"/>
                </a:moveTo>
                <a:lnTo>
                  <a:pt x="3164784" y="3164784"/>
                </a:lnTo>
                <a:lnTo>
                  <a:pt x="3164784" y="0"/>
                </a:lnTo>
                <a:lnTo>
                  <a:pt x="0" y="0"/>
                </a:lnTo>
                <a:lnTo>
                  <a:pt x="0" y="316478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uk-UA"/>
          </a:p>
        </p:txBody>
      </p:sp>
      <p:sp>
        <p:nvSpPr>
          <p:cNvPr id="6" name="Freeform 6"/>
          <p:cNvSpPr/>
          <p:nvPr/>
        </p:nvSpPr>
        <p:spPr>
          <a:xfrm flipH="1">
            <a:off x="349722" y="335288"/>
            <a:ext cx="3164784" cy="3164784"/>
          </a:xfrm>
          <a:custGeom>
            <a:avLst/>
            <a:gdLst/>
            <a:ahLst/>
            <a:cxnLst/>
            <a:rect l="l" t="t" r="r" b="b"/>
            <a:pathLst>
              <a:path w="3164784" h="3164784">
                <a:moveTo>
                  <a:pt x="3164784" y="0"/>
                </a:moveTo>
                <a:lnTo>
                  <a:pt x="0" y="0"/>
                </a:lnTo>
                <a:lnTo>
                  <a:pt x="0" y="3164784"/>
                </a:lnTo>
                <a:lnTo>
                  <a:pt x="3164784" y="3164784"/>
                </a:lnTo>
                <a:lnTo>
                  <a:pt x="3164784"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uk-UA"/>
          </a:p>
        </p:txBody>
      </p:sp>
      <p:sp>
        <p:nvSpPr>
          <p:cNvPr id="7" name="Freeform 7"/>
          <p:cNvSpPr/>
          <p:nvPr/>
        </p:nvSpPr>
        <p:spPr>
          <a:xfrm flipH="1" flipV="1">
            <a:off x="349722" y="6758878"/>
            <a:ext cx="3164784" cy="3164784"/>
          </a:xfrm>
          <a:custGeom>
            <a:avLst/>
            <a:gdLst/>
            <a:ahLst/>
            <a:cxnLst/>
            <a:rect l="l" t="t" r="r" b="b"/>
            <a:pathLst>
              <a:path w="3164784" h="3164784">
                <a:moveTo>
                  <a:pt x="3164784" y="3164784"/>
                </a:moveTo>
                <a:lnTo>
                  <a:pt x="0" y="3164784"/>
                </a:lnTo>
                <a:lnTo>
                  <a:pt x="0" y="0"/>
                </a:lnTo>
                <a:lnTo>
                  <a:pt x="3164784" y="0"/>
                </a:lnTo>
                <a:lnTo>
                  <a:pt x="3164784" y="316478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uk-UA"/>
          </a:p>
        </p:txBody>
      </p:sp>
      <p:sp>
        <p:nvSpPr>
          <p:cNvPr id="8" name="TextBox 8"/>
          <p:cNvSpPr txBox="1"/>
          <p:nvPr/>
        </p:nvSpPr>
        <p:spPr>
          <a:xfrm>
            <a:off x="2536513" y="4184079"/>
            <a:ext cx="13214975" cy="1352549"/>
          </a:xfrm>
          <a:prstGeom prst="rect">
            <a:avLst/>
          </a:prstGeom>
        </p:spPr>
        <p:txBody>
          <a:bodyPr lIns="0" tIns="0" rIns="0" bIns="0" rtlCol="0" anchor="t">
            <a:spAutoFit/>
          </a:bodyPr>
          <a:lstStyle/>
          <a:p>
            <a:pPr marL="0" lvl="1" indent="0" algn="ctr">
              <a:lnSpc>
                <a:spcPts val="10199"/>
              </a:lnSpc>
              <a:spcBef>
                <a:spcPct val="0"/>
              </a:spcBef>
            </a:pPr>
            <a:r>
              <a:rPr lang="en-US" sz="9999">
                <a:solidFill>
                  <a:srgbClr val="724025"/>
                </a:solidFill>
                <a:latin typeface="Kuchek"/>
                <a:ea typeface="Kuchek"/>
                <a:cs typeface="Kuchek"/>
                <a:sym typeface="Kuchek"/>
              </a:rPr>
              <a:t>Дякую за увагу!</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1733</Words>
  <Application>Microsoft Office PowerPoint</Application>
  <PresentationFormat>Довільний</PresentationFormat>
  <Paragraphs>58</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Calibri</vt:lpstr>
      <vt:lpstr>Times New Roman Bold</vt:lpstr>
      <vt:lpstr>Kuchek</vt:lpstr>
      <vt:lpstr>Arial</vt:lpstr>
      <vt:lpstr>Times New Roman</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«Коломийські німці: спадщина Маріягільфу та Багінсберга»</dc:title>
  <cp:lastModifiedBy>Sergio Dosinchuk</cp:lastModifiedBy>
  <cp:revision>1</cp:revision>
  <dcterms:created xsi:type="dcterms:W3CDTF">2006-08-16T00:00:00Z</dcterms:created>
  <dcterms:modified xsi:type="dcterms:W3CDTF">2026-04-21T21:21:37Z</dcterms:modified>
  <dc:identifier>DAHHg06v4ks</dc:identifier>
</cp:coreProperties>
</file>