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67" r:id="rId5"/>
    <p:sldId id="259" r:id="rId6"/>
    <p:sldId id="260" r:id="rId7"/>
    <p:sldId id="261" r:id="rId8"/>
    <p:sldId id="263" r:id="rId9"/>
    <p:sldId id="264" r:id="rId10"/>
    <p:sldId id="268" r:id="rId11"/>
    <p:sldId id="265" r:id="rId12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CA49A3-27E4-4BD3-8DC8-B89D95539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6FCB42A-B641-4619-AB58-9D943FB6B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78E1D3-666B-42BE-8266-CAA7FFF24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18B0-157C-4A4E-AD96-FAB2D528A72D}" type="datetimeFigureOut">
              <a:rPr lang="ru-UA" smtClean="0"/>
              <a:t>08.04.2026</a:t>
            </a:fld>
            <a:endParaRPr lang="ru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12ACBD-8488-4249-9D70-DCA2591FF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83715A-BB8B-42C8-B429-3C1897781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2874-93C1-40DA-9C36-C837A8C3EBA0}" type="slidenum">
              <a:rPr lang="ru-UA" smtClean="0"/>
              <a:t>‹#›</a:t>
            </a:fld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683798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0BEE72-DA74-458B-9B1D-F9747DC7D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F93D3F-8CCF-4292-9375-780D1A6F4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6ABF2E-0D8D-4F73-B8C3-FFA661381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18B0-157C-4A4E-AD96-FAB2D528A72D}" type="datetimeFigureOut">
              <a:rPr lang="ru-UA" smtClean="0"/>
              <a:t>08.04.2026</a:t>
            </a:fld>
            <a:endParaRPr lang="ru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7F35B7-4B9F-4DF6-8A75-5E3A4EAC6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17B2DB-D2F5-4F34-8CD0-CFA907F7A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2874-93C1-40DA-9C36-C837A8C3EBA0}" type="slidenum">
              <a:rPr lang="ru-UA" smtClean="0"/>
              <a:t>‹#›</a:t>
            </a:fld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4838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2CD5B-D74D-465B-8EB0-9F947FDF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68DE02-16BA-4A59-9C31-25A077E9C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A9D6CC-A457-498A-AB89-22A98F4A4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18B0-157C-4A4E-AD96-FAB2D528A72D}" type="datetimeFigureOut">
              <a:rPr lang="ru-UA" smtClean="0"/>
              <a:t>08.04.2026</a:t>
            </a:fld>
            <a:endParaRPr lang="ru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4A82B5-A05A-44FD-ABCA-F841550FA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FEE869-28DF-4BE5-8D43-7803FAABC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2874-93C1-40DA-9C36-C837A8C3EBA0}" type="slidenum">
              <a:rPr lang="ru-UA" smtClean="0"/>
              <a:t>‹#›</a:t>
            </a:fld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965878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F84EE5-A288-4F3D-B9A8-CD1E39521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773E21-FB5B-4E75-88EF-88281E7EA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1B89DE-B925-48DC-88AF-75CE06EC65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4DC30F-B97A-400F-BFCD-6957D1445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18B0-157C-4A4E-AD96-FAB2D528A72D}" type="datetimeFigureOut">
              <a:rPr lang="ru-UA" smtClean="0"/>
              <a:t>08.04.2026</a:t>
            </a:fld>
            <a:endParaRPr lang="ru-UA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65D827-69F8-458D-A911-4396DC079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B72DA6-C1EC-44E9-BCD9-50B0B4726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2874-93C1-40DA-9C36-C837A8C3EBA0}" type="slidenum">
              <a:rPr lang="ru-UA" smtClean="0"/>
              <a:t>‹#›</a:t>
            </a:fld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89285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4DD73-6E79-4CBB-8FE3-6E44220B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4D780D-1002-43DC-BB3E-24A775A03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12078E-C855-4837-97C8-929C5ABCA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9A2B15-751B-4B5E-B03E-9CD206AF21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5F34140-4C87-4F46-B090-12DB24CF86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A92EB97-95C5-49D6-986B-E268AE973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18B0-157C-4A4E-AD96-FAB2D528A72D}" type="datetimeFigureOut">
              <a:rPr lang="ru-UA" smtClean="0"/>
              <a:t>08.04.2026</a:t>
            </a:fld>
            <a:endParaRPr lang="ru-UA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8C040C9-3C2D-4236-B83C-F54D4A58B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92AFDB9-3B4D-46A0-98BF-F9519EC02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2874-93C1-40DA-9C36-C837A8C3EBA0}" type="slidenum">
              <a:rPr lang="ru-UA" smtClean="0"/>
              <a:t>‹#›</a:t>
            </a:fld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19837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583F37-D913-43DD-BB5B-BD265908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FABAC85-0D16-4E28-A8B0-CA7E0175F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18B0-157C-4A4E-AD96-FAB2D528A72D}" type="datetimeFigureOut">
              <a:rPr lang="ru-UA" smtClean="0"/>
              <a:t>08.04.2026</a:t>
            </a:fld>
            <a:endParaRPr lang="ru-UA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BBB592F-9AC8-475C-B3C7-9E6ECCFD8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F458B97-BBAC-49FD-85F8-F17AACCCF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2874-93C1-40DA-9C36-C837A8C3EBA0}" type="slidenum">
              <a:rPr lang="ru-UA" smtClean="0"/>
              <a:t>‹#›</a:t>
            </a:fld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57528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9A143DA-4252-4A6E-BBEA-38CBE5FCA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18B0-157C-4A4E-AD96-FAB2D528A72D}" type="datetimeFigureOut">
              <a:rPr lang="ru-UA" smtClean="0"/>
              <a:t>08.04.2026</a:t>
            </a:fld>
            <a:endParaRPr lang="ru-UA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0FF749-2B9D-40B4-93CF-04BFBB15A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86F2E3-21FA-4CDE-9ED2-3FAF6A52C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2874-93C1-40DA-9C36-C837A8C3EBA0}" type="slidenum">
              <a:rPr lang="ru-UA" smtClean="0"/>
              <a:t>‹#›</a:t>
            </a:fld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909798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F980E0-FD0D-4C58-9BFA-FBF3101A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83A8C4-8915-4071-9B44-E05C04D06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F82756-E0C3-4ADD-853F-78DA3560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9FC5F2-629C-4F90-A4A9-477943086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18B0-157C-4A4E-AD96-FAB2D528A72D}" type="datetimeFigureOut">
              <a:rPr lang="ru-UA" smtClean="0"/>
              <a:t>08.04.2026</a:t>
            </a:fld>
            <a:endParaRPr lang="ru-UA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B6E87F-C695-46B2-8197-31F1F31C7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1050EA-9BE2-4907-B0B4-931537A85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2874-93C1-40DA-9C36-C837A8C3EBA0}" type="slidenum">
              <a:rPr lang="ru-UA" smtClean="0"/>
              <a:t>‹#›</a:t>
            </a:fld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71871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D6C46-6E53-4095-9BD9-F26640BCE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B23D0D0-FAFB-4DD9-8B22-C36CF9E61E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CA0E17-2667-4FC4-B2E4-6CC4E17C2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2897D3-A9E1-406D-B54D-623B54A25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18B0-157C-4A4E-AD96-FAB2D528A72D}" type="datetimeFigureOut">
              <a:rPr lang="ru-UA" smtClean="0"/>
              <a:t>08.04.2026</a:t>
            </a:fld>
            <a:endParaRPr lang="ru-UA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AEEB9F-2B82-43E4-A111-AFA5C7F81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6D259E-9B3B-4CF0-9262-F87EAE489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2874-93C1-40DA-9C36-C837A8C3EBA0}" type="slidenum">
              <a:rPr lang="ru-UA" smtClean="0"/>
              <a:t>‹#›</a:t>
            </a:fld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64691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1C3E11-4920-481C-BB6D-50CDA69AB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370BDE2-0119-42DF-8797-F2CEE29A3B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691AF6-896C-4E48-815B-429CBDF78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18B0-157C-4A4E-AD96-FAB2D528A72D}" type="datetimeFigureOut">
              <a:rPr lang="ru-UA" smtClean="0"/>
              <a:t>08.04.2026</a:t>
            </a:fld>
            <a:endParaRPr lang="ru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ECE875-FE6D-4887-841F-18F1EB6A4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E30E00-6A0E-46C5-9156-5D771A6C9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2874-93C1-40DA-9C36-C837A8C3EBA0}" type="slidenum">
              <a:rPr lang="ru-UA" smtClean="0"/>
              <a:t>‹#›</a:t>
            </a:fld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76974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A82B6D9-DE9C-4501-B925-A0E8DDAF46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750E44-D16A-4A84-AB74-25F578DF2D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6652E3-7C31-4527-9E01-491D62031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18B0-157C-4A4E-AD96-FAB2D528A72D}" type="datetimeFigureOut">
              <a:rPr lang="ru-UA" smtClean="0"/>
              <a:t>08.04.2026</a:t>
            </a:fld>
            <a:endParaRPr lang="ru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89D81B-D833-4EC4-A7FE-EE24805C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B6922B-BDB7-4C55-8CE6-C5A81C80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52874-93C1-40DA-9C36-C837A8C3EBA0}" type="slidenum">
              <a:rPr lang="ru-UA" smtClean="0"/>
              <a:t>‹#›</a:t>
            </a:fld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0368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C375B7-945D-4DC6-9C9A-486F88220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C2BEA1-011D-4BEE-8683-326E7DE72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0452EC-C1A8-4DC8-AB81-C984FA7840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B18B0-157C-4A4E-AD96-FAB2D528A72D}" type="datetimeFigureOut">
              <a:rPr lang="ru-UA" smtClean="0"/>
              <a:t>08.04.2026</a:t>
            </a:fld>
            <a:endParaRPr lang="ru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4129B9-B818-4F04-89F2-A0FD1E851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205D1A-76BC-4D82-ACCB-F83F69B8B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52874-93C1-40DA-9C36-C837A8C3EBA0}" type="slidenum">
              <a:rPr lang="ru-UA" smtClean="0"/>
              <a:t>‹#›</a:t>
            </a:fld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2105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17" Type="http://schemas.microsoft.com/office/2007/relationships/hdphoto" Target="../media/hdphoto7.wdp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3.wdp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9.wdp"/><Relationship Id="rId3" Type="http://schemas.openxmlformats.org/officeDocument/2006/relationships/image" Target="../media/image10.png"/><Relationship Id="rId7" Type="http://schemas.microsoft.com/office/2007/relationships/hdphoto" Target="../media/hdphoto6.wdp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microsoft.com/office/2007/relationships/hdphoto" Target="../media/hdphoto5.wdp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8.wdp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microsoft.com/office/2007/relationships/hdphoto" Target="../media/hdphoto5.wdp"/><Relationship Id="rId12" Type="http://schemas.microsoft.com/office/2007/relationships/hdphoto" Target="../media/hdphoto10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microsoft.com/office/2007/relationships/hdphoto" Target="../media/hdphoto2.wdp"/><Relationship Id="rId10" Type="http://schemas.openxmlformats.org/officeDocument/2006/relationships/image" Target="../media/image14.jpeg"/><Relationship Id="rId4" Type="http://schemas.openxmlformats.org/officeDocument/2006/relationships/image" Target="../media/image4.png"/><Relationship Id="rId9" Type="http://schemas.openxmlformats.org/officeDocument/2006/relationships/image" Target="../media/image13.jpeg"/><Relationship Id="rId14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microsoft.com/office/2007/relationships/hdphoto" Target="../media/hdphoto11.wdp"/><Relationship Id="rId5" Type="http://schemas.microsoft.com/office/2007/relationships/hdphoto" Target="../media/hdphoto6.wdp"/><Relationship Id="rId15" Type="http://schemas.openxmlformats.org/officeDocument/2006/relationships/image" Target="../media/image20.pn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microsoft.com/office/2007/relationships/hdphoto" Target="../media/hdphoto5.wdp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microsoft.com/office/2007/relationships/hdphoto" Target="../media/hdphoto12.wdp"/><Relationship Id="rId5" Type="http://schemas.microsoft.com/office/2007/relationships/hdphoto" Target="../media/hdphoto6.wdp"/><Relationship Id="rId1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image" Target="../media/image8.png"/><Relationship Id="rId9" Type="http://schemas.microsoft.com/office/2007/relationships/hdphoto" Target="../media/hdphoto5.wdp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6.wdp"/><Relationship Id="rId3" Type="http://schemas.openxmlformats.org/officeDocument/2006/relationships/image" Target="../media/image27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9.png"/><Relationship Id="rId5" Type="http://schemas.openxmlformats.org/officeDocument/2006/relationships/image" Target="../media/image2.png"/><Relationship Id="rId15" Type="http://schemas.openxmlformats.org/officeDocument/2006/relationships/image" Target="../media/image31.png"/><Relationship Id="rId10" Type="http://schemas.openxmlformats.org/officeDocument/2006/relationships/image" Target="../media/image28.png"/><Relationship Id="rId4" Type="http://schemas.microsoft.com/office/2007/relationships/hdphoto" Target="../media/hdphoto13.wdp"/><Relationship Id="rId9" Type="http://schemas.microsoft.com/office/2007/relationships/hdphoto" Target="../media/hdphoto5.wdp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microsoft.com/office/2007/relationships/hdphoto" Target="../media/hdphoto14.wdp"/><Relationship Id="rId5" Type="http://schemas.microsoft.com/office/2007/relationships/hdphoto" Target="../media/hdphoto6.wdp"/><Relationship Id="rId15" Type="http://schemas.openxmlformats.org/officeDocument/2006/relationships/image" Target="../media/image36.png"/><Relationship Id="rId10" Type="http://schemas.openxmlformats.org/officeDocument/2006/relationships/image" Target="../media/image32.png"/><Relationship Id="rId4" Type="http://schemas.openxmlformats.org/officeDocument/2006/relationships/image" Target="../media/image8.png"/><Relationship Id="rId9" Type="http://schemas.microsoft.com/office/2007/relationships/hdphoto" Target="../media/hdphoto5.wdp"/><Relationship Id="rId1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40.jpeg"/><Relationship Id="rId3" Type="http://schemas.openxmlformats.org/officeDocument/2006/relationships/image" Target="../media/image2.png"/><Relationship Id="rId7" Type="http://schemas.microsoft.com/office/2007/relationships/hdphoto" Target="../media/hdphoto5.wdp"/><Relationship Id="rId12" Type="http://schemas.openxmlformats.org/officeDocument/2006/relationships/image" Target="../media/image39.png"/><Relationship Id="rId17" Type="http://schemas.openxmlformats.org/officeDocument/2006/relationships/image" Target="../media/image43.jpeg"/><Relationship Id="rId2" Type="http://schemas.openxmlformats.org/officeDocument/2006/relationships/image" Target="../media/image1.png"/><Relationship Id="rId16" Type="http://schemas.microsoft.com/office/2007/relationships/hdphoto" Target="../media/hdphoto15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38.jpeg"/><Relationship Id="rId5" Type="http://schemas.microsoft.com/office/2007/relationships/hdphoto" Target="../media/hdphoto2.wdp"/><Relationship Id="rId15" Type="http://schemas.openxmlformats.org/officeDocument/2006/relationships/image" Target="../media/image42.png"/><Relationship Id="rId10" Type="http://schemas.openxmlformats.org/officeDocument/2006/relationships/image" Target="../media/image37.jpeg"/><Relationship Id="rId4" Type="http://schemas.openxmlformats.org/officeDocument/2006/relationships/image" Target="../media/image4.png"/><Relationship Id="rId9" Type="http://schemas.microsoft.com/office/2007/relationships/hdphoto" Target="../media/hdphoto6.wdp"/><Relationship Id="rId1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46.png"/><Relationship Id="rId18" Type="http://schemas.openxmlformats.org/officeDocument/2006/relationships/image" Target="../media/image49.png"/><Relationship Id="rId3" Type="http://schemas.openxmlformats.org/officeDocument/2006/relationships/image" Target="../media/image2.png"/><Relationship Id="rId7" Type="http://schemas.microsoft.com/office/2007/relationships/hdphoto" Target="../media/hdphoto5.wdp"/><Relationship Id="rId12" Type="http://schemas.openxmlformats.org/officeDocument/2006/relationships/image" Target="../media/image45.png"/><Relationship Id="rId17" Type="http://schemas.microsoft.com/office/2007/relationships/hdphoto" Target="../media/hdphoto18.wdp"/><Relationship Id="rId2" Type="http://schemas.openxmlformats.org/officeDocument/2006/relationships/image" Target="../media/image1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microsoft.com/office/2007/relationships/hdphoto" Target="../media/hdphoto16.wdp"/><Relationship Id="rId5" Type="http://schemas.microsoft.com/office/2007/relationships/hdphoto" Target="../media/hdphoto2.wdp"/><Relationship Id="rId15" Type="http://schemas.microsoft.com/office/2007/relationships/hdphoto" Target="../media/hdphoto17.wdp"/><Relationship Id="rId10" Type="http://schemas.openxmlformats.org/officeDocument/2006/relationships/image" Target="../media/image44.png"/><Relationship Id="rId4" Type="http://schemas.openxmlformats.org/officeDocument/2006/relationships/image" Target="../media/image4.png"/><Relationship Id="rId9" Type="http://schemas.microsoft.com/office/2007/relationships/hdphoto" Target="../media/hdphoto6.wdp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52.png"/><Relationship Id="rId3" Type="http://schemas.openxmlformats.org/officeDocument/2006/relationships/image" Target="../media/image2.png"/><Relationship Id="rId7" Type="http://schemas.microsoft.com/office/2007/relationships/hdphoto" Target="../media/hdphoto5.wdp"/><Relationship Id="rId12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microsoft.com/office/2007/relationships/hdphoto" Target="../media/hdphoto19.wdp"/><Relationship Id="rId5" Type="http://schemas.microsoft.com/office/2007/relationships/hdphoto" Target="../media/hdphoto2.wdp"/><Relationship Id="rId15" Type="http://schemas.openxmlformats.org/officeDocument/2006/relationships/image" Target="../media/image54.png"/><Relationship Id="rId10" Type="http://schemas.openxmlformats.org/officeDocument/2006/relationships/image" Target="../media/image50.png"/><Relationship Id="rId4" Type="http://schemas.openxmlformats.org/officeDocument/2006/relationships/image" Target="../media/image4.png"/><Relationship Id="rId9" Type="http://schemas.microsoft.com/office/2007/relationships/hdphoto" Target="../media/hdphoto6.wdp"/><Relationship Id="rId1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hyperlink" Target="https://www.unesco.org/" TargetMode="External"/><Relationship Id="rId3" Type="http://schemas.openxmlformats.org/officeDocument/2006/relationships/image" Target="../media/image2.png"/><Relationship Id="rId7" Type="http://schemas.microsoft.com/office/2007/relationships/hdphoto" Target="../media/hdphoto5.wdp"/><Relationship Id="rId12" Type="http://schemas.openxmlformats.org/officeDocument/2006/relationships/hyperlink" Target="https://azerbaijan.trave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hyperlink" Target="https://mkip.gov.ua/" TargetMode="External"/><Relationship Id="rId5" Type="http://schemas.microsoft.com/office/2007/relationships/hdphoto" Target="../media/hdphoto2.wdp"/><Relationship Id="rId10" Type="http://schemas.openxmlformats.org/officeDocument/2006/relationships/image" Target="../media/image55.png"/><Relationship Id="rId4" Type="http://schemas.openxmlformats.org/officeDocument/2006/relationships/image" Target="../media/image4.png"/><Relationship Id="rId9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4E28484-37E1-4164-95CC-B13E7A323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6" name="Picture 6" descr="изображение вырезки">
            <a:extLst>
              <a:ext uri="{FF2B5EF4-FFF2-40B4-BE49-F238E27FC236}">
                <a16:creationId xmlns:a16="http://schemas.microsoft.com/office/drawing/2014/main" id="{F6FA2276-391E-45DE-9743-1D2F7E527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1020259" y="4411159"/>
            <a:ext cx="3467100" cy="142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изображение вырезки">
            <a:extLst>
              <a:ext uri="{FF2B5EF4-FFF2-40B4-BE49-F238E27FC236}">
                <a16:creationId xmlns:a16="http://schemas.microsoft.com/office/drawing/2014/main" id="{F6E15700-1FB1-44FD-8912-23CDD4E291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992921" y="982158"/>
            <a:ext cx="3390900" cy="1426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54DB77C9-9A13-4403-94D1-4645D40D7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93" b="98817" l="9716" r="89836">
                        <a14:foregroundMark x1="42601" y1="26982" x2="36921" y2="19053"/>
                        <a14:foregroundMark x1="36921" y1="19053" x2="36024" y2="11834"/>
                        <a14:foregroundMark x1="36024" y1="11834" x2="43946" y2="7811"/>
                        <a14:foregroundMark x1="43946" y1="7811" x2="52765" y2="7456"/>
                        <a14:foregroundMark x1="52765" y1="7456" x2="57549" y2="14438"/>
                        <a14:foregroundMark x1="57549" y1="14438" x2="57698" y2="14911"/>
                        <a14:foregroundMark x1="39013" y1="15030" x2="35575" y2="8521"/>
                        <a14:foregroundMark x1="35575" y1="8521" x2="48879" y2="4260"/>
                        <a14:foregroundMark x1="48879" y1="4260" x2="58296" y2="3550"/>
                        <a14:foregroundMark x1="58296" y1="3550" x2="59940" y2="9467"/>
                        <a14:foregroundMark x1="36472" y1="7101" x2="45241" y2="3474"/>
                        <a14:foregroundMark x1="34978" y1="90178" x2="34380" y2="97160"/>
                        <a14:foregroundMark x1="34380" y1="97160" x2="52915" y2="98343"/>
                        <a14:foregroundMark x1="52915" y1="98343" x2="60688" y2="94675"/>
                        <a14:foregroundMark x1="60688" y1="94675" x2="61883" y2="83314"/>
                        <a14:foregroundMark x1="32287" y1="96805" x2="69357" y2="98817"/>
                        <a14:foregroundMark x1="69357" y1="98817" x2="69955" y2="91716"/>
                        <a14:foregroundMark x1="69955" y1="91716" x2="69955" y2="91716"/>
                        <a14:foregroundMark x1="61286" y1="15266" x2="62332" y2="22249"/>
                        <a14:foregroundMark x1="62332" y1="22249" x2="59492" y2="15621"/>
                        <a14:foregroundMark x1="59492" y1="15621" x2="59940" y2="15030"/>
                        <a14:foregroundMark x1="40060" y1="25562" x2="35277" y2="19527"/>
                        <a14:foregroundMark x1="35277" y1="19527" x2="33483" y2="11716"/>
                        <a14:foregroundMark x1="33483" y1="11716" x2="40658" y2="9467"/>
                        <a14:foregroundMark x1="36472" y1="22959" x2="43797" y2="27101"/>
                        <a14:foregroundMark x1="43797" y1="27101" x2="45740" y2="26391"/>
                        <a14:foregroundMark x1="36173" y1="7929" x2="43049" y2="3432"/>
                        <a14:backgroundMark x1="38266" y1="1302" x2="57549" y2="1420"/>
                        <a14:backgroundMark x1="57549" y1="1420" x2="61883" y2="13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91" y="3009900"/>
            <a:ext cx="3046413" cy="3848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305C334-5BFC-4E27-B6BA-ADD5B74B7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51" b="98546" l="3261" r="94158">
                        <a14:foregroundMark x1="39946" y1="5671" x2="23777" y2="1551"/>
                        <a14:foregroundMark x1="23777" y1="1551" x2="5299" y2="5284"/>
                        <a14:foregroundMark x1="5299" y1="5284" x2="3261" y2="12991"/>
                        <a14:foregroundMark x1="3261" y1="12991" x2="9918" y2="22492"/>
                        <a14:foregroundMark x1="9918" y1="22492" x2="11549" y2="23461"/>
                        <a14:foregroundMark x1="63995" y1="12215" x2="62228" y2="4702"/>
                        <a14:foregroundMark x1="62228" y1="4702" x2="46196" y2="0"/>
                        <a14:foregroundMark x1="46196" y1="0" x2="19158" y2="921"/>
                        <a14:foregroundMark x1="19158" y1="921" x2="4484" y2="6980"/>
                        <a14:foregroundMark x1="4484" y1="6980" x2="4484" y2="9840"/>
                        <a14:foregroundMark x1="12228" y1="14154" x2="13723" y2="89481"/>
                        <a14:foregroundMark x1="13723" y1="89481" x2="33424" y2="94426"/>
                        <a14:foregroundMark x1="33424" y1="94426" x2="55435" y2="95347"/>
                        <a14:foregroundMark x1="55435" y1="95347" x2="82880" y2="90548"/>
                        <a14:foregroundMark x1="82880" y1="90548" x2="94293" y2="83713"/>
                        <a14:foregroundMark x1="94293" y1="83713" x2="74457" y2="83568"/>
                        <a14:foregroundMark x1="74457" y1="83568" x2="59783" y2="89094"/>
                        <a14:foregroundMark x1="59783" y1="89094" x2="59375" y2="89433"/>
                        <a14:foregroundMark x1="24321" y1="82210" x2="15217" y2="63791"/>
                        <a14:foregroundMark x1="15217" y1="63791" x2="19565" y2="34513"/>
                        <a14:foregroundMark x1="19565" y1="34513" x2="12636" y2="26466"/>
                        <a14:foregroundMark x1="12636" y1="26466" x2="5707" y2="86912"/>
                        <a14:foregroundMark x1="5707" y1="86912" x2="23913" y2="74018"/>
                        <a14:foregroundMark x1="23913" y1="74018" x2="23234" y2="67911"/>
                        <a14:foregroundMark x1="4891" y1="72661" x2="4755" y2="93214"/>
                        <a14:foregroundMark x1="4755" y1="93214" x2="67527" y2="98546"/>
                        <a14:foregroundMark x1="67527" y1="98546" x2="72147" y2="89772"/>
                        <a14:foregroundMark x1="72147" y1="89772" x2="52310" y2="85022"/>
                        <a14:foregroundMark x1="52310" y1="85022" x2="45788" y2="85022"/>
                        <a14:foregroundMark x1="4891" y1="4847" x2="32337" y2="679"/>
                        <a14:foregroundMark x1="32337" y1="679" x2="58313" y2="2827"/>
                        <a14:foregroundMark x1="62531" y1="4210" x2="64266" y2="10276"/>
                        <a14:foregroundMark x1="64266" y1="10276" x2="48098" y2="13185"/>
                        <a14:backgroundMark x1="60190" y1="2230" x2="67935" y2="4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759253" y="0"/>
            <a:ext cx="2432746" cy="6819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1D3ADA28-D6EE-44B1-A5DC-5EC17A35C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46" b="97274" l="9779" r="95572">
                        <a14:foregroundMark x1="41144" y1="18463" x2="39852" y2="11524"/>
                        <a14:foregroundMark x1="39852" y1="11524" x2="49446" y2="7311"/>
                        <a14:foregroundMark x1="49446" y1="7311" x2="55351" y2="15118"/>
                        <a14:foregroundMark x1="55351" y1="15118" x2="55535" y2="16853"/>
                        <a14:foregroundMark x1="44465" y1="4461" x2="54797" y2="4337"/>
                        <a14:foregroundMark x1="78229" y1="44981" x2="90037" y2="53408"/>
                        <a14:foregroundMark x1="90037" y1="53408" x2="96329" y2="65079"/>
                        <a14:foregroundMark x1="93829" y1="76792" x2="89299" y2="81660"/>
                        <a14:foregroundMark x1="89299" y1="81660" x2="87454" y2="55390"/>
                        <a14:foregroundMark x1="41513" y1="69021" x2="39668" y2="77819"/>
                        <a14:foregroundMark x1="39668" y1="77819" x2="42251" y2="89467"/>
                        <a14:foregroundMark x1="42251" y1="89467" x2="49446" y2="97770"/>
                        <a14:foregroundMark x1="49446" y1="97770" x2="67343" y2="96778"/>
                        <a14:foregroundMark x1="67343" y1="96778" x2="76568" y2="90954"/>
                        <a14:foregroundMark x1="76568" y1="90954" x2="76199" y2="83271"/>
                        <a14:foregroundMark x1="76199" y1="83271" x2="75092" y2="81413"/>
                        <a14:foregroundMark x1="55351" y1="69021" x2="59779" y2="83643"/>
                        <a14:foregroundMark x1="59779" y1="83643" x2="65498" y2="89963"/>
                        <a14:foregroundMark x1="65498" y1="89963" x2="76937" y2="84511"/>
                        <a14:foregroundMark x1="76937" y1="84511" x2="82657" y2="75713"/>
                        <a14:foregroundMark x1="82657" y1="75713" x2="77122" y2="68773"/>
                        <a14:foregroundMark x1="77122" y1="68773" x2="64945" y2="70508"/>
                        <a14:foregroundMark x1="64945" y1="70508" x2="60332" y2="74845"/>
                        <a14:foregroundMark x1="41144" y1="80297" x2="40959" y2="89219"/>
                        <a14:foregroundMark x1="40959" y1="89219" x2="50369" y2="95663"/>
                        <a14:foregroundMark x1="50369" y1="95663" x2="63284" y2="95663"/>
                        <a14:foregroundMark x1="63284" y1="95663" x2="74908" y2="95291"/>
                        <a14:foregroundMark x1="74908" y1="95291" x2="71402" y2="85130"/>
                        <a14:foregroundMark x1="71402" y1="85130" x2="69742" y2="83643"/>
                        <a14:foregroundMark x1="34133" y1="80545" x2="28782" y2="99876"/>
                        <a14:foregroundMark x1="28782" y1="99876" x2="73985" y2="97274"/>
                        <a14:foregroundMark x1="73985" y1="97274" x2="69926" y2="83519"/>
                        <a14:foregroundMark x1="16790" y1="73482" x2="15683" y2="73978"/>
                        <a14:foregroundMark x1="15314" y1="74845" x2="16790" y2="82280"/>
                        <a14:foregroundMark x1="16790" y1="82280" x2="17159" y2="71499"/>
                        <a14:foregroundMark x1="30627" y1="81413" x2="33026" y2="86369"/>
                        <a14:foregroundMark x1="44096" y1="4337" x2="51236" y2="3880"/>
                        <a14:foregroundMark x1="45756" y1="3717" x2="51404" y2="3717"/>
                        <a14:foregroundMark x1="57917" y1="4612" x2="63284" y2="7187"/>
                        <a14:foregroundMark x1="63469" y1="7559" x2="61070" y2="4709"/>
                        <a14:foregroundMark x1="61624" y1="46840" x2="57011" y2="58116"/>
                        <a14:foregroundMark x1="57011" y1="58116" x2="63469" y2="52416"/>
                        <a14:foregroundMark x1="63469" y1="52416" x2="55535" y2="45601"/>
                        <a14:foregroundMark x1="55535" y1="45601" x2="45941" y2="49690"/>
                        <a14:foregroundMark x1="45941" y1="49690" x2="45387" y2="55886"/>
                        <a14:foregroundMark x1="49631" y1="3346" x2="60148" y2="4709"/>
                        <a14:foregroundMark x1="60148" y1="4709" x2="63838" y2="7931"/>
                        <a14:foregroundMark x1="21956" y1="71623" x2="25461" y2="66667"/>
                        <a14:foregroundMark x1="23985" y1="72367" x2="28044" y2="70508"/>
                        <a14:backgroundMark x1="85609" y1="98885" x2="94096" y2="94548"/>
                        <a14:backgroundMark x1="94096" y1="94548" x2="99262" y2="84015"/>
                        <a14:backgroundMark x1="99262" y1="84015" x2="97048" y2="75465"/>
                        <a14:backgroundMark x1="20176" y1="79405" x2="25092" y2="82156"/>
                        <a14:backgroundMark x1="25092" y1="82156" x2="23616" y2="91326"/>
                        <a14:backgroundMark x1="23616" y1="91326" x2="17159" y2="97026"/>
                        <a14:backgroundMark x1="17159" y1="97026" x2="7380" y2="91822"/>
                        <a14:backgroundMark x1="7380" y1="91822" x2="8856" y2="84758"/>
                        <a14:backgroundMark x1="8856" y1="84758" x2="13469" y2="82652"/>
                        <a14:backgroundMark x1="25830" y1="71623" x2="27491" y2="76084"/>
                        <a14:backgroundMark x1="98708" y1="65180" x2="97601" y2="76952"/>
                        <a14:backgroundMark x1="19188" y1="78191" x2="18819" y2="76580"/>
                        <a14:backgroundMark x1="46310" y1="1363" x2="63838" y2="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8353" y="2965340"/>
            <a:ext cx="2584106" cy="3848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B33A78-0F6D-4258-AAD0-D3108249F7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662" b="89614" l="2310" r="95109">
                        <a14:foregroundMark x1="9511" y1="30918" x2="3668" y2="41304"/>
                        <a14:foregroundMark x1="3668" y1="41304" x2="4484" y2="71739"/>
                        <a14:foregroundMark x1="4484" y1="71739" x2="19701" y2="60628"/>
                        <a14:foregroundMark x1="84647" y1="34300" x2="91576" y2="30193"/>
                        <a14:foregroundMark x1="91576" y1="30193" x2="94565" y2="42271"/>
                        <a14:foregroundMark x1="94565" y1="42271" x2="95109" y2="56763"/>
                        <a14:foregroundMark x1="95109" y1="56763" x2="90217" y2="65217"/>
                        <a14:foregroundMark x1="2989" y1="21498" x2="2582" y2="21014"/>
                        <a14:foregroundMark x1="2310" y1="76812" x2="6522" y2="75362"/>
                        <a14:foregroundMark x1="5446" y1="80334" x2="5842" y2="80193"/>
                        <a14:backgroundMark x1="1902" y1="80918" x2="3940" y2="83092"/>
                        <a14:backgroundMark x1="36277" y1="73188" x2="36277" y2="79469"/>
                        <a14:backgroundMark x1="66304" y1="72464" x2="66576" y2="76570"/>
                        <a14:backgroundMark x1="78125" y1="71498" x2="78125" y2="79227"/>
                        <a14:backgroundMark x1="60054" y1="24879" x2="59511" y2="30193"/>
                        <a14:backgroundMark x1="71060" y1="25121" x2="69973" y2="29469"/>
                        <a14:backgroundMark x1="87908" y1="25845" x2="87908" y2="28744"/>
                        <a14:backgroundMark x1="11821" y1="23430" x2="12228" y2="28744"/>
                        <a14:backgroundMark x1="28668" y1="26087" x2="29484" y2="28502"/>
                        <a14:backgroundMark x1="27310" y1="74396" x2="28940" y2="72947"/>
                        <a14:backgroundMark x1="52038" y1="72947" x2="52174" y2="816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0323" y="1013551"/>
            <a:ext cx="6649625" cy="37404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F55E9AA-9A53-4174-B476-37945E190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689" b="97746" l="2326" r="97496">
                        <a14:foregroundMark x1="27907" y1="12705" x2="35420" y2="4918"/>
                        <a14:foregroundMark x1="35420" y1="4918" x2="38998" y2="12295"/>
                        <a14:foregroundMark x1="8587" y1="62705" x2="3399" y2="71107"/>
                        <a14:foregroundMark x1="3399" y1="71107" x2="8229" y2="83811"/>
                        <a14:foregroundMark x1="8229" y1="83811" x2="12522" y2="88320"/>
                        <a14:foregroundMark x1="3757" y1="69467" x2="5188" y2="80123"/>
                        <a14:foregroundMark x1="5188" y1="80123" x2="4293" y2="81557"/>
                        <a14:foregroundMark x1="4830" y1="68033" x2="5725" y2="77254"/>
                        <a14:foregroundMark x1="2504" y1="69672" x2="7692" y2="77254"/>
                        <a14:foregroundMark x1="32558" y1="7992" x2="35957" y2="5533"/>
                        <a14:foregroundMark x1="34526" y1="4303" x2="32200" y2="5533"/>
                        <a14:foregroundMark x1="46869" y1="79918" x2="65832" y2="93033"/>
                        <a14:foregroundMark x1="65832" y1="93033" x2="94454" y2="80533"/>
                        <a14:foregroundMark x1="94454" y1="80533" x2="89624" y2="59221"/>
                        <a14:foregroundMark x1="89624" y1="59221" x2="91234" y2="46926"/>
                        <a14:foregroundMark x1="91234" y1="46926" x2="88551" y2="35451"/>
                        <a14:foregroundMark x1="88551" y1="35451" x2="88193" y2="35041"/>
                        <a14:foregroundMark x1="58140" y1="89754" x2="63864" y2="97746"/>
                        <a14:foregroundMark x1="63864" y1="97746" x2="80143" y2="90369"/>
                        <a14:foregroundMark x1="92308" y1="50615" x2="97496" y2="83607"/>
                        <a14:foregroundMark x1="97496" y1="83607" x2="89445" y2="88320"/>
                        <a14:foregroundMark x1="32737" y1="5123" x2="36852" y2="8607"/>
                        <a14:foregroundMark x1="32737" y1="3893" x2="36136" y2="6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0236">
            <a:off x="10039512" y="5023502"/>
            <a:ext cx="2553396" cy="2229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Изображение пина-истории">
            <a:extLst>
              <a:ext uri="{FF2B5EF4-FFF2-40B4-BE49-F238E27FC236}">
                <a16:creationId xmlns:a16="http://schemas.microsoft.com/office/drawing/2014/main" id="{26DE794E-967D-43B5-80E4-D46FB64A63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21" b="98358" l="2628" r="90881">
                        <a14:foregroundMark x1="38949" y1="42883" x2="38022" y2="35858"/>
                        <a14:foregroundMark x1="38022" y1="35858" x2="39948" y2="33794"/>
                        <a14:foregroundMark x1="42765" y1="27784" x2="39722" y2="22993"/>
                        <a14:foregroundMark x1="33917" y1="18781" x2="32303" y2="17609"/>
                        <a14:foregroundMark x1="39722" y1="22993" x2="37610" y2="21460"/>
                        <a14:foregroundMark x1="32303" y1="17609" x2="32148" y2="10675"/>
                        <a14:foregroundMark x1="33142" y1="3352" x2="22720" y2="1277"/>
                        <a14:foregroundMark x1="22720" y1="1277" x2="9737" y2="1095"/>
                        <a14:foregroundMark x1="9737" y1="1095" x2="2164" y2="6752"/>
                        <a14:foregroundMark x1="2164" y1="6752" x2="5719" y2="91515"/>
                        <a14:foregroundMark x1="5719" y1="91515" x2="13601" y2="97901"/>
                        <a14:foregroundMark x1="13601" y1="97901" x2="30912" y2="97993"/>
                        <a14:foregroundMark x1="30912" y1="97993" x2="44977" y2="97901"/>
                        <a14:foregroundMark x1="44977" y1="97901" x2="71097" y2="99818"/>
                        <a14:foregroundMark x1="71097" y1="99818" x2="89490" y2="99635"/>
                        <a14:foregroundMark x1="89490" y1="99635" x2="83153" y2="93248"/>
                        <a14:foregroundMark x1="83153" y1="93248" x2="86708" y2="85766"/>
                        <a14:foregroundMark x1="86708" y1="85766" x2="58114" y2="81661"/>
                        <a14:foregroundMark x1="58114" y1="81661" x2="56723" y2="74270"/>
                        <a14:foregroundMark x1="56723" y1="74270" x2="49165" y2="68915"/>
                        <a14:foregroundMark x1="36785" y1="61453" x2="36785" y2="42792"/>
                        <a14:foregroundMark x1="30294" y1="37682" x2="25348" y2="11953"/>
                        <a14:foregroundMark x1="25348" y1="11953" x2="14683" y2="8942"/>
                        <a14:foregroundMark x1="14683" y1="8942" x2="9119" y2="16332"/>
                        <a14:foregroundMark x1="9119" y1="16332" x2="9274" y2="29106"/>
                        <a14:foregroundMark x1="9274" y1="29106" x2="13292" y2="36040"/>
                        <a14:foregroundMark x1="13292" y1="36040" x2="22411" y2="40693"/>
                        <a14:foregroundMark x1="22411" y1="40693" x2="22875" y2="40511"/>
                        <a14:foregroundMark x1="24420" y1="13595" x2="29521" y2="6296"/>
                        <a14:foregroundMark x1="29521" y1="6296" x2="20866" y2="274"/>
                        <a14:foregroundMark x1="20866" y1="274" x2="5410" y2="1551"/>
                        <a14:foregroundMark x1="5410" y1="1551" x2="1855" y2="8850"/>
                        <a14:foregroundMark x1="1855" y1="8850" x2="2782" y2="17245"/>
                        <a14:foregroundMark x1="2782" y1="17245" x2="16229" y2="21624"/>
                        <a14:foregroundMark x1="16229" y1="21624" x2="19165" y2="21624"/>
                        <a14:foregroundMark x1="18702" y1="8850" x2="25039" y2="1734"/>
                        <a14:foregroundMark x1="25039" y1="1734" x2="12365" y2="2281"/>
                        <a14:foregroundMark x1="12365" y1="2281" x2="11592" y2="8303"/>
                        <a14:foregroundMark x1="56105" y1="85584" x2="44359" y2="85858"/>
                        <a14:foregroundMark x1="44359" y1="85858" x2="31530" y2="88504"/>
                        <a14:foregroundMark x1="31530" y1="88504" x2="20093" y2="96715"/>
                        <a14:foregroundMark x1="20093" y1="96715" x2="32303" y2="98996"/>
                        <a14:foregroundMark x1="32303" y1="98996" x2="81298" y2="96077"/>
                        <a14:foregroundMark x1="81298" y1="96077" x2="65070" y2="86223"/>
                        <a14:foregroundMark x1="65070" y1="86223" x2="50696" y2="84580"/>
                        <a14:foregroundMark x1="50696" y1="84580" x2="45286" y2="84854"/>
                        <a14:foregroundMark x1="10974" y1="93157" x2="31221" y2="98358"/>
                        <a14:foregroundMark x1="31221" y1="98358" x2="24884" y2="91697"/>
                        <a14:foregroundMark x1="24884" y1="91697" x2="19629" y2="91697"/>
                        <a14:foregroundMark x1="14065" y1="3376" x2="1236" y2="8029"/>
                        <a14:foregroundMark x1="1236" y1="8029" x2="5719" y2="19982"/>
                        <a14:foregroundMark x1="5719" y1="19982" x2="20711" y2="21077"/>
                        <a14:foregroundMark x1="20711" y1="21077" x2="30603" y2="15146"/>
                        <a14:foregroundMark x1="30603" y1="15146" x2="27357" y2="8120"/>
                        <a14:foregroundMark x1="27357" y1="8120" x2="21020" y2="2190"/>
                        <a14:foregroundMark x1="21020" y1="2190" x2="9274" y2="912"/>
                        <a14:foregroundMark x1="9274" y1="912" x2="7883" y2="1004"/>
                        <a14:foregroundMark x1="14529" y1="9580" x2="16538" y2="8759"/>
                        <a14:foregroundMark x1="15920" y1="6113" x2="18547" y2="14872"/>
                        <a14:foregroundMark x1="14219" y1="5018" x2="15920" y2="14051"/>
                        <a14:foregroundMark x1="15920" y1="14051" x2="17002" y2="3467"/>
                        <a14:foregroundMark x1="16847" y1="821" x2="20556" y2="15876"/>
                        <a14:foregroundMark x1="13292" y1="5109" x2="19629" y2="30566"/>
                        <a14:foregroundMark x1="20093" y1="26825" x2="20866" y2="45164"/>
                        <a14:foregroundMark x1="23338" y1="48449" x2="31994" y2="58577"/>
                        <a14:foregroundMark x1="31994" y1="58577" x2="36849" y2="61443"/>
                        <a14:foregroundMark x1="90564" y1="86158" x2="90417" y2="87774"/>
                        <a14:foregroundMark x1="90881" y1="82664" x2="90796" y2="83595"/>
                        <a14:backgroundMark x1="35240" y1="5566" x2="35394" y2="5383"/>
                        <a14:backgroundMark x1="34930" y1="4015" x2="36631" y2="5018"/>
                        <a14:backgroundMark x1="35703" y1="4288" x2="34003" y2="4197"/>
                        <a14:backgroundMark x1="37249" y1="19617" x2="39104" y2="20803"/>
                        <a14:backgroundMark x1="36167" y1="18339" x2="37713" y2="20985"/>
                        <a14:backgroundMark x1="43431" y1="27737" x2="44049" y2="30839"/>
                        <a14:backgroundMark x1="42195" y1="31843" x2="42040" y2="33850"/>
                        <a14:backgroundMark x1="42504" y1="30657" x2="42504" y2="33759"/>
                        <a14:backgroundMark x1="40185" y1="61496" x2="44049" y2="68157"/>
                        <a14:backgroundMark x1="44049" y1="68157" x2="39876" y2="66423"/>
                        <a14:backgroundMark x1="37094" y1="61405" x2="39413" y2="66515"/>
                        <a14:backgroundMark x1="38176" y1="62500" x2="45595" y2="68066"/>
                        <a14:backgroundMark x1="45595" y1="68066" x2="50232" y2="67883"/>
                        <a14:backgroundMark x1="91654" y1="83577" x2="91808" y2="86131"/>
                        <a14:backgroundMark x1="95827" y1="95438" x2="97218" y2="97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63"/>
          <a:stretch/>
        </p:blipFill>
        <p:spPr bwMode="auto">
          <a:xfrm>
            <a:off x="-10762" y="2590800"/>
            <a:ext cx="2626282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401FC7C-8447-4B2E-965E-F2BDBCF7D303}"/>
              </a:ext>
            </a:extLst>
          </p:cNvPr>
          <p:cNvSpPr/>
          <p:nvPr/>
        </p:nvSpPr>
        <p:spPr>
          <a:xfrm>
            <a:off x="3581127" y="2235903"/>
            <a:ext cx="51342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  <a:ea typeface="Batang" panose="02030600000101010101" pitchFamily="18" charset="-127"/>
              </a:rPr>
              <a:t>Взаємний вплив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  <a:ea typeface="Batang" panose="02030600000101010101" pitchFamily="18" charset="-127"/>
              </a:rPr>
              <a:t>української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  <a:ea typeface="Batang" panose="02030600000101010101" pitchFamily="18" charset="-127"/>
              </a:rPr>
              <a:t> та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  <a:ea typeface="Batang" panose="02030600000101010101" pitchFamily="18" charset="-127"/>
              </a:rPr>
              <a:t>азербайджанської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  <a:ea typeface="Batang" panose="02030600000101010101" pitchFamily="18" charset="-127"/>
              </a:rPr>
              <a:t> культур у моїй родині</a:t>
            </a:r>
            <a:endParaRPr lang="ru-UA" sz="2800" i="1" dirty="0">
              <a:solidFill>
                <a:schemeClr val="accent2">
                  <a:lumMod val="50000"/>
                </a:schemeClr>
              </a:solidFill>
              <a:latin typeface="Ink Free" panose="03080402000500000000" pitchFamily="66" charset="0"/>
              <a:ea typeface="Batang" panose="02030600000101010101" pitchFamily="18" charset="-127"/>
            </a:endParaRPr>
          </a:p>
        </p:txBody>
      </p:sp>
      <p:pic>
        <p:nvPicPr>
          <p:cNvPr id="1042" name="Picture 18">
            <a:extLst>
              <a:ext uri="{FF2B5EF4-FFF2-40B4-BE49-F238E27FC236}">
                <a16:creationId xmlns:a16="http://schemas.microsoft.com/office/drawing/2014/main" id="{6FD9EF42-4E85-4FC6-A8E9-43B3DD6AC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386" b="91101" l="8424" r="95516">
                        <a14:foregroundMark x1="8967" y1="85190" x2="8967" y2="84373"/>
                        <a14:foregroundMark x1="7663" y1="28263" x2="8424" y2="26932"/>
                        <a14:foregroundMark x1="8424" y1="26932" x2="12364" y2="23302"/>
                        <a14:foregroundMark x1="9682" y1="84347" x2="11957" y2="88993"/>
                        <a14:foregroundMark x1="11957" y1="88993" x2="12562" y2="89131"/>
                        <a14:foregroundMark x1="24425" y1="89760" x2="24864" y2="89578"/>
                        <a14:foregroundMark x1="43342" y1="13349" x2="51630" y2="11241"/>
                        <a14:foregroundMark x1="51630" y1="11241" x2="58288" y2="6909"/>
                        <a14:foregroundMark x1="58288" y1="6909" x2="49321" y2="18501"/>
                        <a14:foregroundMark x1="43750" y1="16159" x2="52310" y2="17681"/>
                        <a14:foregroundMark x1="52310" y1="17681" x2="41576" y2="23185"/>
                        <a14:foregroundMark x1="41576" y1="23185" x2="37636" y2="21429"/>
                        <a14:foregroundMark x1="53261" y1="13700" x2="56658" y2="13232"/>
                        <a14:foregroundMark x1="48370" y1="10656" x2="51673" y2="8233"/>
                        <a14:foregroundMark x1="55027" y1="12178" x2="50951" y2="17096"/>
                        <a14:foregroundMark x1="86821" y1="85246" x2="90082" y2="77986"/>
                        <a14:foregroundMark x1="90082" y1="77986" x2="86413" y2="53162"/>
                        <a14:foregroundMark x1="88995" y1="42974" x2="95652" y2="84309"/>
                        <a14:foregroundMark x1="95652" y1="84309" x2="81658" y2="83489"/>
                        <a14:foregroundMark x1="90761" y1="80445" x2="89402" y2="81030"/>
                        <a14:foregroundMark x1="90082" y1="77869" x2="90082" y2="78806"/>
                        <a14:foregroundMark x1="85462" y1="74824" x2="91712" y2="79977"/>
                        <a14:foregroundMark x1="91712" y1="79977" x2="90625" y2="81616"/>
                        <a14:foregroundMark x1="89130" y1="81499" x2="88859" y2="82319"/>
                        <a14:foregroundMark x1="54891" y1="5386" x2="60462" y2="8665"/>
                        <a14:backgroundMark x1="3397" y1="37119" x2="5435" y2="84543"/>
                        <a14:backgroundMark x1="5435" y1="84543" x2="8967" y2="91101"/>
                        <a14:backgroundMark x1="8967" y1="91101" x2="26630" y2="92037"/>
                        <a14:backgroundMark x1="26630" y1="92037" x2="26766" y2="91686"/>
                        <a14:backgroundMark x1="11821" y1="91686" x2="19701" y2="94379"/>
                        <a14:backgroundMark x1="19701" y1="94379" x2="32337" y2="93326"/>
                        <a14:backgroundMark x1="3940" y1="19204" x2="5978" y2="67799"/>
                        <a14:backgroundMark x1="4348" y1="19438" x2="7473" y2="84426"/>
                        <a14:backgroundMark x1="7473" y1="84426" x2="7337" y2="84543"/>
                        <a14:backgroundMark x1="52310" y1="5504" x2="53046" y2="69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4076">
            <a:off x="3176692" y="3676383"/>
            <a:ext cx="3065513" cy="3059034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071D118-E9B2-4DF3-8BE9-97B44573D5C1}"/>
              </a:ext>
            </a:extLst>
          </p:cNvPr>
          <p:cNvSpPr/>
          <p:nvPr/>
        </p:nvSpPr>
        <p:spPr>
          <a:xfrm rot="20987711">
            <a:off x="3385848" y="4046608"/>
            <a:ext cx="2647201" cy="231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Bryndan Write"/>
                <a:sym typeface="Bryndan Write"/>
              </a:rPr>
              <a:t>АВТОР: </a:t>
            </a:r>
          </a:p>
          <a:p>
            <a:pPr algn="ctr">
              <a:lnSpc>
                <a:spcPct val="150000"/>
              </a:lnSpc>
            </a:pPr>
            <a:r>
              <a:rPr lang="uk-UA" sz="9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Bryndan Write"/>
                <a:sym typeface="Bryndan Write"/>
              </a:rPr>
              <a:t>ІЗАНОВА САМІРА ФАРХАДІВНА</a:t>
            </a:r>
            <a:r>
              <a:rPr lang="en-US" sz="9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Bryndan Write"/>
                <a:sym typeface="Bryndan Write"/>
              </a:rPr>
              <a:t>, </a:t>
            </a:r>
            <a:endParaRPr lang="ru-RU" sz="900" b="1" dirty="0">
              <a:solidFill>
                <a:srgbClr val="000000"/>
              </a:solidFill>
              <a:latin typeface="Batang" panose="02030600000101010101" pitchFamily="18" charset="-127"/>
              <a:ea typeface="Batang" panose="02030600000101010101" pitchFamily="18" charset="-127"/>
              <a:cs typeface="Bryndan Write"/>
              <a:sym typeface="Bryndan Write"/>
            </a:endParaRPr>
          </a:p>
          <a:p>
            <a:pPr algn="ctr">
              <a:lnSpc>
                <a:spcPct val="150000"/>
              </a:lnSpc>
            </a:pPr>
            <a:r>
              <a:rPr lang="en-US" sz="10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Bryndan Write"/>
                <a:sym typeface="Bryndan Write"/>
              </a:rPr>
              <a:t>учениця </a:t>
            </a:r>
            <a:r>
              <a:rPr lang="uk-UA" sz="10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Bryndan Write"/>
                <a:sym typeface="Bryndan Write"/>
              </a:rPr>
              <a:t>8-В</a:t>
            </a:r>
            <a:r>
              <a:rPr lang="en-US" sz="10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Bryndan Write"/>
                <a:sym typeface="Bryndan Write"/>
              </a:rPr>
              <a:t> класу Дніпровського ліцею № 31 «Пріоритет» Дніпровської міської ради </a:t>
            </a:r>
          </a:p>
          <a:p>
            <a:pPr algn="ctr">
              <a:lnSpc>
                <a:spcPct val="150000"/>
              </a:lnSpc>
            </a:pPr>
            <a:r>
              <a:rPr lang="en-US" sz="9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Bryndan Write"/>
                <a:sym typeface="Bryndan Write"/>
              </a:rPr>
              <a:t>КЕРІВНИК:</a:t>
            </a:r>
          </a:p>
          <a:p>
            <a:pPr algn="ctr">
              <a:lnSpc>
                <a:spcPct val="150000"/>
              </a:lnSpc>
            </a:pPr>
            <a:r>
              <a:rPr lang="en-US" sz="9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Bryndan Write"/>
                <a:sym typeface="Bryndan Write"/>
              </a:rPr>
              <a:t>ПЕТРУШИНА НАТАЛІЯ МИХАЙЛІВНА, </a:t>
            </a:r>
          </a:p>
          <a:p>
            <a:pPr algn="ctr">
              <a:lnSpc>
                <a:spcPct val="150000"/>
              </a:lnSpc>
            </a:pPr>
            <a:r>
              <a:rPr lang="en-US" sz="10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Bryndan Write"/>
                <a:sym typeface="Bryndan Write"/>
              </a:rPr>
              <a:t>учитель історії Дніпровського ліцею № 31 «Пріоритет» </a:t>
            </a:r>
          </a:p>
          <a:p>
            <a:pPr algn="ctr">
              <a:lnSpc>
                <a:spcPct val="150000"/>
              </a:lnSpc>
            </a:pPr>
            <a:r>
              <a:rPr lang="en-US" sz="1000" b="1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Bryndan Write"/>
                <a:sym typeface="Bryndan Write"/>
              </a:rPr>
              <a:t>Дніпровської міської ради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86AD42F-4845-4B3B-A8CC-5193C7BA71EE}"/>
              </a:ext>
            </a:extLst>
          </p:cNvPr>
          <p:cNvSpPr/>
          <p:nvPr/>
        </p:nvSpPr>
        <p:spPr>
          <a:xfrm>
            <a:off x="2831640" y="90204"/>
            <a:ext cx="6863447" cy="1414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740"/>
              </a:lnSpc>
            </a:pP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Batang" panose="02030600000101010101" pitchFamily="18" charset="-127"/>
                <a:ea typeface="Batang" panose="02030600000101010101" pitchFamily="18" charset="-127"/>
                <a:cs typeface="Bryndan Write"/>
                <a:sym typeface="Bryndan Write"/>
              </a:rPr>
              <a:t>КОМУНАЛЬНИЙ ПОЗАШКІЛЬНИЙ НАВЧАЛЬНИЙ ЗАКЛАД «МАЛА АКАДЕМІЯ НАУК УЧНІВСЬКОЇ МОЛОДІ» </a:t>
            </a:r>
          </a:p>
          <a:p>
            <a:pPr algn="ctr">
              <a:lnSpc>
                <a:spcPts val="2740"/>
              </a:lnSpc>
            </a:pP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Batang" panose="02030600000101010101" pitchFamily="18" charset="-127"/>
                <a:ea typeface="Batang" panose="02030600000101010101" pitchFamily="18" charset="-127"/>
                <a:cs typeface="Bryndan Write"/>
                <a:sym typeface="Bryndan Write"/>
              </a:rPr>
              <a:t>ДНІПРОПЕТРОВСЬКОЇ ОБЛАСНОЇ РАДИ»</a:t>
            </a:r>
          </a:p>
          <a:p>
            <a:pPr algn="ctr">
              <a:lnSpc>
                <a:spcPts val="2740"/>
              </a:lnSpc>
            </a:pP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Batang" panose="02030600000101010101" pitchFamily="18" charset="-127"/>
                <a:ea typeface="Batang" panose="02030600000101010101" pitchFamily="18" charset="-127"/>
                <a:cs typeface="Bryndan Write"/>
                <a:sym typeface="Bryndan Write"/>
              </a:rPr>
              <a:t>ВСЕУКРАЇНСЬКИЙ ІНТЕРАКТИВНИЙ КОНКУРС «МАН-ЮНІОР ДОСЛІДНИК»</a:t>
            </a:r>
          </a:p>
        </p:txBody>
      </p:sp>
    </p:spTree>
    <p:extLst>
      <p:ext uri="{BB962C8B-B14F-4D97-AF65-F5344CB8AC3E}">
        <p14:creationId xmlns:p14="http://schemas.microsoft.com/office/powerpoint/2010/main" val="3512749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0321EC9-F0D2-4D01-BF15-98F0C756F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71" name="Picture 23">
            <a:extLst>
              <a:ext uri="{FF2B5EF4-FFF2-40B4-BE49-F238E27FC236}">
                <a16:creationId xmlns:a16="http://schemas.microsoft.com/office/drawing/2014/main" id="{779BB88E-DF3E-40DC-804D-8E180EAC5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1" b="89893" l="868" r="89931">
                        <a14:foregroundMark x1="16927" y1="27344" x2="9635" y2="33203"/>
                        <a14:foregroundMark x1="9635" y1="33203" x2="10156" y2="51074"/>
                        <a14:foregroundMark x1="10156" y1="51074" x2="13715" y2="58740"/>
                        <a14:foregroundMark x1="13715" y1="58740" x2="24132" y2="62695"/>
                        <a14:foregroundMark x1="24132" y1="62695" x2="25781" y2="62354"/>
                        <a14:foregroundMark x1="9288" y1="53174" x2="7465" y2="60645"/>
                        <a14:foregroundMark x1="7465" y1="60645" x2="12934" y2="69141"/>
                        <a14:foregroundMark x1="12934" y1="69141" x2="39410" y2="67920"/>
                        <a14:foregroundMark x1="1823" y1="73047" x2="347" y2="53906"/>
                        <a14:foregroundMark x1="347" y1="53906" x2="3472" y2="47070"/>
                        <a14:foregroundMark x1="3472" y1="47070" x2="868" y2="281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65" y="-528698"/>
            <a:ext cx="3971073" cy="5944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изображение вырезки">
            <a:extLst>
              <a:ext uri="{FF2B5EF4-FFF2-40B4-BE49-F238E27FC236}">
                <a16:creationId xmlns:a16="http://schemas.microsoft.com/office/drawing/2014/main" id="{F3EEADCE-6402-4383-8907-187F1050AF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1020259" y="4411159"/>
            <a:ext cx="3467100" cy="1426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" name="Picture 6" descr="изображение вырезки">
            <a:extLst>
              <a:ext uri="{FF2B5EF4-FFF2-40B4-BE49-F238E27FC236}">
                <a16:creationId xmlns:a16="http://schemas.microsoft.com/office/drawing/2014/main" id="{F2D49B1E-34B5-439F-8ACD-606FA9DDB6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982157" y="982160"/>
            <a:ext cx="3390895" cy="1426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2" descr="Изображение пина-истории">
            <a:extLst>
              <a:ext uri="{FF2B5EF4-FFF2-40B4-BE49-F238E27FC236}">
                <a16:creationId xmlns:a16="http://schemas.microsoft.com/office/drawing/2014/main" id="{167EE548-B184-4676-BE1C-46AAE05E2D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1" b="98358" l="2628" r="90881">
                        <a14:foregroundMark x1="38949" y1="42883" x2="38022" y2="35858"/>
                        <a14:foregroundMark x1="38022" y1="35858" x2="39948" y2="33794"/>
                        <a14:foregroundMark x1="42765" y1="27784" x2="39722" y2="22993"/>
                        <a14:foregroundMark x1="33917" y1="18781" x2="32303" y2="17609"/>
                        <a14:foregroundMark x1="39722" y1="22993" x2="37610" y2="21460"/>
                        <a14:foregroundMark x1="32303" y1="17609" x2="32148" y2="10675"/>
                        <a14:foregroundMark x1="33142" y1="3352" x2="22720" y2="1277"/>
                        <a14:foregroundMark x1="22720" y1="1277" x2="9737" y2="1095"/>
                        <a14:foregroundMark x1="9737" y1="1095" x2="2164" y2="6752"/>
                        <a14:foregroundMark x1="2164" y1="6752" x2="5719" y2="91515"/>
                        <a14:foregroundMark x1="5719" y1="91515" x2="13601" y2="97901"/>
                        <a14:foregroundMark x1="13601" y1="97901" x2="30912" y2="97993"/>
                        <a14:foregroundMark x1="30912" y1="97993" x2="44977" y2="97901"/>
                        <a14:foregroundMark x1="44977" y1="97901" x2="71097" y2="99818"/>
                        <a14:foregroundMark x1="71097" y1="99818" x2="89490" y2="99635"/>
                        <a14:foregroundMark x1="89490" y1="99635" x2="83153" y2="93248"/>
                        <a14:foregroundMark x1="83153" y1="93248" x2="86708" y2="85766"/>
                        <a14:foregroundMark x1="86708" y1="85766" x2="58114" y2="81661"/>
                        <a14:foregroundMark x1="58114" y1="81661" x2="56723" y2="74270"/>
                        <a14:foregroundMark x1="56723" y1="74270" x2="49165" y2="68915"/>
                        <a14:foregroundMark x1="36785" y1="61453" x2="36785" y2="42792"/>
                        <a14:foregroundMark x1="30294" y1="37682" x2="25348" y2="11953"/>
                        <a14:foregroundMark x1="25348" y1="11953" x2="14683" y2="8942"/>
                        <a14:foregroundMark x1="14683" y1="8942" x2="9119" y2="16332"/>
                        <a14:foregroundMark x1="9119" y1="16332" x2="9274" y2="29106"/>
                        <a14:foregroundMark x1="9274" y1="29106" x2="13292" y2="36040"/>
                        <a14:foregroundMark x1="13292" y1="36040" x2="22411" y2="40693"/>
                        <a14:foregroundMark x1="22411" y1="40693" x2="22875" y2="40511"/>
                        <a14:foregroundMark x1="24420" y1="13595" x2="29521" y2="6296"/>
                        <a14:foregroundMark x1="29521" y1="6296" x2="20866" y2="274"/>
                        <a14:foregroundMark x1="20866" y1="274" x2="5410" y2="1551"/>
                        <a14:foregroundMark x1="5410" y1="1551" x2="1855" y2="8850"/>
                        <a14:foregroundMark x1="1855" y1="8850" x2="2782" y2="17245"/>
                        <a14:foregroundMark x1="2782" y1="17245" x2="16229" y2="21624"/>
                        <a14:foregroundMark x1="16229" y1="21624" x2="19165" y2="21624"/>
                        <a14:foregroundMark x1="18702" y1="8850" x2="25039" y2="1734"/>
                        <a14:foregroundMark x1="25039" y1="1734" x2="12365" y2="2281"/>
                        <a14:foregroundMark x1="12365" y1="2281" x2="11592" y2="8303"/>
                        <a14:foregroundMark x1="56105" y1="85584" x2="44359" y2="85858"/>
                        <a14:foregroundMark x1="44359" y1="85858" x2="31530" y2="88504"/>
                        <a14:foregroundMark x1="31530" y1="88504" x2="20093" y2="96715"/>
                        <a14:foregroundMark x1="20093" y1="96715" x2="32303" y2="98996"/>
                        <a14:foregroundMark x1="32303" y1="98996" x2="81298" y2="96077"/>
                        <a14:foregroundMark x1="81298" y1="96077" x2="65070" y2="86223"/>
                        <a14:foregroundMark x1="65070" y1="86223" x2="50696" y2="84580"/>
                        <a14:foregroundMark x1="50696" y1="84580" x2="45286" y2="84854"/>
                        <a14:foregroundMark x1="10974" y1="93157" x2="31221" y2="98358"/>
                        <a14:foregroundMark x1="31221" y1="98358" x2="24884" y2="91697"/>
                        <a14:foregroundMark x1="24884" y1="91697" x2="19629" y2="91697"/>
                        <a14:foregroundMark x1="14065" y1="3376" x2="1236" y2="8029"/>
                        <a14:foregroundMark x1="1236" y1="8029" x2="5719" y2="19982"/>
                        <a14:foregroundMark x1="5719" y1="19982" x2="20711" y2="21077"/>
                        <a14:foregroundMark x1="20711" y1="21077" x2="30603" y2="15146"/>
                        <a14:foregroundMark x1="30603" y1="15146" x2="27357" y2="8120"/>
                        <a14:foregroundMark x1="27357" y1="8120" x2="21020" y2="2190"/>
                        <a14:foregroundMark x1="21020" y1="2190" x2="9274" y2="912"/>
                        <a14:foregroundMark x1="9274" y1="912" x2="7883" y2="1004"/>
                        <a14:foregroundMark x1="14529" y1="9580" x2="16538" y2="8759"/>
                        <a14:foregroundMark x1="15920" y1="6113" x2="18547" y2="14872"/>
                        <a14:foregroundMark x1="14219" y1="5018" x2="15920" y2="14051"/>
                        <a14:foregroundMark x1="15920" y1="14051" x2="17002" y2="3467"/>
                        <a14:foregroundMark x1="16847" y1="821" x2="20556" y2="15876"/>
                        <a14:foregroundMark x1="13292" y1="5109" x2="19629" y2="30566"/>
                        <a14:foregroundMark x1="20093" y1="26825" x2="20866" y2="45164"/>
                        <a14:foregroundMark x1="23338" y1="48449" x2="31994" y2="58577"/>
                        <a14:foregroundMark x1="31994" y1="58577" x2="36849" y2="61443"/>
                        <a14:foregroundMark x1="90564" y1="86158" x2="90417" y2="87774"/>
                        <a14:foregroundMark x1="90881" y1="82664" x2="90796" y2="83595"/>
                        <a14:backgroundMark x1="35240" y1="5566" x2="35394" y2="5383"/>
                        <a14:backgroundMark x1="34930" y1="4015" x2="36631" y2="5018"/>
                        <a14:backgroundMark x1="35703" y1="4288" x2="34003" y2="4197"/>
                        <a14:backgroundMark x1="37249" y1="19617" x2="39104" y2="20803"/>
                        <a14:backgroundMark x1="36167" y1="18339" x2="37713" y2="20985"/>
                        <a14:backgroundMark x1="43431" y1="27737" x2="44049" y2="30839"/>
                        <a14:backgroundMark x1="42195" y1="31843" x2="42040" y2="33850"/>
                        <a14:backgroundMark x1="42504" y1="30657" x2="42504" y2="33759"/>
                        <a14:backgroundMark x1="40185" y1="61496" x2="44049" y2="68157"/>
                        <a14:backgroundMark x1="44049" y1="68157" x2="39876" y2="66423"/>
                        <a14:backgroundMark x1="37094" y1="61405" x2="39413" y2="66515"/>
                        <a14:backgroundMark x1="38176" y1="62500" x2="45595" y2="68066"/>
                        <a14:backgroundMark x1="45595" y1="68066" x2="50232" y2="67883"/>
                        <a14:backgroundMark x1="91654" y1="83577" x2="91808" y2="86131"/>
                        <a14:backgroundMark x1="95827" y1="95438" x2="97218" y2="97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63"/>
          <a:stretch/>
        </p:blipFill>
        <p:spPr bwMode="auto">
          <a:xfrm>
            <a:off x="0" y="2590800"/>
            <a:ext cx="2620036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19EA36B6-0EE3-4ABE-858A-0168DAE7A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151" b="98546" l="3261" r="94158">
                        <a14:foregroundMark x1="39946" y1="5671" x2="23777" y2="1551"/>
                        <a14:foregroundMark x1="23777" y1="1551" x2="5299" y2="5284"/>
                        <a14:foregroundMark x1="5299" y1="5284" x2="3261" y2="12991"/>
                        <a14:foregroundMark x1="3261" y1="12991" x2="9918" y2="22492"/>
                        <a14:foregroundMark x1="9918" y1="22492" x2="11549" y2="23461"/>
                        <a14:foregroundMark x1="63995" y1="12215" x2="62228" y2="4702"/>
                        <a14:foregroundMark x1="62228" y1="4702" x2="46196" y2="0"/>
                        <a14:foregroundMark x1="46196" y1="0" x2="19158" y2="921"/>
                        <a14:foregroundMark x1="19158" y1="921" x2="4484" y2="6980"/>
                        <a14:foregroundMark x1="4484" y1="6980" x2="4484" y2="9840"/>
                        <a14:foregroundMark x1="12228" y1="14154" x2="13723" y2="89481"/>
                        <a14:foregroundMark x1="13723" y1="89481" x2="33424" y2="94426"/>
                        <a14:foregroundMark x1="33424" y1="94426" x2="55435" y2="95347"/>
                        <a14:foregroundMark x1="55435" y1="95347" x2="82880" y2="90548"/>
                        <a14:foregroundMark x1="82880" y1="90548" x2="94293" y2="83713"/>
                        <a14:foregroundMark x1="94293" y1="83713" x2="74457" y2="83568"/>
                        <a14:foregroundMark x1="74457" y1="83568" x2="59783" y2="89094"/>
                        <a14:foregroundMark x1="59783" y1="89094" x2="59375" y2="89433"/>
                        <a14:foregroundMark x1="24321" y1="82210" x2="15217" y2="63791"/>
                        <a14:foregroundMark x1="15217" y1="63791" x2="19565" y2="34513"/>
                        <a14:foregroundMark x1="19565" y1="34513" x2="12636" y2="26466"/>
                        <a14:foregroundMark x1="12636" y1="26466" x2="5707" y2="86912"/>
                        <a14:foregroundMark x1="5707" y1="86912" x2="23913" y2="74018"/>
                        <a14:foregroundMark x1="23913" y1="74018" x2="23234" y2="67911"/>
                        <a14:foregroundMark x1="4891" y1="72661" x2="4755" y2="93214"/>
                        <a14:foregroundMark x1="4755" y1="93214" x2="67527" y2="98546"/>
                        <a14:foregroundMark x1="67527" y1="98546" x2="72147" y2="89772"/>
                        <a14:foregroundMark x1="72147" y1="89772" x2="52310" y2="85022"/>
                        <a14:foregroundMark x1="52310" y1="85022" x2="45788" y2="85022"/>
                        <a14:foregroundMark x1="4891" y1="4847" x2="32337" y2="679"/>
                        <a14:foregroundMark x1="32337" y1="679" x2="58313" y2="2827"/>
                        <a14:foregroundMark x1="62531" y1="4210" x2="64266" y2="10276"/>
                        <a14:foregroundMark x1="64266" y1="10276" x2="48098" y2="13185"/>
                        <a14:backgroundMark x1="60190" y1="2230" x2="67935" y2="4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759253" y="0"/>
            <a:ext cx="2432746" cy="6819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C893C98-B6B4-4E27-9BBA-2BDA18603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689" b="97746" l="2326" r="97496">
                        <a14:foregroundMark x1="27907" y1="12705" x2="35420" y2="4918"/>
                        <a14:foregroundMark x1="35420" y1="4918" x2="38998" y2="12295"/>
                        <a14:foregroundMark x1="8587" y1="62705" x2="3399" y2="71107"/>
                        <a14:foregroundMark x1="3399" y1="71107" x2="8229" y2="83811"/>
                        <a14:foregroundMark x1="8229" y1="83811" x2="12522" y2="88320"/>
                        <a14:foregroundMark x1="3757" y1="69467" x2="5188" y2="80123"/>
                        <a14:foregroundMark x1="5188" y1="80123" x2="4293" y2="81557"/>
                        <a14:foregroundMark x1="4830" y1="68033" x2="5725" y2="77254"/>
                        <a14:foregroundMark x1="2504" y1="69672" x2="7692" y2="77254"/>
                        <a14:foregroundMark x1="32558" y1="7992" x2="35957" y2="5533"/>
                        <a14:foregroundMark x1="34526" y1="4303" x2="32200" y2="5533"/>
                        <a14:foregroundMark x1="46869" y1="79918" x2="65832" y2="93033"/>
                        <a14:foregroundMark x1="65832" y1="93033" x2="94454" y2="80533"/>
                        <a14:foregroundMark x1="94454" y1="80533" x2="89624" y2="59221"/>
                        <a14:foregroundMark x1="89624" y1="59221" x2="91234" y2="46926"/>
                        <a14:foregroundMark x1="91234" y1="46926" x2="88551" y2="35451"/>
                        <a14:foregroundMark x1="88551" y1="35451" x2="88193" y2="35041"/>
                        <a14:foregroundMark x1="58140" y1="89754" x2="63864" y2="97746"/>
                        <a14:foregroundMark x1="63864" y1="97746" x2="80143" y2="90369"/>
                        <a14:foregroundMark x1="92308" y1="50615" x2="97496" y2="83607"/>
                        <a14:foregroundMark x1="97496" y1="83607" x2="89445" y2="88320"/>
                        <a14:foregroundMark x1="32737" y1="5123" x2="36852" y2="8607"/>
                        <a14:foregroundMark x1="32737" y1="3893" x2="36136" y2="6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0236">
            <a:off x="10039512" y="5023502"/>
            <a:ext cx="2553396" cy="2229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A480EE1-6F94-4183-ADDB-DDB787E15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1" b="99316" l="2344" r="96701">
                        <a14:foregroundMark x1="9983" y1="26270" x2="10243" y2="31787"/>
                        <a14:foregroundMark x1="8807" y1="73828" x2="2858" y2="73236"/>
                        <a14:foregroundMark x1="10908" y1="74036" x2="8821" y2="73829"/>
                        <a14:foregroundMark x1="11226" y1="74068" x2="10961" y2="74042"/>
                        <a14:foregroundMark x1="11935" y1="74139" x2="11232" y2="74069"/>
                        <a14:foregroundMark x1="13715" y1="74316" x2="11993" y2="74145"/>
                        <a14:foregroundMark x1="1427" y1="74008" x2="5035" y2="81348"/>
                        <a14:foregroundMark x1="5035" y1="81348" x2="2344" y2="83203"/>
                        <a14:foregroundMark x1="5035" y1="75684" x2="5122" y2="83398"/>
                        <a14:foregroundMark x1="5122" y1="83398" x2="12760" y2="92920"/>
                        <a14:foregroundMark x1="12760" y1="92920" x2="28212" y2="86377"/>
                        <a14:foregroundMark x1="28212" y1="86377" x2="28559" y2="76123"/>
                        <a14:foregroundMark x1="28559" y1="76123" x2="13622" y2="71354"/>
                        <a14:foregroundMark x1="82118" y1="74023" x2="95226" y2="73486"/>
                        <a14:foregroundMark x1="95226" y1="73486" x2="92014" y2="91553"/>
                        <a14:foregroundMark x1="92014" y1="91553" x2="16927" y2="92480"/>
                        <a14:foregroundMark x1="12500" y1="80566" x2="16493" y2="88379"/>
                        <a14:foregroundMark x1="16493" y1="88379" x2="27344" y2="84521"/>
                        <a14:foregroundMark x1="27344" y1="84521" x2="18403" y2="76611"/>
                        <a14:foregroundMark x1="18403" y1="76611" x2="12934" y2="81934"/>
                        <a14:foregroundMark x1="5556" y1="93311" x2="19705" y2="98926"/>
                        <a14:foregroundMark x1="19705" y1="98926" x2="46007" y2="99316"/>
                        <a14:foregroundMark x1="46007" y1="99316" x2="63976" y2="99170"/>
                        <a14:foregroundMark x1="63976" y1="99170" x2="90191" y2="99365"/>
                        <a14:foregroundMark x1="90191" y1="99365" x2="92014" y2="92480"/>
                        <a14:foregroundMark x1="92014" y1="92480" x2="90712" y2="90820"/>
                        <a14:foregroundMark x1="56424" y1="82910" x2="59028" y2="90430"/>
                        <a14:foregroundMark x1="59028" y1="90430" x2="61111" y2="84424"/>
                        <a14:foregroundMark x1="96701" y1="81104" x2="96181" y2="81250"/>
                        <a14:foregroundMark x1="94965" y1="75293" x2="82292" y2="74463"/>
                        <a14:foregroundMark x1="82292" y1="74463" x2="87847" y2="81689"/>
                        <a14:foregroundMark x1="87847" y1="81689" x2="93576" y2="75098"/>
                        <a14:foregroundMark x1="93576" y1="75098" x2="93490" y2="74463"/>
                        <a14:foregroundMark x1="6771" y1="74561" x2="14236" y2="73633"/>
                        <a14:foregroundMark x1="12674" y1="73486" x2="9722" y2="73340"/>
                        <a14:backgroundMark x1="5556" y1="72363" x2="12240" y2="69287"/>
                        <a14:backgroundMark x1="7986" y1="71924" x2="6771" y2="71680"/>
                        <a14:backgroundMark x1="8247" y1="72900" x2="7031" y2="69434"/>
                        <a14:backgroundMark x1="868" y1="72363" x2="1128" y2="74023"/>
                        <a14:backgroundMark x1="5816" y1="72070" x2="12240" y2="69189"/>
                        <a14:backgroundMark x1="9288" y1="71924" x2="9549" y2="71680"/>
                        <a14:backgroundMark x1="11233" y1="72573" x2="9983" y2="68311"/>
                        <a14:backgroundMark x1="11979" y1="72900" x2="13455" y2="70703"/>
                        <a14:backgroundMark x1="11458" y1="73193" x2="12240" y2="69189"/>
                        <a14:backgroundMark x1="12240" y1="72754" x2="11719" y2="67773"/>
                        <a14:backgroundMark x1="8767" y1="72363" x2="13455" y2="71387"/>
                        <a14:backgroundMark x1="8507" y1="72510" x2="13455" y2="71533"/>
                        <a14:backgroundMark x1="7813" y1="71924" x2="11198" y2="71924"/>
                        <a14:backgroundMark x1="7813" y1="72510" x2="11458" y2="72510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158" y="-961753"/>
            <a:ext cx="5434012" cy="7819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5EBE8C1-6241-4F9C-8038-7AF5EBD56471}"/>
              </a:ext>
            </a:extLst>
          </p:cNvPr>
          <p:cNvSpPr/>
          <p:nvPr/>
        </p:nvSpPr>
        <p:spPr>
          <a:xfrm>
            <a:off x="4923556" y="1103736"/>
            <a:ext cx="368344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Ink Free" panose="03080402000500000000" pitchFamily="66" charset="0"/>
                <a:ea typeface="Batang" panose="02030600000101010101" pitchFamily="18" charset="-127"/>
              </a:rPr>
              <a:t>Завдання дослідження</a:t>
            </a:r>
          </a:p>
          <a:p>
            <a:pPr algn="ctr"/>
            <a:r>
              <a:rPr lang="ru-RU" sz="1200" dirty="0">
                <a:latin typeface="Ink Free" panose="03080402000500000000" pitchFamily="66" charset="0"/>
                <a:ea typeface="Batang" panose="02030600000101010101" pitchFamily="18" charset="-127"/>
              </a:rPr>
              <a:t>Для досягнення поставленої мети були визначені такі завдання:</a:t>
            </a:r>
          </a:p>
          <a:p>
            <a:pPr algn="ctr"/>
            <a:r>
              <a:rPr lang="ru-RU" sz="1200" dirty="0">
                <a:latin typeface="Ink Free" panose="03080402000500000000" pitchFamily="66" charset="0"/>
                <a:ea typeface="Batang" panose="02030600000101010101" pitchFamily="18" charset="-127"/>
              </a:rPr>
              <a:t>Ознайомитися з культурними традиціями українського та азербайджанського народів.</a:t>
            </a:r>
          </a:p>
          <a:p>
            <a:pPr algn="ctr"/>
            <a:r>
              <a:rPr lang="ru-RU" sz="1200" dirty="0">
                <a:latin typeface="Ink Free" panose="03080402000500000000" pitchFamily="66" charset="0"/>
                <a:ea typeface="Batang" panose="02030600000101010101" pitchFamily="18" charset="-127"/>
              </a:rPr>
              <a:t>Дослідити національні свята, звичаї та народні прикмети обох культур.</a:t>
            </a:r>
          </a:p>
          <a:p>
            <a:pPr algn="ctr"/>
            <a:r>
              <a:rPr lang="ru-RU" sz="1200" dirty="0">
                <a:latin typeface="Ink Free" panose="03080402000500000000" pitchFamily="66" charset="0"/>
                <a:ea typeface="Batang" panose="02030600000101010101" pitchFamily="18" charset="-127"/>
              </a:rPr>
              <a:t>Провести бесіду з членами своєї родини щодо сімейних традицій.</a:t>
            </a:r>
          </a:p>
          <a:p>
            <a:pPr algn="ctr"/>
            <a:r>
              <a:rPr lang="ru-RU" sz="1200" dirty="0">
                <a:latin typeface="Ink Free" panose="03080402000500000000" pitchFamily="66" charset="0"/>
                <a:ea typeface="Batang" panose="02030600000101010101" pitchFamily="18" charset="-127"/>
              </a:rPr>
              <a:t>Визначити, які традиції та свята зберігаються у нашій родині.</a:t>
            </a:r>
          </a:p>
          <a:p>
            <a:pPr algn="ctr"/>
            <a:r>
              <a:rPr lang="ru-RU" sz="1200" dirty="0">
                <a:latin typeface="Ink Free" panose="03080402000500000000" pitchFamily="66" charset="0"/>
                <a:ea typeface="Batang" panose="02030600000101010101" pitchFamily="18" charset="-127"/>
              </a:rPr>
              <a:t>Проаналізувати, як відбувається взаємодія культур у нашому повсякденному житті.</a:t>
            </a:r>
          </a:p>
          <a:p>
            <a:pPr algn="ctr"/>
            <a:r>
              <a:rPr lang="ru-RU" sz="1200" b="1" dirty="0">
                <a:latin typeface="Ink Free" panose="03080402000500000000" pitchFamily="66" charset="0"/>
                <a:ea typeface="Batang" panose="02030600000101010101" pitchFamily="18" charset="-127"/>
              </a:rPr>
              <a:t>Об'єкт дослідження</a:t>
            </a:r>
          </a:p>
          <a:p>
            <a:pPr algn="ctr"/>
            <a:r>
              <a:rPr lang="ru-RU" sz="1200" dirty="0">
                <a:latin typeface="Ink Free" panose="03080402000500000000" pitchFamily="66" charset="0"/>
                <a:ea typeface="Batang" panose="02030600000101010101" pitchFamily="18" charset="-127"/>
              </a:rPr>
              <a:t>Культурні традиції українського та азербайджанського народів.</a:t>
            </a:r>
          </a:p>
          <a:p>
            <a:pPr algn="ctr"/>
            <a:r>
              <a:rPr lang="ru-RU" sz="1200" b="1" dirty="0">
                <a:latin typeface="Ink Free" panose="03080402000500000000" pitchFamily="66" charset="0"/>
                <a:ea typeface="Batang" panose="02030600000101010101" pitchFamily="18" charset="-127"/>
              </a:rPr>
              <a:t>Предмет дослідження</a:t>
            </a:r>
          </a:p>
          <a:p>
            <a:pPr algn="ctr"/>
            <a:r>
              <a:rPr lang="ru-RU" sz="1200" dirty="0">
                <a:latin typeface="Ink Free" panose="03080402000500000000" pitchFamily="66" charset="0"/>
                <a:ea typeface="Batang" panose="02030600000101010101" pitchFamily="18" charset="-127"/>
              </a:rPr>
              <a:t>Взаємодія українських та азербайджанських традицій, свят і звичаїв у моїй родині.</a:t>
            </a:r>
          </a:p>
          <a:p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FA87F2F-96FA-4A1B-BAD4-B38FBEB816C3}"/>
              </a:ext>
            </a:extLst>
          </p:cNvPr>
          <p:cNvSpPr/>
          <p:nvPr/>
        </p:nvSpPr>
        <p:spPr>
          <a:xfrm>
            <a:off x="1770328" y="1160886"/>
            <a:ext cx="2171123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Ink Free" panose="03080402000500000000" pitchFamily="66" charset="0"/>
                <a:ea typeface="Batang" panose="02030600000101010101" pitchFamily="18" charset="-127"/>
              </a:rPr>
              <a:t>Мета дослідження</a:t>
            </a:r>
          </a:p>
          <a:p>
            <a:r>
              <a:rPr lang="ru-RU" sz="1300" dirty="0">
                <a:latin typeface="Ink Free" panose="03080402000500000000" pitchFamily="66" charset="0"/>
                <a:ea typeface="Batang" panose="02030600000101010101" pitchFamily="18" charset="-127"/>
              </a:rPr>
              <a:t>Метою мого дослідження є вивчення особливостей української та азербайджанської культур, а також визначення того, як традиції, свята та звичаї цих двох народів поєднуються у повсякденному житті моєї родини.</a:t>
            </a:r>
          </a:p>
        </p:txBody>
      </p:sp>
    </p:spTree>
    <p:extLst>
      <p:ext uri="{BB962C8B-B14F-4D97-AF65-F5344CB8AC3E}">
        <p14:creationId xmlns:p14="http://schemas.microsoft.com/office/powerpoint/2010/main" val="2648608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A2424F-BD62-45BE-84C1-61D768C0D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Picture 6" descr="изображение вырезки">
            <a:extLst>
              <a:ext uri="{FF2B5EF4-FFF2-40B4-BE49-F238E27FC236}">
                <a16:creationId xmlns:a16="http://schemas.microsoft.com/office/drawing/2014/main" id="{F38B1A36-A8DE-4FE5-9B5B-F232A5F1C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982157" y="982160"/>
            <a:ext cx="3390895" cy="1426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изображение вырезки">
            <a:extLst>
              <a:ext uri="{FF2B5EF4-FFF2-40B4-BE49-F238E27FC236}">
                <a16:creationId xmlns:a16="http://schemas.microsoft.com/office/drawing/2014/main" id="{55DB8E1B-80B7-46C2-A768-D27F4EDF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1020259" y="4411159"/>
            <a:ext cx="3467100" cy="142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3A0DB424-0428-4E64-BDAB-0B53DB7BD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51" b="98546" l="3261" r="94158">
                        <a14:foregroundMark x1="39946" y1="5671" x2="23777" y2="1551"/>
                        <a14:foregroundMark x1="23777" y1="1551" x2="5299" y2="5284"/>
                        <a14:foregroundMark x1="5299" y1="5284" x2="3261" y2="12991"/>
                        <a14:foregroundMark x1="3261" y1="12991" x2="9918" y2="22492"/>
                        <a14:foregroundMark x1="9918" y1="22492" x2="11549" y2="23461"/>
                        <a14:foregroundMark x1="63995" y1="12215" x2="62228" y2="4702"/>
                        <a14:foregroundMark x1="62228" y1="4702" x2="46196" y2="0"/>
                        <a14:foregroundMark x1="46196" y1="0" x2="19158" y2="921"/>
                        <a14:foregroundMark x1="19158" y1="921" x2="4484" y2="6980"/>
                        <a14:foregroundMark x1="4484" y1="6980" x2="4484" y2="9840"/>
                        <a14:foregroundMark x1="12228" y1="14154" x2="13723" y2="89481"/>
                        <a14:foregroundMark x1="13723" y1="89481" x2="33424" y2="94426"/>
                        <a14:foregroundMark x1="33424" y1="94426" x2="55435" y2="95347"/>
                        <a14:foregroundMark x1="55435" y1="95347" x2="82880" y2="90548"/>
                        <a14:foregroundMark x1="82880" y1="90548" x2="94293" y2="83713"/>
                        <a14:foregroundMark x1="94293" y1="83713" x2="74457" y2="83568"/>
                        <a14:foregroundMark x1="74457" y1="83568" x2="59783" y2="89094"/>
                        <a14:foregroundMark x1="59783" y1="89094" x2="59375" y2="89433"/>
                        <a14:foregroundMark x1="24321" y1="82210" x2="15217" y2="63791"/>
                        <a14:foregroundMark x1="15217" y1="63791" x2="19565" y2="34513"/>
                        <a14:foregroundMark x1="19565" y1="34513" x2="12636" y2="26466"/>
                        <a14:foregroundMark x1="12636" y1="26466" x2="5707" y2="86912"/>
                        <a14:foregroundMark x1="5707" y1="86912" x2="23913" y2="74018"/>
                        <a14:foregroundMark x1="23913" y1="74018" x2="23234" y2="67911"/>
                        <a14:foregroundMark x1="4891" y1="72661" x2="4755" y2="93214"/>
                        <a14:foregroundMark x1="4755" y1="93214" x2="67527" y2="98546"/>
                        <a14:foregroundMark x1="67527" y1="98546" x2="72147" y2="89772"/>
                        <a14:foregroundMark x1="72147" y1="89772" x2="52310" y2="85022"/>
                        <a14:foregroundMark x1="52310" y1="85022" x2="45788" y2="85022"/>
                        <a14:foregroundMark x1="4891" y1="4847" x2="32337" y2="679"/>
                        <a14:foregroundMark x1="32337" y1="679" x2="58313" y2="2827"/>
                        <a14:foregroundMark x1="62531" y1="4210" x2="64266" y2="10276"/>
                        <a14:foregroundMark x1="64266" y1="10276" x2="48098" y2="13185"/>
                        <a14:backgroundMark x1="60190" y1="2230" x2="67935" y2="4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759253" y="0"/>
            <a:ext cx="2432746" cy="6819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FE17312-E9E5-4023-B9B7-BABFBDC7C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89" b="97746" l="2326" r="97496">
                        <a14:foregroundMark x1="27907" y1="12705" x2="35420" y2="4918"/>
                        <a14:foregroundMark x1="35420" y1="4918" x2="38998" y2="12295"/>
                        <a14:foregroundMark x1="8587" y1="62705" x2="3399" y2="71107"/>
                        <a14:foregroundMark x1="3399" y1="71107" x2="8229" y2="83811"/>
                        <a14:foregroundMark x1="8229" y1="83811" x2="12522" y2="88320"/>
                        <a14:foregroundMark x1="3757" y1="69467" x2="5188" y2="80123"/>
                        <a14:foregroundMark x1="5188" y1="80123" x2="4293" y2="81557"/>
                        <a14:foregroundMark x1="4830" y1="68033" x2="5725" y2="77254"/>
                        <a14:foregroundMark x1="2504" y1="69672" x2="7692" y2="77254"/>
                        <a14:foregroundMark x1="32558" y1="7992" x2="35957" y2="5533"/>
                        <a14:foregroundMark x1="34526" y1="4303" x2="32200" y2="5533"/>
                        <a14:foregroundMark x1="46869" y1="79918" x2="65832" y2="93033"/>
                        <a14:foregroundMark x1="65832" y1="93033" x2="94454" y2="80533"/>
                        <a14:foregroundMark x1="94454" y1="80533" x2="89624" y2="59221"/>
                        <a14:foregroundMark x1="89624" y1="59221" x2="91234" y2="46926"/>
                        <a14:foregroundMark x1="91234" y1="46926" x2="88551" y2="35451"/>
                        <a14:foregroundMark x1="88551" y1="35451" x2="88193" y2="35041"/>
                        <a14:foregroundMark x1="58140" y1="89754" x2="63864" y2="97746"/>
                        <a14:foregroundMark x1="63864" y1="97746" x2="80143" y2="90369"/>
                        <a14:foregroundMark x1="92308" y1="50615" x2="97496" y2="83607"/>
                        <a14:foregroundMark x1="97496" y1="83607" x2="89445" y2="88320"/>
                        <a14:foregroundMark x1="32737" y1="5123" x2="36852" y2="8607"/>
                        <a14:foregroundMark x1="32737" y1="3893" x2="36136" y2="6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0236">
            <a:off x="10039512" y="5023502"/>
            <a:ext cx="2553396" cy="2229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Азербайджанская община Днепра борется за справедливость в суде">
            <a:extLst>
              <a:ext uri="{FF2B5EF4-FFF2-40B4-BE49-F238E27FC236}">
                <a16:creationId xmlns:a16="http://schemas.microsoft.com/office/drawing/2014/main" id="{5ACF2894-DCE4-440C-B719-E1A5E73F1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582" y="-22860"/>
            <a:ext cx="3413760" cy="2275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В Днепре открыли координационный центр азербайджанской общины (ФОТО)">
            <a:extLst>
              <a:ext uri="{FF2B5EF4-FFF2-40B4-BE49-F238E27FC236}">
                <a16:creationId xmlns:a16="http://schemas.microsoft.com/office/drawing/2014/main" id="{F0035C30-C6D6-4128-AD41-8BF7DD00B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322" y="2195560"/>
            <a:ext cx="3473020" cy="2227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В Днепре открыла свои двери воскресная школа для азербайджанцев - Minval  Politika">
            <a:extLst>
              <a:ext uri="{FF2B5EF4-FFF2-40B4-BE49-F238E27FC236}">
                <a16:creationId xmlns:a16="http://schemas.microsoft.com/office/drawing/2014/main" id="{E7AB9F2D-BDF8-4882-AF52-62014D5A1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18" y="4434024"/>
            <a:ext cx="3530324" cy="2139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>
            <a:extLst>
              <a:ext uri="{FF2B5EF4-FFF2-40B4-BE49-F238E27FC236}">
                <a16:creationId xmlns:a16="http://schemas.microsoft.com/office/drawing/2014/main" id="{65002642-EED7-4D1E-8D46-61F71A3A6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98" b="94092" l="9946" r="89782">
                        <a14:foregroundMark x1="23025" y1="91210" x2="29973" y2="90634"/>
                        <a14:foregroundMark x1="29973" y1="90634" x2="30245" y2="90490"/>
                        <a14:foregroundMark x1="23433" y1="94092" x2="25749" y2="936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320" y="-375920"/>
            <a:ext cx="7060788" cy="6676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Изображение пина-истории">
            <a:extLst>
              <a:ext uri="{FF2B5EF4-FFF2-40B4-BE49-F238E27FC236}">
                <a16:creationId xmlns:a16="http://schemas.microsoft.com/office/drawing/2014/main" id="{DC6C3933-1273-40C9-914E-118EAFAB0A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21" b="98358" l="2628" r="90881">
                        <a14:foregroundMark x1="38949" y1="42883" x2="38022" y2="35858"/>
                        <a14:foregroundMark x1="38022" y1="35858" x2="39948" y2="33794"/>
                        <a14:foregroundMark x1="42765" y1="27784" x2="39722" y2="22993"/>
                        <a14:foregroundMark x1="33917" y1="18781" x2="32303" y2="17609"/>
                        <a14:foregroundMark x1="39722" y1="22993" x2="37610" y2="21460"/>
                        <a14:foregroundMark x1="32303" y1="17609" x2="32148" y2="10675"/>
                        <a14:foregroundMark x1="33142" y1="3352" x2="22720" y2="1277"/>
                        <a14:foregroundMark x1="22720" y1="1277" x2="9737" y2="1095"/>
                        <a14:foregroundMark x1="9737" y1="1095" x2="2164" y2="6752"/>
                        <a14:foregroundMark x1="2164" y1="6752" x2="5719" y2="91515"/>
                        <a14:foregroundMark x1="5719" y1="91515" x2="13601" y2="97901"/>
                        <a14:foregroundMark x1="13601" y1="97901" x2="30912" y2="97993"/>
                        <a14:foregroundMark x1="30912" y1="97993" x2="44977" y2="97901"/>
                        <a14:foregroundMark x1="44977" y1="97901" x2="71097" y2="99818"/>
                        <a14:foregroundMark x1="71097" y1="99818" x2="89490" y2="99635"/>
                        <a14:foregroundMark x1="89490" y1="99635" x2="83153" y2="93248"/>
                        <a14:foregroundMark x1="83153" y1="93248" x2="86708" y2="85766"/>
                        <a14:foregroundMark x1="86708" y1="85766" x2="58114" y2="81661"/>
                        <a14:foregroundMark x1="58114" y1="81661" x2="56723" y2="74270"/>
                        <a14:foregroundMark x1="56723" y1="74270" x2="49165" y2="68915"/>
                        <a14:foregroundMark x1="36785" y1="61453" x2="36785" y2="42792"/>
                        <a14:foregroundMark x1="30294" y1="37682" x2="25348" y2="11953"/>
                        <a14:foregroundMark x1="25348" y1="11953" x2="14683" y2="8942"/>
                        <a14:foregroundMark x1="14683" y1="8942" x2="9119" y2="16332"/>
                        <a14:foregroundMark x1="9119" y1="16332" x2="9274" y2="29106"/>
                        <a14:foregroundMark x1="9274" y1="29106" x2="13292" y2="36040"/>
                        <a14:foregroundMark x1="13292" y1="36040" x2="22411" y2="40693"/>
                        <a14:foregroundMark x1="22411" y1="40693" x2="22875" y2="40511"/>
                        <a14:foregroundMark x1="24420" y1="13595" x2="29521" y2="6296"/>
                        <a14:foregroundMark x1="29521" y1="6296" x2="20866" y2="274"/>
                        <a14:foregroundMark x1="20866" y1="274" x2="5410" y2="1551"/>
                        <a14:foregroundMark x1="5410" y1="1551" x2="1855" y2="8850"/>
                        <a14:foregroundMark x1="1855" y1="8850" x2="2782" y2="17245"/>
                        <a14:foregroundMark x1="2782" y1="17245" x2="16229" y2="21624"/>
                        <a14:foregroundMark x1="16229" y1="21624" x2="19165" y2="21624"/>
                        <a14:foregroundMark x1="18702" y1="8850" x2="25039" y2="1734"/>
                        <a14:foregroundMark x1="25039" y1="1734" x2="12365" y2="2281"/>
                        <a14:foregroundMark x1="12365" y1="2281" x2="11592" y2="8303"/>
                        <a14:foregroundMark x1="56105" y1="85584" x2="44359" y2="85858"/>
                        <a14:foregroundMark x1="44359" y1="85858" x2="31530" y2="88504"/>
                        <a14:foregroundMark x1="31530" y1="88504" x2="20093" y2="96715"/>
                        <a14:foregroundMark x1="20093" y1="96715" x2="32303" y2="98996"/>
                        <a14:foregroundMark x1="32303" y1="98996" x2="81298" y2="96077"/>
                        <a14:foregroundMark x1="81298" y1="96077" x2="65070" y2="86223"/>
                        <a14:foregroundMark x1="65070" y1="86223" x2="50696" y2="84580"/>
                        <a14:foregroundMark x1="50696" y1="84580" x2="45286" y2="84854"/>
                        <a14:foregroundMark x1="10974" y1="93157" x2="31221" y2="98358"/>
                        <a14:foregroundMark x1="31221" y1="98358" x2="24884" y2="91697"/>
                        <a14:foregroundMark x1="24884" y1="91697" x2="19629" y2="91697"/>
                        <a14:foregroundMark x1="14065" y1="3376" x2="1236" y2="8029"/>
                        <a14:foregroundMark x1="1236" y1="8029" x2="5719" y2="19982"/>
                        <a14:foregroundMark x1="5719" y1="19982" x2="20711" y2="21077"/>
                        <a14:foregroundMark x1="20711" y1="21077" x2="30603" y2="15146"/>
                        <a14:foregroundMark x1="30603" y1="15146" x2="27357" y2="8120"/>
                        <a14:foregroundMark x1="27357" y1="8120" x2="21020" y2="2190"/>
                        <a14:foregroundMark x1="21020" y1="2190" x2="9274" y2="912"/>
                        <a14:foregroundMark x1="9274" y1="912" x2="7883" y2="1004"/>
                        <a14:foregroundMark x1="14529" y1="9580" x2="16538" y2="8759"/>
                        <a14:foregroundMark x1="15920" y1="6113" x2="18547" y2="14872"/>
                        <a14:foregroundMark x1="14219" y1="5018" x2="15920" y2="14051"/>
                        <a14:foregroundMark x1="15920" y1="14051" x2="17002" y2="3467"/>
                        <a14:foregroundMark x1="16847" y1="821" x2="20556" y2="15876"/>
                        <a14:foregroundMark x1="13292" y1="5109" x2="19629" y2="30566"/>
                        <a14:foregroundMark x1="20093" y1="26825" x2="20866" y2="45164"/>
                        <a14:foregroundMark x1="23338" y1="48449" x2="31994" y2="58577"/>
                        <a14:foregroundMark x1="31994" y1="58577" x2="36849" y2="61443"/>
                        <a14:foregroundMark x1="90564" y1="86158" x2="90417" y2="87774"/>
                        <a14:foregroundMark x1="90881" y1="82664" x2="90796" y2="83595"/>
                        <a14:backgroundMark x1="35240" y1="5566" x2="35394" y2="5383"/>
                        <a14:backgroundMark x1="34930" y1="4015" x2="36631" y2="5018"/>
                        <a14:backgroundMark x1="35703" y1="4288" x2="34003" y2="4197"/>
                        <a14:backgroundMark x1="37249" y1="19617" x2="39104" y2="20803"/>
                        <a14:backgroundMark x1="36167" y1="18339" x2="37713" y2="20985"/>
                        <a14:backgroundMark x1="43431" y1="27737" x2="44049" y2="30839"/>
                        <a14:backgroundMark x1="42195" y1="31843" x2="42040" y2="33850"/>
                        <a14:backgroundMark x1="42504" y1="30657" x2="42504" y2="33759"/>
                        <a14:backgroundMark x1="40185" y1="61496" x2="44049" y2="68157"/>
                        <a14:backgroundMark x1="44049" y1="68157" x2="39876" y2="66423"/>
                        <a14:backgroundMark x1="37094" y1="61405" x2="39413" y2="66515"/>
                        <a14:backgroundMark x1="38176" y1="62500" x2="45595" y2="68066"/>
                        <a14:backgroundMark x1="45595" y1="68066" x2="50232" y2="67883"/>
                        <a14:backgroundMark x1="91654" y1="83577" x2="91808" y2="86131"/>
                        <a14:backgroundMark x1="95827" y1="95438" x2="97218" y2="97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63"/>
          <a:stretch/>
        </p:blipFill>
        <p:spPr bwMode="auto">
          <a:xfrm>
            <a:off x="0" y="2590800"/>
            <a:ext cx="2620036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35F6CEC-A66A-4D4E-BB29-35503B820C72}"/>
              </a:ext>
            </a:extLst>
          </p:cNvPr>
          <p:cNvSpPr/>
          <p:nvPr/>
        </p:nvSpPr>
        <p:spPr>
          <a:xfrm>
            <a:off x="5282931" y="2162540"/>
            <a:ext cx="4333415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latin typeface="Ink Free" panose="03080402000500000000" pitchFamily="66" charset="0"/>
              </a:rPr>
              <a:t>Азербайджанська діаспора в місті Дніпро</a:t>
            </a:r>
          </a:p>
          <a:p>
            <a:r>
              <a:rPr lang="ru-RU" sz="1500" dirty="0">
                <a:latin typeface="Ink Free" panose="03080402000500000000" pitchFamily="66" charset="0"/>
              </a:rPr>
              <a:t>Дніпро та </a:t>
            </a:r>
            <a:r>
              <a:rPr lang="ru-RU" sz="1500" dirty="0" err="1">
                <a:latin typeface="Ink Free" panose="03080402000500000000" pitchFamily="66" charset="0"/>
              </a:rPr>
              <a:t>Дніпропетровська</a:t>
            </a:r>
            <a:r>
              <a:rPr lang="ru-RU" sz="1500" dirty="0">
                <a:latin typeface="Ink Free" panose="03080402000500000000" pitchFamily="66" charset="0"/>
              </a:rPr>
              <a:t> область є одним із великих </a:t>
            </a:r>
            <a:r>
              <a:rPr lang="ru-RU" sz="1500" dirty="0" err="1">
                <a:latin typeface="Ink Free" panose="03080402000500000000" pitchFamily="66" charset="0"/>
              </a:rPr>
              <a:t>центрів</a:t>
            </a:r>
            <a:r>
              <a:rPr lang="ru-RU" sz="1500" dirty="0">
                <a:latin typeface="Ink Free" panose="03080402000500000000" pitchFamily="66" charset="0"/>
              </a:rPr>
              <a:t> азербайджанської діаспори в </a:t>
            </a:r>
            <a:r>
              <a:rPr lang="ru-RU" sz="1500" dirty="0" err="1">
                <a:latin typeface="Ink Free" panose="03080402000500000000" pitchFamily="66" charset="0"/>
              </a:rPr>
              <a:t>Україні</a:t>
            </a:r>
            <a:r>
              <a:rPr lang="ru-RU" sz="1500" dirty="0">
                <a:latin typeface="Ink Free" panose="03080402000500000000" pitchFamily="66" charset="0"/>
              </a:rPr>
              <a:t>.</a:t>
            </a:r>
            <a:r>
              <a:rPr lang="uk-UA" sz="1500" dirty="0">
                <a:latin typeface="Ink Free" panose="03080402000500000000" pitchFamily="66" charset="0"/>
              </a:rPr>
              <a:t> Вони</a:t>
            </a:r>
            <a:r>
              <a:rPr lang="ru-RU" sz="1500" dirty="0">
                <a:latin typeface="Ink Free" panose="03080402000500000000" pitchFamily="66" charset="0"/>
              </a:rPr>
              <a:t> активно </a:t>
            </a:r>
            <a:r>
              <a:rPr lang="ru-RU" sz="1500" dirty="0" err="1">
                <a:latin typeface="Ink Free" panose="03080402000500000000" pitchFamily="66" charset="0"/>
              </a:rPr>
              <a:t>зберігають</a:t>
            </a:r>
            <a:r>
              <a:rPr lang="ru-RU" sz="1500" dirty="0">
                <a:latin typeface="Ink Free" panose="03080402000500000000" pitchFamily="66" charset="0"/>
              </a:rPr>
              <a:t> свою культуру, традиції та мову.</a:t>
            </a:r>
          </a:p>
          <a:p>
            <a:r>
              <a:rPr lang="ru-RU" sz="1500" dirty="0">
                <a:latin typeface="Ink Free" panose="03080402000500000000" pitchFamily="66" charset="0"/>
              </a:rPr>
              <a:t>Представники діаспори організовують святкування Наврузу, культурні заходи та зустрічі громади. На таких подіях можна побачити національні танці, почути музику та скуштувати традиційні страви.</a:t>
            </a:r>
          </a:p>
          <a:p>
            <a:r>
              <a:rPr lang="ru-RU" sz="1500" dirty="0">
                <a:latin typeface="Ink Free" panose="03080402000500000000" pitchFamily="66" charset="0"/>
              </a:rPr>
              <a:t>Це допомагає не тільки зберігати культуру, а й знайомити інших людей з традиціями азербайджанського народу.</a:t>
            </a:r>
          </a:p>
        </p:txBody>
      </p:sp>
    </p:spTree>
    <p:extLst>
      <p:ext uri="{BB962C8B-B14F-4D97-AF65-F5344CB8AC3E}">
        <p14:creationId xmlns:p14="http://schemas.microsoft.com/office/powerpoint/2010/main" val="2491347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A2424F-BD62-45BE-84C1-61D768C0D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Picture 6" descr="изображение вырезки">
            <a:extLst>
              <a:ext uri="{FF2B5EF4-FFF2-40B4-BE49-F238E27FC236}">
                <a16:creationId xmlns:a16="http://schemas.microsoft.com/office/drawing/2014/main" id="{F38B1A36-A8DE-4FE5-9B5B-F232A5F1C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982157" y="982160"/>
            <a:ext cx="3390895" cy="1426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изображение вырезки">
            <a:extLst>
              <a:ext uri="{FF2B5EF4-FFF2-40B4-BE49-F238E27FC236}">
                <a16:creationId xmlns:a16="http://schemas.microsoft.com/office/drawing/2014/main" id="{55DB8E1B-80B7-46C2-A768-D27F4EDF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1020259" y="4411159"/>
            <a:ext cx="3467100" cy="142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Изображение пина-истории">
            <a:extLst>
              <a:ext uri="{FF2B5EF4-FFF2-40B4-BE49-F238E27FC236}">
                <a16:creationId xmlns:a16="http://schemas.microsoft.com/office/drawing/2014/main" id="{DC6C3933-1273-40C9-914E-118EAFAB0A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1" b="98358" l="2628" r="90881">
                        <a14:foregroundMark x1="38949" y1="42883" x2="38022" y2="35858"/>
                        <a14:foregroundMark x1="38022" y1="35858" x2="39948" y2="33794"/>
                        <a14:foregroundMark x1="42765" y1="27784" x2="39722" y2="22993"/>
                        <a14:foregroundMark x1="33917" y1="18781" x2="32303" y2="17609"/>
                        <a14:foregroundMark x1="39722" y1="22993" x2="37610" y2="21460"/>
                        <a14:foregroundMark x1="32303" y1="17609" x2="32148" y2="10675"/>
                        <a14:foregroundMark x1="33142" y1="3352" x2="22720" y2="1277"/>
                        <a14:foregroundMark x1="22720" y1="1277" x2="9737" y2="1095"/>
                        <a14:foregroundMark x1="9737" y1="1095" x2="2164" y2="6752"/>
                        <a14:foregroundMark x1="2164" y1="6752" x2="5719" y2="91515"/>
                        <a14:foregroundMark x1="5719" y1="91515" x2="13601" y2="97901"/>
                        <a14:foregroundMark x1="13601" y1="97901" x2="30912" y2="97993"/>
                        <a14:foregroundMark x1="30912" y1="97993" x2="44977" y2="97901"/>
                        <a14:foregroundMark x1="44977" y1="97901" x2="71097" y2="99818"/>
                        <a14:foregroundMark x1="71097" y1="99818" x2="89490" y2="99635"/>
                        <a14:foregroundMark x1="89490" y1="99635" x2="83153" y2="93248"/>
                        <a14:foregroundMark x1="83153" y1="93248" x2="86708" y2="85766"/>
                        <a14:foregroundMark x1="86708" y1="85766" x2="58114" y2="81661"/>
                        <a14:foregroundMark x1="58114" y1="81661" x2="56723" y2="74270"/>
                        <a14:foregroundMark x1="56723" y1="74270" x2="49165" y2="68915"/>
                        <a14:foregroundMark x1="36785" y1="61453" x2="36785" y2="42792"/>
                        <a14:foregroundMark x1="30294" y1="37682" x2="25348" y2="11953"/>
                        <a14:foregroundMark x1="25348" y1="11953" x2="14683" y2="8942"/>
                        <a14:foregroundMark x1="14683" y1="8942" x2="9119" y2="16332"/>
                        <a14:foregroundMark x1="9119" y1="16332" x2="9274" y2="29106"/>
                        <a14:foregroundMark x1="9274" y1="29106" x2="13292" y2="36040"/>
                        <a14:foregroundMark x1="13292" y1="36040" x2="22411" y2="40693"/>
                        <a14:foregroundMark x1="22411" y1="40693" x2="22875" y2="40511"/>
                        <a14:foregroundMark x1="24420" y1="13595" x2="29521" y2="6296"/>
                        <a14:foregroundMark x1="29521" y1="6296" x2="20866" y2="274"/>
                        <a14:foregroundMark x1="20866" y1="274" x2="5410" y2="1551"/>
                        <a14:foregroundMark x1="5410" y1="1551" x2="1855" y2="8850"/>
                        <a14:foregroundMark x1="1855" y1="8850" x2="2782" y2="17245"/>
                        <a14:foregroundMark x1="2782" y1="17245" x2="16229" y2="21624"/>
                        <a14:foregroundMark x1="16229" y1="21624" x2="19165" y2="21624"/>
                        <a14:foregroundMark x1="18702" y1="8850" x2="25039" y2="1734"/>
                        <a14:foregroundMark x1="25039" y1="1734" x2="12365" y2="2281"/>
                        <a14:foregroundMark x1="12365" y1="2281" x2="11592" y2="8303"/>
                        <a14:foregroundMark x1="56105" y1="85584" x2="44359" y2="85858"/>
                        <a14:foregroundMark x1="44359" y1="85858" x2="31530" y2="88504"/>
                        <a14:foregroundMark x1="31530" y1="88504" x2="20093" y2="96715"/>
                        <a14:foregroundMark x1="20093" y1="96715" x2="32303" y2="98996"/>
                        <a14:foregroundMark x1="32303" y1="98996" x2="81298" y2="96077"/>
                        <a14:foregroundMark x1="81298" y1="96077" x2="65070" y2="86223"/>
                        <a14:foregroundMark x1="65070" y1="86223" x2="50696" y2="84580"/>
                        <a14:foregroundMark x1="50696" y1="84580" x2="45286" y2="84854"/>
                        <a14:foregroundMark x1="10974" y1="93157" x2="31221" y2="98358"/>
                        <a14:foregroundMark x1="31221" y1="98358" x2="24884" y2="91697"/>
                        <a14:foregroundMark x1="24884" y1="91697" x2="19629" y2="91697"/>
                        <a14:foregroundMark x1="14065" y1="3376" x2="1236" y2="8029"/>
                        <a14:foregroundMark x1="1236" y1="8029" x2="5719" y2="19982"/>
                        <a14:foregroundMark x1="5719" y1="19982" x2="20711" y2="21077"/>
                        <a14:foregroundMark x1="20711" y1="21077" x2="30603" y2="15146"/>
                        <a14:foregroundMark x1="30603" y1="15146" x2="27357" y2="8120"/>
                        <a14:foregroundMark x1="27357" y1="8120" x2="21020" y2="2190"/>
                        <a14:foregroundMark x1="21020" y1="2190" x2="9274" y2="912"/>
                        <a14:foregroundMark x1="9274" y1="912" x2="7883" y2="1004"/>
                        <a14:foregroundMark x1="14529" y1="9580" x2="16538" y2="8759"/>
                        <a14:foregroundMark x1="15920" y1="6113" x2="18547" y2="14872"/>
                        <a14:foregroundMark x1="14219" y1="5018" x2="15920" y2="14051"/>
                        <a14:foregroundMark x1="15920" y1="14051" x2="17002" y2="3467"/>
                        <a14:foregroundMark x1="16847" y1="821" x2="20556" y2="15876"/>
                        <a14:foregroundMark x1="13292" y1="5109" x2="19629" y2="30566"/>
                        <a14:foregroundMark x1="20093" y1="26825" x2="20866" y2="45164"/>
                        <a14:foregroundMark x1="23338" y1="48449" x2="31994" y2="58577"/>
                        <a14:foregroundMark x1="31994" y1="58577" x2="36849" y2="61443"/>
                        <a14:foregroundMark x1="90564" y1="86158" x2="90417" y2="87774"/>
                        <a14:foregroundMark x1="90881" y1="82664" x2="90796" y2="83595"/>
                        <a14:backgroundMark x1="35240" y1="5566" x2="35394" y2="5383"/>
                        <a14:backgroundMark x1="34930" y1="4015" x2="36631" y2="5018"/>
                        <a14:backgroundMark x1="35703" y1="4288" x2="34003" y2="4197"/>
                        <a14:backgroundMark x1="37249" y1="19617" x2="39104" y2="20803"/>
                        <a14:backgroundMark x1="36167" y1="18339" x2="37713" y2="20985"/>
                        <a14:backgroundMark x1="43431" y1="27737" x2="44049" y2="30839"/>
                        <a14:backgroundMark x1="42195" y1="31843" x2="42040" y2="33850"/>
                        <a14:backgroundMark x1="42504" y1="30657" x2="42504" y2="33759"/>
                        <a14:backgroundMark x1="40185" y1="61496" x2="44049" y2="68157"/>
                        <a14:backgroundMark x1="44049" y1="68157" x2="39876" y2="66423"/>
                        <a14:backgroundMark x1="37094" y1="61405" x2="39413" y2="66515"/>
                        <a14:backgroundMark x1="38176" y1="62500" x2="45595" y2="68066"/>
                        <a14:backgroundMark x1="45595" y1="68066" x2="50232" y2="67883"/>
                        <a14:backgroundMark x1="91654" y1="83577" x2="91808" y2="86131"/>
                        <a14:backgroundMark x1="95827" y1="95438" x2="97218" y2="97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63"/>
          <a:stretch/>
        </p:blipFill>
        <p:spPr bwMode="auto">
          <a:xfrm>
            <a:off x="0" y="2590800"/>
            <a:ext cx="2620036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3A0DB424-0428-4E64-BDAB-0B53DB7BD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51" b="98546" l="3261" r="94158">
                        <a14:foregroundMark x1="39946" y1="5671" x2="23777" y2="1551"/>
                        <a14:foregroundMark x1="23777" y1="1551" x2="5299" y2="5284"/>
                        <a14:foregroundMark x1="5299" y1="5284" x2="3261" y2="12991"/>
                        <a14:foregroundMark x1="3261" y1="12991" x2="9918" y2="22492"/>
                        <a14:foregroundMark x1="9918" y1="22492" x2="11549" y2="23461"/>
                        <a14:foregroundMark x1="63995" y1="12215" x2="62228" y2="4702"/>
                        <a14:foregroundMark x1="62228" y1="4702" x2="46196" y2="0"/>
                        <a14:foregroundMark x1="46196" y1="0" x2="19158" y2="921"/>
                        <a14:foregroundMark x1="19158" y1="921" x2="4484" y2="6980"/>
                        <a14:foregroundMark x1="4484" y1="6980" x2="4484" y2="9840"/>
                        <a14:foregroundMark x1="12228" y1="14154" x2="13723" y2="89481"/>
                        <a14:foregroundMark x1="13723" y1="89481" x2="33424" y2="94426"/>
                        <a14:foregroundMark x1="33424" y1="94426" x2="55435" y2="95347"/>
                        <a14:foregroundMark x1="55435" y1="95347" x2="82880" y2="90548"/>
                        <a14:foregroundMark x1="82880" y1="90548" x2="94293" y2="83713"/>
                        <a14:foregroundMark x1="94293" y1="83713" x2="74457" y2="83568"/>
                        <a14:foregroundMark x1="74457" y1="83568" x2="59783" y2="89094"/>
                        <a14:foregroundMark x1="59783" y1="89094" x2="59375" y2="89433"/>
                        <a14:foregroundMark x1="24321" y1="82210" x2="15217" y2="63791"/>
                        <a14:foregroundMark x1="15217" y1="63791" x2="19565" y2="34513"/>
                        <a14:foregroundMark x1="19565" y1="34513" x2="12636" y2="26466"/>
                        <a14:foregroundMark x1="12636" y1="26466" x2="5707" y2="86912"/>
                        <a14:foregroundMark x1="5707" y1="86912" x2="23913" y2="74018"/>
                        <a14:foregroundMark x1="23913" y1="74018" x2="23234" y2="67911"/>
                        <a14:foregroundMark x1="4891" y1="72661" x2="4755" y2="93214"/>
                        <a14:foregroundMark x1="4755" y1="93214" x2="67527" y2="98546"/>
                        <a14:foregroundMark x1="67527" y1="98546" x2="72147" y2="89772"/>
                        <a14:foregroundMark x1="72147" y1="89772" x2="52310" y2="85022"/>
                        <a14:foregroundMark x1="52310" y1="85022" x2="45788" y2="85022"/>
                        <a14:foregroundMark x1="4891" y1="4847" x2="32337" y2="679"/>
                        <a14:foregroundMark x1="32337" y1="679" x2="58313" y2="2827"/>
                        <a14:foregroundMark x1="62531" y1="4210" x2="64266" y2="10276"/>
                        <a14:foregroundMark x1="64266" y1="10276" x2="48098" y2="13185"/>
                        <a14:backgroundMark x1="60190" y1="2230" x2="67935" y2="4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759253" y="0"/>
            <a:ext cx="2432746" cy="6819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FE17312-E9E5-4023-B9B7-BABFBDC7C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689" b="97746" l="2326" r="97496">
                        <a14:foregroundMark x1="27907" y1="12705" x2="35420" y2="4918"/>
                        <a14:foregroundMark x1="35420" y1="4918" x2="38998" y2="12295"/>
                        <a14:foregroundMark x1="8587" y1="62705" x2="3399" y2="71107"/>
                        <a14:foregroundMark x1="3399" y1="71107" x2="8229" y2="83811"/>
                        <a14:foregroundMark x1="8229" y1="83811" x2="12522" y2="88320"/>
                        <a14:foregroundMark x1="3757" y1="69467" x2="5188" y2="80123"/>
                        <a14:foregroundMark x1="5188" y1="80123" x2="4293" y2="81557"/>
                        <a14:foregroundMark x1="4830" y1="68033" x2="5725" y2="77254"/>
                        <a14:foregroundMark x1="2504" y1="69672" x2="7692" y2="77254"/>
                        <a14:foregroundMark x1="32558" y1="7992" x2="35957" y2="5533"/>
                        <a14:foregroundMark x1="34526" y1="4303" x2="32200" y2="5533"/>
                        <a14:foregroundMark x1="46869" y1="79918" x2="65832" y2="93033"/>
                        <a14:foregroundMark x1="65832" y1="93033" x2="94454" y2="80533"/>
                        <a14:foregroundMark x1="94454" y1="80533" x2="89624" y2="59221"/>
                        <a14:foregroundMark x1="89624" y1="59221" x2="91234" y2="46926"/>
                        <a14:foregroundMark x1="91234" y1="46926" x2="88551" y2="35451"/>
                        <a14:foregroundMark x1="88551" y1="35451" x2="88193" y2="35041"/>
                        <a14:foregroundMark x1="58140" y1="89754" x2="63864" y2="97746"/>
                        <a14:foregroundMark x1="63864" y1="97746" x2="80143" y2="90369"/>
                        <a14:foregroundMark x1="92308" y1="50615" x2="97496" y2="83607"/>
                        <a14:foregroundMark x1="97496" y1="83607" x2="89445" y2="88320"/>
                        <a14:foregroundMark x1="32737" y1="5123" x2="36852" y2="8607"/>
                        <a14:foregroundMark x1="32737" y1="3893" x2="36136" y2="6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0236">
            <a:off x="10039512" y="5023502"/>
            <a:ext cx="2553396" cy="2229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CD407C2A-CA9B-49C4-950D-A4E626E18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83" b="89946" l="8016" r="91168">
                        <a14:foregroundMark x1="8770" y1="57658" x2="10870" y2="60870"/>
                        <a14:foregroundMark x1="90897" y1="56250" x2="91182" y2="60251"/>
                        <a14:foregroundMark x1="8016" y1="59918" x2="10054" y2="60054"/>
                        <a14:backgroundMark x1="28804" y1="23777" x2="89946" y2="25815"/>
                        <a14:backgroundMark x1="89946" y1="25815" x2="1359" y2="22147"/>
                        <a14:backgroundMark x1="1359" y1="22147" x2="40217" y2="22147"/>
                        <a14:backgroundMark x1="40217" y1="22147" x2="52582" y2="22011"/>
                        <a14:backgroundMark x1="52582" y1="22011" x2="6793" y2="18478"/>
                        <a14:backgroundMark x1="6793" y1="18478" x2="51630" y2="13859"/>
                        <a14:backgroundMark x1="51630" y1="13859" x2="23505" y2="12364"/>
                        <a14:backgroundMark x1="23505" y1="12364" x2="70788" y2="20924"/>
                        <a14:backgroundMark x1="70788" y1="20924" x2="33832" y2="21603"/>
                        <a14:backgroundMark x1="33832" y1="21603" x2="67663" y2="29891"/>
                        <a14:backgroundMark x1="67663" y1="29891" x2="47826" y2="31929"/>
                        <a14:backgroundMark x1="47826" y1="31929" x2="50136" y2="33288"/>
                        <a14:backgroundMark x1="42120" y1="76359" x2="95924" y2="79620"/>
                        <a14:backgroundMark x1="95924" y1="79620" x2="20652" y2="80707"/>
                        <a14:backgroundMark x1="20652" y1="80707" x2="78125" y2="81929"/>
                        <a14:backgroundMark x1="78125" y1="81929" x2="46332" y2="81793"/>
                        <a14:backgroundMark x1="46332" y1="81793" x2="59103" y2="81793"/>
                        <a14:backgroundMark x1="59103" y1="81793" x2="43750" y2="80978"/>
                        <a14:backgroundMark x1="43750" y1="80978" x2="55027" y2="82473"/>
                        <a14:backgroundMark x1="8696" y1="57473" x2="8696" y2="57473"/>
                        <a14:backgroundMark x1="8016" y1="57337" x2="8016" y2="57337"/>
                        <a14:backgroundMark x1="7745" y1="57609" x2="8696" y2="56658"/>
                        <a14:backgroundMark x1="7880" y1="56658" x2="8832" y2="57609"/>
                        <a14:backgroundMark x1="92527" y1="62364" x2="90761" y2="62364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2" y="-3424237"/>
            <a:ext cx="8658225" cy="9196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1EDDC14-43FF-4516-BC95-FA622D0A2CDB}"/>
              </a:ext>
            </a:extLst>
          </p:cNvPr>
          <p:cNvSpPr/>
          <p:nvPr/>
        </p:nvSpPr>
        <p:spPr>
          <a:xfrm>
            <a:off x="2943225" y="387400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Я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народилася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в </a:t>
            </a:r>
            <a:r>
              <a:rPr lang="uk-UA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інтернаціональній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родині, де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мій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тато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—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азербайджанець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, а мама —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українка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. З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першого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погляду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може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здатися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, що це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дві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різні культури, різні традиції та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навіть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різні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релігійні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погляди.</a:t>
            </a:r>
          </a:p>
          <a:p>
            <a:pPr algn="ctr"/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Проте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, для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нашої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родини, це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ніколи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не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було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перешкодою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.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Навпаки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, це стало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нашою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особливістю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та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перевагою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.</a:t>
            </a:r>
          </a:p>
          <a:p>
            <a:pPr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У нашій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сім’ї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кожен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із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повагою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ставиться до традицій, культури та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релігії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один одного. Ми не просто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знаємо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звичаї обох народів, а й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дотримуємося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їх, святкуємо разом і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передаємо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ці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традиції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далі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.</a:t>
            </a:r>
          </a:p>
          <a:p>
            <a:pPr algn="ctr"/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Саме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тому,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мені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стало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цікаво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дослідити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, як поєднуються українська та азербайджанська культури у моїй родині.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F953697-2DE1-4090-92CF-042614EFC0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46188" y="3297284"/>
            <a:ext cx="1902205" cy="2536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4802C09-7882-4DFD-A51D-28347BEF07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34056" y="2634169"/>
            <a:ext cx="1752855" cy="2748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E275CFD-206F-416B-89F5-113478CFDACF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1735" t="14691" r="7530" b="5649"/>
          <a:stretch/>
        </p:blipFill>
        <p:spPr>
          <a:xfrm>
            <a:off x="6685859" y="4223831"/>
            <a:ext cx="1707807" cy="2246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D706533-59EE-44B9-9B3C-3F1860BB943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1140" t="16300" r="10757" b="17361"/>
          <a:stretch/>
        </p:blipFill>
        <p:spPr>
          <a:xfrm>
            <a:off x="3460203" y="2987916"/>
            <a:ext cx="2107752" cy="1712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Знак ''плюс'' 16">
            <a:extLst>
              <a:ext uri="{FF2B5EF4-FFF2-40B4-BE49-F238E27FC236}">
                <a16:creationId xmlns:a16="http://schemas.microsoft.com/office/drawing/2014/main" id="{116043AB-6CB5-4D1D-B5F8-5838F16D18C0}"/>
              </a:ext>
            </a:extLst>
          </p:cNvPr>
          <p:cNvSpPr/>
          <p:nvPr/>
        </p:nvSpPr>
        <p:spPr>
          <a:xfrm>
            <a:off x="5597540" y="4067175"/>
            <a:ext cx="1019174" cy="1057275"/>
          </a:xfrm>
          <a:prstGeom prst="mathPlus">
            <a:avLst>
              <a:gd name="adj1" fmla="val 14631"/>
            </a:avLst>
          </a:prstGeom>
          <a:solidFill>
            <a:srgbClr val="00B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211300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A2424F-BD62-45BE-84C1-61D768C0D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Picture 6" descr="изображение вырезки">
            <a:extLst>
              <a:ext uri="{FF2B5EF4-FFF2-40B4-BE49-F238E27FC236}">
                <a16:creationId xmlns:a16="http://schemas.microsoft.com/office/drawing/2014/main" id="{F38B1A36-A8DE-4FE5-9B5B-F232A5F1C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982157" y="982160"/>
            <a:ext cx="3390895" cy="1426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изображение вырезки">
            <a:extLst>
              <a:ext uri="{FF2B5EF4-FFF2-40B4-BE49-F238E27FC236}">
                <a16:creationId xmlns:a16="http://schemas.microsoft.com/office/drawing/2014/main" id="{55DB8E1B-80B7-46C2-A768-D27F4EDF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1020259" y="4411159"/>
            <a:ext cx="3467100" cy="142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Изображение пина-истории">
            <a:extLst>
              <a:ext uri="{FF2B5EF4-FFF2-40B4-BE49-F238E27FC236}">
                <a16:creationId xmlns:a16="http://schemas.microsoft.com/office/drawing/2014/main" id="{DC6C3933-1273-40C9-914E-118EAFAB0A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1" b="98358" l="2628" r="90881">
                        <a14:foregroundMark x1="38949" y1="42883" x2="38022" y2="35858"/>
                        <a14:foregroundMark x1="38022" y1="35858" x2="39948" y2="33794"/>
                        <a14:foregroundMark x1="42765" y1="27784" x2="39722" y2="22993"/>
                        <a14:foregroundMark x1="33917" y1="18781" x2="32303" y2="17609"/>
                        <a14:foregroundMark x1="39722" y1="22993" x2="37610" y2="21460"/>
                        <a14:foregroundMark x1="32303" y1="17609" x2="32148" y2="10675"/>
                        <a14:foregroundMark x1="33142" y1="3352" x2="22720" y2="1277"/>
                        <a14:foregroundMark x1="22720" y1="1277" x2="9737" y2="1095"/>
                        <a14:foregroundMark x1="9737" y1="1095" x2="2164" y2="6752"/>
                        <a14:foregroundMark x1="2164" y1="6752" x2="5719" y2="91515"/>
                        <a14:foregroundMark x1="5719" y1="91515" x2="13601" y2="97901"/>
                        <a14:foregroundMark x1="13601" y1="97901" x2="30912" y2="97993"/>
                        <a14:foregroundMark x1="30912" y1="97993" x2="44977" y2="97901"/>
                        <a14:foregroundMark x1="44977" y1="97901" x2="71097" y2="99818"/>
                        <a14:foregroundMark x1="71097" y1="99818" x2="89490" y2="99635"/>
                        <a14:foregroundMark x1="89490" y1="99635" x2="83153" y2="93248"/>
                        <a14:foregroundMark x1="83153" y1="93248" x2="86708" y2="85766"/>
                        <a14:foregroundMark x1="86708" y1="85766" x2="58114" y2="81661"/>
                        <a14:foregroundMark x1="58114" y1="81661" x2="56723" y2="74270"/>
                        <a14:foregroundMark x1="56723" y1="74270" x2="49165" y2="68915"/>
                        <a14:foregroundMark x1="36785" y1="61453" x2="36785" y2="42792"/>
                        <a14:foregroundMark x1="30294" y1="37682" x2="25348" y2="11953"/>
                        <a14:foregroundMark x1="25348" y1="11953" x2="14683" y2="8942"/>
                        <a14:foregroundMark x1="14683" y1="8942" x2="9119" y2="16332"/>
                        <a14:foregroundMark x1="9119" y1="16332" x2="9274" y2="29106"/>
                        <a14:foregroundMark x1="9274" y1="29106" x2="13292" y2="36040"/>
                        <a14:foregroundMark x1="13292" y1="36040" x2="22411" y2="40693"/>
                        <a14:foregroundMark x1="22411" y1="40693" x2="22875" y2="40511"/>
                        <a14:foregroundMark x1="24420" y1="13595" x2="29521" y2="6296"/>
                        <a14:foregroundMark x1="29521" y1="6296" x2="20866" y2="274"/>
                        <a14:foregroundMark x1="20866" y1="274" x2="5410" y2="1551"/>
                        <a14:foregroundMark x1="5410" y1="1551" x2="1855" y2="8850"/>
                        <a14:foregroundMark x1="1855" y1="8850" x2="2782" y2="17245"/>
                        <a14:foregroundMark x1="2782" y1="17245" x2="16229" y2="21624"/>
                        <a14:foregroundMark x1="16229" y1="21624" x2="19165" y2="21624"/>
                        <a14:foregroundMark x1="18702" y1="8850" x2="25039" y2="1734"/>
                        <a14:foregroundMark x1="25039" y1="1734" x2="12365" y2="2281"/>
                        <a14:foregroundMark x1="12365" y1="2281" x2="11592" y2="8303"/>
                        <a14:foregroundMark x1="56105" y1="85584" x2="44359" y2="85858"/>
                        <a14:foregroundMark x1="44359" y1="85858" x2="31530" y2="88504"/>
                        <a14:foregroundMark x1="31530" y1="88504" x2="20093" y2="96715"/>
                        <a14:foregroundMark x1="20093" y1="96715" x2="32303" y2="98996"/>
                        <a14:foregroundMark x1="32303" y1="98996" x2="81298" y2="96077"/>
                        <a14:foregroundMark x1="81298" y1="96077" x2="65070" y2="86223"/>
                        <a14:foregroundMark x1="65070" y1="86223" x2="50696" y2="84580"/>
                        <a14:foregroundMark x1="50696" y1="84580" x2="45286" y2="84854"/>
                        <a14:foregroundMark x1="10974" y1="93157" x2="31221" y2="98358"/>
                        <a14:foregroundMark x1="31221" y1="98358" x2="24884" y2="91697"/>
                        <a14:foregroundMark x1="24884" y1="91697" x2="19629" y2="91697"/>
                        <a14:foregroundMark x1="14065" y1="3376" x2="1236" y2="8029"/>
                        <a14:foregroundMark x1="1236" y1="8029" x2="5719" y2="19982"/>
                        <a14:foregroundMark x1="5719" y1="19982" x2="20711" y2="21077"/>
                        <a14:foregroundMark x1="20711" y1="21077" x2="30603" y2="15146"/>
                        <a14:foregroundMark x1="30603" y1="15146" x2="27357" y2="8120"/>
                        <a14:foregroundMark x1="27357" y1="8120" x2="21020" y2="2190"/>
                        <a14:foregroundMark x1="21020" y1="2190" x2="9274" y2="912"/>
                        <a14:foregroundMark x1="9274" y1="912" x2="7883" y2="1004"/>
                        <a14:foregroundMark x1="14529" y1="9580" x2="16538" y2="8759"/>
                        <a14:foregroundMark x1="15920" y1="6113" x2="18547" y2="14872"/>
                        <a14:foregroundMark x1="14219" y1="5018" x2="15920" y2="14051"/>
                        <a14:foregroundMark x1="15920" y1="14051" x2="17002" y2="3467"/>
                        <a14:foregroundMark x1="16847" y1="821" x2="20556" y2="15876"/>
                        <a14:foregroundMark x1="13292" y1="5109" x2="19629" y2="30566"/>
                        <a14:foregroundMark x1="20093" y1="26825" x2="20866" y2="45164"/>
                        <a14:foregroundMark x1="23338" y1="48449" x2="31994" y2="58577"/>
                        <a14:foregroundMark x1="31994" y1="58577" x2="36849" y2="61443"/>
                        <a14:foregroundMark x1="90564" y1="86158" x2="90417" y2="87774"/>
                        <a14:foregroundMark x1="90881" y1="82664" x2="90796" y2="83595"/>
                        <a14:backgroundMark x1="35240" y1="5566" x2="35394" y2="5383"/>
                        <a14:backgroundMark x1="34930" y1="4015" x2="36631" y2="5018"/>
                        <a14:backgroundMark x1="35703" y1="4288" x2="34003" y2="4197"/>
                        <a14:backgroundMark x1="37249" y1="19617" x2="39104" y2="20803"/>
                        <a14:backgroundMark x1="36167" y1="18339" x2="37713" y2="20985"/>
                        <a14:backgroundMark x1="43431" y1="27737" x2="44049" y2="30839"/>
                        <a14:backgroundMark x1="42195" y1="31843" x2="42040" y2="33850"/>
                        <a14:backgroundMark x1="42504" y1="30657" x2="42504" y2="33759"/>
                        <a14:backgroundMark x1="40185" y1="61496" x2="44049" y2="68157"/>
                        <a14:backgroundMark x1="44049" y1="68157" x2="39876" y2="66423"/>
                        <a14:backgroundMark x1="37094" y1="61405" x2="39413" y2="66515"/>
                        <a14:backgroundMark x1="38176" y1="62500" x2="45595" y2="68066"/>
                        <a14:backgroundMark x1="45595" y1="68066" x2="50232" y2="67883"/>
                        <a14:backgroundMark x1="91654" y1="83577" x2="91808" y2="86131"/>
                        <a14:backgroundMark x1="95827" y1="95438" x2="97218" y2="97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63"/>
          <a:stretch/>
        </p:blipFill>
        <p:spPr bwMode="auto">
          <a:xfrm>
            <a:off x="0" y="2590800"/>
            <a:ext cx="2620036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3A0DB424-0428-4E64-BDAB-0B53DB7BD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51" b="98546" l="3261" r="94158">
                        <a14:foregroundMark x1="39946" y1="5671" x2="23777" y2="1551"/>
                        <a14:foregroundMark x1="23777" y1="1551" x2="5299" y2="5284"/>
                        <a14:foregroundMark x1="5299" y1="5284" x2="3261" y2="12991"/>
                        <a14:foregroundMark x1="3261" y1="12991" x2="9918" y2="22492"/>
                        <a14:foregroundMark x1="9918" y1="22492" x2="11549" y2="23461"/>
                        <a14:foregroundMark x1="63995" y1="12215" x2="62228" y2="4702"/>
                        <a14:foregroundMark x1="62228" y1="4702" x2="46196" y2="0"/>
                        <a14:foregroundMark x1="46196" y1="0" x2="19158" y2="921"/>
                        <a14:foregroundMark x1="19158" y1="921" x2="4484" y2="6980"/>
                        <a14:foregroundMark x1="4484" y1="6980" x2="4484" y2="9840"/>
                        <a14:foregroundMark x1="12228" y1="14154" x2="13723" y2="89481"/>
                        <a14:foregroundMark x1="13723" y1="89481" x2="33424" y2="94426"/>
                        <a14:foregroundMark x1="33424" y1="94426" x2="55435" y2="95347"/>
                        <a14:foregroundMark x1="55435" y1="95347" x2="82880" y2="90548"/>
                        <a14:foregroundMark x1="82880" y1="90548" x2="94293" y2="83713"/>
                        <a14:foregroundMark x1="94293" y1="83713" x2="74457" y2="83568"/>
                        <a14:foregroundMark x1="74457" y1="83568" x2="59783" y2="89094"/>
                        <a14:foregroundMark x1="59783" y1="89094" x2="59375" y2="89433"/>
                        <a14:foregroundMark x1="24321" y1="82210" x2="15217" y2="63791"/>
                        <a14:foregroundMark x1="15217" y1="63791" x2="19565" y2="34513"/>
                        <a14:foregroundMark x1="19565" y1="34513" x2="12636" y2="26466"/>
                        <a14:foregroundMark x1="12636" y1="26466" x2="5707" y2="86912"/>
                        <a14:foregroundMark x1="5707" y1="86912" x2="23913" y2="74018"/>
                        <a14:foregroundMark x1="23913" y1="74018" x2="23234" y2="67911"/>
                        <a14:foregroundMark x1="4891" y1="72661" x2="4755" y2="93214"/>
                        <a14:foregroundMark x1="4755" y1="93214" x2="67527" y2="98546"/>
                        <a14:foregroundMark x1="67527" y1="98546" x2="72147" y2="89772"/>
                        <a14:foregroundMark x1="72147" y1="89772" x2="52310" y2="85022"/>
                        <a14:foregroundMark x1="52310" y1="85022" x2="45788" y2="85022"/>
                        <a14:foregroundMark x1="4891" y1="4847" x2="32337" y2="679"/>
                        <a14:foregroundMark x1="32337" y1="679" x2="58313" y2="2827"/>
                        <a14:foregroundMark x1="62531" y1="4210" x2="64266" y2="10276"/>
                        <a14:foregroundMark x1="64266" y1="10276" x2="48098" y2="13185"/>
                        <a14:backgroundMark x1="60190" y1="2230" x2="67935" y2="4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759253" y="0"/>
            <a:ext cx="2432746" cy="6819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FE17312-E9E5-4023-B9B7-BABFBDC7C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689" b="97746" l="2326" r="97496">
                        <a14:foregroundMark x1="27907" y1="12705" x2="35420" y2="4918"/>
                        <a14:foregroundMark x1="35420" y1="4918" x2="38998" y2="12295"/>
                        <a14:foregroundMark x1="8587" y1="62705" x2="3399" y2="71107"/>
                        <a14:foregroundMark x1="3399" y1="71107" x2="8229" y2="83811"/>
                        <a14:foregroundMark x1="8229" y1="83811" x2="12522" y2="88320"/>
                        <a14:foregroundMark x1="3757" y1="69467" x2="5188" y2="80123"/>
                        <a14:foregroundMark x1="5188" y1="80123" x2="4293" y2="81557"/>
                        <a14:foregroundMark x1="4830" y1="68033" x2="5725" y2="77254"/>
                        <a14:foregroundMark x1="2504" y1="69672" x2="7692" y2="77254"/>
                        <a14:foregroundMark x1="32558" y1="7992" x2="35957" y2="5533"/>
                        <a14:foregroundMark x1="34526" y1="4303" x2="32200" y2="5533"/>
                        <a14:foregroundMark x1="46869" y1="79918" x2="65832" y2="93033"/>
                        <a14:foregroundMark x1="65832" y1="93033" x2="94454" y2="80533"/>
                        <a14:foregroundMark x1="94454" y1="80533" x2="89624" y2="59221"/>
                        <a14:foregroundMark x1="89624" y1="59221" x2="91234" y2="46926"/>
                        <a14:foregroundMark x1="91234" y1="46926" x2="88551" y2="35451"/>
                        <a14:foregroundMark x1="88551" y1="35451" x2="88193" y2="35041"/>
                        <a14:foregroundMark x1="58140" y1="89754" x2="63864" y2="97746"/>
                        <a14:foregroundMark x1="63864" y1="97746" x2="80143" y2="90369"/>
                        <a14:foregroundMark x1="92308" y1="50615" x2="97496" y2="83607"/>
                        <a14:foregroundMark x1="97496" y1="83607" x2="89445" y2="88320"/>
                        <a14:foregroundMark x1="32737" y1="5123" x2="36852" y2="8607"/>
                        <a14:foregroundMark x1="32737" y1="3893" x2="36136" y2="6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0236">
            <a:off x="10039512" y="5023502"/>
            <a:ext cx="2553396" cy="2229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335AFB99-9218-49F2-A9F4-F8CB608A7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066" b="95248" l="3810" r="96327">
                        <a14:foregroundMark x1="31565" y1="21694" x2="30748" y2="59607"/>
                        <a14:foregroundMark x1="30748" y1="59607" x2="39728" y2="73244"/>
                        <a14:foregroundMark x1="39728" y1="73244" x2="51429" y2="77789"/>
                        <a14:foregroundMark x1="51429" y1="77789" x2="56327" y2="73347"/>
                        <a14:foregroundMark x1="12109" y1="11777" x2="18639" y2="7541"/>
                        <a14:foregroundMark x1="82993" y1="6715" x2="87891" y2="11157"/>
                        <a14:foregroundMark x1="16463" y1="93905" x2="22585" y2="89256"/>
                        <a14:foregroundMark x1="87211" y1="92252" x2="82177" y2="84298"/>
                        <a14:foregroundMark x1="83810" y1="95145" x2="89252" y2="91322"/>
                        <a14:foregroundMark x1="21905" y1="4545" x2="15102" y2="10847"/>
                        <a14:foregroundMark x1="3810" y1="13326" x2="5714" y2="14669"/>
                        <a14:foregroundMark x1="93333" y1="14876" x2="96327" y2="15083"/>
                        <a14:foregroundMark x1="30204" y1="15909" x2="47075" y2="63843"/>
                        <a14:foregroundMark x1="47075" y1="63843" x2="61361" y2="82025"/>
                        <a14:foregroundMark x1="61361" y1="82025" x2="73469" y2="63326"/>
                        <a14:foregroundMark x1="73469" y1="63326" x2="70748" y2="37913"/>
                        <a14:foregroundMark x1="70748" y1="37913" x2="62857" y2="26756"/>
                        <a14:foregroundMark x1="62857" y1="26756" x2="47891" y2="28822"/>
                        <a14:foregroundMark x1="47891" y1="28822" x2="40272" y2="38946"/>
                        <a14:foregroundMark x1="40272" y1="38946" x2="39456" y2="46488"/>
                        <a14:foregroundMark x1="39456" y1="46488" x2="40408" y2="48657"/>
                        <a14:foregroundMark x1="22857" y1="10227" x2="47619" y2="11674"/>
                        <a14:foregroundMark x1="47619" y1="11674" x2="65442" y2="11157"/>
                        <a14:foregroundMark x1="65442" y1="11157" x2="75782" y2="11674"/>
                        <a14:foregroundMark x1="75782" y1="11674" x2="82041" y2="81508"/>
                        <a14:foregroundMark x1="82041" y1="81508" x2="61361" y2="81095"/>
                        <a14:foregroundMark x1="61361" y1="81095" x2="38776" y2="77273"/>
                        <a14:foregroundMark x1="38776" y1="77273" x2="31565" y2="67149"/>
                        <a14:foregroundMark x1="31565" y1="67149" x2="20408" y2="14876"/>
                        <a14:foregroundMark x1="15238" y1="25000" x2="28980" y2="92355"/>
                        <a14:foregroundMark x1="28980" y1="92355" x2="54422" y2="88533"/>
                        <a14:foregroundMark x1="12109" y1="7025" x2="14014" y2="9298"/>
                        <a14:foregroundMark x1="10884" y1="6508" x2="14694" y2="10331"/>
                        <a14:foregroundMark x1="10884" y1="7231" x2="11837" y2="14153"/>
                        <a14:foregroundMark x1="14830" y1="94525" x2="21224" y2="94628"/>
                        <a14:foregroundMark x1="20408" y1="95248" x2="24898" y2="93905"/>
                        <a14:foregroundMark x1="95571" y1="91109" x2="95918" y2="88120"/>
                        <a14:foregroundMark x1="80816" y1="6095" x2="80000" y2="2376"/>
                        <a14:foregroundMark x1="89116" y1="7851" x2="89252" y2="7025"/>
                        <a14:foregroundMark x1="20408" y1="2893" x2="19864" y2="2066"/>
                        <a14:backgroundMark x1="5578" y1="19318" x2="2177" y2="89256"/>
                        <a14:backgroundMark x1="94966" y1="92769" x2="96463" y2="91942"/>
                        <a14:backgroundMark x1="94558" y1="93079" x2="96463" y2="91219"/>
                        <a14:backgroundMark x1="15782" y1="95868" x2="13605" y2="945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046" y="610527"/>
            <a:ext cx="4279900" cy="56369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7C601C1-E3D5-46C0-B9BC-C765C3A3DB62}"/>
              </a:ext>
            </a:extLst>
          </p:cNvPr>
          <p:cNvSpPr/>
          <p:nvPr/>
        </p:nvSpPr>
        <p:spPr>
          <a:xfrm>
            <a:off x="4479225" y="1074506"/>
            <a:ext cx="270731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Традиції, свята та сімейні звичаї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Ink Free" panose="03080402000500000000" pitchFamily="66" charset="0"/>
            </a:endParaRPr>
          </a:p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У моїй родині поєднуються українські та азербайджанські традиції, що робить наше культурне життя різноманітним і цікавим. Ми поважаємо традиції обох народів і намагаємося зберігати їх у повсякденному житті.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5822A23-E636-4343-8853-0DBF629491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13317" y="3459339"/>
            <a:ext cx="1702215" cy="2269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96A28D7-11E2-4C25-A4F5-EB6B705B73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06412" y="4238594"/>
            <a:ext cx="1648845" cy="2474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3D5667E-7B5C-4356-ADE4-38530C2F323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11171" y="210126"/>
            <a:ext cx="1583657" cy="2111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4960BF6-44DA-470A-B26C-A704B5815967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9656" b="3333"/>
          <a:stretch/>
        </p:blipFill>
        <p:spPr>
          <a:xfrm>
            <a:off x="1574519" y="230866"/>
            <a:ext cx="1800145" cy="2907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1B26CCB-A35F-4848-9306-767723DD764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79291" y="2032327"/>
            <a:ext cx="2195499" cy="275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500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A2424F-BD62-45BE-84C1-61D768C0D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CD9F9EC4-D598-48A7-93AD-98D74E71D5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35" b="97962" l="136" r="97147">
                        <a14:foregroundMark x1="14266" y1="21603" x2="12500" y2="33016"/>
                        <a14:foregroundMark x1="12500" y1="33016" x2="8832" y2="26902"/>
                        <a14:foregroundMark x1="8832" y1="26902" x2="8560" y2="26902"/>
                        <a14:foregroundMark x1="8967" y1="12364" x2="3804" y2="17391"/>
                        <a14:foregroundMark x1="3804" y1="17391" x2="3940" y2="59783"/>
                        <a14:foregroundMark x1="3940" y1="59783" x2="10598" y2="48370"/>
                        <a14:foregroundMark x1="10598" y1="48370" x2="13315" y2="33152"/>
                        <a14:foregroundMark x1="13315" y1="33152" x2="12092" y2="22826"/>
                        <a14:foregroundMark x1="12092" y1="22826" x2="6522" y2="10870"/>
                        <a14:foregroundMark x1="4076" y1="10734" x2="1902" y2="17527"/>
                        <a14:foregroundMark x1="1902" y1="17527" x2="2038" y2="91848"/>
                        <a14:foregroundMark x1="2038" y1="91848" x2="10326" y2="94837"/>
                        <a14:foregroundMark x1="10326" y1="94837" x2="19973" y2="94837"/>
                        <a14:foregroundMark x1="19973" y1="94837" x2="42255" y2="94293"/>
                        <a14:foregroundMark x1="42255" y1="94293" x2="67391" y2="94293"/>
                        <a14:foregroundMark x1="67391" y1="94293" x2="76359" y2="93886"/>
                        <a14:foregroundMark x1="76359" y1="93886" x2="82473" y2="80707"/>
                        <a14:foregroundMark x1="82473" y1="80707" x2="82880" y2="73370"/>
                        <a14:foregroundMark x1="82880" y1="73370" x2="94022" y2="50000"/>
                        <a14:foregroundMark x1="94022" y1="50000" x2="84239" y2="44565"/>
                        <a14:foregroundMark x1="84239" y1="44565" x2="13451" y2="32065"/>
                        <a14:foregroundMark x1="13451" y1="32065" x2="2310" y2="19565"/>
                        <a14:foregroundMark x1="2310" y1="19565" x2="1223" y2="11277"/>
                        <a14:foregroundMark x1="136" y1="5435" x2="3533" y2="8016"/>
                        <a14:foregroundMark x1="93071" y1="45516" x2="94565" y2="52717"/>
                        <a14:foregroundMark x1="94565" y1="52717" x2="93614" y2="59511"/>
                        <a14:foregroundMark x1="97147" y1="48234" x2="96196" y2="53261"/>
                        <a14:foregroundMark x1="11549" y1="91440" x2="35190" y2="95380"/>
                        <a14:foregroundMark x1="35190" y1="95380" x2="42663" y2="94701"/>
                        <a14:foregroundMark x1="42663" y1="94701" x2="47011" y2="88995"/>
                        <a14:foregroundMark x1="47011" y1="88995" x2="39402" y2="93886"/>
                        <a14:foregroundMark x1="39402" y1="93886" x2="46875" y2="97283"/>
                        <a14:foregroundMark x1="46875" y1="97283" x2="56522" y2="96332"/>
                        <a14:foregroundMark x1="56522" y1="96332" x2="64402" y2="97283"/>
                        <a14:foregroundMark x1="64402" y1="97283" x2="55978" y2="97418"/>
                        <a14:foregroundMark x1="55978" y1="97418" x2="49592" y2="92120"/>
                        <a14:foregroundMark x1="49592" y1="92120" x2="27310" y2="96467"/>
                        <a14:foregroundMark x1="27310" y1="96467" x2="36549" y2="96467"/>
                        <a14:foregroundMark x1="36549" y1="96467" x2="7609" y2="96467"/>
                        <a14:foregroundMark x1="7609" y1="96467" x2="6658" y2="979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80"/>
          <a:stretch/>
        </p:blipFill>
        <p:spPr bwMode="auto">
          <a:xfrm flipH="1">
            <a:off x="5007985" y="0"/>
            <a:ext cx="593755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изображение вырезки">
            <a:extLst>
              <a:ext uri="{FF2B5EF4-FFF2-40B4-BE49-F238E27FC236}">
                <a16:creationId xmlns:a16="http://schemas.microsoft.com/office/drawing/2014/main" id="{F38B1A36-A8DE-4FE5-9B5B-F232A5F1C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982157" y="982160"/>
            <a:ext cx="3390895" cy="1426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изображение вырезки">
            <a:extLst>
              <a:ext uri="{FF2B5EF4-FFF2-40B4-BE49-F238E27FC236}">
                <a16:creationId xmlns:a16="http://schemas.microsoft.com/office/drawing/2014/main" id="{55DB8E1B-80B7-46C2-A768-D27F4EDF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1020259" y="4411159"/>
            <a:ext cx="3467100" cy="142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3A0DB424-0428-4E64-BDAB-0B53DB7BD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51" b="98546" l="3261" r="94158">
                        <a14:foregroundMark x1="39946" y1="5671" x2="23777" y2="1551"/>
                        <a14:foregroundMark x1="23777" y1="1551" x2="5299" y2="5284"/>
                        <a14:foregroundMark x1="5299" y1="5284" x2="3261" y2="12991"/>
                        <a14:foregroundMark x1="3261" y1="12991" x2="9918" y2="22492"/>
                        <a14:foregroundMark x1="9918" y1="22492" x2="11549" y2="23461"/>
                        <a14:foregroundMark x1="63995" y1="12215" x2="62228" y2="4702"/>
                        <a14:foregroundMark x1="62228" y1="4702" x2="46196" y2="0"/>
                        <a14:foregroundMark x1="46196" y1="0" x2="19158" y2="921"/>
                        <a14:foregroundMark x1="19158" y1="921" x2="4484" y2="6980"/>
                        <a14:foregroundMark x1="4484" y1="6980" x2="4484" y2="9840"/>
                        <a14:foregroundMark x1="12228" y1="14154" x2="13723" y2="89481"/>
                        <a14:foregroundMark x1="13723" y1="89481" x2="33424" y2="94426"/>
                        <a14:foregroundMark x1="33424" y1="94426" x2="55435" y2="95347"/>
                        <a14:foregroundMark x1="55435" y1="95347" x2="82880" y2="90548"/>
                        <a14:foregroundMark x1="82880" y1="90548" x2="94293" y2="83713"/>
                        <a14:foregroundMark x1="94293" y1="83713" x2="74457" y2="83568"/>
                        <a14:foregroundMark x1="74457" y1="83568" x2="59783" y2="89094"/>
                        <a14:foregroundMark x1="59783" y1="89094" x2="59375" y2="89433"/>
                        <a14:foregroundMark x1="24321" y1="82210" x2="15217" y2="63791"/>
                        <a14:foregroundMark x1="15217" y1="63791" x2="19565" y2="34513"/>
                        <a14:foregroundMark x1="19565" y1="34513" x2="12636" y2="26466"/>
                        <a14:foregroundMark x1="12636" y1="26466" x2="5707" y2="86912"/>
                        <a14:foregroundMark x1="5707" y1="86912" x2="23913" y2="74018"/>
                        <a14:foregroundMark x1="23913" y1="74018" x2="23234" y2="67911"/>
                        <a14:foregroundMark x1="4891" y1="72661" x2="4755" y2="93214"/>
                        <a14:foregroundMark x1="4755" y1="93214" x2="67527" y2="98546"/>
                        <a14:foregroundMark x1="67527" y1="98546" x2="72147" y2="89772"/>
                        <a14:foregroundMark x1="72147" y1="89772" x2="52310" y2="85022"/>
                        <a14:foregroundMark x1="52310" y1="85022" x2="45788" y2="85022"/>
                        <a14:foregroundMark x1="4891" y1="4847" x2="32337" y2="679"/>
                        <a14:foregroundMark x1="32337" y1="679" x2="58313" y2="2827"/>
                        <a14:foregroundMark x1="62531" y1="4210" x2="64266" y2="10276"/>
                        <a14:foregroundMark x1="64266" y1="10276" x2="48098" y2="13185"/>
                        <a14:backgroundMark x1="60190" y1="2230" x2="67935" y2="4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759253" y="0"/>
            <a:ext cx="2432746" cy="6819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FE17312-E9E5-4023-B9B7-BABFBDC7C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689" b="97746" l="2326" r="97496">
                        <a14:foregroundMark x1="27907" y1="12705" x2="35420" y2="4918"/>
                        <a14:foregroundMark x1="35420" y1="4918" x2="38998" y2="12295"/>
                        <a14:foregroundMark x1="8587" y1="62705" x2="3399" y2="71107"/>
                        <a14:foregroundMark x1="3399" y1="71107" x2="8229" y2="83811"/>
                        <a14:foregroundMark x1="8229" y1="83811" x2="12522" y2="88320"/>
                        <a14:foregroundMark x1="3757" y1="69467" x2="5188" y2="80123"/>
                        <a14:foregroundMark x1="5188" y1="80123" x2="4293" y2="81557"/>
                        <a14:foregroundMark x1="4830" y1="68033" x2="5725" y2="77254"/>
                        <a14:foregroundMark x1="2504" y1="69672" x2="7692" y2="77254"/>
                        <a14:foregroundMark x1="32558" y1="7992" x2="35957" y2="5533"/>
                        <a14:foregroundMark x1="34526" y1="4303" x2="32200" y2="5533"/>
                        <a14:foregroundMark x1="46869" y1="79918" x2="65832" y2="93033"/>
                        <a14:foregroundMark x1="65832" y1="93033" x2="94454" y2="80533"/>
                        <a14:foregroundMark x1="94454" y1="80533" x2="89624" y2="59221"/>
                        <a14:foregroundMark x1="89624" y1="59221" x2="91234" y2="46926"/>
                        <a14:foregroundMark x1="91234" y1="46926" x2="88551" y2="35451"/>
                        <a14:foregroundMark x1="88551" y1="35451" x2="88193" y2="35041"/>
                        <a14:foregroundMark x1="58140" y1="89754" x2="63864" y2="97746"/>
                        <a14:foregroundMark x1="63864" y1="97746" x2="80143" y2="90369"/>
                        <a14:foregroundMark x1="92308" y1="50615" x2="97496" y2="83607"/>
                        <a14:foregroundMark x1="97496" y1="83607" x2="89445" y2="88320"/>
                        <a14:foregroundMark x1="32737" y1="5123" x2="36852" y2="8607"/>
                        <a14:foregroundMark x1="32737" y1="3893" x2="36136" y2="6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0236">
            <a:off x="10039512" y="5023502"/>
            <a:ext cx="2553396" cy="2229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EDF5A6F-D028-42B6-8914-A733BBBB4D5E}"/>
              </a:ext>
            </a:extLst>
          </p:cNvPr>
          <p:cNvSpPr/>
          <p:nvPr/>
        </p:nvSpPr>
        <p:spPr>
          <a:xfrm rot="20323390">
            <a:off x="5947266" y="1469480"/>
            <a:ext cx="38532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Ink Free" panose="03080402000500000000" pitchFamily="66" charset="0"/>
              </a:rPr>
              <a:t>Свята та їх значення</a:t>
            </a:r>
          </a:p>
          <a:p>
            <a:pPr algn="ctr"/>
            <a:r>
              <a:rPr lang="ru-RU" sz="1400" dirty="0">
                <a:latin typeface="Ink Free" panose="03080402000500000000" pitchFamily="66" charset="0"/>
              </a:rPr>
              <a:t>У нашій родині святкуються як українські, так і азербайджанські свята.</a:t>
            </a:r>
          </a:p>
          <a:p>
            <a:pPr algn="ctr"/>
            <a:r>
              <a:rPr lang="ru-RU" sz="1400" dirty="0">
                <a:latin typeface="Ink Free" panose="03080402000500000000" pitchFamily="66" charset="0"/>
              </a:rPr>
              <a:t>З українських свят ми відзначаємо </a:t>
            </a:r>
            <a:r>
              <a:rPr lang="ru-RU" sz="1400" b="1" dirty="0">
                <a:latin typeface="Ink Free" panose="03080402000500000000" pitchFamily="66" charset="0"/>
              </a:rPr>
              <a:t>Різдво та Великдень</a:t>
            </a:r>
            <a:r>
              <a:rPr lang="ru-RU" sz="1400" dirty="0">
                <a:latin typeface="Ink Free" panose="03080402000500000000" pitchFamily="66" charset="0"/>
              </a:rPr>
              <a:t>. Різдво є сімейним святом, коли вся родина збирається разом, створюється тепла атмосфера, ми спілкуємося та проводимо час разом. Також прийнято бажати один одному здоров’я, щастя та благополуччя.</a:t>
            </a:r>
          </a:p>
          <a:p>
            <a:pPr algn="ctr"/>
            <a:r>
              <a:rPr lang="ru-RU" sz="1400" dirty="0">
                <a:latin typeface="Ink Free" panose="03080402000500000000" pitchFamily="66" charset="0"/>
              </a:rPr>
              <a:t>На Великдень ми фарбуємо яйця та святимо паску. Існує традиція вітатися словами «Христос воскрес!» — «Воістину воскрес!». Це свято символізує оновлення життя, добро та надію.</a:t>
            </a:r>
          </a:p>
          <a:p>
            <a:pPr algn="ctr"/>
            <a:r>
              <a:rPr lang="ru-RU" sz="1400" dirty="0">
                <a:latin typeface="Ink Free" panose="03080402000500000000" pitchFamily="66" charset="0"/>
              </a:rPr>
              <a:t>З боку тата ми святкуємо азербайджанські свята, зокрема </a:t>
            </a:r>
            <a:r>
              <a:rPr lang="ru-RU" sz="1400" b="1" dirty="0">
                <a:latin typeface="Ink Free" panose="03080402000500000000" pitchFamily="66" charset="0"/>
              </a:rPr>
              <a:t>Навруз</a:t>
            </a:r>
            <a:r>
              <a:rPr lang="ru-RU" sz="1400" dirty="0">
                <a:latin typeface="Ink Free" panose="03080402000500000000" pitchFamily="66" charset="0"/>
              </a:rPr>
              <a:t> — свято весни. У цей день прийнято прибирати будинок, готувати святкові страви та збиратися всією родиною. Це свято символізує новий початок, чистоту та оновлення.</a:t>
            </a:r>
          </a:p>
          <a:p>
            <a:pPr algn="ctr"/>
            <a:r>
              <a:rPr lang="ru-RU" sz="1400" dirty="0">
                <a:latin typeface="Ink Free" panose="03080402000500000000" pitchFamily="66" charset="0"/>
              </a:rPr>
              <a:t>Також у нашій родині поважають традиції </a:t>
            </a:r>
            <a:r>
              <a:rPr lang="ru-RU" sz="1400" b="1" dirty="0">
                <a:latin typeface="Ink Free" panose="03080402000500000000" pitchFamily="66" charset="0"/>
              </a:rPr>
              <a:t>Рамадану</a:t>
            </a:r>
            <a:r>
              <a:rPr lang="ru-RU" sz="1400" dirty="0">
                <a:latin typeface="Ink Free" panose="03080402000500000000" pitchFamily="66" charset="0"/>
              </a:rPr>
              <a:t>. У цей період особлива увага приділяється духовності, добрим вчинкам і допомозі іншим.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FFA84C9-A60A-4805-BEA0-35240A236E1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7778" b="20000"/>
          <a:stretch/>
        </p:blipFill>
        <p:spPr>
          <a:xfrm>
            <a:off x="1490294" y="0"/>
            <a:ext cx="2323196" cy="27766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70F37BD-3437-44DB-B1DA-C2A351C2822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0921"/>
          <a:stretch/>
        </p:blipFill>
        <p:spPr>
          <a:xfrm>
            <a:off x="1388326" y="4437677"/>
            <a:ext cx="2736607" cy="23040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Изображение пина-истории">
            <a:extLst>
              <a:ext uri="{FF2B5EF4-FFF2-40B4-BE49-F238E27FC236}">
                <a16:creationId xmlns:a16="http://schemas.microsoft.com/office/drawing/2014/main" id="{DC6C3933-1273-40C9-914E-118EAFAB0A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21" b="98358" l="2628" r="90881">
                        <a14:foregroundMark x1="38949" y1="42883" x2="38022" y2="35858"/>
                        <a14:foregroundMark x1="38022" y1="35858" x2="39948" y2="33794"/>
                        <a14:foregroundMark x1="42765" y1="27784" x2="39722" y2="22993"/>
                        <a14:foregroundMark x1="33917" y1="18781" x2="32303" y2="17609"/>
                        <a14:foregroundMark x1="39722" y1="22993" x2="37610" y2="21460"/>
                        <a14:foregroundMark x1="32303" y1="17609" x2="32148" y2="10675"/>
                        <a14:foregroundMark x1="33142" y1="3352" x2="22720" y2="1277"/>
                        <a14:foregroundMark x1="22720" y1="1277" x2="9737" y2="1095"/>
                        <a14:foregroundMark x1="9737" y1="1095" x2="2164" y2="6752"/>
                        <a14:foregroundMark x1="2164" y1="6752" x2="5719" y2="91515"/>
                        <a14:foregroundMark x1="5719" y1="91515" x2="13601" y2="97901"/>
                        <a14:foregroundMark x1="13601" y1="97901" x2="30912" y2="97993"/>
                        <a14:foregroundMark x1="30912" y1="97993" x2="44977" y2="97901"/>
                        <a14:foregroundMark x1="44977" y1="97901" x2="71097" y2="99818"/>
                        <a14:foregroundMark x1="71097" y1="99818" x2="89490" y2="99635"/>
                        <a14:foregroundMark x1="89490" y1="99635" x2="83153" y2="93248"/>
                        <a14:foregroundMark x1="83153" y1="93248" x2="86708" y2="85766"/>
                        <a14:foregroundMark x1="86708" y1="85766" x2="58114" y2="81661"/>
                        <a14:foregroundMark x1="58114" y1="81661" x2="56723" y2="74270"/>
                        <a14:foregroundMark x1="56723" y1="74270" x2="49165" y2="68915"/>
                        <a14:foregroundMark x1="36785" y1="61453" x2="36785" y2="42792"/>
                        <a14:foregroundMark x1="30294" y1="37682" x2="25348" y2="11953"/>
                        <a14:foregroundMark x1="25348" y1="11953" x2="14683" y2="8942"/>
                        <a14:foregroundMark x1="14683" y1="8942" x2="9119" y2="16332"/>
                        <a14:foregroundMark x1="9119" y1="16332" x2="9274" y2="29106"/>
                        <a14:foregroundMark x1="9274" y1="29106" x2="13292" y2="36040"/>
                        <a14:foregroundMark x1="13292" y1="36040" x2="22411" y2="40693"/>
                        <a14:foregroundMark x1="22411" y1="40693" x2="22875" y2="40511"/>
                        <a14:foregroundMark x1="24420" y1="13595" x2="29521" y2="6296"/>
                        <a14:foregroundMark x1="29521" y1="6296" x2="20866" y2="274"/>
                        <a14:foregroundMark x1="20866" y1="274" x2="5410" y2="1551"/>
                        <a14:foregroundMark x1="5410" y1="1551" x2="1855" y2="8850"/>
                        <a14:foregroundMark x1="1855" y1="8850" x2="2782" y2="17245"/>
                        <a14:foregroundMark x1="2782" y1="17245" x2="16229" y2="21624"/>
                        <a14:foregroundMark x1="16229" y1="21624" x2="19165" y2="21624"/>
                        <a14:foregroundMark x1="18702" y1="8850" x2="25039" y2="1734"/>
                        <a14:foregroundMark x1="25039" y1="1734" x2="12365" y2="2281"/>
                        <a14:foregroundMark x1="12365" y1="2281" x2="11592" y2="8303"/>
                        <a14:foregroundMark x1="56105" y1="85584" x2="44359" y2="85858"/>
                        <a14:foregroundMark x1="44359" y1="85858" x2="31530" y2="88504"/>
                        <a14:foregroundMark x1="31530" y1="88504" x2="20093" y2="96715"/>
                        <a14:foregroundMark x1="20093" y1="96715" x2="32303" y2="98996"/>
                        <a14:foregroundMark x1="32303" y1="98996" x2="81298" y2="96077"/>
                        <a14:foregroundMark x1="81298" y1="96077" x2="65070" y2="86223"/>
                        <a14:foregroundMark x1="65070" y1="86223" x2="50696" y2="84580"/>
                        <a14:foregroundMark x1="50696" y1="84580" x2="45286" y2="84854"/>
                        <a14:foregroundMark x1="10974" y1="93157" x2="31221" y2="98358"/>
                        <a14:foregroundMark x1="31221" y1="98358" x2="24884" y2="91697"/>
                        <a14:foregroundMark x1="24884" y1="91697" x2="19629" y2="91697"/>
                        <a14:foregroundMark x1="14065" y1="3376" x2="1236" y2="8029"/>
                        <a14:foregroundMark x1="1236" y1="8029" x2="5719" y2="19982"/>
                        <a14:foregroundMark x1="5719" y1="19982" x2="20711" y2="21077"/>
                        <a14:foregroundMark x1="20711" y1="21077" x2="30603" y2="15146"/>
                        <a14:foregroundMark x1="30603" y1="15146" x2="27357" y2="8120"/>
                        <a14:foregroundMark x1="27357" y1="8120" x2="21020" y2="2190"/>
                        <a14:foregroundMark x1="21020" y1="2190" x2="9274" y2="912"/>
                        <a14:foregroundMark x1="9274" y1="912" x2="7883" y2="1004"/>
                        <a14:foregroundMark x1="14529" y1="9580" x2="16538" y2="8759"/>
                        <a14:foregroundMark x1="15920" y1="6113" x2="18547" y2="14872"/>
                        <a14:foregroundMark x1="14219" y1="5018" x2="15920" y2="14051"/>
                        <a14:foregroundMark x1="15920" y1="14051" x2="17002" y2="3467"/>
                        <a14:foregroundMark x1="16847" y1="821" x2="20556" y2="15876"/>
                        <a14:foregroundMark x1="13292" y1="5109" x2="19629" y2="30566"/>
                        <a14:foregroundMark x1="20093" y1="26825" x2="20866" y2="45164"/>
                        <a14:foregroundMark x1="23338" y1="48449" x2="31994" y2="58577"/>
                        <a14:foregroundMark x1="31994" y1="58577" x2="36849" y2="61443"/>
                        <a14:foregroundMark x1="90564" y1="86158" x2="90417" y2="87774"/>
                        <a14:foregroundMark x1="90881" y1="82664" x2="90796" y2="83595"/>
                        <a14:backgroundMark x1="35240" y1="5566" x2="35394" y2="5383"/>
                        <a14:backgroundMark x1="34930" y1="4015" x2="36631" y2="5018"/>
                        <a14:backgroundMark x1="35703" y1="4288" x2="34003" y2="4197"/>
                        <a14:backgroundMark x1="37249" y1="19617" x2="39104" y2="20803"/>
                        <a14:backgroundMark x1="36167" y1="18339" x2="37713" y2="20985"/>
                        <a14:backgroundMark x1="43431" y1="27737" x2="44049" y2="30839"/>
                        <a14:backgroundMark x1="42195" y1="31843" x2="42040" y2="33850"/>
                        <a14:backgroundMark x1="42504" y1="30657" x2="42504" y2="33759"/>
                        <a14:backgroundMark x1="40185" y1="61496" x2="44049" y2="68157"/>
                        <a14:backgroundMark x1="44049" y1="68157" x2="39876" y2="66423"/>
                        <a14:backgroundMark x1="37094" y1="61405" x2="39413" y2="66515"/>
                        <a14:backgroundMark x1="38176" y1="62500" x2="45595" y2="68066"/>
                        <a14:backgroundMark x1="45595" y1="68066" x2="50232" y2="67883"/>
                        <a14:backgroundMark x1="91654" y1="83577" x2="91808" y2="86131"/>
                        <a14:backgroundMark x1="95827" y1="95438" x2="97218" y2="97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63"/>
          <a:stretch/>
        </p:blipFill>
        <p:spPr bwMode="auto">
          <a:xfrm>
            <a:off x="0" y="2590800"/>
            <a:ext cx="2620036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3DAF1B-735B-449F-805E-FF5B8048C84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4531" y="0"/>
            <a:ext cx="2377718" cy="1784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5650D6E-8BCD-4ACB-A9A4-3423A8873AD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38537" y="2659422"/>
            <a:ext cx="2527300" cy="1895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6939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A2424F-BD62-45BE-84C1-61D768C0D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Picture 6" descr="изображение вырезки">
            <a:extLst>
              <a:ext uri="{FF2B5EF4-FFF2-40B4-BE49-F238E27FC236}">
                <a16:creationId xmlns:a16="http://schemas.microsoft.com/office/drawing/2014/main" id="{F38B1A36-A8DE-4FE5-9B5B-F232A5F1C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982157" y="982160"/>
            <a:ext cx="3390895" cy="1426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изображение вырезки">
            <a:extLst>
              <a:ext uri="{FF2B5EF4-FFF2-40B4-BE49-F238E27FC236}">
                <a16:creationId xmlns:a16="http://schemas.microsoft.com/office/drawing/2014/main" id="{55DB8E1B-80B7-46C2-A768-D27F4EDF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1020259" y="4411159"/>
            <a:ext cx="3467100" cy="142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Изображение пина-истории">
            <a:extLst>
              <a:ext uri="{FF2B5EF4-FFF2-40B4-BE49-F238E27FC236}">
                <a16:creationId xmlns:a16="http://schemas.microsoft.com/office/drawing/2014/main" id="{DC6C3933-1273-40C9-914E-118EAFAB0A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1" b="98358" l="2628" r="90881">
                        <a14:foregroundMark x1="38949" y1="42883" x2="38022" y2="35858"/>
                        <a14:foregroundMark x1="38022" y1="35858" x2="39948" y2="33794"/>
                        <a14:foregroundMark x1="42765" y1="27784" x2="39722" y2="22993"/>
                        <a14:foregroundMark x1="33917" y1="18781" x2="32303" y2="17609"/>
                        <a14:foregroundMark x1="39722" y1="22993" x2="37610" y2="21460"/>
                        <a14:foregroundMark x1="32303" y1="17609" x2="32148" y2="10675"/>
                        <a14:foregroundMark x1="33142" y1="3352" x2="22720" y2="1277"/>
                        <a14:foregroundMark x1="22720" y1="1277" x2="9737" y2="1095"/>
                        <a14:foregroundMark x1="9737" y1="1095" x2="2164" y2="6752"/>
                        <a14:foregroundMark x1="2164" y1="6752" x2="5719" y2="91515"/>
                        <a14:foregroundMark x1="5719" y1="91515" x2="13601" y2="97901"/>
                        <a14:foregroundMark x1="13601" y1="97901" x2="30912" y2="97993"/>
                        <a14:foregroundMark x1="30912" y1="97993" x2="44977" y2="97901"/>
                        <a14:foregroundMark x1="44977" y1="97901" x2="71097" y2="99818"/>
                        <a14:foregroundMark x1="71097" y1="99818" x2="89490" y2="99635"/>
                        <a14:foregroundMark x1="89490" y1="99635" x2="83153" y2="93248"/>
                        <a14:foregroundMark x1="83153" y1="93248" x2="86708" y2="85766"/>
                        <a14:foregroundMark x1="86708" y1="85766" x2="58114" y2="81661"/>
                        <a14:foregroundMark x1="58114" y1="81661" x2="56723" y2="74270"/>
                        <a14:foregroundMark x1="56723" y1="74270" x2="49165" y2="68915"/>
                        <a14:foregroundMark x1="36785" y1="61453" x2="36785" y2="42792"/>
                        <a14:foregroundMark x1="30294" y1="37682" x2="25348" y2="11953"/>
                        <a14:foregroundMark x1="25348" y1="11953" x2="14683" y2="8942"/>
                        <a14:foregroundMark x1="14683" y1="8942" x2="9119" y2="16332"/>
                        <a14:foregroundMark x1="9119" y1="16332" x2="9274" y2="29106"/>
                        <a14:foregroundMark x1="9274" y1="29106" x2="13292" y2="36040"/>
                        <a14:foregroundMark x1="13292" y1="36040" x2="22411" y2="40693"/>
                        <a14:foregroundMark x1="22411" y1="40693" x2="22875" y2="40511"/>
                        <a14:foregroundMark x1="24420" y1="13595" x2="29521" y2="6296"/>
                        <a14:foregroundMark x1="29521" y1="6296" x2="20866" y2="274"/>
                        <a14:foregroundMark x1="20866" y1="274" x2="5410" y2="1551"/>
                        <a14:foregroundMark x1="5410" y1="1551" x2="1855" y2="8850"/>
                        <a14:foregroundMark x1="1855" y1="8850" x2="2782" y2="17245"/>
                        <a14:foregroundMark x1="2782" y1="17245" x2="16229" y2="21624"/>
                        <a14:foregroundMark x1="16229" y1="21624" x2="19165" y2="21624"/>
                        <a14:foregroundMark x1="18702" y1="8850" x2="25039" y2="1734"/>
                        <a14:foregroundMark x1="25039" y1="1734" x2="12365" y2="2281"/>
                        <a14:foregroundMark x1="12365" y1="2281" x2="11592" y2="8303"/>
                        <a14:foregroundMark x1="56105" y1="85584" x2="44359" y2="85858"/>
                        <a14:foregroundMark x1="44359" y1="85858" x2="31530" y2="88504"/>
                        <a14:foregroundMark x1="31530" y1="88504" x2="20093" y2="96715"/>
                        <a14:foregroundMark x1="20093" y1="96715" x2="32303" y2="98996"/>
                        <a14:foregroundMark x1="32303" y1="98996" x2="81298" y2="96077"/>
                        <a14:foregroundMark x1="81298" y1="96077" x2="65070" y2="86223"/>
                        <a14:foregroundMark x1="65070" y1="86223" x2="50696" y2="84580"/>
                        <a14:foregroundMark x1="50696" y1="84580" x2="45286" y2="84854"/>
                        <a14:foregroundMark x1="10974" y1="93157" x2="31221" y2="98358"/>
                        <a14:foregroundMark x1="31221" y1="98358" x2="24884" y2="91697"/>
                        <a14:foregroundMark x1="24884" y1="91697" x2="19629" y2="91697"/>
                        <a14:foregroundMark x1="14065" y1="3376" x2="1236" y2="8029"/>
                        <a14:foregroundMark x1="1236" y1="8029" x2="5719" y2="19982"/>
                        <a14:foregroundMark x1="5719" y1="19982" x2="20711" y2="21077"/>
                        <a14:foregroundMark x1="20711" y1="21077" x2="30603" y2="15146"/>
                        <a14:foregroundMark x1="30603" y1="15146" x2="27357" y2="8120"/>
                        <a14:foregroundMark x1="27357" y1="8120" x2="21020" y2="2190"/>
                        <a14:foregroundMark x1="21020" y1="2190" x2="9274" y2="912"/>
                        <a14:foregroundMark x1="9274" y1="912" x2="7883" y2="1004"/>
                        <a14:foregroundMark x1="14529" y1="9580" x2="16538" y2="8759"/>
                        <a14:foregroundMark x1="15920" y1="6113" x2="18547" y2="14872"/>
                        <a14:foregroundMark x1="14219" y1="5018" x2="15920" y2="14051"/>
                        <a14:foregroundMark x1="15920" y1="14051" x2="17002" y2="3467"/>
                        <a14:foregroundMark x1="16847" y1="821" x2="20556" y2="15876"/>
                        <a14:foregroundMark x1="13292" y1="5109" x2="19629" y2="30566"/>
                        <a14:foregroundMark x1="20093" y1="26825" x2="20866" y2="45164"/>
                        <a14:foregroundMark x1="23338" y1="48449" x2="31994" y2="58577"/>
                        <a14:foregroundMark x1="31994" y1="58577" x2="36849" y2="61443"/>
                        <a14:foregroundMark x1="90564" y1="86158" x2="90417" y2="87774"/>
                        <a14:foregroundMark x1="90881" y1="82664" x2="90796" y2="83595"/>
                        <a14:backgroundMark x1="35240" y1="5566" x2="35394" y2="5383"/>
                        <a14:backgroundMark x1="34930" y1="4015" x2="36631" y2="5018"/>
                        <a14:backgroundMark x1="35703" y1="4288" x2="34003" y2="4197"/>
                        <a14:backgroundMark x1="37249" y1="19617" x2="39104" y2="20803"/>
                        <a14:backgroundMark x1="36167" y1="18339" x2="37713" y2="20985"/>
                        <a14:backgroundMark x1="43431" y1="27737" x2="44049" y2="30839"/>
                        <a14:backgroundMark x1="42195" y1="31843" x2="42040" y2="33850"/>
                        <a14:backgroundMark x1="42504" y1="30657" x2="42504" y2="33759"/>
                        <a14:backgroundMark x1="40185" y1="61496" x2="44049" y2="68157"/>
                        <a14:backgroundMark x1="44049" y1="68157" x2="39876" y2="66423"/>
                        <a14:backgroundMark x1="37094" y1="61405" x2="39413" y2="66515"/>
                        <a14:backgroundMark x1="38176" y1="62500" x2="45595" y2="68066"/>
                        <a14:backgroundMark x1="45595" y1="68066" x2="50232" y2="67883"/>
                        <a14:backgroundMark x1="91654" y1="83577" x2="91808" y2="86131"/>
                        <a14:backgroundMark x1="95827" y1="95438" x2="97218" y2="97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63"/>
          <a:stretch/>
        </p:blipFill>
        <p:spPr bwMode="auto">
          <a:xfrm>
            <a:off x="0" y="2590800"/>
            <a:ext cx="2620036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3A0DB424-0428-4E64-BDAB-0B53DB7BD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51" b="98546" l="3261" r="94158">
                        <a14:foregroundMark x1="39946" y1="5671" x2="23777" y2="1551"/>
                        <a14:foregroundMark x1="23777" y1="1551" x2="5299" y2="5284"/>
                        <a14:foregroundMark x1="5299" y1="5284" x2="3261" y2="12991"/>
                        <a14:foregroundMark x1="3261" y1="12991" x2="9918" y2="22492"/>
                        <a14:foregroundMark x1="9918" y1="22492" x2="11549" y2="23461"/>
                        <a14:foregroundMark x1="63995" y1="12215" x2="62228" y2="4702"/>
                        <a14:foregroundMark x1="62228" y1="4702" x2="46196" y2="0"/>
                        <a14:foregroundMark x1="46196" y1="0" x2="19158" y2="921"/>
                        <a14:foregroundMark x1="19158" y1="921" x2="4484" y2="6980"/>
                        <a14:foregroundMark x1="4484" y1="6980" x2="4484" y2="9840"/>
                        <a14:foregroundMark x1="12228" y1="14154" x2="13723" y2="89481"/>
                        <a14:foregroundMark x1="13723" y1="89481" x2="33424" y2="94426"/>
                        <a14:foregroundMark x1="33424" y1="94426" x2="55435" y2="95347"/>
                        <a14:foregroundMark x1="55435" y1="95347" x2="82880" y2="90548"/>
                        <a14:foregroundMark x1="82880" y1="90548" x2="94293" y2="83713"/>
                        <a14:foregroundMark x1="94293" y1="83713" x2="74457" y2="83568"/>
                        <a14:foregroundMark x1="74457" y1="83568" x2="59783" y2="89094"/>
                        <a14:foregroundMark x1="59783" y1="89094" x2="59375" y2="89433"/>
                        <a14:foregroundMark x1="24321" y1="82210" x2="15217" y2="63791"/>
                        <a14:foregroundMark x1="15217" y1="63791" x2="19565" y2="34513"/>
                        <a14:foregroundMark x1="19565" y1="34513" x2="12636" y2="26466"/>
                        <a14:foregroundMark x1="12636" y1="26466" x2="5707" y2="86912"/>
                        <a14:foregroundMark x1="5707" y1="86912" x2="23913" y2="74018"/>
                        <a14:foregroundMark x1="23913" y1="74018" x2="23234" y2="67911"/>
                        <a14:foregroundMark x1="4891" y1="72661" x2="4755" y2="93214"/>
                        <a14:foregroundMark x1="4755" y1="93214" x2="67527" y2="98546"/>
                        <a14:foregroundMark x1="67527" y1="98546" x2="72147" y2="89772"/>
                        <a14:foregroundMark x1="72147" y1="89772" x2="52310" y2="85022"/>
                        <a14:foregroundMark x1="52310" y1="85022" x2="45788" y2="85022"/>
                        <a14:foregroundMark x1="4891" y1="4847" x2="32337" y2="679"/>
                        <a14:foregroundMark x1="32337" y1="679" x2="58313" y2="2827"/>
                        <a14:foregroundMark x1="62531" y1="4210" x2="64266" y2="10276"/>
                        <a14:foregroundMark x1="64266" y1="10276" x2="48098" y2="13185"/>
                        <a14:backgroundMark x1="60190" y1="2230" x2="67935" y2="4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759253" y="0"/>
            <a:ext cx="2432746" cy="6819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FE17312-E9E5-4023-B9B7-BABFBDC7C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689" b="97746" l="2326" r="97496">
                        <a14:foregroundMark x1="27907" y1="12705" x2="35420" y2="4918"/>
                        <a14:foregroundMark x1="35420" y1="4918" x2="38998" y2="12295"/>
                        <a14:foregroundMark x1="8587" y1="62705" x2="3399" y2="71107"/>
                        <a14:foregroundMark x1="3399" y1="71107" x2="8229" y2="83811"/>
                        <a14:foregroundMark x1="8229" y1="83811" x2="12522" y2="88320"/>
                        <a14:foregroundMark x1="3757" y1="69467" x2="5188" y2="80123"/>
                        <a14:foregroundMark x1="5188" y1="80123" x2="4293" y2="81557"/>
                        <a14:foregroundMark x1="4830" y1="68033" x2="5725" y2="77254"/>
                        <a14:foregroundMark x1="2504" y1="69672" x2="7692" y2="77254"/>
                        <a14:foregroundMark x1="32558" y1="7992" x2="35957" y2="5533"/>
                        <a14:foregroundMark x1="34526" y1="4303" x2="32200" y2="5533"/>
                        <a14:foregroundMark x1="46869" y1="79918" x2="65832" y2="93033"/>
                        <a14:foregroundMark x1="65832" y1="93033" x2="94454" y2="80533"/>
                        <a14:foregroundMark x1="94454" y1="80533" x2="89624" y2="59221"/>
                        <a14:foregroundMark x1="89624" y1="59221" x2="91234" y2="46926"/>
                        <a14:foregroundMark x1="91234" y1="46926" x2="88551" y2="35451"/>
                        <a14:foregroundMark x1="88551" y1="35451" x2="88193" y2="35041"/>
                        <a14:foregroundMark x1="58140" y1="89754" x2="63864" y2="97746"/>
                        <a14:foregroundMark x1="63864" y1="97746" x2="80143" y2="90369"/>
                        <a14:foregroundMark x1="92308" y1="50615" x2="97496" y2="83607"/>
                        <a14:foregroundMark x1="97496" y1="83607" x2="89445" y2="88320"/>
                        <a14:foregroundMark x1="32737" y1="5123" x2="36852" y2="8607"/>
                        <a14:foregroundMark x1="32737" y1="3893" x2="36136" y2="6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0236">
            <a:off x="10039512" y="5023502"/>
            <a:ext cx="2553396" cy="2229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Изображение пина-истории">
            <a:extLst>
              <a:ext uri="{FF2B5EF4-FFF2-40B4-BE49-F238E27FC236}">
                <a16:creationId xmlns:a16="http://schemas.microsoft.com/office/drawing/2014/main" id="{22039DBE-93BE-4429-9C4A-71F735078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825" b="93592" l="9783" r="95109">
                        <a14:foregroundMark x1="55027" y1="20000" x2="47011" y2="34951"/>
                        <a14:foregroundMark x1="47011" y1="34951" x2="46467" y2="62621"/>
                        <a14:foregroundMark x1="46467" y1="62621" x2="52989" y2="71262"/>
                        <a14:foregroundMark x1="52989" y1="71262" x2="62636" y2="66311"/>
                        <a14:foregroundMark x1="62636" y1="66311" x2="67663" y2="24757"/>
                        <a14:foregroundMark x1="67663" y1="24757" x2="63043" y2="23592"/>
                        <a14:foregroundMark x1="22283" y1="7670" x2="27174" y2="93204"/>
                        <a14:foregroundMark x1="27174" y1="93204" x2="34239" y2="87767"/>
                        <a14:foregroundMark x1="34239" y1="87767" x2="57880" y2="90583"/>
                        <a14:foregroundMark x1="57880" y1="90583" x2="67255" y2="85049"/>
                        <a14:foregroundMark x1="67255" y1="85049" x2="75408" y2="20777"/>
                        <a14:foregroundMark x1="75408" y1="20777" x2="70652" y2="10680"/>
                        <a14:foregroundMark x1="70652" y1="10680" x2="55027" y2="9223"/>
                        <a14:foregroundMark x1="55027" y1="9223" x2="32337" y2="12330"/>
                        <a14:foregroundMark x1="17935" y1="78835" x2="14993" y2="82513"/>
                        <a14:foregroundMark x1="14634" y1="92264" x2="89639" y2="94798"/>
                        <a14:foregroundMark x1="90872" y1="79709" x2="85326" y2="71068"/>
                        <a14:foregroundMark x1="85326" y1="71068" x2="76902" y2="34854"/>
                        <a14:foregroundMark x1="76902" y1="34854" x2="79891" y2="12718"/>
                        <a14:foregroundMark x1="17527" y1="6408" x2="28397" y2="5922"/>
                        <a14:foregroundMark x1="28397" y1="5922" x2="81386" y2="7379"/>
                        <a14:foregroundMark x1="67663" y1="92718" x2="84647" y2="93592"/>
                        <a14:backgroundMark x1="92527" y1="79709" x2="92527" y2="96602"/>
                        <a14:backgroundMark x1="12228" y1="79126" x2="11685" y2="938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942" y="253278"/>
            <a:ext cx="4754231" cy="665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24E4241-F07C-4D51-AA6A-C62F32EC2B2B}"/>
              </a:ext>
            </a:extLst>
          </p:cNvPr>
          <p:cNvSpPr/>
          <p:nvPr/>
        </p:nvSpPr>
        <p:spPr>
          <a:xfrm>
            <a:off x="6282552" y="879114"/>
            <a:ext cx="2886101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Сімейні традиції та дні народження</a:t>
            </a:r>
          </a:p>
          <a:p>
            <a:pPr algn="ctr"/>
            <a:r>
              <a:rPr lang="ru-RU" sz="1500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Особливе місце у нашій родині займають </a:t>
            </a:r>
            <a:r>
              <a:rPr lang="ru-RU" sz="15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дні народження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. Вони святкуються з урахуванням традицій обох культур.</a:t>
            </a:r>
          </a:p>
          <a:p>
            <a:pPr algn="ctr"/>
            <a:r>
              <a:rPr lang="ru-RU" sz="1500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З української сторони це святковий стіл, торт, привітання та подарунки. Родина збирається разом, створюється тепла і радісна атмосфера.</a:t>
            </a:r>
          </a:p>
          <a:p>
            <a:pPr algn="ctr"/>
            <a:r>
              <a:rPr lang="ru-RU" sz="1500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З азербайджанської сторони додається особлива увага до </a:t>
            </a:r>
            <a:r>
              <a:rPr lang="ru-RU" sz="1500" b="1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гостинності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. Часто запрошуються родичі та друзі, готується багато різних страв. Вважається, що чим більше гостей — тим більше радості та щастя буде в домі.</a:t>
            </a:r>
          </a:p>
          <a:p>
            <a:pPr algn="ctr"/>
            <a:r>
              <a:rPr lang="ru-RU" sz="1500" dirty="0">
                <a:solidFill>
                  <a:schemeClr val="accent2">
                    <a:lumMod val="50000"/>
                  </a:schemeClr>
                </a:solidFill>
                <a:latin typeface="Ink Free" panose="03080402000500000000" pitchFamily="66" charset="0"/>
              </a:rPr>
              <a:t>Також важливою традицією є повага до старших: молодші обов’язково вітають старших першими та висловлюють їм особливу повагу.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4F8620A-8D57-43F7-89AD-B0288E7535D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33738" b="33623"/>
          <a:stretch/>
        </p:blipFill>
        <p:spPr>
          <a:xfrm>
            <a:off x="1480297" y="85725"/>
            <a:ext cx="3086100" cy="2238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39F8744-97E5-4B4F-833B-B3E2499222C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7152" b="9489"/>
          <a:stretch/>
        </p:blipFill>
        <p:spPr>
          <a:xfrm>
            <a:off x="3698766" y="2409825"/>
            <a:ext cx="2288486" cy="2238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B13DFD2-C2C4-409A-9A47-CD6E99E4E58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38148" y="4763595"/>
            <a:ext cx="2638679" cy="1979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FB70E82-7F18-4B5C-B7DE-ECA08732162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27361"/>
          <a:stretch/>
        </p:blipFill>
        <p:spPr>
          <a:xfrm>
            <a:off x="1578385" y="2469231"/>
            <a:ext cx="1926196" cy="2099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1467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A2424F-BD62-45BE-84C1-61D768C0D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Picture 6" descr="изображение вырезки">
            <a:extLst>
              <a:ext uri="{FF2B5EF4-FFF2-40B4-BE49-F238E27FC236}">
                <a16:creationId xmlns:a16="http://schemas.microsoft.com/office/drawing/2014/main" id="{F38B1A36-A8DE-4FE5-9B5B-F232A5F1C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982157" y="982160"/>
            <a:ext cx="3390895" cy="1426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изображение вырезки">
            <a:extLst>
              <a:ext uri="{FF2B5EF4-FFF2-40B4-BE49-F238E27FC236}">
                <a16:creationId xmlns:a16="http://schemas.microsoft.com/office/drawing/2014/main" id="{55DB8E1B-80B7-46C2-A768-D27F4EDF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1020259" y="4411159"/>
            <a:ext cx="3467100" cy="142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3A0DB424-0428-4E64-BDAB-0B53DB7BD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51" b="98546" l="3261" r="94158">
                        <a14:foregroundMark x1="39946" y1="5671" x2="23777" y2="1551"/>
                        <a14:foregroundMark x1="23777" y1="1551" x2="5299" y2="5284"/>
                        <a14:foregroundMark x1="5299" y1="5284" x2="3261" y2="12991"/>
                        <a14:foregroundMark x1="3261" y1="12991" x2="9918" y2="22492"/>
                        <a14:foregroundMark x1="9918" y1="22492" x2="11549" y2="23461"/>
                        <a14:foregroundMark x1="63995" y1="12215" x2="62228" y2="4702"/>
                        <a14:foregroundMark x1="62228" y1="4702" x2="46196" y2="0"/>
                        <a14:foregroundMark x1="46196" y1="0" x2="19158" y2="921"/>
                        <a14:foregroundMark x1="19158" y1="921" x2="4484" y2="6980"/>
                        <a14:foregroundMark x1="4484" y1="6980" x2="4484" y2="9840"/>
                        <a14:foregroundMark x1="12228" y1="14154" x2="13723" y2="89481"/>
                        <a14:foregroundMark x1="13723" y1="89481" x2="33424" y2="94426"/>
                        <a14:foregroundMark x1="33424" y1="94426" x2="55435" y2="95347"/>
                        <a14:foregroundMark x1="55435" y1="95347" x2="82880" y2="90548"/>
                        <a14:foregroundMark x1="82880" y1="90548" x2="94293" y2="83713"/>
                        <a14:foregroundMark x1="94293" y1="83713" x2="74457" y2="83568"/>
                        <a14:foregroundMark x1="74457" y1="83568" x2="59783" y2="89094"/>
                        <a14:foregroundMark x1="59783" y1="89094" x2="59375" y2="89433"/>
                        <a14:foregroundMark x1="24321" y1="82210" x2="15217" y2="63791"/>
                        <a14:foregroundMark x1="15217" y1="63791" x2="19565" y2="34513"/>
                        <a14:foregroundMark x1="19565" y1="34513" x2="12636" y2="26466"/>
                        <a14:foregroundMark x1="12636" y1="26466" x2="5707" y2="86912"/>
                        <a14:foregroundMark x1="5707" y1="86912" x2="23913" y2="74018"/>
                        <a14:foregroundMark x1="23913" y1="74018" x2="23234" y2="67911"/>
                        <a14:foregroundMark x1="4891" y1="72661" x2="4755" y2="93214"/>
                        <a14:foregroundMark x1="4755" y1="93214" x2="67527" y2="98546"/>
                        <a14:foregroundMark x1="67527" y1="98546" x2="72147" y2="89772"/>
                        <a14:foregroundMark x1="72147" y1="89772" x2="52310" y2="85022"/>
                        <a14:foregroundMark x1="52310" y1="85022" x2="45788" y2="85022"/>
                        <a14:foregroundMark x1="4891" y1="4847" x2="32337" y2="679"/>
                        <a14:foregroundMark x1="32337" y1="679" x2="58313" y2="2827"/>
                        <a14:foregroundMark x1="62531" y1="4210" x2="64266" y2="10276"/>
                        <a14:foregroundMark x1="64266" y1="10276" x2="48098" y2="13185"/>
                        <a14:backgroundMark x1="60190" y1="2230" x2="67935" y2="4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759253" y="0"/>
            <a:ext cx="2432746" cy="6819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FE17312-E9E5-4023-B9B7-BABFBDC7C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89" b="97746" l="2326" r="97496">
                        <a14:foregroundMark x1="27907" y1="12705" x2="35420" y2="4918"/>
                        <a14:foregroundMark x1="35420" y1="4918" x2="38998" y2="12295"/>
                        <a14:foregroundMark x1="8587" y1="62705" x2="3399" y2="71107"/>
                        <a14:foregroundMark x1="3399" y1="71107" x2="8229" y2="83811"/>
                        <a14:foregroundMark x1="8229" y1="83811" x2="12522" y2="88320"/>
                        <a14:foregroundMark x1="3757" y1="69467" x2="5188" y2="80123"/>
                        <a14:foregroundMark x1="5188" y1="80123" x2="4293" y2="81557"/>
                        <a14:foregroundMark x1="4830" y1="68033" x2="5725" y2="77254"/>
                        <a14:foregroundMark x1="2504" y1="69672" x2="7692" y2="77254"/>
                        <a14:foregroundMark x1="32558" y1="7992" x2="35957" y2="5533"/>
                        <a14:foregroundMark x1="34526" y1="4303" x2="32200" y2="5533"/>
                        <a14:foregroundMark x1="46869" y1="79918" x2="65832" y2="93033"/>
                        <a14:foregroundMark x1="65832" y1="93033" x2="94454" y2="80533"/>
                        <a14:foregroundMark x1="94454" y1="80533" x2="89624" y2="59221"/>
                        <a14:foregroundMark x1="89624" y1="59221" x2="91234" y2="46926"/>
                        <a14:foregroundMark x1="91234" y1="46926" x2="88551" y2="35451"/>
                        <a14:foregroundMark x1="88551" y1="35451" x2="88193" y2="35041"/>
                        <a14:foregroundMark x1="58140" y1="89754" x2="63864" y2="97746"/>
                        <a14:foregroundMark x1="63864" y1="97746" x2="80143" y2="90369"/>
                        <a14:foregroundMark x1="92308" y1="50615" x2="97496" y2="83607"/>
                        <a14:foregroundMark x1="97496" y1="83607" x2="89445" y2="88320"/>
                        <a14:foregroundMark x1="32737" y1="5123" x2="36852" y2="8607"/>
                        <a14:foregroundMark x1="32737" y1="3893" x2="36136" y2="6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0236">
            <a:off x="10039512" y="5023502"/>
            <a:ext cx="2553396" cy="2229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Изображение пина-истории">
            <a:extLst>
              <a:ext uri="{FF2B5EF4-FFF2-40B4-BE49-F238E27FC236}">
                <a16:creationId xmlns:a16="http://schemas.microsoft.com/office/drawing/2014/main" id="{DC6C3933-1273-40C9-914E-118EAFAB0A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21" b="98358" l="2628" r="90881">
                        <a14:foregroundMark x1="38949" y1="42883" x2="38022" y2="35858"/>
                        <a14:foregroundMark x1="38022" y1="35858" x2="39948" y2="33794"/>
                        <a14:foregroundMark x1="42765" y1="27784" x2="39722" y2="22993"/>
                        <a14:foregroundMark x1="33917" y1="18781" x2="32303" y2="17609"/>
                        <a14:foregroundMark x1="39722" y1="22993" x2="37610" y2="21460"/>
                        <a14:foregroundMark x1="32303" y1="17609" x2="32148" y2="10675"/>
                        <a14:foregroundMark x1="33142" y1="3352" x2="22720" y2="1277"/>
                        <a14:foregroundMark x1="22720" y1="1277" x2="9737" y2="1095"/>
                        <a14:foregroundMark x1="9737" y1="1095" x2="2164" y2="6752"/>
                        <a14:foregroundMark x1="2164" y1="6752" x2="5719" y2="91515"/>
                        <a14:foregroundMark x1="5719" y1="91515" x2="13601" y2="97901"/>
                        <a14:foregroundMark x1="13601" y1="97901" x2="30912" y2="97993"/>
                        <a14:foregroundMark x1="30912" y1="97993" x2="44977" y2="97901"/>
                        <a14:foregroundMark x1="44977" y1="97901" x2="71097" y2="99818"/>
                        <a14:foregroundMark x1="71097" y1="99818" x2="89490" y2="99635"/>
                        <a14:foregroundMark x1="89490" y1="99635" x2="83153" y2="93248"/>
                        <a14:foregroundMark x1="83153" y1="93248" x2="86708" y2="85766"/>
                        <a14:foregroundMark x1="86708" y1="85766" x2="58114" y2="81661"/>
                        <a14:foregroundMark x1="58114" y1="81661" x2="56723" y2="74270"/>
                        <a14:foregroundMark x1="56723" y1="74270" x2="49165" y2="68915"/>
                        <a14:foregroundMark x1="36785" y1="61453" x2="36785" y2="42792"/>
                        <a14:foregroundMark x1="30294" y1="37682" x2="25348" y2="11953"/>
                        <a14:foregroundMark x1="25348" y1="11953" x2="14683" y2="8942"/>
                        <a14:foregroundMark x1="14683" y1="8942" x2="9119" y2="16332"/>
                        <a14:foregroundMark x1="9119" y1="16332" x2="9274" y2="29106"/>
                        <a14:foregroundMark x1="9274" y1="29106" x2="13292" y2="36040"/>
                        <a14:foregroundMark x1="13292" y1="36040" x2="22411" y2="40693"/>
                        <a14:foregroundMark x1="22411" y1="40693" x2="22875" y2="40511"/>
                        <a14:foregroundMark x1="24420" y1="13595" x2="29521" y2="6296"/>
                        <a14:foregroundMark x1="29521" y1="6296" x2="20866" y2="274"/>
                        <a14:foregroundMark x1="20866" y1="274" x2="5410" y2="1551"/>
                        <a14:foregroundMark x1="5410" y1="1551" x2="1855" y2="8850"/>
                        <a14:foregroundMark x1="1855" y1="8850" x2="2782" y2="17245"/>
                        <a14:foregroundMark x1="2782" y1="17245" x2="16229" y2="21624"/>
                        <a14:foregroundMark x1="16229" y1="21624" x2="19165" y2="21624"/>
                        <a14:foregroundMark x1="18702" y1="8850" x2="25039" y2="1734"/>
                        <a14:foregroundMark x1="25039" y1="1734" x2="12365" y2="2281"/>
                        <a14:foregroundMark x1="12365" y1="2281" x2="11592" y2="8303"/>
                        <a14:foregroundMark x1="56105" y1="85584" x2="44359" y2="85858"/>
                        <a14:foregroundMark x1="44359" y1="85858" x2="31530" y2="88504"/>
                        <a14:foregroundMark x1="31530" y1="88504" x2="20093" y2="96715"/>
                        <a14:foregroundMark x1="20093" y1="96715" x2="32303" y2="98996"/>
                        <a14:foregroundMark x1="32303" y1="98996" x2="81298" y2="96077"/>
                        <a14:foregroundMark x1="81298" y1="96077" x2="65070" y2="86223"/>
                        <a14:foregroundMark x1="65070" y1="86223" x2="50696" y2="84580"/>
                        <a14:foregroundMark x1="50696" y1="84580" x2="45286" y2="84854"/>
                        <a14:foregroundMark x1="10974" y1="93157" x2="31221" y2="98358"/>
                        <a14:foregroundMark x1="31221" y1="98358" x2="24884" y2="91697"/>
                        <a14:foregroundMark x1="24884" y1="91697" x2="19629" y2="91697"/>
                        <a14:foregroundMark x1="14065" y1="3376" x2="1236" y2="8029"/>
                        <a14:foregroundMark x1="1236" y1="8029" x2="5719" y2="19982"/>
                        <a14:foregroundMark x1="5719" y1="19982" x2="20711" y2="21077"/>
                        <a14:foregroundMark x1="20711" y1="21077" x2="30603" y2="15146"/>
                        <a14:foregroundMark x1="30603" y1="15146" x2="27357" y2="8120"/>
                        <a14:foregroundMark x1="27357" y1="8120" x2="21020" y2="2190"/>
                        <a14:foregroundMark x1="21020" y1="2190" x2="9274" y2="912"/>
                        <a14:foregroundMark x1="9274" y1="912" x2="7883" y2="1004"/>
                        <a14:foregroundMark x1="14529" y1="9580" x2="16538" y2="8759"/>
                        <a14:foregroundMark x1="15920" y1="6113" x2="18547" y2="14872"/>
                        <a14:foregroundMark x1="14219" y1="5018" x2="15920" y2="14051"/>
                        <a14:foregroundMark x1="15920" y1="14051" x2="17002" y2="3467"/>
                        <a14:foregroundMark x1="16847" y1="821" x2="20556" y2="15876"/>
                        <a14:foregroundMark x1="13292" y1="5109" x2="19629" y2="30566"/>
                        <a14:foregroundMark x1="20093" y1="26825" x2="20866" y2="45164"/>
                        <a14:foregroundMark x1="23338" y1="48449" x2="31994" y2="58577"/>
                        <a14:foregroundMark x1="31994" y1="58577" x2="36849" y2="61443"/>
                        <a14:foregroundMark x1="90564" y1="86158" x2="90417" y2="87774"/>
                        <a14:foregroundMark x1="90881" y1="82664" x2="90796" y2="83595"/>
                        <a14:backgroundMark x1="35240" y1="5566" x2="35394" y2="5383"/>
                        <a14:backgroundMark x1="34930" y1="4015" x2="36631" y2="5018"/>
                        <a14:backgroundMark x1="35703" y1="4288" x2="34003" y2="4197"/>
                        <a14:backgroundMark x1="37249" y1="19617" x2="39104" y2="20803"/>
                        <a14:backgroundMark x1="36167" y1="18339" x2="37713" y2="20985"/>
                        <a14:backgroundMark x1="43431" y1="27737" x2="44049" y2="30839"/>
                        <a14:backgroundMark x1="42195" y1="31843" x2="42040" y2="33850"/>
                        <a14:backgroundMark x1="42504" y1="30657" x2="42504" y2="33759"/>
                        <a14:backgroundMark x1="40185" y1="61496" x2="44049" y2="68157"/>
                        <a14:backgroundMark x1="44049" y1="68157" x2="39876" y2="66423"/>
                        <a14:backgroundMark x1="37094" y1="61405" x2="39413" y2="66515"/>
                        <a14:backgroundMark x1="38176" y1="62500" x2="45595" y2="68066"/>
                        <a14:backgroundMark x1="45595" y1="68066" x2="50232" y2="67883"/>
                        <a14:backgroundMark x1="91654" y1="83577" x2="91808" y2="86131"/>
                        <a14:backgroundMark x1="95827" y1="95438" x2="97218" y2="97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63"/>
          <a:stretch/>
        </p:blipFill>
        <p:spPr bwMode="auto">
          <a:xfrm>
            <a:off x="0" y="2590800"/>
            <a:ext cx="2620036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Борщ">
            <a:extLst>
              <a:ext uri="{FF2B5EF4-FFF2-40B4-BE49-F238E27FC236}">
                <a16:creationId xmlns:a16="http://schemas.microsoft.com/office/drawing/2014/main" id="{2E6FD692-EE0D-48A9-80BA-4FC3D2999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714" y="148949"/>
            <a:ext cx="2331986" cy="1554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Вареники с капустой (картофелем)">
            <a:extLst>
              <a:ext uri="{FF2B5EF4-FFF2-40B4-BE49-F238E27FC236}">
                <a16:creationId xmlns:a16="http://schemas.microsoft.com/office/drawing/2014/main" id="{683F6A59-0EA0-4725-BEC1-6AB07504E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395" y="1638215"/>
            <a:ext cx="1590002" cy="1454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8" descr="Почему Пасха в разные дни каждый год? Подробное объяснение">
            <a:extLst>
              <a:ext uri="{FF2B5EF4-FFF2-40B4-BE49-F238E27FC236}">
                <a16:creationId xmlns:a16="http://schemas.microsoft.com/office/drawing/2014/main" id="{6FBFF702-5873-4935-B331-43673C0AA2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2B93094-3785-4CB7-A48B-C10938DE18E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3536" r="12411"/>
          <a:stretch/>
        </p:blipFill>
        <p:spPr>
          <a:xfrm>
            <a:off x="4474229" y="76113"/>
            <a:ext cx="1942582" cy="1554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8" name="Picture 10" descr="Плов">
            <a:extLst>
              <a:ext uri="{FF2B5EF4-FFF2-40B4-BE49-F238E27FC236}">
                <a16:creationId xmlns:a16="http://schemas.microsoft.com/office/drawing/2014/main" id="{26F30800-47D8-4853-9554-7EBD4507B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582" y="3296246"/>
            <a:ext cx="2331987" cy="1648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Долма из виноградных листьев | Магазин Халяль">
            <a:extLst>
              <a:ext uri="{FF2B5EF4-FFF2-40B4-BE49-F238E27FC236}">
                <a16:creationId xmlns:a16="http://schemas.microsoft.com/office/drawing/2014/main" id="{6646FC79-E2F1-42A5-919C-DF0419BA2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593" y="5177590"/>
            <a:ext cx="2065927" cy="16052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EA7AE6EE-3F72-440B-87CB-08DEBE05D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804" b="93301" l="3712" r="96725">
                        <a14:foregroundMark x1="8297" y1="14542" x2="14410" y2="16176"/>
                        <a14:foregroundMark x1="89301" y1="14869" x2="95633" y2="13562"/>
                        <a14:foregroundMark x1="3712" y1="13235" x2="4498" y2="16414"/>
                        <a14:foregroundMark x1="8297" y1="90359" x2="21397" y2="90686"/>
                        <a14:foregroundMark x1="21397" y1="90686" x2="33406" y2="89706"/>
                        <a14:foregroundMark x1="33406" y1="89706" x2="53817" y2="92095"/>
                        <a14:foregroundMark x1="86001" y1="92794" x2="87336" y2="92647"/>
                        <a14:foregroundMark x1="87336" y1="92647" x2="92337" y2="90645"/>
                        <a14:foregroundMark x1="7860" y1="93301" x2="8515" y2="93301"/>
                        <a14:backgroundMark x1="4367" y1="17974" x2="5459" y2="18301"/>
                        <a14:backgroundMark x1="3057" y1="17974" x2="4803" y2="18137"/>
                        <a14:backgroundMark x1="96507" y1="88235" x2="96943" y2="90196"/>
                        <a14:backgroundMark x1="61790" y1="94608" x2="75546" y2="93791"/>
                        <a14:backgroundMark x1="75546" y1="93791" x2="81441" y2="94281"/>
                        <a14:backgroundMark x1="61135" y1="94281" x2="73144" y2="93791"/>
                        <a14:backgroundMark x1="73144" y1="93791" x2="85153" y2="93791"/>
                        <a14:backgroundMark x1="65721" y1="93954" x2="55240" y2="937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226" y="52984"/>
            <a:ext cx="4854294" cy="64865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Традиционные азербайджанские сладости шакарбура, пахлава, гогал, мутаки  печенье, азербайджанский праздник новруз. | Бесплатное фото">
            <a:extLst>
              <a:ext uri="{FF2B5EF4-FFF2-40B4-BE49-F238E27FC236}">
                <a16:creationId xmlns:a16="http://schemas.microsoft.com/office/drawing/2014/main" id="{26EDDEBC-7474-4A05-987B-F171CDB0A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289" y="3280099"/>
            <a:ext cx="2027837" cy="1681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E68425F-F4B5-42F8-A32C-56AF61747177}"/>
              </a:ext>
            </a:extLst>
          </p:cNvPr>
          <p:cNvSpPr/>
          <p:nvPr/>
        </p:nvSpPr>
        <p:spPr>
          <a:xfrm>
            <a:off x="6498140" y="1443841"/>
            <a:ext cx="32566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Ink Free" panose="03080402000500000000" pitchFamily="66" charset="0"/>
              </a:rPr>
              <a:t>Традиційні страви в нашій родині</a:t>
            </a:r>
          </a:p>
          <a:p>
            <a:pPr algn="ctr"/>
            <a:r>
              <a:rPr lang="ru-RU" dirty="0">
                <a:latin typeface="Ink Free" panose="03080402000500000000" pitchFamily="66" charset="0"/>
              </a:rPr>
              <a:t>У нашій родині важливе місце займає кухня, яка поєднує українські та азербайджанські страви.</a:t>
            </a:r>
          </a:p>
          <a:p>
            <a:pPr algn="ctr"/>
            <a:r>
              <a:rPr lang="ru-RU" dirty="0">
                <a:latin typeface="Ink Free" panose="03080402000500000000" pitchFamily="66" charset="0"/>
              </a:rPr>
              <a:t>З української кухні ми готуємо: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Ink Free" panose="03080402000500000000" pitchFamily="66" charset="0"/>
              </a:rPr>
              <a:t>борщ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Ink Free" panose="03080402000500000000" pitchFamily="66" charset="0"/>
              </a:rPr>
              <a:t>вареники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Ink Free" panose="03080402000500000000" pitchFamily="66" charset="0"/>
              </a:rPr>
              <a:t>паски</a:t>
            </a:r>
          </a:p>
          <a:p>
            <a:pPr algn="ctr"/>
            <a:r>
              <a:rPr lang="ru-RU" dirty="0">
                <a:latin typeface="Ink Free" panose="03080402000500000000" pitchFamily="66" charset="0"/>
              </a:rPr>
              <a:t>З азербайджанської кухні: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Ink Free" panose="03080402000500000000" pitchFamily="66" charset="0"/>
              </a:rPr>
              <a:t>плов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Ink Free" panose="03080402000500000000" pitchFamily="66" charset="0"/>
              </a:rPr>
              <a:t>долма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Ink Free" panose="03080402000500000000" pitchFamily="66" charset="0"/>
              </a:rPr>
              <a:t>різні солодощі</a:t>
            </a:r>
          </a:p>
        </p:txBody>
      </p:sp>
    </p:spTree>
    <p:extLst>
      <p:ext uri="{BB962C8B-B14F-4D97-AF65-F5344CB8AC3E}">
        <p14:creationId xmlns:p14="http://schemas.microsoft.com/office/powerpoint/2010/main" val="1026554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A2424F-BD62-45BE-84C1-61D768C0D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Picture 6" descr="изображение вырезки">
            <a:extLst>
              <a:ext uri="{FF2B5EF4-FFF2-40B4-BE49-F238E27FC236}">
                <a16:creationId xmlns:a16="http://schemas.microsoft.com/office/drawing/2014/main" id="{F38B1A36-A8DE-4FE5-9B5B-F232A5F1C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982157" y="982160"/>
            <a:ext cx="3390895" cy="1426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изображение вырезки">
            <a:extLst>
              <a:ext uri="{FF2B5EF4-FFF2-40B4-BE49-F238E27FC236}">
                <a16:creationId xmlns:a16="http://schemas.microsoft.com/office/drawing/2014/main" id="{55DB8E1B-80B7-46C2-A768-D27F4EDF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1020259" y="4411159"/>
            <a:ext cx="3467100" cy="142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3A0DB424-0428-4E64-BDAB-0B53DB7BD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51" b="98546" l="3261" r="94158">
                        <a14:foregroundMark x1="39946" y1="5671" x2="23777" y2="1551"/>
                        <a14:foregroundMark x1="23777" y1="1551" x2="5299" y2="5284"/>
                        <a14:foregroundMark x1="5299" y1="5284" x2="3261" y2="12991"/>
                        <a14:foregroundMark x1="3261" y1="12991" x2="9918" y2="22492"/>
                        <a14:foregroundMark x1="9918" y1="22492" x2="11549" y2="23461"/>
                        <a14:foregroundMark x1="63995" y1="12215" x2="62228" y2="4702"/>
                        <a14:foregroundMark x1="62228" y1="4702" x2="46196" y2="0"/>
                        <a14:foregroundMark x1="46196" y1="0" x2="19158" y2="921"/>
                        <a14:foregroundMark x1="19158" y1="921" x2="4484" y2="6980"/>
                        <a14:foregroundMark x1="4484" y1="6980" x2="4484" y2="9840"/>
                        <a14:foregroundMark x1="12228" y1="14154" x2="13723" y2="89481"/>
                        <a14:foregroundMark x1="13723" y1="89481" x2="33424" y2="94426"/>
                        <a14:foregroundMark x1="33424" y1="94426" x2="55435" y2="95347"/>
                        <a14:foregroundMark x1="55435" y1="95347" x2="82880" y2="90548"/>
                        <a14:foregroundMark x1="82880" y1="90548" x2="94293" y2="83713"/>
                        <a14:foregroundMark x1="94293" y1="83713" x2="74457" y2="83568"/>
                        <a14:foregroundMark x1="74457" y1="83568" x2="59783" y2="89094"/>
                        <a14:foregroundMark x1="59783" y1="89094" x2="59375" y2="89433"/>
                        <a14:foregroundMark x1="24321" y1="82210" x2="15217" y2="63791"/>
                        <a14:foregroundMark x1="15217" y1="63791" x2="19565" y2="34513"/>
                        <a14:foregroundMark x1="19565" y1="34513" x2="12636" y2="26466"/>
                        <a14:foregroundMark x1="12636" y1="26466" x2="5707" y2="86912"/>
                        <a14:foregroundMark x1="5707" y1="86912" x2="23913" y2="74018"/>
                        <a14:foregroundMark x1="23913" y1="74018" x2="23234" y2="67911"/>
                        <a14:foregroundMark x1="4891" y1="72661" x2="4755" y2="93214"/>
                        <a14:foregroundMark x1="4755" y1="93214" x2="67527" y2="98546"/>
                        <a14:foregroundMark x1="67527" y1="98546" x2="72147" y2="89772"/>
                        <a14:foregroundMark x1="72147" y1="89772" x2="52310" y2="85022"/>
                        <a14:foregroundMark x1="52310" y1="85022" x2="45788" y2="85022"/>
                        <a14:foregroundMark x1="4891" y1="4847" x2="32337" y2="679"/>
                        <a14:foregroundMark x1="32337" y1="679" x2="58313" y2="2827"/>
                        <a14:foregroundMark x1="62531" y1="4210" x2="64266" y2="10276"/>
                        <a14:foregroundMark x1="64266" y1="10276" x2="48098" y2="13185"/>
                        <a14:backgroundMark x1="60190" y1="2230" x2="67935" y2="4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759253" y="0"/>
            <a:ext cx="2432746" cy="6819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FE17312-E9E5-4023-B9B7-BABFBDC7C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89" b="97746" l="2326" r="97496">
                        <a14:foregroundMark x1="27907" y1="12705" x2="35420" y2="4918"/>
                        <a14:foregroundMark x1="35420" y1="4918" x2="38998" y2="12295"/>
                        <a14:foregroundMark x1="8587" y1="62705" x2="3399" y2="71107"/>
                        <a14:foregroundMark x1="3399" y1="71107" x2="8229" y2="83811"/>
                        <a14:foregroundMark x1="8229" y1="83811" x2="12522" y2="88320"/>
                        <a14:foregroundMark x1="3757" y1="69467" x2="5188" y2="80123"/>
                        <a14:foregroundMark x1="5188" y1="80123" x2="4293" y2="81557"/>
                        <a14:foregroundMark x1="4830" y1="68033" x2="5725" y2="77254"/>
                        <a14:foregroundMark x1="2504" y1="69672" x2="7692" y2="77254"/>
                        <a14:foregroundMark x1="32558" y1="7992" x2="35957" y2="5533"/>
                        <a14:foregroundMark x1="34526" y1="4303" x2="32200" y2="5533"/>
                        <a14:foregroundMark x1="46869" y1="79918" x2="65832" y2="93033"/>
                        <a14:foregroundMark x1="65832" y1="93033" x2="94454" y2="80533"/>
                        <a14:foregroundMark x1="94454" y1="80533" x2="89624" y2="59221"/>
                        <a14:foregroundMark x1="89624" y1="59221" x2="91234" y2="46926"/>
                        <a14:foregroundMark x1="91234" y1="46926" x2="88551" y2="35451"/>
                        <a14:foregroundMark x1="88551" y1="35451" x2="88193" y2="35041"/>
                        <a14:foregroundMark x1="58140" y1="89754" x2="63864" y2="97746"/>
                        <a14:foregroundMark x1="63864" y1="97746" x2="80143" y2="90369"/>
                        <a14:foregroundMark x1="92308" y1="50615" x2="97496" y2="83607"/>
                        <a14:foregroundMark x1="97496" y1="83607" x2="89445" y2="88320"/>
                        <a14:foregroundMark x1="32737" y1="5123" x2="36852" y2="8607"/>
                        <a14:foregroundMark x1="32737" y1="3893" x2="36136" y2="6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0236">
            <a:off x="10039512" y="5023502"/>
            <a:ext cx="2553396" cy="2229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Изображение пина-истории">
            <a:extLst>
              <a:ext uri="{FF2B5EF4-FFF2-40B4-BE49-F238E27FC236}">
                <a16:creationId xmlns:a16="http://schemas.microsoft.com/office/drawing/2014/main" id="{DC6C3933-1273-40C9-914E-118EAFAB0A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21" b="98358" l="2628" r="90881">
                        <a14:foregroundMark x1="38949" y1="42883" x2="38022" y2="35858"/>
                        <a14:foregroundMark x1="38022" y1="35858" x2="39948" y2="33794"/>
                        <a14:foregroundMark x1="42765" y1="27784" x2="39722" y2="22993"/>
                        <a14:foregroundMark x1="33917" y1="18781" x2="32303" y2="17609"/>
                        <a14:foregroundMark x1="39722" y1="22993" x2="37610" y2="21460"/>
                        <a14:foregroundMark x1="32303" y1="17609" x2="32148" y2="10675"/>
                        <a14:foregroundMark x1="33142" y1="3352" x2="22720" y2="1277"/>
                        <a14:foregroundMark x1="22720" y1="1277" x2="9737" y2="1095"/>
                        <a14:foregroundMark x1="9737" y1="1095" x2="2164" y2="6752"/>
                        <a14:foregroundMark x1="2164" y1="6752" x2="5719" y2="91515"/>
                        <a14:foregroundMark x1="5719" y1="91515" x2="13601" y2="97901"/>
                        <a14:foregroundMark x1="13601" y1="97901" x2="30912" y2="97993"/>
                        <a14:foregroundMark x1="30912" y1="97993" x2="44977" y2="97901"/>
                        <a14:foregroundMark x1="44977" y1="97901" x2="71097" y2="99818"/>
                        <a14:foregroundMark x1="71097" y1="99818" x2="89490" y2="99635"/>
                        <a14:foregroundMark x1="89490" y1="99635" x2="83153" y2="93248"/>
                        <a14:foregroundMark x1="83153" y1="93248" x2="86708" y2="85766"/>
                        <a14:foregroundMark x1="86708" y1="85766" x2="58114" y2="81661"/>
                        <a14:foregroundMark x1="58114" y1="81661" x2="56723" y2="74270"/>
                        <a14:foregroundMark x1="56723" y1="74270" x2="49165" y2="68915"/>
                        <a14:foregroundMark x1="36785" y1="61453" x2="36785" y2="42792"/>
                        <a14:foregroundMark x1="30294" y1="37682" x2="25348" y2="11953"/>
                        <a14:foregroundMark x1="25348" y1="11953" x2="14683" y2="8942"/>
                        <a14:foregroundMark x1="14683" y1="8942" x2="9119" y2="16332"/>
                        <a14:foregroundMark x1="9119" y1="16332" x2="9274" y2="29106"/>
                        <a14:foregroundMark x1="9274" y1="29106" x2="13292" y2="36040"/>
                        <a14:foregroundMark x1="13292" y1="36040" x2="22411" y2="40693"/>
                        <a14:foregroundMark x1="22411" y1="40693" x2="22875" y2="40511"/>
                        <a14:foregroundMark x1="24420" y1="13595" x2="29521" y2="6296"/>
                        <a14:foregroundMark x1="29521" y1="6296" x2="20866" y2="274"/>
                        <a14:foregroundMark x1="20866" y1="274" x2="5410" y2="1551"/>
                        <a14:foregroundMark x1="5410" y1="1551" x2="1855" y2="8850"/>
                        <a14:foregroundMark x1="1855" y1="8850" x2="2782" y2="17245"/>
                        <a14:foregroundMark x1="2782" y1="17245" x2="16229" y2="21624"/>
                        <a14:foregroundMark x1="16229" y1="21624" x2="19165" y2="21624"/>
                        <a14:foregroundMark x1="18702" y1="8850" x2="25039" y2="1734"/>
                        <a14:foregroundMark x1="25039" y1="1734" x2="12365" y2="2281"/>
                        <a14:foregroundMark x1="12365" y1="2281" x2="11592" y2="8303"/>
                        <a14:foregroundMark x1="56105" y1="85584" x2="44359" y2="85858"/>
                        <a14:foregroundMark x1="44359" y1="85858" x2="31530" y2="88504"/>
                        <a14:foregroundMark x1="31530" y1="88504" x2="20093" y2="96715"/>
                        <a14:foregroundMark x1="20093" y1="96715" x2="32303" y2="98996"/>
                        <a14:foregroundMark x1="32303" y1="98996" x2="81298" y2="96077"/>
                        <a14:foregroundMark x1="81298" y1="96077" x2="65070" y2="86223"/>
                        <a14:foregroundMark x1="65070" y1="86223" x2="50696" y2="84580"/>
                        <a14:foregroundMark x1="50696" y1="84580" x2="45286" y2="84854"/>
                        <a14:foregroundMark x1="10974" y1="93157" x2="31221" y2="98358"/>
                        <a14:foregroundMark x1="31221" y1="98358" x2="24884" y2="91697"/>
                        <a14:foregroundMark x1="24884" y1="91697" x2="19629" y2="91697"/>
                        <a14:foregroundMark x1="14065" y1="3376" x2="1236" y2="8029"/>
                        <a14:foregroundMark x1="1236" y1="8029" x2="5719" y2="19982"/>
                        <a14:foregroundMark x1="5719" y1="19982" x2="20711" y2="21077"/>
                        <a14:foregroundMark x1="20711" y1="21077" x2="30603" y2="15146"/>
                        <a14:foregroundMark x1="30603" y1="15146" x2="27357" y2="8120"/>
                        <a14:foregroundMark x1="27357" y1="8120" x2="21020" y2="2190"/>
                        <a14:foregroundMark x1="21020" y1="2190" x2="9274" y2="912"/>
                        <a14:foregroundMark x1="9274" y1="912" x2="7883" y2="1004"/>
                        <a14:foregroundMark x1="14529" y1="9580" x2="16538" y2="8759"/>
                        <a14:foregroundMark x1="15920" y1="6113" x2="18547" y2="14872"/>
                        <a14:foregroundMark x1="14219" y1="5018" x2="15920" y2="14051"/>
                        <a14:foregroundMark x1="15920" y1="14051" x2="17002" y2="3467"/>
                        <a14:foregroundMark x1="16847" y1="821" x2="20556" y2="15876"/>
                        <a14:foregroundMark x1="13292" y1="5109" x2="19629" y2="30566"/>
                        <a14:foregroundMark x1="20093" y1="26825" x2="20866" y2="45164"/>
                        <a14:foregroundMark x1="23338" y1="48449" x2="31994" y2="58577"/>
                        <a14:foregroundMark x1="31994" y1="58577" x2="36849" y2="61443"/>
                        <a14:foregroundMark x1="90564" y1="86158" x2="90417" y2="87774"/>
                        <a14:foregroundMark x1="90881" y1="82664" x2="90796" y2="83595"/>
                        <a14:backgroundMark x1="35240" y1="5566" x2="35394" y2="5383"/>
                        <a14:backgroundMark x1="34930" y1="4015" x2="36631" y2="5018"/>
                        <a14:backgroundMark x1="35703" y1="4288" x2="34003" y2="4197"/>
                        <a14:backgroundMark x1="37249" y1="19617" x2="39104" y2="20803"/>
                        <a14:backgroundMark x1="36167" y1="18339" x2="37713" y2="20985"/>
                        <a14:backgroundMark x1="43431" y1="27737" x2="44049" y2="30839"/>
                        <a14:backgroundMark x1="42195" y1="31843" x2="42040" y2="33850"/>
                        <a14:backgroundMark x1="42504" y1="30657" x2="42504" y2="33759"/>
                        <a14:backgroundMark x1="40185" y1="61496" x2="44049" y2="68157"/>
                        <a14:backgroundMark x1="44049" y1="68157" x2="39876" y2="66423"/>
                        <a14:backgroundMark x1="37094" y1="61405" x2="39413" y2="66515"/>
                        <a14:backgroundMark x1="38176" y1="62500" x2="45595" y2="68066"/>
                        <a14:backgroundMark x1="45595" y1="68066" x2="50232" y2="67883"/>
                        <a14:backgroundMark x1="91654" y1="83577" x2="91808" y2="86131"/>
                        <a14:backgroundMark x1="95827" y1="95438" x2="97218" y2="97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63"/>
          <a:stretch/>
        </p:blipFill>
        <p:spPr bwMode="auto">
          <a:xfrm>
            <a:off x="0" y="2590800"/>
            <a:ext cx="2620036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443C7956-5336-4823-8FF9-B5272D88F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91" y="-2484397"/>
            <a:ext cx="10482216" cy="11826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3ED2F5B-BAFF-42D9-B9B7-CFD517C7612C}"/>
              </a:ext>
            </a:extLst>
          </p:cNvPr>
          <p:cNvSpPr/>
          <p:nvPr/>
        </p:nvSpPr>
        <p:spPr>
          <a:xfrm>
            <a:off x="2186223" y="1128741"/>
            <a:ext cx="361450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Ink Free" panose="03080402000500000000" pitchFamily="66" charset="0"/>
              </a:rPr>
              <a:t>Пахлава як сімейна традиція</a:t>
            </a:r>
          </a:p>
          <a:p>
            <a:pPr algn="ctr"/>
            <a:r>
              <a:rPr lang="ru-RU" sz="1600" dirty="0">
                <a:latin typeface="Ink Free" panose="03080402000500000000" pitchFamily="66" charset="0"/>
              </a:rPr>
              <a:t>Особливе місце займає </a:t>
            </a:r>
            <a:r>
              <a:rPr lang="ru-RU" sz="1600" b="1" dirty="0">
                <a:latin typeface="Ink Free" panose="03080402000500000000" pitchFamily="66" charset="0"/>
              </a:rPr>
              <a:t>пахлава</a:t>
            </a:r>
            <a:r>
              <a:rPr lang="ru-RU" sz="1600" dirty="0">
                <a:latin typeface="Ink Free" panose="03080402000500000000" pitchFamily="66" charset="0"/>
              </a:rPr>
              <a:t> — традиційний азербайджанський десерт.</a:t>
            </a:r>
          </a:p>
          <a:p>
            <a:pPr algn="ctr"/>
            <a:r>
              <a:rPr lang="ru-RU" sz="1600" dirty="0">
                <a:latin typeface="Ink Free" panose="03080402000500000000" pitchFamily="66" charset="0"/>
              </a:rPr>
              <a:t>Вона готується з тонких шарів тіста, горіхів та меду або сиропу. Ця страва є символом достатку, солодкого життя та святкового настрою.</a:t>
            </a:r>
          </a:p>
          <a:p>
            <a:pPr algn="ctr"/>
            <a:r>
              <a:rPr lang="ru-RU" sz="1600" dirty="0">
                <a:latin typeface="Ink Free" panose="03080402000500000000" pitchFamily="66" charset="0"/>
              </a:rPr>
              <a:t>У нашій родині приготування пахлави є справжньою традицією. Ми готуємо її разом, особливо на свята. Це не лише кулінарний процес, а й спосіб провести час разом із родиною.</a:t>
            </a:r>
          </a:p>
          <a:p>
            <a:pPr algn="ctr"/>
            <a:r>
              <a:rPr lang="ru-RU" sz="1600" dirty="0">
                <a:latin typeface="Ink Free" panose="03080402000500000000" pitchFamily="66" charset="0"/>
              </a:rPr>
              <a:t>Цікаві факти: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1600" dirty="0">
                <a:latin typeface="Ink Free" panose="03080402000500000000" pitchFamily="66" charset="0"/>
              </a:rPr>
              <a:t>пахлава нарізається у формі ромбів, що символізує сонце 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1600" dirty="0">
                <a:latin typeface="Ink Free" panose="03080402000500000000" pitchFamily="66" charset="0"/>
              </a:rPr>
              <a:t>використовується багато шарів тіста — як символ багатства та достатку 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1600" dirty="0">
                <a:latin typeface="Ink Free" panose="03080402000500000000" pitchFamily="66" charset="0"/>
              </a:rPr>
              <a:t>горіхи означають силу та здоров’я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2B08CB-F3E9-4B89-926B-AE8B06735D1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8423" t="9845" r="2262" b="1291"/>
          <a:stretch/>
        </p:blipFill>
        <p:spPr>
          <a:xfrm>
            <a:off x="6096000" y="845906"/>
            <a:ext cx="1974543" cy="2619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E18474-72C8-48CB-BA46-D4FF020FE06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47315" y="3390898"/>
            <a:ext cx="1876973" cy="2502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925B92E6-1D3A-47C9-B2A5-D0F0EAB7C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2891">
            <a:off x="6181957" y="3785913"/>
            <a:ext cx="1876973" cy="1876973"/>
          </a:xfrm>
          <a:prstGeom prst="rect">
            <a:avLst/>
          </a:prstGeom>
          <a:ln>
            <a:noFill/>
          </a:ln>
          <a:effectLst>
            <a:outerShdw blurRad="76200" dist="25400" dir="3600000" sx="99000" sy="99000" algn="t" rotWithShape="0">
              <a:prstClr val="black">
                <a:alpha val="3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Изображение пина-истории">
            <a:extLst>
              <a:ext uri="{FF2B5EF4-FFF2-40B4-BE49-F238E27FC236}">
                <a16:creationId xmlns:a16="http://schemas.microsoft.com/office/drawing/2014/main" id="{B7E88F50-7BF0-47F3-9438-F202BEB9A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183" y="2885158"/>
            <a:ext cx="1134355" cy="113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Изображение пина-истории">
            <a:extLst>
              <a:ext uri="{FF2B5EF4-FFF2-40B4-BE49-F238E27FC236}">
                <a16:creationId xmlns:a16="http://schemas.microsoft.com/office/drawing/2014/main" id="{BFFFE79D-32F7-404F-AC3D-77C875E9A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346" y="835322"/>
            <a:ext cx="1066907" cy="14221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714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A2424F-BD62-45BE-84C1-61D768C0D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Picture 6" descr="изображение вырезки">
            <a:extLst>
              <a:ext uri="{FF2B5EF4-FFF2-40B4-BE49-F238E27FC236}">
                <a16:creationId xmlns:a16="http://schemas.microsoft.com/office/drawing/2014/main" id="{F38B1A36-A8DE-4FE5-9B5B-F232A5F1C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982157" y="982160"/>
            <a:ext cx="3390895" cy="1426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изображение вырезки">
            <a:extLst>
              <a:ext uri="{FF2B5EF4-FFF2-40B4-BE49-F238E27FC236}">
                <a16:creationId xmlns:a16="http://schemas.microsoft.com/office/drawing/2014/main" id="{55DB8E1B-80B7-46C2-A768-D27F4EDF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1020259" y="4411159"/>
            <a:ext cx="3467100" cy="142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3A0DB424-0428-4E64-BDAB-0B53DB7BD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51" b="98546" l="3261" r="94158">
                        <a14:foregroundMark x1="39946" y1="5671" x2="23777" y2="1551"/>
                        <a14:foregroundMark x1="23777" y1="1551" x2="5299" y2="5284"/>
                        <a14:foregroundMark x1="5299" y1="5284" x2="3261" y2="12991"/>
                        <a14:foregroundMark x1="3261" y1="12991" x2="9918" y2="22492"/>
                        <a14:foregroundMark x1="9918" y1="22492" x2="11549" y2="23461"/>
                        <a14:foregroundMark x1="63995" y1="12215" x2="62228" y2="4702"/>
                        <a14:foregroundMark x1="62228" y1="4702" x2="46196" y2="0"/>
                        <a14:foregroundMark x1="46196" y1="0" x2="19158" y2="921"/>
                        <a14:foregroundMark x1="19158" y1="921" x2="4484" y2="6980"/>
                        <a14:foregroundMark x1="4484" y1="6980" x2="4484" y2="9840"/>
                        <a14:foregroundMark x1="12228" y1="14154" x2="13723" y2="89481"/>
                        <a14:foregroundMark x1="13723" y1="89481" x2="33424" y2="94426"/>
                        <a14:foregroundMark x1="33424" y1="94426" x2="55435" y2="95347"/>
                        <a14:foregroundMark x1="55435" y1="95347" x2="82880" y2="90548"/>
                        <a14:foregroundMark x1="82880" y1="90548" x2="94293" y2="83713"/>
                        <a14:foregroundMark x1="94293" y1="83713" x2="74457" y2="83568"/>
                        <a14:foregroundMark x1="74457" y1="83568" x2="59783" y2="89094"/>
                        <a14:foregroundMark x1="59783" y1="89094" x2="59375" y2="89433"/>
                        <a14:foregroundMark x1="24321" y1="82210" x2="15217" y2="63791"/>
                        <a14:foregroundMark x1="15217" y1="63791" x2="19565" y2="34513"/>
                        <a14:foregroundMark x1="19565" y1="34513" x2="12636" y2="26466"/>
                        <a14:foregroundMark x1="12636" y1="26466" x2="5707" y2="86912"/>
                        <a14:foregroundMark x1="5707" y1="86912" x2="23913" y2="74018"/>
                        <a14:foregroundMark x1="23913" y1="74018" x2="23234" y2="67911"/>
                        <a14:foregroundMark x1="4891" y1="72661" x2="4755" y2="93214"/>
                        <a14:foregroundMark x1="4755" y1="93214" x2="67527" y2="98546"/>
                        <a14:foregroundMark x1="67527" y1="98546" x2="72147" y2="89772"/>
                        <a14:foregroundMark x1="72147" y1="89772" x2="52310" y2="85022"/>
                        <a14:foregroundMark x1="52310" y1="85022" x2="45788" y2="85022"/>
                        <a14:foregroundMark x1="4891" y1="4847" x2="32337" y2="679"/>
                        <a14:foregroundMark x1="32337" y1="679" x2="58313" y2="2827"/>
                        <a14:foregroundMark x1="62531" y1="4210" x2="64266" y2="10276"/>
                        <a14:foregroundMark x1="64266" y1="10276" x2="48098" y2="13185"/>
                        <a14:backgroundMark x1="60190" y1="2230" x2="67935" y2="4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759253" y="0"/>
            <a:ext cx="2432746" cy="6819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FE17312-E9E5-4023-B9B7-BABFBDC7C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89" b="97746" l="2326" r="97496">
                        <a14:foregroundMark x1="27907" y1="12705" x2="35420" y2="4918"/>
                        <a14:foregroundMark x1="35420" y1="4918" x2="38998" y2="12295"/>
                        <a14:foregroundMark x1="8587" y1="62705" x2="3399" y2="71107"/>
                        <a14:foregroundMark x1="3399" y1="71107" x2="8229" y2="83811"/>
                        <a14:foregroundMark x1="8229" y1="83811" x2="12522" y2="88320"/>
                        <a14:foregroundMark x1="3757" y1="69467" x2="5188" y2="80123"/>
                        <a14:foregroundMark x1="5188" y1="80123" x2="4293" y2="81557"/>
                        <a14:foregroundMark x1="4830" y1="68033" x2="5725" y2="77254"/>
                        <a14:foregroundMark x1="2504" y1="69672" x2="7692" y2="77254"/>
                        <a14:foregroundMark x1="32558" y1="7992" x2="35957" y2="5533"/>
                        <a14:foregroundMark x1="34526" y1="4303" x2="32200" y2="5533"/>
                        <a14:foregroundMark x1="46869" y1="79918" x2="65832" y2="93033"/>
                        <a14:foregroundMark x1="65832" y1="93033" x2="94454" y2="80533"/>
                        <a14:foregroundMark x1="94454" y1="80533" x2="89624" y2="59221"/>
                        <a14:foregroundMark x1="89624" y1="59221" x2="91234" y2="46926"/>
                        <a14:foregroundMark x1="91234" y1="46926" x2="88551" y2="35451"/>
                        <a14:foregroundMark x1="88551" y1="35451" x2="88193" y2="35041"/>
                        <a14:foregroundMark x1="58140" y1="89754" x2="63864" y2="97746"/>
                        <a14:foregroundMark x1="63864" y1="97746" x2="80143" y2="90369"/>
                        <a14:foregroundMark x1="92308" y1="50615" x2="97496" y2="83607"/>
                        <a14:foregroundMark x1="97496" y1="83607" x2="89445" y2="88320"/>
                        <a14:foregroundMark x1="32737" y1="5123" x2="36852" y2="8607"/>
                        <a14:foregroundMark x1="32737" y1="3893" x2="36136" y2="6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0236">
            <a:off x="10039512" y="5023502"/>
            <a:ext cx="2553396" cy="2229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Изображение пина-истории">
            <a:extLst>
              <a:ext uri="{FF2B5EF4-FFF2-40B4-BE49-F238E27FC236}">
                <a16:creationId xmlns:a16="http://schemas.microsoft.com/office/drawing/2014/main" id="{DC6C3933-1273-40C9-914E-118EAFAB0A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21" b="98358" l="2628" r="90881">
                        <a14:foregroundMark x1="38949" y1="42883" x2="38022" y2="35858"/>
                        <a14:foregroundMark x1="38022" y1="35858" x2="39948" y2="33794"/>
                        <a14:foregroundMark x1="42765" y1="27784" x2="39722" y2="22993"/>
                        <a14:foregroundMark x1="33917" y1="18781" x2="32303" y2="17609"/>
                        <a14:foregroundMark x1="39722" y1="22993" x2="37610" y2="21460"/>
                        <a14:foregroundMark x1="32303" y1="17609" x2="32148" y2="10675"/>
                        <a14:foregroundMark x1="33142" y1="3352" x2="22720" y2="1277"/>
                        <a14:foregroundMark x1="22720" y1="1277" x2="9737" y2="1095"/>
                        <a14:foregroundMark x1="9737" y1="1095" x2="2164" y2="6752"/>
                        <a14:foregroundMark x1="2164" y1="6752" x2="5719" y2="91515"/>
                        <a14:foregroundMark x1="5719" y1="91515" x2="13601" y2="97901"/>
                        <a14:foregroundMark x1="13601" y1="97901" x2="30912" y2="97993"/>
                        <a14:foregroundMark x1="30912" y1="97993" x2="44977" y2="97901"/>
                        <a14:foregroundMark x1="44977" y1="97901" x2="71097" y2="99818"/>
                        <a14:foregroundMark x1="71097" y1="99818" x2="89490" y2="99635"/>
                        <a14:foregroundMark x1="89490" y1="99635" x2="83153" y2="93248"/>
                        <a14:foregroundMark x1="83153" y1="93248" x2="86708" y2="85766"/>
                        <a14:foregroundMark x1="86708" y1="85766" x2="58114" y2="81661"/>
                        <a14:foregroundMark x1="58114" y1="81661" x2="56723" y2="74270"/>
                        <a14:foregroundMark x1="56723" y1="74270" x2="49165" y2="68915"/>
                        <a14:foregroundMark x1="36785" y1="61453" x2="36785" y2="42792"/>
                        <a14:foregroundMark x1="30294" y1="37682" x2="25348" y2="11953"/>
                        <a14:foregroundMark x1="25348" y1="11953" x2="14683" y2="8942"/>
                        <a14:foregroundMark x1="14683" y1="8942" x2="9119" y2="16332"/>
                        <a14:foregroundMark x1="9119" y1="16332" x2="9274" y2="29106"/>
                        <a14:foregroundMark x1="9274" y1="29106" x2="13292" y2="36040"/>
                        <a14:foregroundMark x1="13292" y1="36040" x2="22411" y2="40693"/>
                        <a14:foregroundMark x1="22411" y1="40693" x2="22875" y2="40511"/>
                        <a14:foregroundMark x1="24420" y1="13595" x2="29521" y2="6296"/>
                        <a14:foregroundMark x1="29521" y1="6296" x2="20866" y2="274"/>
                        <a14:foregroundMark x1="20866" y1="274" x2="5410" y2="1551"/>
                        <a14:foregroundMark x1="5410" y1="1551" x2="1855" y2="8850"/>
                        <a14:foregroundMark x1="1855" y1="8850" x2="2782" y2="17245"/>
                        <a14:foregroundMark x1="2782" y1="17245" x2="16229" y2="21624"/>
                        <a14:foregroundMark x1="16229" y1="21624" x2="19165" y2="21624"/>
                        <a14:foregroundMark x1="18702" y1="8850" x2="25039" y2="1734"/>
                        <a14:foregroundMark x1="25039" y1="1734" x2="12365" y2="2281"/>
                        <a14:foregroundMark x1="12365" y1="2281" x2="11592" y2="8303"/>
                        <a14:foregroundMark x1="56105" y1="85584" x2="44359" y2="85858"/>
                        <a14:foregroundMark x1="44359" y1="85858" x2="31530" y2="88504"/>
                        <a14:foregroundMark x1="31530" y1="88504" x2="20093" y2="96715"/>
                        <a14:foregroundMark x1="20093" y1="96715" x2="32303" y2="98996"/>
                        <a14:foregroundMark x1="32303" y1="98996" x2="81298" y2="96077"/>
                        <a14:foregroundMark x1="81298" y1="96077" x2="65070" y2="86223"/>
                        <a14:foregroundMark x1="65070" y1="86223" x2="50696" y2="84580"/>
                        <a14:foregroundMark x1="50696" y1="84580" x2="45286" y2="84854"/>
                        <a14:foregroundMark x1="10974" y1="93157" x2="31221" y2="98358"/>
                        <a14:foregroundMark x1="31221" y1="98358" x2="24884" y2="91697"/>
                        <a14:foregroundMark x1="24884" y1="91697" x2="19629" y2="91697"/>
                        <a14:foregroundMark x1="14065" y1="3376" x2="1236" y2="8029"/>
                        <a14:foregroundMark x1="1236" y1="8029" x2="5719" y2="19982"/>
                        <a14:foregroundMark x1="5719" y1="19982" x2="20711" y2="21077"/>
                        <a14:foregroundMark x1="20711" y1="21077" x2="30603" y2="15146"/>
                        <a14:foregroundMark x1="30603" y1="15146" x2="27357" y2="8120"/>
                        <a14:foregroundMark x1="27357" y1="8120" x2="21020" y2="2190"/>
                        <a14:foregroundMark x1="21020" y1="2190" x2="9274" y2="912"/>
                        <a14:foregroundMark x1="9274" y1="912" x2="7883" y2="1004"/>
                        <a14:foregroundMark x1="14529" y1="9580" x2="16538" y2="8759"/>
                        <a14:foregroundMark x1="15920" y1="6113" x2="18547" y2="14872"/>
                        <a14:foregroundMark x1="14219" y1="5018" x2="15920" y2="14051"/>
                        <a14:foregroundMark x1="15920" y1="14051" x2="17002" y2="3467"/>
                        <a14:foregroundMark x1="16847" y1="821" x2="20556" y2="15876"/>
                        <a14:foregroundMark x1="13292" y1="5109" x2="19629" y2="30566"/>
                        <a14:foregroundMark x1="20093" y1="26825" x2="20866" y2="45164"/>
                        <a14:foregroundMark x1="23338" y1="48449" x2="31994" y2="58577"/>
                        <a14:foregroundMark x1="31994" y1="58577" x2="36849" y2="61443"/>
                        <a14:foregroundMark x1="90564" y1="86158" x2="90417" y2="87774"/>
                        <a14:foregroundMark x1="90881" y1="82664" x2="90796" y2="83595"/>
                        <a14:backgroundMark x1="35240" y1="5566" x2="35394" y2="5383"/>
                        <a14:backgroundMark x1="34930" y1="4015" x2="36631" y2="5018"/>
                        <a14:backgroundMark x1="35703" y1="4288" x2="34003" y2="4197"/>
                        <a14:backgroundMark x1="37249" y1="19617" x2="39104" y2="20803"/>
                        <a14:backgroundMark x1="36167" y1="18339" x2="37713" y2="20985"/>
                        <a14:backgroundMark x1="43431" y1="27737" x2="44049" y2="30839"/>
                        <a14:backgroundMark x1="42195" y1="31843" x2="42040" y2="33850"/>
                        <a14:backgroundMark x1="42504" y1="30657" x2="42504" y2="33759"/>
                        <a14:backgroundMark x1="40185" y1="61496" x2="44049" y2="68157"/>
                        <a14:backgroundMark x1="44049" y1="68157" x2="39876" y2="66423"/>
                        <a14:backgroundMark x1="37094" y1="61405" x2="39413" y2="66515"/>
                        <a14:backgroundMark x1="38176" y1="62500" x2="45595" y2="68066"/>
                        <a14:backgroundMark x1="45595" y1="68066" x2="50232" y2="67883"/>
                        <a14:backgroundMark x1="91654" y1="83577" x2="91808" y2="86131"/>
                        <a14:backgroundMark x1="95827" y1="95438" x2="97218" y2="97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63"/>
          <a:stretch/>
        </p:blipFill>
        <p:spPr bwMode="auto">
          <a:xfrm>
            <a:off x="0" y="2590800"/>
            <a:ext cx="2620036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A066CA96-71B3-4B29-97EB-AC12AFB5A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57" y="-1851649"/>
            <a:ext cx="8796197" cy="6294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11AEDB3-075B-4E0A-B72E-143702461604}"/>
              </a:ext>
            </a:extLst>
          </p:cNvPr>
          <p:cNvSpPr/>
          <p:nvPr/>
        </p:nvSpPr>
        <p:spPr>
          <a:xfrm>
            <a:off x="1791639" y="852136"/>
            <a:ext cx="6096000" cy="26314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На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завершення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хочу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сказати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, що я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дуже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рада, що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народилася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саме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в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такій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родині. Це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справді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цікаво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і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цінно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—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мати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можливість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пізнавати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одразу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дві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культури,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дві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традиції та два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світогляди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.</a:t>
            </a:r>
          </a:p>
          <a:p>
            <a:pPr algn="ctr"/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З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кожної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сторони я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відкриваю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для себе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щось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нове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,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можу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глибше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вивчати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як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українську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, так і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азербайджанську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культуру.</a:t>
            </a:r>
          </a:p>
          <a:p>
            <a:pPr algn="ctr"/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Для мене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важливо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, що в нашій родині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панує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повага: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ніхто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не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нав’язує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мені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певну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релігію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, і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мій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вибір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завжди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приймається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. Ми з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повагою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ставимося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до традицій один одного, і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саме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це робить нашу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сім’ю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сильною та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дружньою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.</a:t>
            </a:r>
          </a:p>
          <a:p>
            <a:pPr algn="ctr"/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Я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вважаю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, що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таке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поєднання культур не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розділяє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, а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навпаки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—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об’єднує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людей і робить їх </a:t>
            </a:r>
            <a:r>
              <a:rPr lang="ru-RU" sz="15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багатшими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духовно.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C16EB3-FB0A-420C-A111-65D8BCD67AE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33508" y="3504236"/>
            <a:ext cx="2501900" cy="187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9002F29-4893-4C87-A0EE-66E20C36127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14694" y="638175"/>
            <a:ext cx="2093119" cy="279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169D165-10E1-4488-87B5-81F2F3731F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90479" y="3888445"/>
            <a:ext cx="2840714" cy="2130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E34A20A-6F70-47C7-87EA-F77FB76D4C3F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5212"/>
          <a:stretch/>
        </p:blipFill>
        <p:spPr>
          <a:xfrm>
            <a:off x="4390598" y="3504236"/>
            <a:ext cx="2700881" cy="3230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8692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A2424F-BD62-45BE-84C1-61D768C0D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Picture 6" descr="изображение вырезки">
            <a:extLst>
              <a:ext uri="{FF2B5EF4-FFF2-40B4-BE49-F238E27FC236}">
                <a16:creationId xmlns:a16="http://schemas.microsoft.com/office/drawing/2014/main" id="{F38B1A36-A8DE-4FE5-9B5B-F232A5F1C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982157" y="982160"/>
            <a:ext cx="3390895" cy="1426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6" descr="изображение вырезки">
            <a:extLst>
              <a:ext uri="{FF2B5EF4-FFF2-40B4-BE49-F238E27FC236}">
                <a16:creationId xmlns:a16="http://schemas.microsoft.com/office/drawing/2014/main" id="{55DB8E1B-80B7-46C2-A768-D27F4EDFC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1020259" y="4411159"/>
            <a:ext cx="3467100" cy="142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3A0DB424-0428-4E64-BDAB-0B53DB7BD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51" b="98546" l="3261" r="94158">
                        <a14:foregroundMark x1="39946" y1="5671" x2="23777" y2="1551"/>
                        <a14:foregroundMark x1="23777" y1="1551" x2="5299" y2="5284"/>
                        <a14:foregroundMark x1="5299" y1="5284" x2="3261" y2="12991"/>
                        <a14:foregroundMark x1="3261" y1="12991" x2="9918" y2="22492"/>
                        <a14:foregroundMark x1="9918" y1="22492" x2="11549" y2="23461"/>
                        <a14:foregroundMark x1="63995" y1="12215" x2="62228" y2="4702"/>
                        <a14:foregroundMark x1="62228" y1="4702" x2="46196" y2="0"/>
                        <a14:foregroundMark x1="46196" y1="0" x2="19158" y2="921"/>
                        <a14:foregroundMark x1="19158" y1="921" x2="4484" y2="6980"/>
                        <a14:foregroundMark x1="4484" y1="6980" x2="4484" y2="9840"/>
                        <a14:foregroundMark x1="12228" y1="14154" x2="13723" y2="89481"/>
                        <a14:foregroundMark x1="13723" y1="89481" x2="33424" y2="94426"/>
                        <a14:foregroundMark x1="33424" y1="94426" x2="55435" y2="95347"/>
                        <a14:foregroundMark x1="55435" y1="95347" x2="82880" y2="90548"/>
                        <a14:foregroundMark x1="82880" y1="90548" x2="94293" y2="83713"/>
                        <a14:foregroundMark x1="94293" y1="83713" x2="74457" y2="83568"/>
                        <a14:foregroundMark x1="74457" y1="83568" x2="59783" y2="89094"/>
                        <a14:foregroundMark x1="59783" y1="89094" x2="59375" y2="89433"/>
                        <a14:foregroundMark x1="24321" y1="82210" x2="15217" y2="63791"/>
                        <a14:foregroundMark x1="15217" y1="63791" x2="19565" y2="34513"/>
                        <a14:foregroundMark x1="19565" y1="34513" x2="12636" y2="26466"/>
                        <a14:foregroundMark x1="12636" y1="26466" x2="5707" y2="86912"/>
                        <a14:foregroundMark x1="5707" y1="86912" x2="23913" y2="74018"/>
                        <a14:foregroundMark x1="23913" y1="74018" x2="23234" y2="67911"/>
                        <a14:foregroundMark x1="4891" y1="72661" x2="4755" y2="93214"/>
                        <a14:foregroundMark x1="4755" y1="93214" x2="67527" y2="98546"/>
                        <a14:foregroundMark x1="67527" y1="98546" x2="72147" y2="89772"/>
                        <a14:foregroundMark x1="72147" y1="89772" x2="52310" y2="85022"/>
                        <a14:foregroundMark x1="52310" y1="85022" x2="45788" y2="85022"/>
                        <a14:foregroundMark x1="4891" y1="4847" x2="32337" y2="679"/>
                        <a14:foregroundMark x1="32337" y1="679" x2="58313" y2="2827"/>
                        <a14:foregroundMark x1="62531" y1="4210" x2="64266" y2="10276"/>
                        <a14:foregroundMark x1="64266" y1="10276" x2="48098" y2="13185"/>
                        <a14:backgroundMark x1="60190" y1="2230" x2="67935" y2="4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759253" y="0"/>
            <a:ext cx="2432746" cy="6819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FE17312-E9E5-4023-B9B7-BABFBDC7C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89" b="97746" l="2326" r="97496">
                        <a14:foregroundMark x1="27907" y1="12705" x2="35420" y2="4918"/>
                        <a14:foregroundMark x1="35420" y1="4918" x2="38998" y2="12295"/>
                        <a14:foregroundMark x1="8587" y1="62705" x2="3399" y2="71107"/>
                        <a14:foregroundMark x1="3399" y1="71107" x2="8229" y2="83811"/>
                        <a14:foregroundMark x1="8229" y1="83811" x2="12522" y2="88320"/>
                        <a14:foregroundMark x1="3757" y1="69467" x2="5188" y2="80123"/>
                        <a14:foregroundMark x1="5188" y1="80123" x2="4293" y2="81557"/>
                        <a14:foregroundMark x1="4830" y1="68033" x2="5725" y2="77254"/>
                        <a14:foregroundMark x1="2504" y1="69672" x2="7692" y2="77254"/>
                        <a14:foregroundMark x1="32558" y1="7992" x2="35957" y2="5533"/>
                        <a14:foregroundMark x1="34526" y1="4303" x2="32200" y2="5533"/>
                        <a14:foregroundMark x1="46869" y1="79918" x2="65832" y2="93033"/>
                        <a14:foregroundMark x1="65832" y1="93033" x2="94454" y2="80533"/>
                        <a14:foregroundMark x1="94454" y1="80533" x2="89624" y2="59221"/>
                        <a14:foregroundMark x1="89624" y1="59221" x2="91234" y2="46926"/>
                        <a14:foregroundMark x1="91234" y1="46926" x2="88551" y2="35451"/>
                        <a14:foregroundMark x1="88551" y1="35451" x2="88193" y2="35041"/>
                        <a14:foregroundMark x1="58140" y1="89754" x2="63864" y2="97746"/>
                        <a14:foregroundMark x1="63864" y1="97746" x2="80143" y2="90369"/>
                        <a14:foregroundMark x1="92308" y1="50615" x2="97496" y2="83607"/>
                        <a14:foregroundMark x1="97496" y1="83607" x2="89445" y2="88320"/>
                        <a14:foregroundMark x1="32737" y1="5123" x2="36852" y2="8607"/>
                        <a14:foregroundMark x1="32737" y1="3893" x2="36136" y2="6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0236">
            <a:off x="10039512" y="5023502"/>
            <a:ext cx="2553396" cy="2229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Изображение пина-истории">
            <a:extLst>
              <a:ext uri="{FF2B5EF4-FFF2-40B4-BE49-F238E27FC236}">
                <a16:creationId xmlns:a16="http://schemas.microsoft.com/office/drawing/2014/main" id="{DC6C3933-1273-40C9-914E-118EAFAB0A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21" b="98358" l="2628" r="90881">
                        <a14:foregroundMark x1="38949" y1="42883" x2="38022" y2="35858"/>
                        <a14:foregroundMark x1="38022" y1="35858" x2="39948" y2="33794"/>
                        <a14:foregroundMark x1="42765" y1="27784" x2="39722" y2="22993"/>
                        <a14:foregroundMark x1="33917" y1="18781" x2="32303" y2="17609"/>
                        <a14:foregroundMark x1="39722" y1="22993" x2="37610" y2="21460"/>
                        <a14:foregroundMark x1="32303" y1="17609" x2="32148" y2="10675"/>
                        <a14:foregroundMark x1="33142" y1="3352" x2="22720" y2="1277"/>
                        <a14:foregroundMark x1="22720" y1="1277" x2="9737" y2="1095"/>
                        <a14:foregroundMark x1="9737" y1="1095" x2="2164" y2="6752"/>
                        <a14:foregroundMark x1="2164" y1="6752" x2="5719" y2="91515"/>
                        <a14:foregroundMark x1="5719" y1="91515" x2="13601" y2="97901"/>
                        <a14:foregroundMark x1="13601" y1="97901" x2="30912" y2="97993"/>
                        <a14:foregroundMark x1="30912" y1="97993" x2="44977" y2="97901"/>
                        <a14:foregroundMark x1="44977" y1="97901" x2="71097" y2="99818"/>
                        <a14:foregroundMark x1="71097" y1="99818" x2="89490" y2="99635"/>
                        <a14:foregroundMark x1="89490" y1="99635" x2="83153" y2="93248"/>
                        <a14:foregroundMark x1="83153" y1="93248" x2="86708" y2="85766"/>
                        <a14:foregroundMark x1="86708" y1="85766" x2="58114" y2="81661"/>
                        <a14:foregroundMark x1="58114" y1="81661" x2="56723" y2="74270"/>
                        <a14:foregroundMark x1="56723" y1="74270" x2="49165" y2="68915"/>
                        <a14:foregroundMark x1="36785" y1="61453" x2="36785" y2="42792"/>
                        <a14:foregroundMark x1="30294" y1="37682" x2="25348" y2="11953"/>
                        <a14:foregroundMark x1="25348" y1="11953" x2="14683" y2="8942"/>
                        <a14:foregroundMark x1="14683" y1="8942" x2="9119" y2="16332"/>
                        <a14:foregroundMark x1="9119" y1="16332" x2="9274" y2="29106"/>
                        <a14:foregroundMark x1="9274" y1="29106" x2="13292" y2="36040"/>
                        <a14:foregroundMark x1="13292" y1="36040" x2="22411" y2="40693"/>
                        <a14:foregroundMark x1="22411" y1="40693" x2="22875" y2="40511"/>
                        <a14:foregroundMark x1="24420" y1="13595" x2="29521" y2="6296"/>
                        <a14:foregroundMark x1="29521" y1="6296" x2="20866" y2="274"/>
                        <a14:foregroundMark x1="20866" y1="274" x2="5410" y2="1551"/>
                        <a14:foregroundMark x1="5410" y1="1551" x2="1855" y2="8850"/>
                        <a14:foregroundMark x1="1855" y1="8850" x2="2782" y2="17245"/>
                        <a14:foregroundMark x1="2782" y1="17245" x2="16229" y2="21624"/>
                        <a14:foregroundMark x1="16229" y1="21624" x2="19165" y2="21624"/>
                        <a14:foregroundMark x1="18702" y1="8850" x2="25039" y2="1734"/>
                        <a14:foregroundMark x1="25039" y1="1734" x2="12365" y2="2281"/>
                        <a14:foregroundMark x1="12365" y1="2281" x2="11592" y2="8303"/>
                        <a14:foregroundMark x1="56105" y1="85584" x2="44359" y2="85858"/>
                        <a14:foregroundMark x1="44359" y1="85858" x2="31530" y2="88504"/>
                        <a14:foregroundMark x1="31530" y1="88504" x2="20093" y2="96715"/>
                        <a14:foregroundMark x1="20093" y1="96715" x2="32303" y2="98996"/>
                        <a14:foregroundMark x1="32303" y1="98996" x2="81298" y2="96077"/>
                        <a14:foregroundMark x1="81298" y1="96077" x2="65070" y2="86223"/>
                        <a14:foregroundMark x1="65070" y1="86223" x2="50696" y2="84580"/>
                        <a14:foregroundMark x1="50696" y1="84580" x2="45286" y2="84854"/>
                        <a14:foregroundMark x1="10974" y1="93157" x2="31221" y2="98358"/>
                        <a14:foregroundMark x1="31221" y1="98358" x2="24884" y2="91697"/>
                        <a14:foregroundMark x1="24884" y1="91697" x2="19629" y2="91697"/>
                        <a14:foregroundMark x1="14065" y1="3376" x2="1236" y2="8029"/>
                        <a14:foregroundMark x1="1236" y1="8029" x2="5719" y2="19982"/>
                        <a14:foregroundMark x1="5719" y1="19982" x2="20711" y2="21077"/>
                        <a14:foregroundMark x1="20711" y1="21077" x2="30603" y2="15146"/>
                        <a14:foregroundMark x1="30603" y1="15146" x2="27357" y2="8120"/>
                        <a14:foregroundMark x1="27357" y1="8120" x2="21020" y2="2190"/>
                        <a14:foregroundMark x1="21020" y1="2190" x2="9274" y2="912"/>
                        <a14:foregroundMark x1="9274" y1="912" x2="7883" y2="1004"/>
                        <a14:foregroundMark x1="14529" y1="9580" x2="16538" y2="8759"/>
                        <a14:foregroundMark x1="15920" y1="6113" x2="18547" y2="14872"/>
                        <a14:foregroundMark x1="14219" y1="5018" x2="15920" y2="14051"/>
                        <a14:foregroundMark x1="15920" y1="14051" x2="17002" y2="3467"/>
                        <a14:foregroundMark x1="16847" y1="821" x2="20556" y2="15876"/>
                        <a14:foregroundMark x1="13292" y1="5109" x2="19629" y2="30566"/>
                        <a14:foregroundMark x1="20093" y1="26825" x2="20866" y2="45164"/>
                        <a14:foregroundMark x1="23338" y1="48449" x2="31994" y2="58577"/>
                        <a14:foregroundMark x1="31994" y1="58577" x2="36849" y2="61443"/>
                        <a14:foregroundMark x1="90564" y1="86158" x2="90417" y2="87774"/>
                        <a14:foregroundMark x1="90881" y1="82664" x2="90796" y2="83595"/>
                        <a14:backgroundMark x1="35240" y1="5566" x2="35394" y2="5383"/>
                        <a14:backgroundMark x1="34930" y1="4015" x2="36631" y2="5018"/>
                        <a14:backgroundMark x1="35703" y1="4288" x2="34003" y2="4197"/>
                        <a14:backgroundMark x1="37249" y1="19617" x2="39104" y2="20803"/>
                        <a14:backgroundMark x1="36167" y1="18339" x2="37713" y2="20985"/>
                        <a14:backgroundMark x1="43431" y1="27737" x2="44049" y2="30839"/>
                        <a14:backgroundMark x1="42195" y1="31843" x2="42040" y2="33850"/>
                        <a14:backgroundMark x1="42504" y1="30657" x2="42504" y2="33759"/>
                        <a14:backgroundMark x1="40185" y1="61496" x2="44049" y2="68157"/>
                        <a14:backgroundMark x1="44049" y1="68157" x2="39876" y2="66423"/>
                        <a14:backgroundMark x1="37094" y1="61405" x2="39413" y2="66515"/>
                        <a14:backgroundMark x1="38176" y1="62500" x2="45595" y2="68066"/>
                        <a14:backgroundMark x1="45595" y1="68066" x2="50232" y2="67883"/>
                        <a14:backgroundMark x1="91654" y1="83577" x2="91808" y2="86131"/>
                        <a14:backgroundMark x1="95827" y1="95438" x2="97218" y2="97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63"/>
          <a:stretch/>
        </p:blipFill>
        <p:spPr bwMode="auto">
          <a:xfrm>
            <a:off x="0" y="2590800"/>
            <a:ext cx="2620036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изображение вырезки">
            <a:extLst>
              <a:ext uri="{FF2B5EF4-FFF2-40B4-BE49-F238E27FC236}">
                <a16:creationId xmlns:a16="http://schemas.microsoft.com/office/drawing/2014/main" id="{0B94EE55-65F4-4384-88FE-04599B7D0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24" y="691893"/>
            <a:ext cx="3876725" cy="494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изображение вырезки">
            <a:extLst>
              <a:ext uri="{FF2B5EF4-FFF2-40B4-BE49-F238E27FC236}">
                <a16:creationId xmlns:a16="http://schemas.microsoft.com/office/drawing/2014/main" id="{2B98FF0F-2F60-4AEB-A98A-03F6FC927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691893"/>
            <a:ext cx="3876725" cy="494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7BDDC03-6BB4-4288-9568-1FADBCBBFA9F}"/>
              </a:ext>
            </a:extLst>
          </p:cNvPr>
          <p:cNvSpPr/>
          <p:nvPr/>
        </p:nvSpPr>
        <p:spPr>
          <a:xfrm>
            <a:off x="1879224" y="894991"/>
            <a:ext cx="3451924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latin typeface="Ink Free" panose="03080402000500000000" pitchFamily="66" charset="0"/>
              </a:rPr>
              <a:t>Висновки</a:t>
            </a:r>
          </a:p>
          <a:p>
            <a:pPr algn="ctr"/>
            <a:r>
              <a:rPr lang="ru-RU" sz="1700" dirty="0">
                <a:latin typeface="Ink Free" panose="03080402000500000000" pitchFamily="66" charset="0"/>
              </a:rPr>
              <a:t>У результаті дослідження встановлено, що у моїй родині гармонійно поєднуються українська та азербайджанська культури. Ми зберігаємо традиції обох народів, святкуємо їхні свята та поважаємо сімейні звичаї.</a:t>
            </a:r>
          </a:p>
          <a:p>
            <a:pPr algn="ctr"/>
            <a:r>
              <a:rPr lang="ru-RU" sz="1700" dirty="0">
                <a:latin typeface="Ink Free" panose="03080402000500000000" pitchFamily="66" charset="0"/>
              </a:rPr>
              <a:t>Таке поєднання культур сприяє взаємному збагаченню, формує повагу до різних народів і допомагає створювати нові сімейні традиції.</a:t>
            </a:r>
          </a:p>
          <a:p>
            <a:pPr algn="ctr"/>
            <a:r>
              <a:rPr lang="ru-RU" sz="1700" dirty="0">
                <a:latin typeface="Ink Free" panose="03080402000500000000" pitchFamily="66" charset="0"/>
              </a:rPr>
              <a:t>Особистий внесок автора полягає у дослідженні традицій власної родини, їх аналізі та узагальненні отриманих результатів.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7017BC4-4529-42B0-9F91-A32E6345196A}"/>
              </a:ext>
            </a:extLst>
          </p:cNvPr>
          <p:cNvSpPr/>
          <p:nvPr/>
        </p:nvSpPr>
        <p:spPr>
          <a:xfrm>
            <a:off x="6245958" y="964240"/>
            <a:ext cx="389180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Ink Free" panose="03080402000500000000" pitchFamily="66" charset="0"/>
              </a:rPr>
              <a:t>Список використаних джерел</a:t>
            </a:r>
          </a:p>
          <a:p>
            <a:pPr>
              <a:buFont typeface="+mj-lt"/>
              <a:buAutoNum type="arabicPeriod"/>
            </a:pPr>
            <a:r>
              <a:rPr lang="ru-RU" sz="1400" dirty="0">
                <a:latin typeface="Ink Free" panose="03080402000500000000" pitchFamily="66" charset="0"/>
              </a:rPr>
              <a:t>Підручник з історії України для загальноосвітніх навчальних закладів. </a:t>
            </a:r>
          </a:p>
          <a:p>
            <a:pPr>
              <a:buFont typeface="+mj-lt"/>
              <a:buAutoNum type="arabicPeriod"/>
            </a:pPr>
            <a:r>
              <a:rPr lang="ru-RU" sz="1400" dirty="0">
                <a:latin typeface="Ink Free" panose="03080402000500000000" pitchFamily="66" charset="0"/>
              </a:rPr>
              <a:t>Матеріали про культуру Азербайджану (енциклопедії, довідники). </a:t>
            </a:r>
          </a:p>
          <a:p>
            <a:pPr>
              <a:buFont typeface="+mj-lt"/>
              <a:buAutoNum type="arabicPeriod"/>
            </a:pPr>
            <a:r>
              <a:rPr lang="ru-RU" sz="1400" dirty="0">
                <a:latin typeface="Ink Free" panose="03080402000500000000" pitchFamily="66" charset="0"/>
              </a:rPr>
              <a:t>Усні джерела: розповіді членів моєї родини. </a:t>
            </a:r>
          </a:p>
          <a:p>
            <a:pPr>
              <a:buFont typeface="+mj-lt"/>
              <a:buAutoNum type="arabicPeriod"/>
            </a:pPr>
            <a:r>
              <a:rPr lang="ru-RU" sz="1400" dirty="0">
                <a:latin typeface="Ink Free" panose="03080402000500000000" pitchFamily="66" charset="0"/>
              </a:rPr>
              <a:t>Матеріали про національні кухні України та Азербайджану. </a:t>
            </a:r>
          </a:p>
          <a:p>
            <a:pPr>
              <a:buFont typeface="+mj-lt"/>
              <a:buAutoNum type="arabicPeriod"/>
            </a:pPr>
            <a:r>
              <a:rPr lang="ru-RU" sz="1400" dirty="0">
                <a:latin typeface="Ink Free" panose="03080402000500000000" pitchFamily="66" charset="0"/>
              </a:rPr>
              <a:t>Офіційний сайт Міністерства культури та інформаційної політики України — </a:t>
            </a:r>
            <a:r>
              <a:rPr lang="en-US" sz="1400" dirty="0">
                <a:latin typeface="Ink Free" panose="03080402000500000000" pitchFamily="66" charset="0"/>
                <a:hlinkClick r:id="rId11"/>
              </a:rPr>
              <a:t>https://mkip.gov.ua</a:t>
            </a:r>
            <a:r>
              <a:rPr lang="en-US" sz="1400" dirty="0">
                <a:latin typeface="Ink Free" panose="03080402000500000000" pitchFamily="66" charset="0"/>
              </a:rPr>
              <a:t> </a:t>
            </a:r>
          </a:p>
          <a:p>
            <a:pPr>
              <a:buFont typeface="+mj-lt"/>
              <a:buAutoNum type="arabicPeriod"/>
            </a:pPr>
            <a:r>
              <a:rPr lang="ru-RU" sz="1400" dirty="0">
                <a:latin typeface="Ink Free" panose="03080402000500000000" pitchFamily="66" charset="0"/>
              </a:rPr>
              <a:t>Енциклопедія історії України (онлайн) — </a:t>
            </a:r>
            <a:r>
              <a:rPr lang="en-US" sz="1400" dirty="0">
                <a:latin typeface="Ink Free" panose="03080402000500000000" pitchFamily="66" charset="0"/>
              </a:rPr>
              <a:t>http://www.history.org.ua </a:t>
            </a:r>
          </a:p>
          <a:p>
            <a:pPr>
              <a:buFont typeface="+mj-lt"/>
              <a:buAutoNum type="arabicPeriod"/>
            </a:pPr>
            <a:r>
              <a:rPr lang="ru-RU" sz="1400" dirty="0">
                <a:latin typeface="Ink Free" panose="03080402000500000000" pitchFamily="66" charset="0"/>
              </a:rPr>
              <a:t>Інформаційний портал про культуру Азербайджану — </a:t>
            </a:r>
            <a:r>
              <a:rPr lang="en-US" sz="1400" dirty="0">
                <a:latin typeface="Ink Free" panose="03080402000500000000" pitchFamily="66" charset="0"/>
                <a:hlinkClick r:id="rId12"/>
              </a:rPr>
              <a:t>https://azerbaijan.travel</a:t>
            </a:r>
            <a:r>
              <a:rPr lang="en-US" sz="1400" dirty="0">
                <a:latin typeface="Ink Free" panose="03080402000500000000" pitchFamily="66" charset="0"/>
              </a:rPr>
              <a:t> </a:t>
            </a:r>
          </a:p>
          <a:p>
            <a:pPr>
              <a:buFont typeface="+mj-lt"/>
              <a:buAutoNum type="arabicPeriod"/>
            </a:pPr>
            <a:r>
              <a:rPr lang="ru-RU" sz="1400" dirty="0">
                <a:latin typeface="Ink Free" panose="03080402000500000000" pitchFamily="66" charset="0"/>
              </a:rPr>
              <a:t>Сайт про традиції та свята народів світу — </a:t>
            </a:r>
            <a:r>
              <a:rPr lang="en-US" sz="1400" dirty="0">
                <a:latin typeface="Ink Free" panose="03080402000500000000" pitchFamily="66" charset="0"/>
                <a:hlinkClick r:id="rId13"/>
              </a:rPr>
              <a:t>https://www.unesco.org</a:t>
            </a:r>
            <a:r>
              <a:rPr lang="en-US" sz="1400" dirty="0">
                <a:latin typeface="Ink Free" panose="03080402000500000000" pitchFamily="66" charset="0"/>
              </a:rPr>
              <a:t> </a:t>
            </a:r>
          </a:p>
          <a:p>
            <a:pPr>
              <a:buFont typeface="+mj-lt"/>
              <a:buAutoNum type="arabicPeriod"/>
            </a:pPr>
            <a:r>
              <a:rPr lang="ru-RU" sz="1400" dirty="0">
                <a:latin typeface="Ink Free" panose="03080402000500000000" pitchFamily="66" charset="0"/>
              </a:rPr>
              <a:t>Онлайн-енциклопедія </a:t>
            </a:r>
            <a:r>
              <a:rPr lang="en-US" sz="1400" dirty="0">
                <a:latin typeface="Ink Free" panose="03080402000500000000" pitchFamily="66" charset="0"/>
              </a:rPr>
              <a:t>Wikipedia (</a:t>
            </a:r>
            <a:r>
              <a:rPr lang="ru-RU" sz="1400" dirty="0">
                <a:latin typeface="Ink Free" panose="03080402000500000000" pitchFamily="66" charset="0"/>
              </a:rPr>
              <a:t>статті про культуру України та Азербайджану) — </a:t>
            </a:r>
            <a:r>
              <a:rPr lang="en-US" sz="1400" dirty="0">
                <a:latin typeface="Ink Free" panose="03080402000500000000" pitchFamily="66" charset="0"/>
              </a:rPr>
              <a:t>https://uk.wikipedia.org</a:t>
            </a:r>
          </a:p>
        </p:txBody>
      </p:sp>
    </p:spTree>
    <p:extLst>
      <p:ext uri="{BB962C8B-B14F-4D97-AF65-F5344CB8AC3E}">
        <p14:creationId xmlns:p14="http://schemas.microsoft.com/office/powerpoint/2010/main" val="9171818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27352</TotalTime>
  <Words>1099</Words>
  <Application>Microsoft Office PowerPoint</Application>
  <PresentationFormat>Широкоэкранный</PresentationFormat>
  <Paragraphs>81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Batang</vt:lpstr>
      <vt:lpstr>Arial</vt:lpstr>
      <vt:lpstr>Calibri</vt:lpstr>
      <vt:lpstr>Calibri Light</vt:lpstr>
      <vt:lpstr>Ink Free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.</dc:creator>
  <cp:lastModifiedBy>User .</cp:lastModifiedBy>
  <cp:revision>1</cp:revision>
  <dcterms:created xsi:type="dcterms:W3CDTF">2026-03-16T19:59:38Z</dcterms:created>
  <dcterms:modified xsi:type="dcterms:W3CDTF">2026-04-08T19:14:28Z</dcterms:modified>
</cp:coreProperties>
</file>