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emon Tuesday" panose="020B0604020202020204" charset="-52"/>
      <p:regular r:id="rId18"/>
    </p:embeddedFont>
    <p:embeddedFont>
      <p:font typeface="Roca One Heavy" panose="020B0604020202020204" charset="-52"/>
      <p:regular r:id="rId19"/>
    </p:embeddedFont>
    <p:embeddedFont>
      <p:font typeface="Times New Roman" panose="02020603050405020304" pitchFamily="18" charset="0"/>
      <p:regular r:id="rId20"/>
    </p:embeddedFont>
    <p:embeddedFont>
      <p:font typeface="Times New Roman Bold" panose="02020803070505020304" pitchFamily="18" charset="0"/>
      <p:regular r:id="rId21"/>
      <p:bold r:id="rId22"/>
    </p:embeddedFont>
    <p:embeddedFont>
      <p:font typeface="Times New Roman Bold Italics" panose="020B0604020202020204" charset="0"/>
      <p:regular r:id="rId23"/>
    </p:embeddedFont>
    <p:embeddedFont>
      <p:font typeface="VAG Rounded Next Shine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7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62938" y="-570797"/>
            <a:ext cx="9698120" cy="11428594"/>
          </a:xfrm>
          <a:custGeom>
            <a:avLst/>
            <a:gdLst/>
            <a:ahLst/>
            <a:cxnLst/>
            <a:rect l="l" t="t" r="r" b="b"/>
            <a:pathLst>
              <a:path w="9698120" h="11428594">
                <a:moveTo>
                  <a:pt x="0" y="0"/>
                </a:moveTo>
                <a:lnTo>
                  <a:pt x="9698120" y="0"/>
                </a:lnTo>
                <a:lnTo>
                  <a:pt x="9698120" y="11428594"/>
                </a:lnTo>
                <a:lnTo>
                  <a:pt x="0" y="114285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43" r="-100181" b="-1589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582705" y="-570797"/>
            <a:ext cx="10268233" cy="11428594"/>
          </a:xfrm>
          <a:custGeom>
            <a:avLst/>
            <a:gdLst/>
            <a:ahLst/>
            <a:cxnLst/>
            <a:rect l="l" t="t" r="r" b="b"/>
            <a:pathLst>
              <a:path w="10268233" h="11428594">
                <a:moveTo>
                  <a:pt x="0" y="0"/>
                </a:moveTo>
                <a:lnTo>
                  <a:pt x="10268233" y="0"/>
                </a:lnTo>
                <a:lnTo>
                  <a:pt x="10268233" y="11428594"/>
                </a:lnTo>
                <a:lnTo>
                  <a:pt x="0" y="114285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067" t="-5243" b="-1589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94834" y="2607045"/>
            <a:ext cx="13898331" cy="3203854"/>
          </a:xfrm>
          <a:custGeom>
            <a:avLst/>
            <a:gdLst/>
            <a:ahLst/>
            <a:cxnLst/>
            <a:rect l="l" t="t" r="r" b="b"/>
            <a:pathLst>
              <a:path w="13898331" h="3203854">
                <a:moveTo>
                  <a:pt x="0" y="0"/>
                </a:moveTo>
                <a:lnTo>
                  <a:pt x="13898332" y="0"/>
                </a:lnTo>
                <a:lnTo>
                  <a:pt x="13898332" y="3203854"/>
                </a:lnTo>
                <a:lnTo>
                  <a:pt x="0" y="3203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131770" b="-202030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752902" y="2990632"/>
            <a:ext cx="4323405" cy="6563043"/>
          </a:xfrm>
          <a:custGeom>
            <a:avLst/>
            <a:gdLst/>
            <a:ahLst/>
            <a:cxnLst/>
            <a:rect l="l" t="t" r="r" b="b"/>
            <a:pathLst>
              <a:path w="4323405" h="6563043">
                <a:moveTo>
                  <a:pt x="4323405" y="0"/>
                </a:moveTo>
                <a:lnTo>
                  <a:pt x="0" y="0"/>
                </a:lnTo>
                <a:lnTo>
                  <a:pt x="0" y="6563044"/>
                </a:lnTo>
                <a:lnTo>
                  <a:pt x="4323405" y="6563044"/>
                </a:lnTo>
                <a:lnTo>
                  <a:pt x="4323405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61408" y="2748473"/>
            <a:ext cx="14165185" cy="279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1C2741"/>
                </a:solidFill>
                <a:latin typeface="Lemon Tuesday"/>
                <a:ea typeface="Lemon Tuesday"/>
                <a:cs typeface="Lemon Tuesday"/>
                <a:sym typeface="Lemon Tuesday"/>
              </a:rPr>
              <a:t>ЧОМУ МІЛЬЯРДИ ЗІР НЕ ОСВІТЛЮЮТЬ НІЧНЕ НЕБО?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83536" y="184497"/>
            <a:ext cx="12993268" cy="1517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3"/>
              </a:lnSpc>
            </a:pPr>
            <a:r>
              <a:rPr lang="en-US" sz="2874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КАГАРЛИЦЬКЕ МІСЬКЕ ТЕРИТОРІАЛЬНЕ ВІДДІЛЕННЯ МАН УКРАЇНИ</a:t>
            </a:r>
          </a:p>
          <a:p>
            <a:pPr algn="ctr">
              <a:lnSpc>
                <a:spcPts val="4023"/>
              </a:lnSpc>
            </a:pPr>
            <a:r>
              <a:rPr lang="en-US" sz="2874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Комунальний заклад Кагарлицької міської ради «Кагарлицький ліцей №3»</a:t>
            </a:r>
          </a:p>
          <a:p>
            <a:pPr algn="ctr">
              <a:lnSpc>
                <a:spcPts val="4023"/>
              </a:lnSpc>
              <a:spcBef>
                <a:spcPct val="0"/>
              </a:spcBef>
            </a:pPr>
            <a:r>
              <a:rPr lang="en-US" sz="2874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Всеукраїнський інтерактивний конкурс «МАН-Юніор Дослідник  2026»</a:t>
            </a:r>
          </a:p>
        </p:txBody>
      </p:sp>
      <p:sp>
        <p:nvSpPr>
          <p:cNvPr id="8" name="Freeform 8"/>
          <p:cNvSpPr/>
          <p:nvPr/>
        </p:nvSpPr>
        <p:spPr>
          <a:xfrm rot="-1758343">
            <a:off x="15684597" y="1147849"/>
            <a:ext cx="2461548" cy="4338225"/>
          </a:xfrm>
          <a:custGeom>
            <a:avLst/>
            <a:gdLst/>
            <a:ahLst/>
            <a:cxnLst/>
            <a:rect l="l" t="t" r="r" b="b"/>
            <a:pathLst>
              <a:path w="2461548" h="4338225">
                <a:moveTo>
                  <a:pt x="0" y="0"/>
                </a:moveTo>
                <a:lnTo>
                  <a:pt x="2461548" y="0"/>
                </a:lnTo>
                <a:lnTo>
                  <a:pt x="2461548" y="4338226"/>
                </a:lnTo>
                <a:lnTo>
                  <a:pt x="0" y="43382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3102" b="-647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286122" y="5917913"/>
            <a:ext cx="6384138" cy="4220079"/>
          </a:xfrm>
          <a:custGeom>
            <a:avLst/>
            <a:gdLst/>
            <a:ahLst/>
            <a:cxnLst/>
            <a:rect l="l" t="t" r="r" b="b"/>
            <a:pathLst>
              <a:path w="6384138" h="4220079">
                <a:moveTo>
                  <a:pt x="0" y="0"/>
                </a:moveTo>
                <a:lnTo>
                  <a:pt x="6384138" y="0"/>
                </a:lnTo>
                <a:lnTo>
                  <a:pt x="6384138" y="4220079"/>
                </a:lnTo>
                <a:lnTo>
                  <a:pt x="0" y="42200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5000"/>
            </a:blip>
            <a:stretch>
              <a:fillRect l="-70276" t="-159769" r="-173152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286122" y="6176904"/>
            <a:ext cx="6384138" cy="3286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4"/>
              </a:lnSpc>
            </a:pPr>
            <a:r>
              <a:rPr lang="en-US" sz="3745" b="1" i="1">
                <a:solidFill>
                  <a:srgbClr val="1C2741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Автор: </a:t>
            </a:r>
          </a:p>
          <a:p>
            <a:pPr algn="ctr">
              <a:lnSpc>
                <a:spcPts val="5244"/>
              </a:lnSpc>
              <a:spcBef>
                <a:spcPct val="0"/>
              </a:spcBef>
            </a:pPr>
            <a:r>
              <a:rPr lang="en-US" sz="3745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Єськов Владислав Вікторович, учень 6-В класу комунального закладу Кагарлицької міської ради "Кагарлицький ліцей №3"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210671" y="5917913"/>
            <a:ext cx="6805243" cy="4220079"/>
          </a:xfrm>
          <a:custGeom>
            <a:avLst/>
            <a:gdLst/>
            <a:ahLst/>
            <a:cxnLst/>
            <a:rect l="l" t="t" r="r" b="b"/>
            <a:pathLst>
              <a:path w="6805243" h="4220079">
                <a:moveTo>
                  <a:pt x="0" y="0"/>
                </a:moveTo>
                <a:lnTo>
                  <a:pt x="6805243" y="0"/>
                </a:lnTo>
                <a:lnTo>
                  <a:pt x="6805243" y="4220079"/>
                </a:lnTo>
                <a:lnTo>
                  <a:pt x="0" y="42200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5000"/>
            </a:blip>
            <a:stretch>
              <a:fillRect l="-59740" t="-159769" r="-162437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1427837" y="6008018"/>
            <a:ext cx="6370911" cy="3944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 i="1">
                <a:solidFill>
                  <a:srgbClr val="1C2741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Науковий керівник: 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Наконечна Світлана Миколаївна, заступник директора з НР комунального закладу Кагарлицької міської ради «Кагарлицький ліцей №3»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259300" y="0"/>
            <a:ext cx="1028700" cy="1028700"/>
            <a:chOff x="0" y="0"/>
            <a:chExt cx="27093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33" cy="270933"/>
            </a:xfrm>
            <a:custGeom>
              <a:avLst/>
              <a:gdLst/>
              <a:ahLst/>
              <a:cxnLst/>
              <a:rect l="l" t="t" r="r" b="b"/>
              <a:pathLst>
                <a:path w="270933" h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3223C">
                <a:alpha val="6667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025323" y="-1883617"/>
            <a:ext cx="8376183" cy="8229600"/>
          </a:xfrm>
          <a:custGeom>
            <a:avLst/>
            <a:gdLst/>
            <a:ahLst/>
            <a:cxnLst/>
            <a:rect l="l" t="t" r="r" b="b"/>
            <a:pathLst>
              <a:path w="8376183" h="8229600">
                <a:moveTo>
                  <a:pt x="0" y="0"/>
                </a:moveTo>
                <a:lnTo>
                  <a:pt x="8376183" y="0"/>
                </a:lnTo>
                <a:lnTo>
                  <a:pt x="83761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19079" y="3615690"/>
            <a:ext cx="10889776" cy="2960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Якщо Всесвіт заповнений незліченною кількістю зірок, чому нічний простір залишається темним, а не спалахує суцільним сяйвом?</a:t>
            </a:r>
          </a:p>
        </p:txBody>
      </p:sp>
      <p:sp>
        <p:nvSpPr>
          <p:cNvPr id="8" name="Freeform 8"/>
          <p:cNvSpPr/>
          <p:nvPr/>
        </p:nvSpPr>
        <p:spPr>
          <a:xfrm>
            <a:off x="-2293199" y="4516172"/>
            <a:ext cx="8376183" cy="8229600"/>
          </a:xfrm>
          <a:custGeom>
            <a:avLst/>
            <a:gdLst/>
            <a:ahLst/>
            <a:cxnLst/>
            <a:rect l="l" t="t" r="r" b="b"/>
            <a:pathLst>
              <a:path w="8376183" h="8229600">
                <a:moveTo>
                  <a:pt x="0" y="0"/>
                </a:moveTo>
                <a:lnTo>
                  <a:pt x="8376183" y="0"/>
                </a:lnTo>
                <a:lnTo>
                  <a:pt x="83761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530389" y="5918525"/>
            <a:ext cx="2270401" cy="4368475"/>
          </a:xfrm>
          <a:custGeom>
            <a:avLst/>
            <a:gdLst/>
            <a:ahLst/>
            <a:cxnLst/>
            <a:rect l="l" t="t" r="r" b="b"/>
            <a:pathLst>
              <a:path w="2270401" h="4368475">
                <a:moveTo>
                  <a:pt x="0" y="0"/>
                </a:moveTo>
                <a:lnTo>
                  <a:pt x="2270401" y="0"/>
                </a:lnTo>
                <a:lnTo>
                  <a:pt x="2270401" y="4368475"/>
                </a:lnTo>
                <a:lnTo>
                  <a:pt x="0" y="43684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38769" y="866775"/>
            <a:ext cx="15187792" cy="145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77"/>
              </a:lnSpc>
            </a:pPr>
            <a:r>
              <a:rPr lang="en-US" sz="8555" b="1" spc="727">
                <a:solidFill>
                  <a:srgbClr val="204E75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ПРОБЛЕМНЕ ПИТАННЯ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92904" y="3149166"/>
            <a:ext cx="5414383" cy="3817140"/>
          </a:xfrm>
          <a:custGeom>
            <a:avLst/>
            <a:gdLst/>
            <a:ahLst/>
            <a:cxnLst/>
            <a:rect l="l" t="t" r="r" b="b"/>
            <a:pathLst>
              <a:path w="5414383" h="3817140">
                <a:moveTo>
                  <a:pt x="0" y="0"/>
                </a:moveTo>
                <a:lnTo>
                  <a:pt x="5414384" y="0"/>
                </a:lnTo>
                <a:lnTo>
                  <a:pt x="5414384" y="3817140"/>
                </a:lnTo>
                <a:lnTo>
                  <a:pt x="0" y="3817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32031" y="6916028"/>
            <a:ext cx="5696877" cy="1958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6"/>
              </a:lnSpc>
            </a:pPr>
            <a:r>
              <a:rPr lang="en-US" sz="3200" b="1" i="1">
                <a:solidFill>
                  <a:srgbClr val="1C2741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Предмет дослідження: </a:t>
            </a:r>
          </a:p>
          <a:p>
            <a:pPr algn="ctr">
              <a:lnSpc>
                <a:spcPts val="5216"/>
              </a:lnSpc>
            </a:pPr>
            <a:r>
              <a:rPr lang="en-US" sz="3200" b="1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причини парадоксу Ольберса та чинники темряви неба.</a:t>
            </a:r>
          </a:p>
        </p:txBody>
      </p:sp>
      <p:sp>
        <p:nvSpPr>
          <p:cNvPr id="5" name="Freeform 5"/>
          <p:cNvSpPr/>
          <p:nvPr/>
        </p:nvSpPr>
        <p:spPr>
          <a:xfrm>
            <a:off x="2226567" y="6966306"/>
            <a:ext cx="5414383" cy="3817140"/>
          </a:xfrm>
          <a:custGeom>
            <a:avLst/>
            <a:gdLst/>
            <a:ahLst/>
            <a:cxnLst/>
            <a:rect l="l" t="t" r="r" b="b"/>
            <a:pathLst>
              <a:path w="5414383" h="3817140">
                <a:moveTo>
                  <a:pt x="0" y="0"/>
                </a:moveTo>
                <a:lnTo>
                  <a:pt x="5414384" y="0"/>
                </a:lnTo>
                <a:lnTo>
                  <a:pt x="5414384" y="3817140"/>
                </a:lnTo>
                <a:lnTo>
                  <a:pt x="0" y="3817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81837" y="866775"/>
            <a:ext cx="5051187" cy="145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77"/>
              </a:lnSpc>
            </a:pPr>
            <a:r>
              <a:rPr lang="en-US" sz="8555" b="1" spc="727">
                <a:solidFill>
                  <a:srgbClr val="204E75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МЕТА: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33024" y="604086"/>
            <a:ext cx="12374049" cy="254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spc="408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обґрунтувати та експериментально довести, чому небо вночі не є суцільно яскравим.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356618"/>
            <a:ext cx="4703540" cy="1826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2"/>
              </a:lnSpc>
            </a:pPr>
            <a:r>
              <a:rPr lang="en-US" sz="3200" b="1" i="1" spc="272">
                <a:solidFill>
                  <a:srgbClr val="1C2741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Об’єкт дослідження:</a:t>
            </a:r>
            <a:r>
              <a:rPr lang="en-US" sz="3200" b="1" spc="272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процес поширення світла зір у Всесвіті.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35303" y="3969550"/>
            <a:ext cx="10647049" cy="5755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51"/>
              </a:lnSpc>
            </a:pPr>
            <a:endParaRPr/>
          </a:p>
          <a:p>
            <a:pPr marL="777238" lvl="1" indent="-388619" algn="l">
              <a:lnSpc>
                <a:spcPts val="6551"/>
              </a:lnSpc>
              <a:buAutoNum type="arabicPeriod"/>
            </a:pPr>
            <a:r>
              <a:rPr lang="en-US" sz="3599">
                <a:gradFill>
                  <a:gsLst>
                    <a:gs pos="0">
                      <a:srgbClr val="350000">
                        <a:alpha val="100000"/>
                      </a:srgbClr>
                    </a:gs>
                    <a:gs pos="100000">
                      <a:srgbClr val="000000">
                        <a:alpha val="100000"/>
                      </a:srgbClr>
                    </a:gs>
                  </a:gsLst>
                  <a:lin ang="2700000"/>
                </a:gradFill>
                <a:latin typeface="Times New Roman"/>
                <a:ea typeface="Times New Roman"/>
                <a:cs typeface="Times New Roman"/>
                <a:sym typeface="Times New Roman"/>
              </a:rPr>
              <a:t> Опрацювати наукову літературу про парадокс Ольберса;</a:t>
            </a:r>
          </a:p>
          <a:p>
            <a:pPr marL="777238" lvl="1" indent="-388619" algn="l">
              <a:lnSpc>
                <a:spcPts val="6551"/>
              </a:lnSpc>
              <a:buAutoNum type="arabicPeriod"/>
            </a:pPr>
            <a:r>
              <a:rPr lang="en-US" sz="3599">
                <a:gradFill>
                  <a:gsLst>
                    <a:gs pos="0">
                      <a:srgbClr val="350000">
                        <a:alpha val="100000"/>
                      </a:srgbClr>
                    </a:gs>
                    <a:gs pos="100000">
                      <a:srgbClr val="000000">
                        <a:alpha val="100000"/>
                      </a:srgbClr>
                    </a:gs>
                  </a:gsLst>
                  <a:lin ang="2700000"/>
                </a:gradFill>
                <a:latin typeface="Times New Roman"/>
                <a:ea typeface="Times New Roman"/>
                <a:cs typeface="Times New Roman"/>
                <a:sym typeface="Times New Roman"/>
              </a:rPr>
              <a:t> Провести дослідження і з’ясувати чому небо темне на прикладі законів поширення та розсіювання світла; </a:t>
            </a:r>
          </a:p>
          <a:p>
            <a:pPr marL="777238" lvl="1" indent="-388619" algn="l">
              <a:lnSpc>
                <a:spcPts val="6551"/>
              </a:lnSpc>
              <a:buAutoNum type="arabicPeriod"/>
            </a:pPr>
            <a:r>
              <a:rPr lang="en-US" sz="3599">
                <a:gradFill>
                  <a:gsLst>
                    <a:gs pos="0">
                      <a:srgbClr val="350000">
                        <a:alpha val="100000"/>
                      </a:srgbClr>
                    </a:gs>
                    <a:gs pos="100000">
                      <a:srgbClr val="000000">
                        <a:alpha val="100000"/>
                      </a:srgbClr>
                    </a:gs>
                  </a:gsLst>
                  <a:lin ang="2700000"/>
                </a:gradFill>
                <a:latin typeface="Times New Roman"/>
                <a:ea typeface="Times New Roman"/>
                <a:cs typeface="Times New Roman"/>
                <a:sym typeface="Times New Roman"/>
              </a:rPr>
              <a:t> Зробити висновки з дослідження.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98192" y="4104756"/>
            <a:ext cx="1217989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spc="357">
                <a:solidFill>
                  <a:srgbClr val="204E75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ЗАВДАННЯ ДОСЛІДЖЕННЯ: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641169" y="8533745"/>
            <a:ext cx="2400183" cy="1449111"/>
          </a:xfrm>
          <a:custGeom>
            <a:avLst/>
            <a:gdLst/>
            <a:ahLst/>
            <a:cxnLst/>
            <a:rect l="l" t="t" r="r" b="b"/>
            <a:pathLst>
              <a:path w="2400183" h="1449111">
                <a:moveTo>
                  <a:pt x="0" y="0"/>
                </a:moveTo>
                <a:lnTo>
                  <a:pt x="2400184" y="0"/>
                </a:lnTo>
                <a:lnTo>
                  <a:pt x="2400184" y="1449110"/>
                </a:lnTo>
                <a:lnTo>
                  <a:pt x="0" y="1449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88685" y="499745"/>
            <a:ext cx="15187792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1" spc="476">
                <a:solidFill>
                  <a:srgbClr val="204E75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ФОТОМЕТРИЧНИЙ ПАРАДОКС</a:t>
            </a:r>
          </a:p>
        </p:txBody>
      </p:sp>
      <p:sp>
        <p:nvSpPr>
          <p:cNvPr id="4" name="Freeform 4"/>
          <p:cNvSpPr/>
          <p:nvPr/>
        </p:nvSpPr>
        <p:spPr>
          <a:xfrm>
            <a:off x="13278852" y="-2068985"/>
            <a:ext cx="8376183" cy="7446656"/>
          </a:xfrm>
          <a:custGeom>
            <a:avLst/>
            <a:gdLst/>
            <a:ahLst/>
            <a:cxnLst/>
            <a:rect l="l" t="t" r="r" b="b"/>
            <a:pathLst>
              <a:path w="8376183" h="7446656">
                <a:moveTo>
                  <a:pt x="0" y="0"/>
                </a:moveTo>
                <a:lnTo>
                  <a:pt x="8376183" y="0"/>
                </a:lnTo>
                <a:lnTo>
                  <a:pt x="8376183" y="7446656"/>
                </a:lnTo>
                <a:lnTo>
                  <a:pt x="0" y="7446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51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585271" y="5830764"/>
            <a:ext cx="8376183" cy="8229600"/>
          </a:xfrm>
          <a:custGeom>
            <a:avLst/>
            <a:gdLst/>
            <a:ahLst/>
            <a:cxnLst/>
            <a:rect l="l" t="t" r="r" b="b"/>
            <a:pathLst>
              <a:path w="8376183" h="8229600">
                <a:moveTo>
                  <a:pt x="0" y="0"/>
                </a:moveTo>
                <a:lnTo>
                  <a:pt x="8376183" y="0"/>
                </a:lnTo>
                <a:lnTo>
                  <a:pt x="83761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699225" y="1654343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354695" y="5198441"/>
            <a:ext cx="6872433" cy="3865744"/>
          </a:xfrm>
          <a:custGeom>
            <a:avLst/>
            <a:gdLst/>
            <a:ahLst/>
            <a:cxnLst/>
            <a:rect l="l" t="t" r="r" b="b"/>
            <a:pathLst>
              <a:path w="6872433" h="3865744">
                <a:moveTo>
                  <a:pt x="0" y="0"/>
                </a:moveTo>
                <a:lnTo>
                  <a:pt x="6872433" y="0"/>
                </a:lnTo>
                <a:lnTo>
                  <a:pt x="6872433" y="3865743"/>
                </a:lnTo>
                <a:lnTo>
                  <a:pt x="0" y="38657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93215" y="1336039"/>
            <a:ext cx="11664828" cy="3807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spc="2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Якщо припустити, що Всесвіт є безмежним, однорідно заповненим зорями та існує вічно, то в будь-якому напрямку спостереження наш погляд мав би натрапляти на поверхню зорі. У такому випадку нічне небо повинно бути яскравим, подібним до поверхні Сонця. Проте насправді ми спостерігаємо темне нічне небо, що і створює суперечність.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83360" y="8116129"/>
            <a:ext cx="6604640" cy="1829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2. Генріх Вільгельм Маттеус Ольберс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німецький астроном 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(11.10.1758 - 02.03.1840)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Джерело: https://uk.wikipedia.org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76097" y="9007034"/>
            <a:ext cx="7829630" cy="1172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2207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1. Незалежно від відстані до зір, їхнє сумарне світло мало б робити небо рівномірно яскравим.</a:t>
            </a:r>
          </a:p>
          <a:p>
            <a:pPr algn="ctr">
              <a:lnSpc>
                <a:spcPts val="3090"/>
              </a:lnSpc>
            </a:pPr>
            <a:r>
              <a:rPr lang="en-US" sz="2207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Джерело: https://vitotechnology.com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314875" y="6473533"/>
            <a:ext cx="10501546" cy="3203854"/>
          </a:xfrm>
          <a:custGeom>
            <a:avLst/>
            <a:gdLst/>
            <a:ahLst/>
            <a:cxnLst/>
            <a:rect l="l" t="t" r="r" b="b"/>
            <a:pathLst>
              <a:path w="10501546" h="3203854">
                <a:moveTo>
                  <a:pt x="0" y="0"/>
                </a:moveTo>
                <a:lnTo>
                  <a:pt x="10501546" y="0"/>
                </a:lnTo>
                <a:lnTo>
                  <a:pt x="10501546" y="3203853"/>
                </a:lnTo>
                <a:lnTo>
                  <a:pt x="0" y="32038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131770" r="-32345" b="-202030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603529" y="6482701"/>
            <a:ext cx="10212892" cy="3194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305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Сьогодні ми знаємо, що темрява нічного неба — це не просто відсутність Сонця, а прямий доказ того, що наш Всесвіт динамічний, має свій початок і постійно розширюється.</a:t>
            </a:r>
          </a:p>
        </p:txBody>
      </p:sp>
      <p:sp>
        <p:nvSpPr>
          <p:cNvPr id="5" name="Freeform 5"/>
          <p:cNvSpPr/>
          <p:nvPr/>
        </p:nvSpPr>
        <p:spPr>
          <a:xfrm>
            <a:off x="13278852" y="-2303156"/>
            <a:ext cx="8376183" cy="7446656"/>
          </a:xfrm>
          <a:custGeom>
            <a:avLst/>
            <a:gdLst/>
            <a:ahLst/>
            <a:cxnLst/>
            <a:rect l="l" t="t" r="r" b="b"/>
            <a:pathLst>
              <a:path w="8376183" h="7446656">
                <a:moveTo>
                  <a:pt x="0" y="0"/>
                </a:moveTo>
                <a:lnTo>
                  <a:pt x="8376183" y="0"/>
                </a:lnTo>
                <a:lnTo>
                  <a:pt x="8376183" y="7446656"/>
                </a:lnTo>
                <a:lnTo>
                  <a:pt x="0" y="74466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51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858498" y="6824653"/>
            <a:ext cx="8376183" cy="7446656"/>
          </a:xfrm>
          <a:custGeom>
            <a:avLst/>
            <a:gdLst/>
            <a:ahLst/>
            <a:cxnLst/>
            <a:rect l="l" t="t" r="r" b="b"/>
            <a:pathLst>
              <a:path w="8376183" h="7446656">
                <a:moveTo>
                  <a:pt x="0" y="0"/>
                </a:moveTo>
                <a:lnTo>
                  <a:pt x="8376183" y="0"/>
                </a:lnTo>
                <a:lnTo>
                  <a:pt x="8376183" y="7446656"/>
                </a:lnTo>
                <a:lnTo>
                  <a:pt x="0" y="74466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51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063599" y="844416"/>
            <a:ext cx="6011172" cy="3922290"/>
          </a:xfrm>
          <a:custGeom>
            <a:avLst/>
            <a:gdLst/>
            <a:ahLst/>
            <a:cxnLst/>
            <a:rect l="l" t="t" r="r" b="b"/>
            <a:pathLst>
              <a:path w="6011172" h="3922290">
                <a:moveTo>
                  <a:pt x="0" y="0"/>
                </a:moveTo>
                <a:lnTo>
                  <a:pt x="6011173" y="0"/>
                </a:lnTo>
                <a:lnTo>
                  <a:pt x="6011173" y="3922290"/>
                </a:lnTo>
                <a:lnTo>
                  <a:pt x="0" y="39222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15626" y="5430582"/>
            <a:ext cx="6487096" cy="3679749"/>
          </a:xfrm>
          <a:custGeom>
            <a:avLst/>
            <a:gdLst/>
            <a:ahLst/>
            <a:cxnLst/>
            <a:rect l="l" t="t" r="r" b="b"/>
            <a:pathLst>
              <a:path w="6487096" h="3679749">
                <a:moveTo>
                  <a:pt x="0" y="0"/>
                </a:moveTo>
                <a:lnTo>
                  <a:pt x="6487096" y="0"/>
                </a:lnTo>
                <a:lnTo>
                  <a:pt x="6487096" y="3679749"/>
                </a:lnTo>
                <a:lnTo>
                  <a:pt x="0" y="36797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682" y="238382"/>
            <a:ext cx="11453450" cy="5048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2"/>
              </a:lnSpc>
            </a:pPr>
            <a:r>
              <a:rPr lang="en-US" sz="3299" u="sng" spc="28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Сучасна наука пояснює розв’язання парадоксу властивостями Всесвіту:</a:t>
            </a:r>
          </a:p>
          <a:p>
            <a:pPr marL="669278" lvl="1" indent="-334639" algn="l">
              <a:lnSpc>
                <a:spcPts val="4370"/>
              </a:lnSpc>
              <a:buFont typeface="Arial"/>
              <a:buChar char="•"/>
            </a:pPr>
            <a:r>
              <a:rPr lang="en-US" sz="3099" spc="2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Всесвіт має скінченний вік, тому світло від найвіддаленіших об’єктів ще не встигло досягти Землі;</a:t>
            </a:r>
          </a:p>
          <a:p>
            <a:pPr marL="669278" lvl="1" indent="-334639" algn="l">
              <a:lnSpc>
                <a:spcPts val="4370"/>
              </a:lnSpc>
              <a:buFont typeface="Arial"/>
              <a:buChar char="•"/>
            </a:pPr>
            <a:r>
              <a:rPr lang="en-US" sz="3099" spc="2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Всесвіт розширюється, внаслідок чого світло далеких галактик зазнає червоного зміщення і слабшає;</a:t>
            </a:r>
          </a:p>
          <a:p>
            <a:pPr marL="669278" lvl="1" indent="-334639" algn="l">
              <a:lnSpc>
                <a:spcPts val="4370"/>
              </a:lnSpc>
              <a:buFont typeface="Arial"/>
              <a:buChar char="•"/>
            </a:pPr>
            <a:r>
              <a:rPr lang="en-US" sz="3099" spc="2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зорі мають обмежений час існування і не можуть рівномірно заповнювати простір нескінченно довго.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470132" y="4796160"/>
            <a:ext cx="6604640" cy="91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4. Розширення Всесвіту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Джерело: https://uk.wikipedia.org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8082" y="9186531"/>
            <a:ext cx="6604640" cy="91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3. Життєвий цикл зір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Джерело: https://gdz4you.com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564624" y="1278865"/>
          <a:ext cx="7167593" cy="8961201"/>
        </p:xfrm>
        <a:graphic>
          <a:graphicData uri="http://schemas.openxmlformats.org/drawingml/2006/table">
            <a:tbl>
              <a:tblPr/>
              <a:tblGrid>
                <a:gridCol w="3808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99096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 spc="178">
                          <a:solidFill>
                            <a:srgbClr val="1C274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Відстань (см)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 spc="178">
                          <a:solidFill>
                            <a:srgbClr val="1C274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Яскравість (кд/м2)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34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134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134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134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134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134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134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134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134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8340571" y="5982601"/>
            <a:ext cx="5486040" cy="3174099"/>
          </a:xfrm>
          <a:custGeom>
            <a:avLst/>
            <a:gdLst/>
            <a:ahLst/>
            <a:cxnLst/>
            <a:rect l="l" t="t" r="r" b="b"/>
            <a:pathLst>
              <a:path w="5486040" h="3174099">
                <a:moveTo>
                  <a:pt x="0" y="0"/>
                </a:moveTo>
                <a:lnTo>
                  <a:pt x="5486039" y="0"/>
                </a:lnTo>
                <a:lnTo>
                  <a:pt x="5486039" y="3174099"/>
                </a:lnTo>
                <a:lnTo>
                  <a:pt x="0" y="3174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9" r="-142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873906" y="6473168"/>
            <a:ext cx="2192965" cy="2192965"/>
          </a:xfrm>
          <a:custGeom>
            <a:avLst/>
            <a:gdLst/>
            <a:ahLst/>
            <a:cxnLst/>
            <a:rect l="l" t="t" r="r" b="b"/>
            <a:pathLst>
              <a:path w="2192965" h="2192965">
                <a:moveTo>
                  <a:pt x="0" y="0"/>
                </a:moveTo>
                <a:lnTo>
                  <a:pt x="2192965" y="0"/>
                </a:lnTo>
                <a:lnTo>
                  <a:pt x="2192965" y="2192965"/>
                </a:lnTo>
                <a:lnTo>
                  <a:pt x="0" y="21929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016144" y="1707172"/>
            <a:ext cx="6704358" cy="4114800"/>
          </a:xfrm>
          <a:custGeom>
            <a:avLst/>
            <a:gdLst/>
            <a:ahLst/>
            <a:cxnLst/>
            <a:rect l="l" t="t" r="r" b="b"/>
            <a:pathLst>
              <a:path w="6704358" h="4114800">
                <a:moveTo>
                  <a:pt x="0" y="0"/>
                </a:moveTo>
                <a:lnTo>
                  <a:pt x="6704359" y="0"/>
                </a:lnTo>
                <a:lnTo>
                  <a:pt x="670435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4724" y="-144153"/>
            <a:ext cx="8025847" cy="1423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74"/>
              </a:lnSpc>
            </a:pPr>
            <a:r>
              <a:rPr lang="en-US" sz="8625" b="1" spc="733" dirty="0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ДОСЛІД №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90471" y="150470"/>
            <a:ext cx="9697529" cy="112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spc="272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Мета: дослідити, як змінюється яскравість світла при віддаленні від джерела.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16144" y="2324364"/>
            <a:ext cx="6704358" cy="3264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b="1" spc="263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Обладнання:</a:t>
            </a:r>
          </a:p>
          <a:p>
            <a:pPr marL="669278" lvl="1" indent="-334639" algn="l">
              <a:lnSpc>
                <a:spcPts val="4339"/>
              </a:lnSpc>
              <a:buAutoNum type="arabicPeriod"/>
            </a:pPr>
            <a:r>
              <a:rPr lang="en-US" sz="3099" b="1" spc="263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Джерело світла</a:t>
            </a:r>
          </a:p>
          <a:p>
            <a:pPr marL="669278" lvl="1" indent="-334639" algn="l">
              <a:lnSpc>
                <a:spcPts val="4339"/>
              </a:lnSpc>
              <a:buAutoNum type="arabicPeriod"/>
            </a:pPr>
            <a:r>
              <a:rPr lang="en-US" sz="3099" b="1" spc="263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Лінійка</a:t>
            </a:r>
          </a:p>
          <a:p>
            <a:pPr marL="669278" lvl="1" indent="-334639" algn="l">
              <a:lnSpc>
                <a:spcPts val="4339"/>
              </a:lnSpc>
              <a:buAutoNum type="arabicPeriod"/>
            </a:pPr>
            <a:r>
              <a:rPr lang="en-US" sz="3099" b="1" spc="263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Екран</a:t>
            </a:r>
          </a:p>
          <a:p>
            <a:pPr marL="669278" lvl="1" indent="-334639" algn="l">
              <a:lnSpc>
                <a:spcPts val="4339"/>
              </a:lnSpc>
              <a:buAutoNum type="arabicPeriod"/>
            </a:pPr>
            <a:r>
              <a:rPr lang="en-US" sz="3099" b="1" spc="263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Мобільний додаток “Світломір”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0" y="9250654"/>
            <a:ext cx="7922871" cy="91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5. Фото досліджуваної установки та значок додатку “Світломір” .  ( Власні фото)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911" y="618863"/>
            <a:ext cx="10581953" cy="980084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209550"/>
            <a:ext cx="12998123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74"/>
              </a:lnSpc>
            </a:pPr>
            <a:r>
              <a:rPr lang="en-US" sz="8625" b="1" spc="733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Аналіз результатів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02163" y="2627483"/>
            <a:ext cx="6559350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237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Зі збільшенням відстані яскравість зменшується.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37227" y="4566662"/>
            <a:ext cx="5689224" cy="149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237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малих відстанях яскравість найбільша, далі — поступово зменшується.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62905" y="7189033"/>
            <a:ext cx="7756029" cy="149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237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Бачимо не лінійну залежність, яскравість зменшується не рівномірно, а швидше на малих відстанях і повільніше на великих.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65341" y="9504680"/>
            <a:ext cx="7922871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6. Графік залежності яскравості від відстані  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( Власні фото)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834001" y="2047875"/>
          <a:ext cx="8310000" cy="3552825"/>
        </p:xfrm>
        <a:graphic>
          <a:graphicData uri="http://schemas.openxmlformats.org/drawingml/2006/table">
            <a:tbl>
              <a:tblPr/>
              <a:tblGrid>
                <a:gridCol w="4080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9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0870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400" b="1" spc="204">
                          <a:solidFill>
                            <a:srgbClr val="1C274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Кількість джерел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400" b="1" spc="204">
                          <a:solidFill>
                            <a:srgbClr val="1C274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Яскравість (кд/м2)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1732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4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4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0223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4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400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10673764" y="2047875"/>
            <a:ext cx="6218261" cy="3816458"/>
          </a:xfrm>
          <a:custGeom>
            <a:avLst/>
            <a:gdLst/>
            <a:ahLst/>
            <a:cxnLst/>
            <a:rect l="l" t="t" r="r" b="b"/>
            <a:pathLst>
              <a:path w="6218261" h="3816458">
                <a:moveTo>
                  <a:pt x="0" y="0"/>
                </a:moveTo>
                <a:lnTo>
                  <a:pt x="6218261" y="0"/>
                </a:lnTo>
                <a:lnTo>
                  <a:pt x="6218261" y="3816458"/>
                </a:lnTo>
                <a:lnTo>
                  <a:pt x="0" y="3816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346" y="6063321"/>
            <a:ext cx="5650629" cy="3178479"/>
          </a:xfrm>
          <a:custGeom>
            <a:avLst/>
            <a:gdLst/>
            <a:ahLst/>
            <a:cxnLst/>
            <a:rect l="l" t="t" r="r" b="b"/>
            <a:pathLst>
              <a:path w="5650629" h="3178479">
                <a:moveTo>
                  <a:pt x="0" y="0"/>
                </a:moveTo>
                <a:lnTo>
                  <a:pt x="5650630" y="0"/>
                </a:lnTo>
                <a:lnTo>
                  <a:pt x="5650630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971372" y="6075991"/>
            <a:ext cx="5591962" cy="3145479"/>
          </a:xfrm>
          <a:custGeom>
            <a:avLst/>
            <a:gdLst/>
            <a:ahLst/>
            <a:cxnLst/>
            <a:rect l="l" t="t" r="r" b="b"/>
            <a:pathLst>
              <a:path w="5591962" h="3145479">
                <a:moveTo>
                  <a:pt x="0" y="0"/>
                </a:moveTo>
                <a:lnTo>
                  <a:pt x="5591962" y="0"/>
                </a:lnTo>
                <a:lnTo>
                  <a:pt x="5591962" y="3145479"/>
                </a:lnTo>
                <a:lnTo>
                  <a:pt x="0" y="3145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81000" y="220104"/>
            <a:ext cx="8046006" cy="1423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74"/>
              </a:lnSpc>
            </a:pPr>
            <a:r>
              <a:rPr lang="en-US" sz="8625" b="1" spc="733" dirty="0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ДОСЛІД № 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36429" y="254953"/>
            <a:ext cx="7922871" cy="149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 spc="237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Мета: з’ясувати, як змінюється загальна яскравість при збільшенні кількості джерел.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30636" y="2605090"/>
            <a:ext cx="6161389" cy="2976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 spc="237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Обладнання:</a:t>
            </a:r>
          </a:p>
          <a:p>
            <a:pPr marL="604510" lvl="1" indent="-302255" algn="l">
              <a:lnSpc>
                <a:spcPts val="3919"/>
              </a:lnSpc>
              <a:buAutoNum type="arabicPeriod"/>
            </a:pPr>
            <a:r>
              <a:rPr lang="en-US" sz="2799" b="1" spc="237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Джерело світла</a:t>
            </a:r>
          </a:p>
          <a:p>
            <a:pPr marL="604510" lvl="1" indent="-302255" algn="l">
              <a:lnSpc>
                <a:spcPts val="3919"/>
              </a:lnSpc>
              <a:buAutoNum type="arabicPeriod"/>
            </a:pPr>
            <a:r>
              <a:rPr lang="en-US" sz="2799" b="1" spc="237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Кілька отворів</a:t>
            </a:r>
          </a:p>
          <a:p>
            <a:pPr marL="604510" lvl="1" indent="-302255" algn="l">
              <a:lnSpc>
                <a:spcPts val="3919"/>
              </a:lnSpc>
              <a:buAutoNum type="arabicPeriod"/>
            </a:pPr>
            <a:r>
              <a:rPr lang="en-US" sz="2799" b="1" spc="237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Екран</a:t>
            </a:r>
          </a:p>
          <a:p>
            <a:pPr marL="604510" lvl="1" indent="-302255" algn="l">
              <a:lnSpc>
                <a:spcPts val="3919"/>
              </a:lnSpc>
              <a:buAutoNum type="arabicPeriod"/>
            </a:pPr>
            <a:r>
              <a:rPr lang="en-US" sz="2799" b="1" spc="237">
                <a:solidFill>
                  <a:srgbClr val="F5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Мобільний додаток “Світломір”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84017" y="9363075"/>
            <a:ext cx="7922871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7. Фото досліджуваної установки з кількома отворами  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( Власні фото)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01075" y="6712058"/>
            <a:ext cx="4728717" cy="599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spc="288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ВИСНОВОК: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676557" y="7275594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79"/>
              </a:lnSpc>
              <a:spcBef>
                <a:spcPct val="0"/>
              </a:spcBef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1642868" y="7542134"/>
            <a:ext cx="6645132" cy="1030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4"/>
              </a:lnSpc>
              <a:spcBef>
                <a:spcPct val="0"/>
              </a:spcBef>
            </a:pPr>
            <a:r>
              <a:rPr lang="en-US" sz="2932" spc="24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збільшенні кількості джерел загальна яскравість збільшується.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24121" y="2279882"/>
            <a:ext cx="6987005" cy="3930190"/>
          </a:xfrm>
          <a:custGeom>
            <a:avLst/>
            <a:gdLst/>
            <a:ahLst/>
            <a:cxnLst/>
            <a:rect l="l" t="t" r="r" b="b"/>
            <a:pathLst>
              <a:path w="6987005" h="3930190">
                <a:moveTo>
                  <a:pt x="0" y="0"/>
                </a:moveTo>
                <a:lnTo>
                  <a:pt x="6987004" y="0"/>
                </a:lnTo>
                <a:lnTo>
                  <a:pt x="6987004" y="3930190"/>
                </a:lnTo>
                <a:lnTo>
                  <a:pt x="0" y="39301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538670" y="2092180"/>
            <a:ext cx="3575789" cy="6356958"/>
          </a:xfrm>
          <a:custGeom>
            <a:avLst/>
            <a:gdLst/>
            <a:ahLst/>
            <a:cxnLst/>
            <a:rect l="l" t="t" r="r" b="b"/>
            <a:pathLst>
              <a:path w="3575789" h="6356958">
                <a:moveTo>
                  <a:pt x="0" y="0"/>
                </a:moveTo>
                <a:lnTo>
                  <a:pt x="3575789" y="0"/>
                </a:lnTo>
                <a:lnTo>
                  <a:pt x="357578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64594" y="121603"/>
            <a:ext cx="7922870" cy="1423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74"/>
              </a:lnSpc>
            </a:pPr>
            <a:r>
              <a:rPr lang="en-US" sz="8625" b="1" spc="733" dirty="0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ДОСЛІД № 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13645" y="446088"/>
            <a:ext cx="8932787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Мета: дослідити, як прозорі та напівпрозорі матеріали впливають на світло.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781" y="7259136"/>
            <a:ext cx="4728717" cy="599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ВИСНОВОК: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2638" y="6225821"/>
            <a:ext cx="7922871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8.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досліджуваної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установки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напівпрозорих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матеріалів</a:t>
            </a:r>
            <a:endParaRPr lang="en-US" sz="2199" dirty="0">
              <a:solidFill>
                <a:srgbClr val="1C27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(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Власні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365129" y="8838565"/>
            <a:ext cx="7922871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9. Виконання дослідження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(Фото автора)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5432" y="8122277"/>
            <a:ext cx="11250334" cy="1635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експерименту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побачили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напівпрозорі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матеріали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зменшують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яскравість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чим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більше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перешкод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тим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гірше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99" spc="263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освітлення</a:t>
            </a:r>
            <a:r>
              <a:rPr lang="en-US" sz="3099" spc="263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8145360" y="8165445"/>
            <a:ext cx="142640" cy="1092855"/>
            <a:chOff x="0" y="0"/>
            <a:chExt cx="37568" cy="287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568" cy="287830"/>
            </a:xfrm>
            <a:custGeom>
              <a:avLst/>
              <a:gdLst/>
              <a:ahLst/>
              <a:cxnLst/>
              <a:rect l="l" t="t" r="r" b="b"/>
              <a:pathLst>
                <a:path w="37568" h="287830">
                  <a:moveTo>
                    <a:pt x="0" y="0"/>
                  </a:moveTo>
                  <a:lnTo>
                    <a:pt x="37568" y="0"/>
                  </a:lnTo>
                  <a:lnTo>
                    <a:pt x="37568" y="287830"/>
                  </a:lnTo>
                  <a:lnTo>
                    <a:pt x="0" y="2878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568" cy="325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355545" y="1965186"/>
          <a:ext cx="6540148" cy="7527734"/>
        </p:xfrm>
        <a:graphic>
          <a:graphicData uri="http://schemas.openxmlformats.org/drawingml/2006/table">
            <a:tbl>
              <a:tblPr/>
              <a:tblGrid>
                <a:gridCol w="2927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2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82384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 spc="237">
                          <a:solidFill>
                            <a:srgbClr val="1C274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Фільтр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 spc="237">
                          <a:solidFill>
                            <a:srgbClr val="1C274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Спостереження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5860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синій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тускле світле світло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5860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червоний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яскравіше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860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зелений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добре сприймається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3885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оранживий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яскравіший чим червоний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3885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рожевий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1C27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трішки яскравіше чим червоний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Freeform 7"/>
          <p:cNvSpPr/>
          <p:nvPr/>
        </p:nvSpPr>
        <p:spPr>
          <a:xfrm>
            <a:off x="14439624" y="1800781"/>
            <a:ext cx="3177998" cy="4420053"/>
          </a:xfrm>
          <a:custGeom>
            <a:avLst/>
            <a:gdLst/>
            <a:ahLst/>
            <a:cxnLst/>
            <a:rect l="l" t="t" r="r" b="b"/>
            <a:pathLst>
              <a:path w="3177998" h="4420053">
                <a:moveTo>
                  <a:pt x="0" y="0"/>
                </a:moveTo>
                <a:lnTo>
                  <a:pt x="3177998" y="0"/>
                </a:lnTo>
                <a:lnTo>
                  <a:pt x="3177998" y="4420053"/>
                </a:lnTo>
                <a:lnTo>
                  <a:pt x="0" y="44200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01" t="-19660" r="-1890" b="-1275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298458" y="1965186"/>
            <a:ext cx="4622034" cy="2599894"/>
          </a:xfrm>
          <a:custGeom>
            <a:avLst/>
            <a:gdLst/>
            <a:ahLst/>
            <a:cxnLst/>
            <a:rect l="l" t="t" r="r" b="b"/>
            <a:pathLst>
              <a:path w="4622034" h="2599894">
                <a:moveTo>
                  <a:pt x="0" y="0"/>
                </a:moveTo>
                <a:lnTo>
                  <a:pt x="4622035" y="0"/>
                </a:lnTo>
                <a:lnTo>
                  <a:pt x="4622035" y="2599894"/>
                </a:lnTo>
                <a:lnTo>
                  <a:pt x="0" y="25998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44000" y="4706897"/>
            <a:ext cx="4622034" cy="2599894"/>
          </a:xfrm>
          <a:custGeom>
            <a:avLst/>
            <a:gdLst/>
            <a:ahLst/>
            <a:cxnLst/>
            <a:rect l="l" t="t" r="r" b="b"/>
            <a:pathLst>
              <a:path w="4622034" h="2599894">
                <a:moveTo>
                  <a:pt x="0" y="0"/>
                </a:moveTo>
                <a:lnTo>
                  <a:pt x="4622034" y="0"/>
                </a:lnTo>
                <a:lnTo>
                  <a:pt x="4622034" y="2599894"/>
                </a:lnTo>
                <a:lnTo>
                  <a:pt x="0" y="2599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998028" y="7448607"/>
            <a:ext cx="4760513" cy="2677789"/>
          </a:xfrm>
          <a:custGeom>
            <a:avLst/>
            <a:gdLst/>
            <a:ahLst/>
            <a:cxnLst/>
            <a:rect l="l" t="t" r="r" b="b"/>
            <a:pathLst>
              <a:path w="4760513" h="2677789">
                <a:moveTo>
                  <a:pt x="0" y="0"/>
                </a:moveTo>
                <a:lnTo>
                  <a:pt x="4760513" y="0"/>
                </a:lnTo>
                <a:lnTo>
                  <a:pt x="4760513" y="2677789"/>
                </a:lnTo>
                <a:lnTo>
                  <a:pt x="0" y="26777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60116" y="-52385"/>
            <a:ext cx="8426684" cy="1423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74"/>
              </a:lnSpc>
            </a:pPr>
            <a:r>
              <a:rPr lang="en-US" sz="8625" b="1" spc="733" dirty="0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ДОСЛІД № 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25753" y="386080"/>
            <a:ext cx="8932787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1C27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Мета: показати, що світло різних кольорів має різну енергію.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99001" y="6382759"/>
            <a:ext cx="3633454" cy="78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10.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Кольорові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фільтри</a:t>
            </a:r>
            <a:endParaRPr lang="en-US" sz="2199" dirty="0">
              <a:solidFill>
                <a:srgbClr val="1C27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автора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58150" y="8108295"/>
            <a:ext cx="3177421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11.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Досліджені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зразки</a:t>
            </a:r>
            <a:endParaRPr lang="en-US" sz="2199" dirty="0">
              <a:solidFill>
                <a:srgbClr val="1C27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199" dirty="0" err="1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автора</a:t>
            </a:r>
            <a:r>
              <a:rPr lang="en-US" sz="2199" dirty="0">
                <a:solidFill>
                  <a:srgbClr val="1C27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50000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94885" y="2918966"/>
            <a:ext cx="14177875" cy="3264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Світло від далеких зір значно послаблюється через велику відстань, розсіювання у просторі та поглинання міжзоряним середовищем. Навіть якщо зір дуже багато, їхнє світло не накопичується настільки, щоб зробити небо яскравим, оскільки інтенсивність швидко зменшується. Крім того, частина світла має різну енергію і не завжди ефективно сприймається оком. Тому нічне небо залишається темним, незважаючи на величезну кількість зір.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846848" y="3723957"/>
            <a:ext cx="4323405" cy="6563043"/>
          </a:xfrm>
          <a:custGeom>
            <a:avLst/>
            <a:gdLst/>
            <a:ahLst/>
            <a:cxnLst/>
            <a:rect l="l" t="t" r="r" b="b"/>
            <a:pathLst>
              <a:path w="4323405" h="6563043">
                <a:moveTo>
                  <a:pt x="4323404" y="0"/>
                </a:moveTo>
                <a:lnTo>
                  <a:pt x="0" y="0"/>
                </a:lnTo>
                <a:lnTo>
                  <a:pt x="0" y="6563043"/>
                </a:lnTo>
                <a:lnTo>
                  <a:pt x="4323404" y="6563043"/>
                </a:lnTo>
                <a:lnTo>
                  <a:pt x="432340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1300" y="161925"/>
            <a:ext cx="8085500" cy="1423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74"/>
              </a:lnSpc>
            </a:pPr>
            <a:r>
              <a:rPr lang="en-US" sz="8625" b="1" spc="733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ВИСНОВОК</a:t>
            </a:r>
          </a:p>
        </p:txBody>
      </p:sp>
      <p:sp>
        <p:nvSpPr>
          <p:cNvPr id="5" name="Freeform 5"/>
          <p:cNvSpPr/>
          <p:nvPr/>
        </p:nvSpPr>
        <p:spPr>
          <a:xfrm>
            <a:off x="12166241" y="4736868"/>
            <a:ext cx="8376183" cy="8229600"/>
          </a:xfrm>
          <a:custGeom>
            <a:avLst/>
            <a:gdLst/>
            <a:ahLst/>
            <a:cxnLst/>
            <a:rect l="l" t="t" r="r" b="b"/>
            <a:pathLst>
              <a:path w="8376183" h="8229600">
                <a:moveTo>
                  <a:pt x="0" y="0"/>
                </a:moveTo>
                <a:lnTo>
                  <a:pt x="8376183" y="0"/>
                </a:lnTo>
                <a:lnTo>
                  <a:pt x="83761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r="-67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56084" y="1105809"/>
            <a:ext cx="14165185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spc="441">
                <a:solidFill>
                  <a:srgbClr val="000000"/>
                </a:solidFill>
                <a:latin typeface="VAG Rounded Next Shine"/>
                <a:ea typeface="VAG Rounded Next Shine"/>
                <a:cs typeface="VAG Rounded Next Shine"/>
                <a:sym typeface="VAG Rounded Next Shine"/>
              </a:rPr>
              <a:t>Список використаних джерел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4134" y="6794740"/>
            <a:ext cx="17653866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59" lvl="1" algn="l">
              <a:lnSpc>
                <a:spcPts val="3919"/>
              </a:lnSpc>
            </a:pPr>
            <a:r>
              <a:rPr lang="uk-UA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Фотометричний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парадокс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чому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нічне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небо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темне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якщо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Всесвіт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нескінченний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 [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Електронний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].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Режим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доступу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https://www.fizykaua.com/post/fotometrychnyy-paradoks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4134" y="5876559"/>
            <a:ext cx="17196666" cy="459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59" lvl="1" algn="l">
              <a:lnSpc>
                <a:spcPts val="3919"/>
              </a:lnSpc>
              <a:spcBef>
                <a:spcPct val="0"/>
              </a:spcBef>
            </a:pPr>
            <a:r>
              <a:rPr lang="uk-UA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Фотометричний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парадокс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[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Електронний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].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Режим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доступу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https://uk.wikipedia.org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4134" y="4404721"/>
            <a:ext cx="16914044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59" lvl="1" algn="l">
              <a:lnSpc>
                <a:spcPts val="3919"/>
              </a:lnSpc>
              <a:spcBef>
                <a:spcPct val="0"/>
              </a:spcBef>
            </a:pPr>
            <a:r>
              <a:rPr lang="uk-UA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Плющай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І.І. АСТРОНОМІЯ.АСТРОФІЗИКА.КОСМОЛОГІЯ [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Електронний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].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Режим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доступу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http://phymly.ck.sch.in.ua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4134" y="3031129"/>
            <a:ext cx="17653866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spcBef>
                <a:spcPct val="0"/>
              </a:spcBef>
              <a:buAutoNum type="arabicPeriod"/>
            </a:pP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Бар’яхтар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В. Г.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Фізика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підруч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9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загальноосвіт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закл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/ В. Г.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Бар’яхтар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Ф. Я.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Божинова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С. О.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Довгий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О. О.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Кірюхіна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;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ред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В. Г.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Бар’яхтара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С. О.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Довгого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—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Харків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Вид-во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Ранок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2022. — 272 с.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925</Words>
  <Application>Microsoft Office PowerPoint</Application>
  <PresentationFormat>Довільний</PresentationFormat>
  <Paragraphs>121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21" baseType="lpstr">
      <vt:lpstr>Times New Roman Bold Italics</vt:lpstr>
      <vt:lpstr>Calibri</vt:lpstr>
      <vt:lpstr>VAG Rounded Next Shine</vt:lpstr>
      <vt:lpstr>Lemon Tuesday</vt:lpstr>
      <vt:lpstr>Arial</vt:lpstr>
      <vt:lpstr>Times New Roman</vt:lpstr>
      <vt:lpstr>Roca One Heavy</vt:lpstr>
      <vt:lpstr>Times New Roman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Red Modern Outer Space Presentation</dc:title>
  <cp:lastModifiedBy>User</cp:lastModifiedBy>
  <cp:revision>2</cp:revision>
  <dcterms:created xsi:type="dcterms:W3CDTF">2006-08-16T00:00:00Z</dcterms:created>
  <dcterms:modified xsi:type="dcterms:W3CDTF">2026-04-09T09:08:41Z</dcterms:modified>
  <dc:identifier>DAHElIOSzHY</dc:identifier>
</cp:coreProperties>
</file>