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3" r:id="rId10"/>
    <p:sldId id="265" r:id="rId11"/>
    <p:sldId id="264" r:id="rId12"/>
    <p:sldId id="268" r:id="rId13"/>
    <p:sldId id="266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160B0-C609-48A0-8938-B01B86426493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217D17-70F3-48DD-9ED0-3BD911D374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711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217D17-70F3-48DD-9ED0-3BD911D3740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675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217D17-70F3-48DD-9ED0-3BD911D3740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396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217D17-70F3-48DD-9ED0-3BD911D3740E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965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6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1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myshtetl.org/odesskaja/kherson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" r="1339"/>
          <a:stretch/>
        </p:blipFill>
        <p:spPr bwMode="auto">
          <a:xfrm>
            <a:off x="27785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79" y="-12211"/>
            <a:ext cx="6048673" cy="95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одзаголовок 3"/>
          <p:cNvSpPr txBox="1">
            <a:spLocks/>
          </p:cNvSpPr>
          <p:nvPr/>
        </p:nvSpPr>
        <p:spPr>
          <a:xfrm>
            <a:off x="728090" y="4937803"/>
            <a:ext cx="2619773" cy="1415835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uk-UA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Херсонський ліцей № 52 </a:t>
            </a:r>
          </a:p>
          <a:p>
            <a:pPr algn="l"/>
            <a:r>
              <a:rPr lang="uk-UA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«Перспектива»</a:t>
            </a:r>
          </a:p>
          <a:p>
            <a:pPr algn="l"/>
            <a:r>
              <a:rPr lang="uk-UA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Херсонської міської ради </a:t>
            </a:r>
            <a:endParaRPr lang="ru-RU" dirty="0">
              <a:solidFill>
                <a:schemeClr val="tx2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7" name="Google Shape;90;p13"/>
          <p:cNvSpPr txBox="1">
            <a:spLocks/>
          </p:cNvSpPr>
          <p:nvPr/>
        </p:nvSpPr>
        <p:spPr>
          <a:xfrm>
            <a:off x="3347864" y="4793407"/>
            <a:ext cx="5556920" cy="170462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buFontTx/>
              <a:buNone/>
              <a:defRPr/>
            </a:pPr>
            <a:r>
              <a:rPr lang="uk-UA" sz="2000" kern="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  <a:ea typeface="Times New Roman"/>
                <a:cs typeface="Times New Roman"/>
                <a:sym typeface="Times New Roman"/>
              </a:rPr>
              <a:t>Виконавець: </a:t>
            </a:r>
            <a:r>
              <a:rPr lang="uk-UA" sz="2000" kern="0" dirty="0" err="1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  <a:ea typeface="Times New Roman"/>
                <a:cs typeface="Times New Roman"/>
                <a:sym typeface="Times New Roman"/>
              </a:rPr>
              <a:t>Євстратенко</a:t>
            </a:r>
            <a:r>
              <a:rPr lang="uk-UA" sz="2000" kern="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  <a:ea typeface="Times New Roman"/>
                <a:cs typeface="Times New Roman"/>
                <a:sym typeface="Times New Roman"/>
              </a:rPr>
              <a:t> Аліна Сергіївна </a:t>
            </a:r>
          </a:p>
          <a:p>
            <a:pPr algn="l">
              <a:spcBef>
                <a:spcPts val="0"/>
              </a:spcBef>
              <a:buFontTx/>
              <a:buNone/>
              <a:defRPr/>
            </a:pPr>
            <a:r>
              <a:rPr lang="uk-UA" sz="2000" kern="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  <a:ea typeface="Times New Roman"/>
                <a:cs typeface="Times New Roman"/>
                <a:sym typeface="Times New Roman"/>
              </a:rPr>
              <a:t> Учениця  9 класу</a:t>
            </a:r>
          </a:p>
          <a:p>
            <a:pPr algn="l">
              <a:spcBef>
                <a:spcPts val="0"/>
              </a:spcBef>
              <a:buFontTx/>
              <a:buNone/>
              <a:defRPr/>
            </a:pPr>
            <a:r>
              <a:rPr lang="uk-UA" sz="2000" kern="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  <a:ea typeface="Times New Roman"/>
                <a:cs typeface="Times New Roman"/>
                <a:sym typeface="Times New Roman"/>
              </a:rPr>
              <a:t>Керівник : </a:t>
            </a:r>
            <a:r>
              <a:rPr lang="uk-UA" sz="2000" kern="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Двірська Олена Вікторівна</a:t>
            </a:r>
          </a:p>
          <a:p>
            <a:pPr algn="l">
              <a:spcBef>
                <a:spcPts val="0"/>
              </a:spcBef>
              <a:buFontTx/>
              <a:buNone/>
              <a:defRPr/>
            </a:pPr>
            <a:r>
              <a:rPr lang="uk-UA" sz="2000" kern="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вчитель  історії, вищої категорії, магістр</a:t>
            </a:r>
          </a:p>
          <a:p>
            <a:pPr algn="l">
              <a:spcBef>
                <a:spcPts val="0"/>
              </a:spcBef>
              <a:buFontTx/>
              <a:buNone/>
              <a:defRPr/>
            </a:pPr>
            <a:endParaRPr lang="uk-UA" sz="3600" kern="0" dirty="0">
              <a:solidFill>
                <a:schemeClr val="tx2">
                  <a:lumMod val="5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34260" y="332506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3600" b="1" dirty="0" smtClean="0">
                <a:solidFill>
                  <a:srgbClr val="7030A0"/>
                </a:solidFill>
                <a:latin typeface="Monotype Corsiva" pitchFamily="66" charset="0"/>
              </a:rPr>
              <a:t>«Єврейська община </a:t>
            </a:r>
          </a:p>
          <a:p>
            <a:pPr algn="ctr"/>
            <a:r>
              <a:rPr lang="uk-UA" sz="3600" b="1" dirty="0" smtClean="0">
                <a:solidFill>
                  <a:srgbClr val="7030A0"/>
                </a:solidFill>
                <a:latin typeface="Monotype Corsiva" pitchFamily="66" charset="0"/>
              </a:rPr>
              <a:t>у місті Херсоні»</a:t>
            </a:r>
            <a:endParaRPr lang="uk-UA" sz="36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2603"/>
            <a:ext cx="2515104" cy="18863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996358"/>
            <a:ext cx="2494072" cy="18725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661" y="996358"/>
            <a:ext cx="2624523" cy="17925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186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" r="133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620688"/>
            <a:ext cx="7488832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Метою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роботи є дослідження історії єврейської громади Херсона, визначення її ролі у розвитку міста та аналіз взаємного впливу культур різних національностей.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Об’єктом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є єврейська громада міста Херсон.</a:t>
            </a:r>
          </a:p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Предметом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— особливості її розвитку та культурна взаємодія з іншими національностями.</a:t>
            </a:r>
          </a:p>
          <a:p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Завдання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проаналізувати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історію виникнення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громади 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охарактеризувати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її соціально-економічну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діяльність 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дослідити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культурні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особливості 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визначити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взаємний вплив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культур 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узагальнити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результати дослідження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Особистий внесок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автора.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Автором було здійснено самостійний пошук та аналіз історичних джерел, систематизовано матеріали про єврейську громаду Херсона, а також проведено аналіз культурних взаємозв’язків між різними національностями.</a:t>
            </a:r>
          </a:p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Елементи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новизни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дослідження :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Новизна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роботи полягає в узагальненні матеріалів про єврейську громаду Херсона та аналізі взаємного впливу культур на локальному рівні. Особливу увагу приділено ролі мультикультурності у розвитку міста та актуалізації історичної теми в сучасних умовах.</a:t>
            </a:r>
            <a:endParaRPr lang="uk-UA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718" y="5085184"/>
            <a:ext cx="2249413" cy="16319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579" y="5085184"/>
            <a:ext cx="2292721" cy="15659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840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" r="133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536830"/>
            <a:ext cx="475252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Історія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виникнення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громади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Місто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Херсон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було засноване у 1778 році. Єврейське населення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почало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активно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селитися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тут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наприкінці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XVIII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століття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Уже на початку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XIX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століття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сформувалася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значна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громада, яка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займалася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торгівлею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ремеслами. У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XIX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столітті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єврейська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громада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швидко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зростала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стала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однією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найвпливовіших у місті. Дослідники зазначають, що саме в цей період вона значною мірою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визначала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економічне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обличчя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Херсона .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27" y="4332662"/>
            <a:ext cx="6840760" cy="19826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514412"/>
            <a:ext cx="2304256" cy="20939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699" y="2615335"/>
            <a:ext cx="2611301" cy="16777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950789"/>
            <a:ext cx="2124446" cy="14185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064178"/>
            <a:ext cx="2112017" cy="13320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840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" r="1339"/>
          <a:stretch/>
        </p:blipFill>
        <p:spPr bwMode="auto">
          <a:xfrm>
            <a:off x="2545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61551" y="499318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uk-UA" sz="1600" b="1" i="1" dirty="0" smtClean="0">
                <a:latin typeface="Times New Roman" pitchFamily="18" charset="0"/>
                <a:cs typeface="Times New Roman" pitchFamily="18" charset="0"/>
              </a:rPr>
              <a:t>Соціально-економічна роль</a:t>
            </a:r>
          </a:p>
          <a:p>
            <a:pPr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Єврейське населення відігравало важливу роль у розвитку ринкової економіки міста. Воно активно займалося : торгівлею зерном і товарами; ремеслами; підприємницькою діяльністю. Саме завдяки цій діяльності Херсон розвивався як важливий торговельний центр півдня України .</a:t>
            </a:r>
            <a:endParaRPr lang="uk-UA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34466" y="3429000"/>
            <a:ext cx="545435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1856 року населення Херсона налічувало 33813 осіб. Загалом населення євреї становили четверту частину. Євреї у Херсоні займалися торгівлею, казенними підрядами та поставками. Наприкінці 19 століття місті налічувалося сорок шість приватних торгово-промислових підприємств. Багато хто з них належав євреям. Це і Механічний завод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Фраєрмана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, і Фабрика взуття братів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Мейльман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, і Тютюнова фабрика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Лермана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, і Пивоварний завод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Біліка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, і млини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Оленова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Галаганова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Вайнштейна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, і Суднобудівна верф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Литовича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, і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типофафії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Шрейбера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Дорфлесар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Саранкі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, механічні, ковальські, бричкові, шкіряні майстерні.</a:t>
            </a:r>
            <a:endParaRPr lang="uk-UA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16632"/>
            <a:ext cx="1817365" cy="12293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469485" y="627398"/>
            <a:ext cx="906017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Огель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Гілеля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Парича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96136" y="1268760"/>
            <a:ext cx="19559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>
                <a:solidFill>
                  <a:srgbClr val="000080"/>
                </a:solidFill>
                <a:latin typeface="Bookman Old Style"/>
              </a:rPr>
              <a:t>пр. </a:t>
            </a:r>
            <a:r>
              <a:rPr lang="ru-RU" sz="1200" b="1" dirty="0" err="1" smtClean="0">
                <a:solidFill>
                  <a:srgbClr val="000080"/>
                </a:solidFill>
                <a:latin typeface="Bookman Old Style"/>
              </a:rPr>
              <a:t>Незалежності</a:t>
            </a:r>
            <a:r>
              <a:rPr lang="ru-RU" sz="1200" b="1" dirty="0" smtClean="0">
                <a:solidFill>
                  <a:srgbClr val="000080"/>
                </a:solidFill>
                <a:latin typeface="Bookman Old Style"/>
              </a:rPr>
              <a:t>, 48</a:t>
            </a:r>
            <a:endParaRPr lang="ru-RU" sz="12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322" y="1484784"/>
            <a:ext cx="1982341" cy="13215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976987" y="1988840"/>
            <a:ext cx="9709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Синагога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Шрайбера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50310" y="2667845"/>
            <a:ext cx="1862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вул.Преображенська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23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19165" y="2436570"/>
            <a:ext cx="17960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Вул.Європейська</a:t>
            </a:r>
            <a:endParaRPr lang="uk-UA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58" y="2806345"/>
            <a:ext cx="1656184" cy="11041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798181" y="2833541"/>
            <a:ext cx="1634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Колишній будинок</a:t>
            </a:r>
          </a:p>
          <a:p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 єврейського банкіра </a:t>
            </a:r>
          </a:p>
          <a:p>
            <a:r>
              <a:rPr lang="uk-UA" sz="1200" dirty="0" err="1" smtClean="0">
                <a:latin typeface="Times New Roman" pitchFamily="18" charset="0"/>
                <a:cs typeface="Times New Roman" pitchFamily="18" charset="0"/>
              </a:rPr>
              <a:t>Беновича</a:t>
            </a:r>
            <a:endParaRPr lang="uk-UA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727" y="3717032"/>
            <a:ext cx="1599887" cy="10822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94728" y="4005064"/>
            <a:ext cx="15841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Колишній будинок </a:t>
            </a:r>
          </a:p>
          <a:p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купця</a:t>
            </a:r>
          </a:p>
          <a:p>
            <a:r>
              <a:rPr lang="uk-UA" sz="1200" dirty="0" err="1" smtClean="0">
                <a:latin typeface="Times New Roman" pitchFamily="18" charset="0"/>
                <a:cs typeface="Times New Roman" pitchFamily="18" charset="0"/>
              </a:rPr>
              <a:t>Гольденберг</a:t>
            </a:r>
            <a:endParaRPr lang="uk-UA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4799310"/>
            <a:ext cx="1512168" cy="10081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242" y="5528260"/>
            <a:ext cx="1448766" cy="9658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2028926" y="4918170"/>
            <a:ext cx="15055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колишній будинок</a:t>
            </a:r>
          </a:p>
          <a:p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 єврея О.С.</a:t>
            </a:r>
            <a:r>
              <a:rPr lang="uk-UA" sz="1200" dirty="0" err="1" smtClean="0">
                <a:latin typeface="Times New Roman" pitchFamily="18" charset="0"/>
                <a:cs typeface="Times New Roman" pitchFamily="18" charset="0"/>
              </a:rPr>
              <a:t>Ліфшиця</a:t>
            </a:r>
            <a:endParaRPr lang="uk-UA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812" y="2188421"/>
            <a:ext cx="1889373" cy="12595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3789574" y="3244334"/>
            <a:ext cx="15181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  <a:r>
              <a:rPr lang="uk-UA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вул.Соборна</a:t>
            </a:r>
            <a:r>
              <a:rPr lang="uk-UA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26</a:t>
            </a:r>
            <a:endParaRPr lang="uk-UA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265124" y="2898677"/>
            <a:ext cx="21042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готель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Європейский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uk-UA" sz="1200" dirty="0" err="1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uk-UA" sz="1200" dirty="0" err="1" smtClean="0">
                <a:latin typeface="Times New Roman" pitchFamily="18" charset="0"/>
                <a:cs typeface="Times New Roman" pitchFamily="18" charset="0"/>
              </a:rPr>
              <a:t>р.єврей</a:t>
            </a:r>
            <a:r>
              <a:rPr lang="uk-UA" sz="12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Давид </a:t>
            </a:r>
            <a:r>
              <a:rPr lang="uk-UA" sz="1200" dirty="0" err="1" smtClean="0">
                <a:latin typeface="Times New Roman" pitchFamily="18" charset="0"/>
                <a:cs typeface="Times New Roman" pitchFamily="18" charset="0"/>
              </a:rPr>
              <a:t>Пейсахович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40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" r="133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548679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uk-UA" sz="1600" b="1" i="1" dirty="0" smtClean="0">
                <a:latin typeface="Times New Roman" pitchFamily="18" charset="0"/>
                <a:cs typeface="Times New Roman" pitchFamily="18" charset="0"/>
              </a:rPr>
              <a:t>Культурне життя та освіта</a:t>
            </a:r>
          </a:p>
          <a:p>
            <a:pPr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Єврейська громада приділяла значну увагу освіті та культурі. Функціонували :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школи та релігійні навчальні заклади; 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бібліотеки; 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благодійні організації. </a:t>
            </a:r>
          </a:p>
          <a:p>
            <a:pPr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Освіта вважалася важливим чинником соціального розвитку та збереження ідентичності.</a:t>
            </a:r>
            <a:endParaRPr lang="uk-UA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75856" y="2564904"/>
            <a:ext cx="5544616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До 1 січня 1896 року у губернському місті функціонували 3 Талмуд-Тори. У першій - хлопчиків -87; при Набережній синагозі - хлопчиків-62; при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Забалківській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синагозі - хлопчиків - 52. Навчали в них грамоті та ремеслам. Утримувалися вони коштом єврейських громад.</a:t>
            </a:r>
          </a:p>
          <a:p>
            <a:pPr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   Функціонували чотири школи грамотності, які утримуються приватними коштами (Свердлова, Харитонова,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Фіша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Нелькина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) — у яких навчалося 108 хлопчиків.</a:t>
            </a:r>
          </a:p>
          <a:p>
            <a:pPr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    Школа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Комана-професійна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, де крім грамоти навчалися рукоділля 100 учениць.</a:t>
            </a:r>
          </a:p>
          <a:p>
            <a:pPr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   Працювало тридцять хедерів – шкіл початкової освіти</a:t>
            </a:r>
            <a:endParaRPr lang="uk-UA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04664"/>
            <a:ext cx="2305957" cy="15373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796136" y="2109784"/>
            <a:ext cx="2502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Колишній єврейський технікум </a:t>
            </a:r>
          </a:p>
          <a:p>
            <a:r>
              <a:rPr lang="uk-UA" sz="1200" dirty="0" err="1" smtClean="0">
                <a:latin typeface="Times New Roman" pitchFamily="18" charset="0"/>
                <a:cs typeface="Times New Roman" pitchFamily="18" charset="0"/>
              </a:rPr>
              <a:t>сільгоспмеханізації</a:t>
            </a:r>
            <a:endParaRPr lang="uk-UA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03651" y="1844824"/>
            <a:ext cx="12028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ул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Гоголя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14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436" y="2640974"/>
            <a:ext cx="2077284" cy="15206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467" y="4161600"/>
            <a:ext cx="2033389" cy="14752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301208"/>
            <a:ext cx="1916619" cy="13904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155" y="5382796"/>
            <a:ext cx="1863141" cy="13516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946520" y="5479783"/>
            <a:ext cx="20396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вул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Шолом-Алейхема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83896" y="5787560"/>
            <a:ext cx="16041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Єврейський провулок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840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" r="133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476672"/>
            <a:ext cx="471601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b="1" i="1" dirty="0" smtClean="0">
                <a:latin typeface="Times New Roman" pitchFamily="18" charset="0"/>
                <a:cs typeface="Times New Roman" pitchFamily="18" charset="0"/>
              </a:rPr>
              <a:t>Взаємний вплив культур</a:t>
            </a:r>
          </a:p>
          <a:p>
            <a:pPr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Єврейська громада взаємодіяла з українцями, росіянами та іншими народами. Це проявлялося у: 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спільній економічній діяльності;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культурному обміні; 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взаємному впливі традицій і звичаїв. </a:t>
            </a:r>
          </a:p>
          <a:p>
            <a:pPr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Таким чином формувалося мультикультурне середовище міста.</a:t>
            </a:r>
            <a:endParaRPr lang="uk-UA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2420888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  Цікаві підсумки виборів у першу міську Державну думу 1871 року. Християн було 55, юдеїв-17. У 1875-1879 роках, відповідно: 53 і 19. Найбільше представництво євреїв у міській думі спостерігалося у 1888-1892 роках - 23 (за 49 християн).</a:t>
            </a:r>
            <a:endParaRPr lang="uk-UA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118" y="327635"/>
            <a:ext cx="2162547" cy="14416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463211" y="771485"/>
            <a:ext cx="12053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Колишній </a:t>
            </a:r>
          </a:p>
          <a:p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готель </a:t>
            </a:r>
          </a:p>
          <a:p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"Новий Берлін"</a:t>
            </a:r>
            <a:endParaRPr lang="uk-UA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940152" y="1807871"/>
            <a:ext cx="201048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Ар.єврей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Давид Пейсахович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39350" y="1630833"/>
            <a:ext cx="19038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uk-UA" sz="1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ул.М.Грушевського</a:t>
            </a:r>
            <a:r>
              <a:rPr lang="uk-UA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26</a:t>
            </a:r>
            <a:endParaRPr lang="uk-UA" sz="1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96541" y="3921521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На початку 1830 р. було відкрито першу єврейську лікарню. У 1903 р. сестри Євгенія та Фані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Диканські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створили офтальмологічний диспансер. Тут, як і у численних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богодельнях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, надавалася безкоштовна медична допомога найбіднішим верствам єврейського населення губернії. Працювало «Суспільство допомоги нужденним іудейського віросповідання»</a:t>
            </a:r>
            <a:endParaRPr lang="uk-UA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42" y="3990548"/>
            <a:ext cx="2914650" cy="19240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078" y="2096772"/>
            <a:ext cx="2736304" cy="17908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840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" r="133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5562" y="548680"/>
            <a:ext cx="828092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  Про відкриття міського банку ще на початку 1860 року міське суспільство довго й завзято клопотало, але за відсутністю вільних коштів відкриття банку не могло відбутися. Який стояв у 1872-1875 роках на чолі міського управління міський голова А.І.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Волохін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виявив, що власники лісопильного та борошномельного заводів брати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Вайнштейни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багато років безоплатно користуються великою ділянкою землі, що належить місту. Тоді й дійшли згоди, що брати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Вайнштейни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отримають цю ділянку за одноразову плату в двадцять тисяч рублів. Угода відбулася.</a:t>
            </a:r>
          </a:p>
          <a:p>
            <a:pPr algn="just"/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Міська дума прийняла ухвалу про відкриття громадського банку, який розпочав свою діяльність з 1 січня 1874 року. До цього часу вже діяли дві банкірські контори Лівшиця та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Беновича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які з успіхом включилися до банківських операцій.</a:t>
            </a:r>
          </a:p>
          <a:p>
            <a:pPr algn="just"/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   Цей і подібні йому факти свідчить про те, що єврейський капітал грав значну роль у фінансовому житті міста, а також у розвитку промисловості.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724" y="4484037"/>
            <a:ext cx="2914650" cy="19431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93724" y="5877272"/>
            <a:ext cx="31683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Колишній будинок єврейського банкіра </a:t>
            </a:r>
            <a:r>
              <a:rPr lang="uk-UA" sz="1400" dirty="0" err="1" smtClean="0">
                <a:latin typeface="Times New Roman" pitchFamily="18" charset="0"/>
                <a:cs typeface="Times New Roman" pitchFamily="18" charset="0"/>
              </a:rPr>
              <a:t>Беновича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076" y="4472781"/>
            <a:ext cx="2914650" cy="19431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662076" y="6334780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колишній будинок єврея О.С.</a:t>
            </a:r>
            <a:r>
              <a:rPr lang="uk-UA" sz="1400" dirty="0" err="1" smtClean="0">
                <a:latin typeface="Times New Roman" pitchFamily="18" charset="0"/>
                <a:cs typeface="Times New Roman" pitchFamily="18" charset="0"/>
              </a:rPr>
              <a:t>Ліфшиця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29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" r="1339"/>
          <a:stretch/>
        </p:blipFill>
        <p:spPr bwMode="auto">
          <a:xfrm>
            <a:off x="0" y="15034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620688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uk-UA" sz="1600" b="1" i="1" dirty="0" smtClean="0">
                <a:latin typeface="Times New Roman" pitchFamily="18" charset="0"/>
                <a:cs typeface="Times New Roman" pitchFamily="18" charset="0"/>
              </a:rPr>
              <a:t>Трагічні сторінки історії</a:t>
            </a:r>
          </a:p>
          <a:p>
            <a:pPr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Під час Другої світової війни єврейська громада Херсона зазнала катастрофічних втрат. У 1941 році після окупації міста :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було створено гетто;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проводилися масові розстріли;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загинуло близько 10 тисяч євреїв.</a:t>
            </a:r>
          </a:p>
          <a:p>
            <a:pPr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Ці події стали однією з найтрагічніших сторінок історії міста.</a:t>
            </a:r>
            <a:endParaRPr lang="uk-UA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873443"/>
            <a:ext cx="3575160" cy="20110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280344" y="769384"/>
            <a:ext cx="3376173" cy="25321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1626" y="3972460"/>
            <a:ext cx="3278049" cy="2158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5018982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Чотири вулиці у центрі Херсона в серпні 1941 року стали останнім місцем проживання для більше ніж п'яти тисяч євреїв. Їх розстріляли наприкінці вересня того ж року за містом.</a:t>
            </a:r>
            <a:endParaRPr lang="uk-UA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40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" r="133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2" t="7811" b="7257"/>
          <a:stretch/>
        </p:blipFill>
        <p:spPr bwMode="auto">
          <a:xfrm>
            <a:off x="4860032" y="620688"/>
            <a:ext cx="3653498" cy="22259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549757" y="2783659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Задокументовані злочини нацистів у Херсоні. Місця масових розстрілів мирних жителів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22" t="12789" r="5365" b="11123"/>
          <a:stretch/>
        </p:blipFill>
        <p:spPr bwMode="auto">
          <a:xfrm>
            <a:off x="971600" y="609140"/>
            <a:ext cx="3359481" cy="22614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07926" y="2870577"/>
            <a:ext cx="337188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Школярі та вчителі, закатовані нацистами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501008"/>
            <a:ext cx="3128864" cy="23038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07926" y="5804878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Протитанковий рів біля села </a:t>
            </a:r>
            <a:r>
              <a:rPr lang="uk-UA" sz="1400" dirty="0" err="1" smtClean="0">
                <a:latin typeface="Times New Roman" pitchFamily="18" charset="0"/>
                <a:cs typeface="Times New Roman" pitchFamily="18" charset="0"/>
              </a:rPr>
              <a:t>Рожнівка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– місце</a:t>
            </a:r>
          </a:p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dirty="0" err="1" smtClean="0">
                <a:latin typeface="Times New Roman" pitchFamily="18" charset="0"/>
                <a:cs typeface="Times New Roman" pitchFamily="18" charset="0"/>
              </a:rPr>
              <a:t>розтрілу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нацистами євреїв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603113"/>
            <a:ext cx="3148608" cy="22323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932040" y="5832875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Паспорти жертв нацистських</a:t>
            </a:r>
          </a:p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розстрілів у протитанкових ровах </a:t>
            </a:r>
          </a:p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біля сіл </a:t>
            </a:r>
            <a:r>
              <a:rPr lang="uk-UA" sz="1400" dirty="0" err="1" smtClean="0">
                <a:latin typeface="Times New Roman" pitchFamily="18" charset="0"/>
                <a:cs typeface="Times New Roman" pitchFamily="18" charset="0"/>
              </a:rPr>
              <a:t>Зеленівка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uk-UA" sz="1400" dirty="0" err="1" smtClean="0">
                <a:latin typeface="Times New Roman" pitchFamily="18" charset="0"/>
                <a:cs typeface="Times New Roman" pitchFamily="18" charset="0"/>
              </a:rPr>
              <a:t>Рожнівка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20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" r="133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0688"/>
            <a:ext cx="2448272" cy="2350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2984436"/>
            <a:ext cx="32941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Акт про розстріл єврейської родини </a:t>
            </a:r>
            <a:r>
              <a:rPr lang="uk-UA" sz="1200" dirty="0" err="1" smtClean="0">
                <a:latin typeface="Times New Roman" pitchFamily="18" charset="0"/>
                <a:cs typeface="Times New Roman" pitchFamily="18" charset="0"/>
              </a:rPr>
              <a:t>Якубсон</a:t>
            </a:r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 у </a:t>
            </a:r>
          </a:p>
          <a:p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м. Херсоні під час нацистської окупації. </a:t>
            </a:r>
          </a:p>
          <a:p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Акт складено 15 червня 1944 р.</a:t>
            </a:r>
            <a:endParaRPr lang="uk-UA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499" y="490330"/>
            <a:ext cx="2015082" cy="2719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795390" y="320947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Акт про розстріл єврейської родини Прокопенко</a:t>
            </a:r>
          </a:p>
          <a:p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 у м. Херсоні під час нацистської окупації.</a:t>
            </a:r>
          </a:p>
          <a:p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 Акт складено 5 червня 1944 р.</a:t>
            </a:r>
            <a:endParaRPr lang="uk-UA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609654"/>
            <a:ext cx="1960240" cy="25319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406480" y="3537080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Заява мешканця м. Херсона </a:t>
            </a:r>
          </a:p>
          <a:p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Сили Миколи Опанасовича </a:t>
            </a:r>
          </a:p>
          <a:p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про розстріл окупантами його </a:t>
            </a:r>
          </a:p>
          <a:p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сина за перевезення єврейської </a:t>
            </a:r>
          </a:p>
          <a:p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родини до м. Одеси. Складено у 1944 р.</a:t>
            </a:r>
            <a:endParaRPr lang="uk-UA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068" y="3995877"/>
            <a:ext cx="3143672" cy="20974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630335" y="6093296"/>
            <a:ext cx="26034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Єврейські волонтери біля</a:t>
            </a:r>
          </a:p>
          <a:p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 пам'ятного знаку жертвам </a:t>
            </a:r>
          </a:p>
          <a:p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Голокосту у </a:t>
            </a:r>
            <a:r>
              <a:rPr lang="uk-UA" sz="1200" dirty="0" err="1" smtClean="0">
                <a:latin typeface="Times New Roman" pitchFamily="18" charset="0"/>
                <a:cs typeface="Times New Roman" pitchFamily="18" charset="0"/>
              </a:rPr>
              <a:t>Зеленівці</a:t>
            </a:r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. 2018 рік.</a:t>
            </a:r>
            <a:endParaRPr lang="uk-UA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89" y="3855807"/>
            <a:ext cx="3061129" cy="2097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3" y="4623440"/>
            <a:ext cx="2264577" cy="1793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29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" r="133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99592" y="476672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uk-UA" sz="1600" b="1" i="1" dirty="0" smtClean="0">
                <a:latin typeface="Times New Roman" pitchFamily="18" charset="0"/>
                <a:cs typeface="Times New Roman" pitchFamily="18" charset="0"/>
              </a:rPr>
              <a:t>Сучасний стан громади.</a:t>
            </a:r>
          </a:p>
          <a:p>
            <a:pPr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Сьогодні єврейська громада Херсона відроджується, зберігаючи традиції та культурну спадщину. Проводяться релігійні свята, зокрема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Пурім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, що свідчить про духовну стійкість громади навіть у складних умовах.</a:t>
            </a:r>
            <a:endParaRPr lang="uk-UA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768444"/>
            <a:ext cx="2555776" cy="12778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988840"/>
            <a:ext cx="3851920" cy="19259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55" y="4022908"/>
            <a:ext cx="2664296" cy="19419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34" b="20188"/>
          <a:stretch/>
        </p:blipFill>
        <p:spPr bwMode="auto">
          <a:xfrm>
            <a:off x="5868144" y="4204755"/>
            <a:ext cx="3101802" cy="2164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872" y="4437111"/>
            <a:ext cx="2198787" cy="21987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184899"/>
            <a:ext cx="1721564" cy="17299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344368" y="2564904"/>
            <a:ext cx="1682448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1400" b="1" i="1" dirty="0">
                <a:latin typeface="+mj-lt"/>
              </a:rPr>
              <a:t>Моше́ </a:t>
            </a:r>
            <a:r>
              <a:rPr lang="vi-VN" sz="1400" b="1" i="1" dirty="0" smtClean="0">
                <a:latin typeface="+mj-lt"/>
              </a:rPr>
              <a:t>Шаре́т</a:t>
            </a:r>
            <a:r>
              <a:rPr lang="uk-UA" sz="1400" b="1" i="1" dirty="0" smtClean="0">
                <a:latin typeface="+mj-lt"/>
              </a:rPr>
              <a:t> </a:t>
            </a:r>
          </a:p>
          <a:p>
            <a:r>
              <a:rPr lang="uk-UA" sz="1400" dirty="0" smtClean="0">
                <a:latin typeface="+mj-lt"/>
              </a:rPr>
              <a:t> народився у місті </a:t>
            </a:r>
          </a:p>
          <a:p>
            <a:r>
              <a:rPr lang="uk-UA" sz="1400" dirty="0" smtClean="0">
                <a:latin typeface="+mj-lt"/>
              </a:rPr>
              <a:t>Херсоні, </a:t>
            </a:r>
          </a:p>
          <a:p>
            <a:r>
              <a:rPr lang="uk-UA" sz="1400" dirty="0" smtClean="0">
                <a:latin typeface="+mj-lt"/>
              </a:rPr>
              <a:t>ІІ </a:t>
            </a:r>
            <a:r>
              <a:rPr lang="uk-UA" sz="1400" dirty="0" err="1" smtClean="0">
                <a:latin typeface="+mj-lt"/>
              </a:rPr>
              <a:t>прем</a:t>
            </a:r>
            <a:r>
              <a:rPr lang="en-US" sz="1400" dirty="0" smtClean="0">
                <a:latin typeface="+mj-lt"/>
              </a:rPr>
              <a:t>’</a:t>
            </a:r>
            <a:r>
              <a:rPr lang="uk-UA" sz="1400" dirty="0" err="1" smtClean="0">
                <a:latin typeface="+mj-lt"/>
              </a:rPr>
              <a:t>єр</a:t>
            </a:r>
            <a:r>
              <a:rPr lang="uk-UA" sz="1400" dirty="0" smtClean="0">
                <a:latin typeface="+mj-lt"/>
              </a:rPr>
              <a:t> – міністр </a:t>
            </a:r>
          </a:p>
          <a:p>
            <a:r>
              <a:rPr lang="uk-UA" sz="1400" dirty="0" err="1" smtClean="0">
                <a:latin typeface="+mj-lt"/>
              </a:rPr>
              <a:t>Ізраілю</a:t>
            </a:r>
            <a:r>
              <a:rPr lang="uk-UA" sz="1400" dirty="0" smtClean="0">
                <a:latin typeface="+mj-lt"/>
              </a:rPr>
              <a:t> </a:t>
            </a:r>
            <a:endParaRPr lang="ru-RU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3920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" r="1339"/>
          <a:stretch/>
        </p:blipFill>
        <p:spPr bwMode="auto">
          <a:xfrm>
            <a:off x="0" y="395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604365"/>
            <a:ext cx="4464496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Перша синагога Херсона була побудована на пожертвування парафіян у 1780 році. Знаходилася вона у дворі на розі Європейської та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Воронцовської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вулиць і називалася «Велика хоральна синагога». Через півстоліття в місті налічувалося понад 30 синагог і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молельних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будинків. Лише одна з них – синагога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Хабад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1 – вціліла у вогні революцій та воєн і функціонує й досі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11960" y="4869160"/>
            <a:ext cx="4572000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Сьогодні діє синагога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Хабад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на вул. Театральній, 27, яка є центром релігійного та культурного життя общини.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692696"/>
            <a:ext cx="2880320" cy="17712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20" y="3718240"/>
            <a:ext cx="2664296" cy="19829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659360"/>
            <a:ext cx="3242692" cy="21617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687" y="2934477"/>
            <a:ext cx="2695136" cy="18122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29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" r="133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12688" y="548680"/>
            <a:ext cx="4572000" cy="233910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Община підтримується центром "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Хесед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Шмуель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" та Федерацією єврейських громад України, надаючи благодійну допомогу та культурні програми. За даними на початок 2000-х, у Херсоні проживало близько 6 тис. євреїв, хоча еміграція зменшила ці цифри. У 2025 році синагога зазнала пошкоджень від російського обстрілу касетним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боєприпасом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69" t="18866" r="23931" b="2001"/>
          <a:stretch/>
        </p:blipFill>
        <p:spPr bwMode="auto">
          <a:xfrm>
            <a:off x="5652120" y="584793"/>
            <a:ext cx="2643525" cy="2431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212976"/>
            <a:ext cx="2207320" cy="316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64904"/>
            <a:ext cx="3716906" cy="2049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644587"/>
            <a:ext cx="3655539" cy="1861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832" y="3552530"/>
            <a:ext cx="2829602" cy="21231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29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" r="1339"/>
          <a:stretch/>
        </p:blipFill>
        <p:spPr bwMode="auto">
          <a:xfrm>
            <a:off x="-68854" y="-27384"/>
            <a:ext cx="9212853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71600" y="5237336"/>
            <a:ext cx="76328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Отже, єврейська громада відіграла важливу роль у розвитку Херсона. Вона вплинула на економіку, культуру та соціальне життя міста. Взаємний вплив культур різних національностей сприяв формуванню унікального мультикультурного середовища. Збереження історичної пам’яті про єврейську громаду є важливим завданням сучасного суспільства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75856" y="6395"/>
            <a:ext cx="245458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Висновки</a:t>
            </a:r>
            <a:endParaRPr lang="uk-UA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2257" y="620688"/>
            <a:ext cx="7822191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У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проведеного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поставлених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завдань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зроблено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висновки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Проаналізовано історію виникнення єврейської громади Херсона. Встановлено, що громада сформувалася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наприкінці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XVIII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століття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заснування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міста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набула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активного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XIX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столітті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Вона стала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невід’ємною частиною міського середовища, створивши власні релігійні, освітні та громадські інституції.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Охарактеризовано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соціально-економічну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діяльність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громади. З’ясовано, що єврейське населення відігравало важливу роль у розвитку торгівлі, ремесел і підприємництва. Його діяльність сприяла формуванню економічної інфраструктури міста та інтеграції Херсона у ширині торговельних зв’язків.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Досліджено культурні особливості єврейської громади. Визначено, що громада зберігала свою культурну ідентичність через мову, релігійні традиції, систему освіти та культурні інституції. Водночас вона активно взаємодіяла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іншими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культурами, не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втрачаючи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власної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самобутності.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Визначено взаємний вплив культур різних національностей.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Доведено, що співіснування різних етнічних груп у Херсоні сприяло взаємному культурному збагаченню. Це проявлялося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побуті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мовних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запозиченнях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традиціях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мистецтві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та економічній діяльності, що в цілому формувало мультикультурне середовище міста.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Узагальнено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Підсумовано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єврейська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громада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важливим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чинником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історичного розвитку Херсона, впливаючи на його економічний, соціальний та культурний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Попри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трагічні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події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XX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століття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зокрема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Голокост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культурна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спадщина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громади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зберігає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своє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сьогодні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129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" r="133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86000" y="282564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Список літератури та джерел : 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836712"/>
            <a:ext cx="813690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АНДРЄЄВ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В. “Мала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енциклопедія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херсонського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єврейства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” /В.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Андрєєв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//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Південний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архів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Історичні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науки. – Херсон, 2006. –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XXI. –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С. 188-189.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АНДРЄЄВА С. С.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Національний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єврейського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міста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Херсона 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кінець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XYIII - 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початок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XX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ст.) /С. С.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Андреєва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О.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Шкворець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//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Південний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архів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Історичні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науки. – Херсон, 2003. –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XIII. –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С. 122-133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3. АСЛАМОВА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Єврейска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школа “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Хабат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” /Т.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Асламова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Т.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Гойдайна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//От А до Я. – 2006. – 26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жов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(№43). - С.9.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ГЕТТО //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Діти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війни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Херсонщини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– Херсон, 2010. – С.28-30.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ГРИНЕВИЧ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Л. В.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Євреї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Україні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/Л. В. Гриневич, В.А. Гриневич //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Енциклопедія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історії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– К., 2005. – Т.3. – С.72-88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6.ДЗИГАРЕНКО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Г. Синагоги Херсона /Г.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Дзигаренко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//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Вік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: час,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події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люди. – 2009. – 9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квіт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.(№14). – С.1,6.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ЄВРЕЇ 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Херсонщини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Кн.3 /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ред.С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Модієвський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-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Ашкелон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Ізраиль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], 2001. - 196 с.: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Серія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книг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Долі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та люди”).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ХЄБОЦ “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Хесед-Шмуель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НЕПОМНЯЩИЙ Б. З. Херсон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єврейський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трагедії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долв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: /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Борис Непомнящий . – Херсон: Олди-плюс, 2004.- 340 с.: фот. – Прим.: с. 326-328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ДОКУМЕНТИ про масові розстріли єврейського населення фашистськими окупантами в районах Херсонщини. 1941-1942 рр. – Ф.Р-1479, оп.1, спр.2, арк. 30, 52-53, 71, 73, 76; спр.37, арк. 2, 6, 53, 62-62 </a:t>
            </a:r>
            <a:r>
              <a:rPr lang="uk-UA" sz="1400" dirty="0" err="1">
                <a:latin typeface="Times New Roman" pitchFamily="18" charset="0"/>
                <a:cs typeface="Times New Roman" pitchFamily="18" charset="0"/>
              </a:rPr>
              <a:t>зв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.; спр.118, арк. 52; спр.38, арк. 6; спр.54, арк. 3, 4; спр.121, арк. 1-3; Ф.Р-2384, оп.1, спр.2, арк. 8-197; спр.5, арк. 2-20; спр.9, арк. 12.</a:t>
            </a:r>
          </a:p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10. ВІДОМОСТІ 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про розстріли євреїв на території Херсонської області в роки окупації. 1941-1942 рр. – Ф.Р-1479, оп.1, спр.1, арк. 25; спр.36, арк. 5, 8, 73; спр.64, арк. 2, 4, 5; спр.84, арк. 1, 9, 25; спр.158, арк. 8, 15, 19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11. </a:t>
            </a:r>
            <a:r>
              <a:rPr lang="en-US" sz="1400" dirty="0">
                <a:latin typeface="Times New Roman" pitchFamily="18" charset="0"/>
                <a:cs typeface="Times New Roman" pitchFamily="18" charset="0"/>
                <a:hlinkClick r:id="rId3"/>
              </a:rPr>
              <a:t>https://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3"/>
              </a:rPr>
              <a:t>myshtetl.org/odesskaja/kherson.html</a:t>
            </a:r>
            <a:endParaRPr lang="uk-UA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29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1996</Words>
  <Application>Microsoft Office PowerPoint</Application>
  <PresentationFormat>Экран (4:3)</PresentationFormat>
  <Paragraphs>143</Paragraphs>
  <Slides>15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28</cp:revision>
  <dcterms:created xsi:type="dcterms:W3CDTF">2026-04-19T20:48:16Z</dcterms:created>
  <dcterms:modified xsi:type="dcterms:W3CDTF">2026-04-22T21:33:37Z</dcterms:modified>
</cp:coreProperties>
</file>