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1" r:id="rId1"/>
  </p:sldMasterIdLst>
  <p:notesMasterIdLst>
    <p:notesMasterId r:id="rId16"/>
  </p:notesMasterIdLst>
  <p:sldIdLst>
    <p:sldId id="256" r:id="rId2"/>
    <p:sldId id="270" r:id="rId3"/>
    <p:sldId id="285" r:id="rId4"/>
    <p:sldId id="296" r:id="rId5"/>
    <p:sldId id="293" r:id="rId6"/>
    <p:sldId id="295" r:id="rId7"/>
    <p:sldId id="297" r:id="rId8"/>
    <p:sldId id="298" r:id="rId9"/>
    <p:sldId id="299" r:id="rId10"/>
    <p:sldId id="300" r:id="rId11"/>
    <p:sldId id="301" r:id="rId12"/>
    <p:sldId id="302" r:id="rId13"/>
    <p:sldId id="303" r:id="rId14"/>
    <p:sldId id="267"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38" autoAdjust="0"/>
  </p:normalViewPr>
  <p:slideViewPr>
    <p:cSldViewPr>
      <p:cViewPr varScale="1">
        <p:scale>
          <a:sx n="60" d="100"/>
          <a:sy n="60" d="100"/>
        </p:scale>
        <p:origin x="768"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_____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______Microsoft_Excel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______Microsoft_Excel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uk-UA"/>
              <a:t>Графік</a:t>
            </a:r>
            <a:r>
              <a:rPr lang="uk-UA" baseline="0"/>
              <a:t> залежності кількості сонячних плям у липні від кількості днів на основі власних спостережень і </a:t>
            </a:r>
            <a:r>
              <a:rPr lang="en-US" baseline="0"/>
              <a:t>SIDC</a:t>
            </a:r>
            <a:endParaRPr lang="uk-UA"/>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uk-UA"/>
        </a:p>
      </c:txPr>
    </c:title>
    <c:autoTitleDeleted val="0"/>
    <c:plotArea>
      <c:layout>
        <c:manualLayout>
          <c:layoutTarget val="inner"/>
          <c:xMode val="edge"/>
          <c:yMode val="edge"/>
          <c:x val="0.10408102803392216"/>
          <c:y val="0.20638373610726576"/>
          <c:w val="0.73207260059623214"/>
          <c:h val="0.60217020493369389"/>
        </c:manualLayout>
      </c:layout>
      <c:scatterChart>
        <c:scatterStyle val="smoothMarker"/>
        <c:varyColors val="0"/>
        <c:ser>
          <c:idx val="0"/>
          <c:order val="0"/>
          <c:tx>
            <c:v>дані спостережень</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Sheet1!$P$2:$P$27</c:f>
              <c:numCache>
                <c:formatCode>General</c:formatCode>
                <c:ptCount val="26"/>
                <c:pt idx="0">
                  <c:v>5</c:v>
                </c:pt>
                <c:pt idx="1">
                  <c:v>6</c:v>
                </c:pt>
                <c:pt idx="2">
                  <c:v>7</c:v>
                </c:pt>
                <c:pt idx="3">
                  <c:v>8</c:v>
                </c:pt>
                <c:pt idx="4">
                  <c:v>9</c:v>
                </c:pt>
                <c:pt idx="5">
                  <c:v>10</c:v>
                </c:pt>
                <c:pt idx="6">
                  <c:v>11</c:v>
                </c:pt>
                <c:pt idx="7">
                  <c:v>12</c:v>
                </c:pt>
                <c:pt idx="8">
                  <c:v>13</c:v>
                </c:pt>
                <c:pt idx="9">
                  <c:v>14</c:v>
                </c:pt>
                <c:pt idx="10">
                  <c:v>15</c:v>
                </c:pt>
                <c:pt idx="11">
                  <c:v>16</c:v>
                </c:pt>
                <c:pt idx="12">
                  <c:v>18</c:v>
                </c:pt>
                <c:pt idx="13">
                  <c:v>19</c:v>
                </c:pt>
                <c:pt idx="14">
                  <c:v>20</c:v>
                </c:pt>
                <c:pt idx="15">
                  <c:v>21</c:v>
                </c:pt>
                <c:pt idx="16">
                  <c:v>22</c:v>
                </c:pt>
                <c:pt idx="17">
                  <c:v>23</c:v>
                </c:pt>
                <c:pt idx="18">
                  <c:v>24</c:v>
                </c:pt>
                <c:pt idx="19">
                  <c:v>25</c:v>
                </c:pt>
                <c:pt idx="20">
                  <c:v>26</c:v>
                </c:pt>
                <c:pt idx="21">
                  <c:v>27</c:v>
                </c:pt>
                <c:pt idx="22">
                  <c:v>28</c:v>
                </c:pt>
                <c:pt idx="23">
                  <c:v>29</c:v>
                </c:pt>
                <c:pt idx="24">
                  <c:v>30</c:v>
                </c:pt>
                <c:pt idx="25">
                  <c:v>31</c:v>
                </c:pt>
              </c:numCache>
            </c:numRef>
          </c:xVal>
          <c:yVal>
            <c:numRef>
              <c:f>Sheet1!$Q$2:$Q$27</c:f>
              <c:numCache>
                <c:formatCode>General</c:formatCode>
                <c:ptCount val="26"/>
                <c:pt idx="0">
                  <c:v>8</c:v>
                </c:pt>
                <c:pt idx="1">
                  <c:v>7</c:v>
                </c:pt>
                <c:pt idx="2">
                  <c:v>7</c:v>
                </c:pt>
                <c:pt idx="3">
                  <c:v>5</c:v>
                </c:pt>
                <c:pt idx="4">
                  <c:v>3</c:v>
                </c:pt>
                <c:pt idx="5">
                  <c:v>6</c:v>
                </c:pt>
                <c:pt idx="6">
                  <c:v>8</c:v>
                </c:pt>
                <c:pt idx="7">
                  <c:v>8</c:v>
                </c:pt>
                <c:pt idx="8">
                  <c:v>12</c:v>
                </c:pt>
                <c:pt idx="9">
                  <c:v>9</c:v>
                </c:pt>
                <c:pt idx="10">
                  <c:v>14</c:v>
                </c:pt>
                <c:pt idx="11">
                  <c:v>20</c:v>
                </c:pt>
                <c:pt idx="12">
                  <c:v>12</c:v>
                </c:pt>
                <c:pt idx="13">
                  <c:v>11</c:v>
                </c:pt>
                <c:pt idx="14">
                  <c:v>10</c:v>
                </c:pt>
                <c:pt idx="15">
                  <c:v>5</c:v>
                </c:pt>
                <c:pt idx="16">
                  <c:v>7</c:v>
                </c:pt>
                <c:pt idx="17">
                  <c:v>10</c:v>
                </c:pt>
                <c:pt idx="18">
                  <c:v>10</c:v>
                </c:pt>
                <c:pt idx="19">
                  <c:v>12</c:v>
                </c:pt>
                <c:pt idx="20">
                  <c:v>14</c:v>
                </c:pt>
                <c:pt idx="21">
                  <c:v>6</c:v>
                </c:pt>
                <c:pt idx="22">
                  <c:v>8</c:v>
                </c:pt>
                <c:pt idx="23">
                  <c:v>10</c:v>
                </c:pt>
                <c:pt idx="24">
                  <c:v>12</c:v>
                </c:pt>
                <c:pt idx="25">
                  <c:v>7</c:v>
                </c:pt>
              </c:numCache>
            </c:numRef>
          </c:yVal>
          <c:smooth val="1"/>
          <c:extLst>
            <c:ext xmlns:c16="http://schemas.microsoft.com/office/drawing/2014/chart" uri="{C3380CC4-5D6E-409C-BE32-E72D297353CC}">
              <c16:uniqueId val="{00000000-AED2-47E4-9BB1-4564934CA201}"/>
            </c:ext>
          </c:extLst>
        </c:ser>
        <c:ser>
          <c:idx val="1"/>
          <c:order val="1"/>
          <c:tx>
            <c:v>SIDC</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Sheet1!$P$2:$P$27</c:f>
              <c:numCache>
                <c:formatCode>General</c:formatCode>
                <c:ptCount val="26"/>
                <c:pt idx="0">
                  <c:v>5</c:v>
                </c:pt>
                <c:pt idx="1">
                  <c:v>6</c:v>
                </c:pt>
                <c:pt idx="2">
                  <c:v>7</c:v>
                </c:pt>
                <c:pt idx="3">
                  <c:v>8</c:v>
                </c:pt>
                <c:pt idx="4">
                  <c:v>9</c:v>
                </c:pt>
                <c:pt idx="5">
                  <c:v>10</c:v>
                </c:pt>
                <c:pt idx="6">
                  <c:v>11</c:v>
                </c:pt>
                <c:pt idx="7">
                  <c:v>12</c:v>
                </c:pt>
                <c:pt idx="8">
                  <c:v>13</c:v>
                </c:pt>
                <c:pt idx="9">
                  <c:v>14</c:v>
                </c:pt>
                <c:pt idx="10">
                  <c:v>15</c:v>
                </c:pt>
                <c:pt idx="11">
                  <c:v>16</c:v>
                </c:pt>
                <c:pt idx="12">
                  <c:v>18</c:v>
                </c:pt>
                <c:pt idx="13">
                  <c:v>19</c:v>
                </c:pt>
                <c:pt idx="14">
                  <c:v>20</c:v>
                </c:pt>
                <c:pt idx="15">
                  <c:v>21</c:v>
                </c:pt>
                <c:pt idx="16">
                  <c:v>22</c:v>
                </c:pt>
                <c:pt idx="17">
                  <c:v>23</c:v>
                </c:pt>
                <c:pt idx="18">
                  <c:v>24</c:v>
                </c:pt>
                <c:pt idx="19">
                  <c:v>25</c:v>
                </c:pt>
                <c:pt idx="20">
                  <c:v>26</c:v>
                </c:pt>
                <c:pt idx="21">
                  <c:v>27</c:v>
                </c:pt>
                <c:pt idx="22">
                  <c:v>28</c:v>
                </c:pt>
                <c:pt idx="23">
                  <c:v>29</c:v>
                </c:pt>
                <c:pt idx="24">
                  <c:v>30</c:v>
                </c:pt>
                <c:pt idx="25">
                  <c:v>31</c:v>
                </c:pt>
              </c:numCache>
            </c:numRef>
          </c:xVal>
          <c:yVal>
            <c:numRef>
              <c:f>Sheet1!$R$2:$R$27</c:f>
              <c:numCache>
                <c:formatCode>General</c:formatCode>
                <c:ptCount val="26"/>
                <c:pt idx="0">
                  <c:v>19</c:v>
                </c:pt>
                <c:pt idx="1">
                  <c:v>27</c:v>
                </c:pt>
                <c:pt idx="2">
                  <c:v>36</c:v>
                </c:pt>
                <c:pt idx="3">
                  <c:v>45</c:v>
                </c:pt>
                <c:pt idx="4">
                  <c:v>52</c:v>
                </c:pt>
                <c:pt idx="5">
                  <c:v>42</c:v>
                </c:pt>
                <c:pt idx="6">
                  <c:v>44</c:v>
                </c:pt>
                <c:pt idx="7">
                  <c:v>61</c:v>
                </c:pt>
                <c:pt idx="8">
                  <c:v>77</c:v>
                </c:pt>
                <c:pt idx="9">
                  <c:v>64</c:v>
                </c:pt>
                <c:pt idx="10">
                  <c:v>66</c:v>
                </c:pt>
                <c:pt idx="11">
                  <c:v>114</c:v>
                </c:pt>
                <c:pt idx="12">
                  <c:v>86</c:v>
                </c:pt>
                <c:pt idx="13">
                  <c:v>61</c:v>
                </c:pt>
                <c:pt idx="14">
                  <c:v>39</c:v>
                </c:pt>
                <c:pt idx="15">
                  <c:v>52</c:v>
                </c:pt>
                <c:pt idx="16">
                  <c:v>38</c:v>
                </c:pt>
                <c:pt idx="17">
                  <c:v>44</c:v>
                </c:pt>
                <c:pt idx="18">
                  <c:v>45</c:v>
                </c:pt>
                <c:pt idx="19">
                  <c:v>57</c:v>
                </c:pt>
                <c:pt idx="20">
                  <c:v>54</c:v>
                </c:pt>
                <c:pt idx="21">
                  <c:v>35</c:v>
                </c:pt>
                <c:pt idx="22">
                  <c:v>32</c:v>
                </c:pt>
                <c:pt idx="23">
                  <c:v>53</c:v>
                </c:pt>
                <c:pt idx="24">
                  <c:v>69</c:v>
                </c:pt>
                <c:pt idx="25">
                  <c:v>73</c:v>
                </c:pt>
              </c:numCache>
            </c:numRef>
          </c:yVal>
          <c:smooth val="1"/>
          <c:extLst>
            <c:ext xmlns:c16="http://schemas.microsoft.com/office/drawing/2014/chart" uri="{C3380CC4-5D6E-409C-BE32-E72D297353CC}">
              <c16:uniqueId val="{00000001-AED2-47E4-9BB1-4564934CA201}"/>
            </c:ext>
          </c:extLst>
        </c:ser>
        <c:dLbls>
          <c:showLegendKey val="0"/>
          <c:showVal val="0"/>
          <c:showCatName val="0"/>
          <c:showSerName val="0"/>
          <c:showPercent val="0"/>
          <c:showBubbleSize val="0"/>
        </c:dLbls>
        <c:axId val="448765071"/>
        <c:axId val="448770895"/>
      </c:scatterChart>
      <c:valAx>
        <c:axId val="448765071"/>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uk-UA"/>
                  <a:t>Дні в липні</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uk-UA"/>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crossAx val="448770895"/>
        <c:crosses val="autoZero"/>
        <c:crossBetween val="midCat"/>
      </c:valAx>
      <c:valAx>
        <c:axId val="44877089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uk-UA"/>
                  <a:t>Кількість сонячних плям</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uk-UA"/>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crossAx val="448765071"/>
        <c:crosses val="autoZero"/>
        <c:crossBetween val="midCat"/>
      </c:valAx>
      <c:spPr>
        <a:noFill/>
        <a:ln>
          <a:noFill/>
        </a:ln>
        <a:effectLst/>
      </c:spPr>
    </c:plotArea>
    <c:legend>
      <c:legendPos val="r"/>
      <c:layout>
        <c:manualLayout>
          <c:xMode val="edge"/>
          <c:yMode val="edge"/>
          <c:x val="0.83617361074557739"/>
          <c:y val="0.3604391983533799"/>
          <c:w val="0.16382638925442269"/>
          <c:h val="0.2442361911975336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legend>
    <c:plotVisOnly val="1"/>
    <c:dispBlanksAs val="gap"/>
    <c:showDLblsOverMax val="0"/>
  </c:chart>
  <c:spPr>
    <a:noFill/>
    <a:ln>
      <a:noFill/>
    </a:ln>
    <a:effectLst/>
  </c:spPr>
  <c:txPr>
    <a:bodyPr/>
    <a:lstStyle/>
    <a:p>
      <a:pPr>
        <a:defRPr/>
      </a:pPr>
      <a:endParaRPr lang="uk-UA"/>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a:t>Графік</a:t>
            </a:r>
            <a:r>
              <a:rPr lang="ru-RU" baseline="0"/>
              <a:t> залежності кількості груп сонячних плям у липні від кількості днів на основі власних спостережень і </a:t>
            </a:r>
            <a:r>
              <a:rPr lang="en-US" baseline="0"/>
              <a:t>SIDC</a:t>
            </a:r>
            <a:endParaRPr lang="uk-UA"/>
          </a:p>
        </c:rich>
      </c:tx>
      <c:layout>
        <c:manualLayout>
          <c:xMode val="edge"/>
          <c:yMode val="edge"/>
          <c:x val="0.12315495815369008"/>
          <c:y val="2.237703291820119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uk-UA"/>
        </a:p>
      </c:txPr>
    </c:title>
    <c:autoTitleDeleted val="0"/>
    <c:plotArea>
      <c:layout/>
      <c:scatterChart>
        <c:scatterStyle val="smoothMarker"/>
        <c:varyColors val="0"/>
        <c:ser>
          <c:idx val="0"/>
          <c:order val="0"/>
          <c:tx>
            <c:v>дані спостережень</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Sheet1!$P$2:$P$27</c:f>
              <c:numCache>
                <c:formatCode>General</c:formatCode>
                <c:ptCount val="26"/>
                <c:pt idx="0">
                  <c:v>5</c:v>
                </c:pt>
                <c:pt idx="1">
                  <c:v>6</c:v>
                </c:pt>
                <c:pt idx="2">
                  <c:v>7</c:v>
                </c:pt>
                <c:pt idx="3">
                  <c:v>8</c:v>
                </c:pt>
                <c:pt idx="4">
                  <c:v>9</c:v>
                </c:pt>
                <c:pt idx="5">
                  <c:v>10</c:v>
                </c:pt>
                <c:pt idx="6">
                  <c:v>11</c:v>
                </c:pt>
                <c:pt idx="7">
                  <c:v>12</c:v>
                </c:pt>
                <c:pt idx="8">
                  <c:v>13</c:v>
                </c:pt>
                <c:pt idx="9">
                  <c:v>14</c:v>
                </c:pt>
                <c:pt idx="10">
                  <c:v>15</c:v>
                </c:pt>
                <c:pt idx="11">
                  <c:v>16</c:v>
                </c:pt>
                <c:pt idx="12">
                  <c:v>18</c:v>
                </c:pt>
                <c:pt idx="13">
                  <c:v>19</c:v>
                </c:pt>
                <c:pt idx="14">
                  <c:v>20</c:v>
                </c:pt>
                <c:pt idx="15">
                  <c:v>21</c:v>
                </c:pt>
                <c:pt idx="16">
                  <c:v>22</c:v>
                </c:pt>
                <c:pt idx="17">
                  <c:v>23</c:v>
                </c:pt>
                <c:pt idx="18">
                  <c:v>24</c:v>
                </c:pt>
                <c:pt idx="19">
                  <c:v>25</c:v>
                </c:pt>
                <c:pt idx="20">
                  <c:v>26</c:v>
                </c:pt>
                <c:pt idx="21">
                  <c:v>27</c:v>
                </c:pt>
                <c:pt idx="22">
                  <c:v>28</c:v>
                </c:pt>
                <c:pt idx="23">
                  <c:v>29</c:v>
                </c:pt>
                <c:pt idx="24">
                  <c:v>30</c:v>
                </c:pt>
                <c:pt idx="25">
                  <c:v>31</c:v>
                </c:pt>
              </c:numCache>
            </c:numRef>
          </c:xVal>
          <c:yVal>
            <c:numRef>
              <c:f>Sheet1!$S$2:$S$27</c:f>
              <c:numCache>
                <c:formatCode>General</c:formatCode>
                <c:ptCount val="26"/>
                <c:pt idx="0">
                  <c:v>5</c:v>
                </c:pt>
                <c:pt idx="1">
                  <c:v>5</c:v>
                </c:pt>
                <c:pt idx="2">
                  <c:v>4</c:v>
                </c:pt>
                <c:pt idx="3">
                  <c:v>8</c:v>
                </c:pt>
                <c:pt idx="4">
                  <c:v>3</c:v>
                </c:pt>
                <c:pt idx="5">
                  <c:v>3</c:v>
                </c:pt>
                <c:pt idx="6">
                  <c:v>4</c:v>
                </c:pt>
                <c:pt idx="7">
                  <c:v>5</c:v>
                </c:pt>
                <c:pt idx="8">
                  <c:v>5</c:v>
                </c:pt>
                <c:pt idx="9">
                  <c:v>5</c:v>
                </c:pt>
                <c:pt idx="10">
                  <c:v>6</c:v>
                </c:pt>
                <c:pt idx="11">
                  <c:v>6</c:v>
                </c:pt>
                <c:pt idx="12">
                  <c:v>6</c:v>
                </c:pt>
                <c:pt idx="13">
                  <c:v>5</c:v>
                </c:pt>
                <c:pt idx="14">
                  <c:v>4</c:v>
                </c:pt>
                <c:pt idx="15">
                  <c:v>4</c:v>
                </c:pt>
                <c:pt idx="16">
                  <c:v>4</c:v>
                </c:pt>
                <c:pt idx="17">
                  <c:v>5</c:v>
                </c:pt>
                <c:pt idx="18">
                  <c:v>6</c:v>
                </c:pt>
                <c:pt idx="19">
                  <c:v>7</c:v>
                </c:pt>
                <c:pt idx="20">
                  <c:v>7</c:v>
                </c:pt>
                <c:pt idx="21">
                  <c:v>4</c:v>
                </c:pt>
                <c:pt idx="22">
                  <c:v>6</c:v>
                </c:pt>
                <c:pt idx="23">
                  <c:v>6</c:v>
                </c:pt>
                <c:pt idx="24">
                  <c:v>6</c:v>
                </c:pt>
                <c:pt idx="25">
                  <c:v>5</c:v>
                </c:pt>
              </c:numCache>
            </c:numRef>
          </c:yVal>
          <c:smooth val="1"/>
          <c:extLst>
            <c:ext xmlns:c16="http://schemas.microsoft.com/office/drawing/2014/chart" uri="{C3380CC4-5D6E-409C-BE32-E72D297353CC}">
              <c16:uniqueId val="{00000000-A78B-425D-9FA6-110FDECB8F60}"/>
            </c:ext>
          </c:extLst>
        </c:ser>
        <c:ser>
          <c:idx val="1"/>
          <c:order val="1"/>
          <c:tx>
            <c:v>SIDC</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Sheet1!$P$2:$P$27</c:f>
              <c:numCache>
                <c:formatCode>General</c:formatCode>
                <c:ptCount val="26"/>
                <c:pt idx="0">
                  <c:v>5</c:v>
                </c:pt>
                <c:pt idx="1">
                  <c:v>6</c:v>
                </c:pt>
                <c:pt idx="2">
                  <c:v>7</c:v>
                </c:pt>
                <c:pt idx="3">
                  <c:v>8</c:v>
                </c:pt>
                <c:pt idx="4">
                  <c:v>9</c:v>
                </c:pt>
                <c:pt idx="5">
                  <c:v>10</c:v>
                </c:pt>
                <c:pt idx="6">
                  <c:v>11</c:v>
                </c:pt>
                <c:pt idx="7">
                  <c:v>12</c:v>
                </c:pt>
                <c:pt idx="8">
                  <c:v>13</c:v>
                </c:pt>
                <c:pt idx="9">
                  <c:v>14</c:v>
                </c:pt>
                <c:pt idx="10">
                  <c:v>15</c:v>
                </c:pt>
                <c:pt idx="11">
                  <c:v>16</c:v>
                </c:pt>
                <c:pt idx="12">
                  <c:v>18</c:v>
                </c:pt>
                <c:pt idx="13">
                  <c:v>19</c:v>
                </c:pt>
                <c:pt idx="14">
                  <c:v>20</c:v>
                </c:pt>
                <c:pt idx="15">
                  <c:v>21</c:v>
                </c:pt>
                <c:pt idx="16">
                  <c:v>22</c:v>
                </c:pt>
                <c:pt idx="17">
                  <c:v>23</c:v>
                </c:pt>
                <c:pt idx="18">
                  <c:v>24</c:v>
                </c:pt>
                <c:pt idx="19">
                  <c:v>25</c:v>
                </c:pt>
                <c:pt idx="20">
                  <c:v>26</c:v>
                </c:pt>
                <c:pt idx="21">
                  <c:v>27</c:v>
                </c:pt>
                <c:pt idx="22">
                  <c:v>28</c:v>
                </c:pt>
                <c:pt idx="23">
                  <c:v>29</c:v>
                </c:pt>
                <c:pt idx="24">
                  <c:v>30</c:v>
                </c:pt>
                <c:pt idx="25">
                  <c:v>31</c:v>
                </c:pt>
              </c:numCache>
            </c:numRef>
          </c:xVal>
          <c:yVal>
            <c:numRef>
              <c:f>Sheet1!$T$2:$T$27</c:f>
              <c:numCache>
                <c:formatCode>General</c:formatCode>
                <c:ptCount val="26"/>
                <c:pt idx="0">
                  <c:v>5</c:v>
                </c:pt>
                <c:pt idx="1">
                  <c:v>6</c:v>
                </c:pt>
                <c:pt idx="2">
                  <c:v>7</c:v>
                </c:pt>
                <c:pt idx="3">
                  <c:v>8</c:v>
                </c:pt>
                <c:pt idx="4">
                  <c:v>9</c:v>
                </c:pt>
                <c:pt idx="5">
                  <c:v>9</c:v>
                </c:pt>
                <c:pt idx="6">
                  <c:v>10</c:v>
                </c:pt>
                <c:pt idx="7">
                  <c:v>11</c:v>
                </c:pt>
                <c:pt idx="8">
                  <c:v>10</c:v>
                </c:pt>
                <c:pt idx="9">
                  <c:v>9</c:v>
                </c:pt>
                <c:pt idx="10">
                  <c:v>11</c:v>
                </c:pt>
                <c:pt idx="11">
                  <c:v>12</c:v>
                </c:pt>
                <c:pt idx="12">
                  <c:v>10</c:v>
                </c:pt>
                <c:pt idx="13">
                  <c:v>9</c:v>
                </c:pt>
                <c:pt idx="14">
                  <c:v>10</c:v>
                </c:pt>
                <c:pt idx="15">
                  <c:v>10</c:v>
                </c:pt>
                <c:pt idx="16">
                  <c:v>9</c:v>
                </c:pt>
                <c:pt idx="17">
                  <c:v>8</c:v>
                </c:pt>
                <c:pt idx="18">
                  <c:v>9</c:v>
                </c:pt>
                <c:pt idx="19">
                  <c:v>12</c:v>
                </c:pt>
                <c:pt idx="20">
                  <c:v>10</c:v>
                </c:pt>
                <c:pt idx="21">
                  <c:v>8</c:v>
                </c:pt>
                <c:pt idx="22">
                  <c:v>8</c:v>
                </c:pt>
                <c:pt idx="23">
                  <c:v>11</c:v>
                </c:pt>
                <c:pt idx="24">
                  <c:v>11</c:v>
                </c:pt>
                <c:pt idx="25">
                  <c:v>9</c:v>
                </c:pt>
              </c:numCache>
            </c:numRef>
          </c:yVal>
          <c:smooth val="1"/>
          <c:extLst>
            <c:ext xmlns:c16="http://schemas.microsoft.com/office/drawing/2014/chart" uri="{C3380CC4-5D6E-409C-BE32-E72D297353CC}">
              <c16:uniqueId val="{00000001-A78B-425D-9FA6-110FDECB8F60}"/>
            </c:ext>
          </c:extLst>
        </c:ser>
        <c:dLbls>
          <c:showLegendKey val="0"/>
          <c:showVal val="0"/>
          <c:showCatName val="0"/>
          <c:showSerName val="0"/>
          <c:showPercent val="0"/>
          <c:showBubbleSize val="0"/>
        </c:dLbls>
        <c:axId val="1280165615"/>
        <c:axId val="1280152719"/>
      </c:scatterChart>
      <c:valAx>
        <c:axId val="1280165615"/>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uk-UA"/>
                  <a:t>Дні у липні</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uk-UA"/>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crossAx val="1280152719"/>
        <c:crosses val="autoZero"/>
        <c:crossBetween val="midCat"/>
      </c:valAx>
      <c:valAx>
        <c:axId val="128015271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uk-UA"/>
                  <a:t>Кількість</a:t>
                </a:r>
                <a:r>
                  <a:rPr lang="uk-UA" baseline="0"/>
                  <a:t> груп сонячних плям</a:t>
                </a:r>
                <a:endParaRPr lang="uk-UA"/>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uk-UA"/>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crossAx val="1280165615"/>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legend>
    <c:plotVisOnly val="1"/>
    <c:dispBlanksAs val="gap"/>
    <c:showDLblsOverMax val="0"/>
  </c:chart>
  <c:spPr>
    <a:noFill/>
    <a:ln>
      <a:noFill/>
    </a:ln>
    <a:effectLst/>
  </c:spPr>
  <c:txPr>
    <a:bodyPr/>
    <a:lstStyle/>
    <a:p>
      <a:pPr>
        <a:defRPr/>
      </a:pPr>
      <a:endParaRPr lang="uk-UA"/>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uk-UA"/>
              <a:t>Графік залежності чисел Вольфа у</a:t>
            </a:r>
            <a:r>
              <a:rPr lang="uk-UA" baseline="0"/>
              <a:t> липні від дати на основі власних спостережень і </a:t>
            </a:r>
            <a:r>
              <a:rPr lang="en-US" baseline="0"/>
              <a:t>SIDC</a:t>
            </a:r>
            <a:r>
              <a:rPr lang="uk-UA" baseline="0"/>
              <a:t> </a:t>
            </a:r>
            <a:endParaRPr lang="uk-UA"/>
          </a:p>
        </c:rich>
      </c:tx>
      <c:layout>
        <c:manualLayout>
          <c:xMode val="edge"/>
          <c:yMode val="edge"/>
          <c:x val="0.12812643262441134"/>
          <c:y val="1.9540014719118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uk-UA"/>
        </a:p>
      </c:txPr>
    </c:title>
    <c:autoTitleDeleted val="0"/>
    <c:plotArea>
      <c:layout/>
      <c:scatterChart>
        <c:scatterStyle val="smoothMarker"/>
        <c:varyColors val="0"/>
        <c:ser>
          <c:idx val="0"/>
          <c:order val="0"/>
          <c:tx>
            <c:v>SIDC</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Аркуш1!$D$1:$D$27</c:f>
              <c:numCache>
                <c:formatCode>General</c:formatCode>
                <c:ptCount val="27"/>
                <c:pt idx="0">
                  <c:v>5</c:v>
                </c:pt>
                <c:pt idx="1">
                  <c:v>6</c:v>
                </c:pt>
                <c:pt idx="2">
                  <c:v>7</c:v>
                </c:pt>
                <c:pt idx="3">
                  <c:v>8</c:v>
                </c:pt>
                <c:pt idx="4">
                  <c:v>9</c:v>
                </c:pt>
                <c:pt idx="5">
                  <c:v>10</c:v>
                </c:pt>
                <c:pt idx="6">
                  <c:v>11</c:v>
                </c:pt>
                <c:pt idx="7">
                  <c:v>12</c:v>
                </c:pt>
                <c:pt idx="8">
                  <c:v>13</c:v>
                </c:pt>
                <c:pt idx="9">
                  <c:v>14</c:v>
                </c:pt>
                <c:pt idx="10">
                  <c:v>15</c:v>
                </c:pt>
                <c:pt idx="11">
                  <c:v>16</c:v>
                </c:pt>
                <c:pt idx="12">
                  <c:v>17</c:v>
                </c:pt>
                <c:pt idx="13">
                  <c:v>18</c:v>
                </c:pt>
                <c:pt idx="14">
                  <c:v>19</c:v>
                </c:pt>
                <c:pt idx="15">
                  <c:v>20</c:v>
                </c:pt>
                <c:pt idx="16">
                  <c:v>21</c:v>
                </c:pt>
                <c:pt idx="17">
                  <c:v>22</c:v>
                </c:pt>
                <c:pt idx="18">
                  <c:v>23</c:v>
                </c:pt>
                <c:pt idx="19">
                  <c:v>24</c:v>
                </c:pt>
                <c:pt idx="20">
                  <c:v>25</c:v>
                </c:pt>
                <c:pt idx="21">
                  <c:v>26</c:v>
                </c:pt>
                <c:pt idx="22">
                  <c:v>27</c:v>
                </c:pt>
                <c:pt idx="23">
                  <c:v>28</c:v>
                </c:pt>
                <c:pt idx="24">
                  <c:v>29</c:v>
                </c:pt>
                <c:pt idx="25">
                  <c:v>30</c:v>
                </c:pt>
                <c:pt idx="26">
                  <c:v>31</c:v>
                </c:pt>
              </c:numCache>
            </c:numRef>
          </c:xVal>
          <c:yVal>
            <c:numRef>
              <c:f>Аркуш1!$B$1:$B$27</c:f>
              <c:numCache>
                <c:formatCode>General</c:formatCode>
                <c:ptCount val="27"/>
                <c:pt idx="0">
                  <c:v>75</c:v>
                </c:pt>
                <c:pt idx="1">
                  <c:v>87</c:v>
                </c:pt>
                <c:pt idx="2">
                  <c:v>93</c:v>
                </c:pt>
                <c:pt idx="3">
                  <c:v>85</c:v>
                </c:pt>
                <c:pt idx="4">
                  <c:v>81</c:v>
                </c:pt>
                <c:pt idx="5">
                  <c:v>75</c:v>
                </c:pt>
                <c:pt idx="6">
                  <c:v>93</c:v>
                </c:pt>
                <c:pt idx="7">
                  <c:v>111</c:v>
                </c:pt>
                <c:pt idx="8">
                  <c:v>125</c:v>
                </c:pt>
                <c:pt idx="9">
                  <c:v>135</c:v>
                </c:pt>
                <c:pt idx="10">
                  <c:v>172</c:v>
                </c:pt>
                <c:pt idx="11">
                  <c:v>191</c:v>
                </c:pt>
                <c:pt idx="12">
                  <c:v>183</c:v>
                </c:pt>
                <c:pt idx="13">
                  <c:v>164</c:v>
                </c:pt>
                <c:pt idx="14">
                  <c:v>153</c:v>
                </c:pt>
                <c:pt idx="15">
                  <c:v>145</c:v>
                </c:pt>
                <c:pt idx="16">
                  <c:v>140</c:v>
                </c:pt>
                <c:pt idx="17">
                  <c:v>106</c:v>
                </c:pt>
                <c:pt idx="18">
                  <c:v>108</c:v>
                </c:pt>
                <c:pt idx="19">
                  <c:v>114</c:v>
                </c:pt>
                <c:pt idx="20">
                  <c:v>147</c:v>
                </c:pt>
                <c:pt idx="21">
                  <c:v>143</c:v>
                </c:pt>
                <c:pt idx="22">
                  <c:v>129</c:v>
                </c:pt>
                <c:pt idx="23">
                  <c:v>129</c:v>
                </c:pt>
                <c:pt idx="24">
                  <c:v>123</c:v>
                </c:pt>
                <c:pt idx="25">
                  <c:v>140</c:v>
                </c:pt>
                <c:pt idx="26">
                  <c:v>145</c:v>
                </c:pt>
              </c:numCache>
            </c:numRef>
          </c:yVal>
          <c:smooth val="1"/>
          <c:extLst>
            <c:ext xmlns:c16="http://schemas.microsoft.com/office/drawing/2014/chart" uri="{C3380CC4-5D6E-409C-BE32-E72D297353CC}">
              <c16:uniqueId val="{00000000-503D-4939-AB7E-42DA482614A9}"/>
            </c:ext>
          </c:extLst>
        </c:ser>
        <c:ser>
          <c:idx val="1"/>
          <c:order val="1"/>
          <c:tx>
            <c:v>дані спостережень</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Аркуш1!$D$1:$D$27</c:f>
              <c:numCache>
                <c:formatCode>General</c:formatCode>
                <c:ptCount val="27"/>
                <c:pt idx="0">
                  <c:v>5</c:v>
                </c:pt>
                <c:pt idx="1">
                  <c:v>6</c:v>
                </c:pt>
                <c:pt idx="2">
                  <c:v>7</c:v>
                </c:pt>
                <c:pt idx="3">
                  <c:v>8</c:v>
                </c:pt>
                <c:pt idx="4">
                  <c:v>9</c:v>
                </c:pt>
                <c:pt idx="5">
                  <c:v>10</c:v>
                </c:pt>
                <c:pt idx="6">
                  <c:v>11</c:v>
                </c:pt>
                <c:pt idx="7">
                  <c:v>12</c:v>
                </c:pt>
                <c:pt idx="8">
                  <c:v>13</c:v>
                </c:pt>
                <c:pt idx="9">
                  <c:v>14</c:v>
                </c:pt>
                <c:pt idx="10">
                  <c:v>15</c:v>
                </c:pt>
                <c:pt idx="11">
                  <c:v>16</c:v>
                </c:pt>
                <c:pt idx="12">
                  <c:v>17</c:v>
                </c:pt>
                <c:pt idx="13">
                  <c:v>18</c:v>
                </c:pt>
                <c:pt idx="14">
                  <c:v>19</c:v>
                </c:pt>
                <c:pt idx="15">
                  <c:v>20</c:v>
                </c:pt>
                <c:pt idx="16">
                  <c:v>21</c:v>
                </c:pt>
                <c:pt idx="17">
                  <c:v>22</c:v>
                </c:pt>
                <c:pt idx="18">
                  <c:v>23</c:v>
                </c:pt>
                <c:pt idx="19">
                  <c:v>24</c:v>
                </c:pt>
                <c:pt idx="20">
                  <c:v>25</c:v>
                </c:pt>
                <c:pt idx="21">
                  <c:v>26</c:v>
                </c:pt>
                <c:pt idx="22">
                  <c:v>27</c:v>
                </c:pt>
                <c:pt idx="23">
                  <c:v>28</c:v>
                </c:pt>
                <c:pt idx="24">
                  <c:v>29</c:v>
                </c:pt>
                <c:pt idx="25">
                  <c:v>30</c:v>
                </c:pt>
                <c:pt idx="26">
                  <c:v>31</c:v>
                </c:pt>
              </c:numCache>
            </c:numRef>
          </c:xVal>
          <c:yVal>
            <c:numRef>
              <c:f>Аркуш1!$C$1:$C$27</c:f>
              <c:numCache>
                <c:formatCode>General</c:formatCode>
                <c:ptCount val="27"/>
                <c:pt idx="0">
                  <c:v>58</c:v>
                </c:pt>
                <c:pt idx="1">
                  <c:v>57</c:v>
                </c:pt>
                <c:pt idx="2">
                  <c:v>47</c:v>
                </c:pt>
                <c:pt idx="3">
                  <c:v>55</c:v>
                </c:pt>
                <c:pt idx="4">
                  <c:v>33</c:v>
                </c:pt>
                <c:pt idx="5">
                  <c:v>36</c:v>
                </c:pt>
                <c:pt idx="6">
                  <c:v>48</c:v>
                </c:pt>
                <c:pt idx="7">
                  <c:v>58</c:v>
                </c:pt>
                <c:pt idx="8">
                  <c:v>62</c:v>
                </c:pt>
                <c:pt idx="9">
                  <c:v>59</c:v>
                </c:pt>
                <c:pt idx="10">
                  <c:v>74</c:v>
                </c:pt>
                <c:pt idx="11">
                  <c:v>80</c:v>
                </c:pt>
                <c:pt idx="12">
                  <c:v>82</c:v>
                </c:pt>
                <c:pt idx="13">
                  <c:v>72</c:v>
                </c:pt>
                <c:pt idx="14">
                  <c:v>61</c:v>
                </c:pt>
                <c:pt idx="15">
                  <c:v>50</c:v>
                </c:pt>
                <c:pt idx="16">
                  <c:v>45</c:v>
                </c:pt>
                <c:pt idx="17">
                  <c:v>47</c:v>
                </c:pt>
                <c:pt idx="18">
                  <c:v>60</c:v>
                </c:pt>
                <c:pt idx="19">
                  <c:v>70</c:v>
                </c:pt>
                <c:pt idx="20">
                  <c:v>82</c:v>
                </c:pt>
                <c:pt idx="21">
                  <c:v>84</c:v>
                </c:pt>
                <c:pt idx="22">
                  <c:v>46</c:v>
                </c:pt>
                <c:pt idx="23">
                  <c:v>68</c:v>
                </c:pt>
                <c:pt idx="24">
                  <c:v>70</c:v>
                </c:pt>
                <c:pt idx="25">
                  <c:v>72</c:v>
                </c:pt>
                <c:pt idx="26">
                  <c:v>57</c:v>
                </c:pt>
              </c:numCache>
            </c:numRef>
          </c:yVal>
          <c:smooth val="1"/>
          <c:extLst>
            <c:ext xmlns:c16="http://schemas.microsoft.com/office/drawing/2014/chart" uri="{C3380CC4-5D6E-409C-BE32-E72D297353CC}">
              <c16:uniqueId val="{00000001-503D-4939-AB7E-42DA482614A9}"/>
            </c:ext>
          </c:extLst>
        </c:ser>
        <c:dLbls>
          <c:showLegendKey val="0"/>
          <c:showVal val="0"/>
          <c:showCatName val="0"/>
          <c:showSerName val="0"/>
          <c:showPercent val="0"/>
          <c:showBubbleSize val="0"/>
        </c:dLbls>
        <c:axId val="1584535072"/>
        <c:axId val="1584535904"/>
      </c:scatterChart>
      <c:valAx>
        <c:axId val="158453507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uk-UA"/>
                  <a:t>Дні у липні</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uk-UA"/>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crossAx val="1584535904"/>
        <c:crosses val="autoZero"/>
        <c:crossBetween val="midCat"/>
      </c:valAx>
      <c:valAx>
        <c:axId val="15845359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uk-UA"/>
                  <a:t>Число Вольфа</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uk-UA"/>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crossAx val="1584535072"/>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legend>
    <c:plotVisOnly val="1"/>
    <c:dispBlanksAs val="gap"/>
    <c:showDLblsOverMax val="0"/>
  </c:chart>
  <c:spPr>
    <a:noFill/>
    <a:ln>
      <a:noFill/>
    </a:ln>
    <a:effectLst/>
  </c:spPr>
  <c:txPr>
    <a:bodyPr/>
    <a:lstStyle/>
    <a:p>
      <a:pPr>
        <a:defRPr/>
      </a:pPr>
      <a:endParaRPr lang="uk-UA"/>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a:t>Графік залежності кількості</a:t>
            </a:r>
            <a:r>
              <a:rPr lang="ru-RU" baseline="0"/>
              <a:t> сонячних плям у серпні від дати на основі власних спостережень і</a:t>
            </a:r>
            <a:r>
              <a:rPr lang="en-US" baseline="0"/>
              <a:t> SIDC</a:t>
            </a:r>
            <a:r>
              <a:rPr lang="ru-RU" baseline="0"/>
              <a:t>  </a:t>
            </a:r>
            <a:endParaRPr lang="uk-UA"/>
          </a:p>
        </c:rich>
      </c:tx>
      <c:layout>
        <c:manualLayout>
          <c:xMode val="edge"/>
          <c:yMode val="edge"/>
          <c:x val="0.13846658975164267"/>
          <c:y val="4.731859061730268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uk-UA"/>
        </a:p>
      </c:txPr>
    </c:title>
    <c:autoTitleDeleted val="0"/>
    <c:plotArea>
      <c:layout>
        <c:manualLayout>
          <c:layoutTarget val="inner"/>
          <c:xMode val="edge"/>
          <c:yMode val="edge"/>
          <c:x val="4.9290971312841374E-2"/>
          <c:y val="0.24021653420622641"/>
          <c:w val="0.78733840593303828"/>
          <c:h val="0.56451383450619297"/>
        </c:manualLayout>
      </c:layout>
      <c:scatterChart>
        <c:scatterStyle val="smoothMarker"/>
        <c:varyColors val="0"/>
        <c:ser>
          <c:idx val="0"/>
          <c:order val="0"/>
          <c:tx>
            <c:v>дані спостережень</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Аркуш3!$G$2:$G$32</c:f>
              <c:numCache>
                <c:formatCode>General</c:formatCode>
                <c:ptCount val="3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numCache>
            </c:numRef>
          </c:xVal>
          <c:yVal>
            <c:numRef>
              <c:f>Аркуш3!$D$2:$D$32</c:f>
              <c:numCache>
                <c:formatCode>General</c:formatCode>
                <c:ptCount val="31"/>
                <c:pt idx="0">
                  <c:v>10</c:v>
                </c:pt>
                <c:pt idx="1">
                  <c:v>12</c:v>
                </c:pt>
                <c:pt idx="2">
                  <c:v>9</c:v>
                </c:pt>
                <c:pt idx="3">
                  <c:v>12</c:v>
                </c:pt>
                <c:pt idx="4">
                  <c:v>12</c:v>
                </c:pt>
                <c:pt idx="5">
                  <c:v>13</c:v>
                </c:pt>
                <c:pt idx="6">
                  <c:v>26</c:v>
                </c:pt>
                <c:pt idx="7">
                  <c:v>18</c:v>
                </c:pt>
                <c:pt idx="8">
                  <c:v>15</c:v>
                </c:pt>
                <c:pt idx="9">
                  <c:v>20</c:v>
                </c:pt>
                <c:pt idx="10">
                  <c:v>20</c:v>
                </c:pt>
                <c:pt idx="11">
                  <c:v>22</c:v>
                </c:pt>
                <c:pt idx="12">
                  <c:v>20</c:v>
                </c:pt>
                <c:pt idx="13">
                  <c:v>17</c:v>
                </c:pt>
                <c:pt idx="14">
                  <c:v>15</c:v>
                </c:pt>
                <c:pt idx="15">
                  <c:v>10</c:v>
                </c:pt>
                <c:pt idx="16">
                  <c:v>6</c:v>
                </c:pt>
                <c:pt idx="17">
                  <c:v>3</c:v>
                </c:pt>
                <c:pt idx="18">
                  <c:v>3</c:v>
                </c:pt>
                <c:pt idx="19">
                  <c:v>6</c:v>
                </c:pt>
                <c:pt idx="20">
                  <c:v>5</c:v>
                </c:pt>
                <c:pt idx="21">
                  <c:v>4</c:v>
                </c:pt>
                <c:pt idx="22">
                  <c:v>4</c:v>
                </c:pt>
                <c:pt idx="23">
                  <c:v>6</c:v>
                </c:pt>
                <c:pt idx="24">
                  <c:v>12</c:v>
                </c:pt>
                <c:pt idx="25">
                  <c:v>13</c:v>
                </c:pt>
                <c:pt idx="26">
                  <c:v>15</c:v>
                </c:pt>
                <c:pt idx="27">
                  <c:v>20</c:v>
                </c:pt>
                <c:pt idx="28">
                  <c:v>21</c:v>
                </c:pt>
                <c:pt idx="29">
                  <c:v>21</c:v>
                </c:pt>
                <c:pt idx="30">
                  <c:v>18</c:v>
                </c:pt>
              </c:numCache>
            </c:numRef>
          </c:yVal>
          <c:smooth val="1"/>
          <c:extLst>
            <c:ext xmlns:c16="http://schemas.microsoft.com/office/drawing/2014/chart" uri="{C3380CC4-5D6E-409C-BE32-E72D297353CC}">
              <c16:uniqueId val="{00000000-AE40-485B-8EE1-9483F2FBF8F7}"/>
            </c:ext>
          </c:extLst>
        </c:ser>
        <c:ser>
          <c:idx val="1"/>
          <c:order val="1"/>
          <c:tx>
            <c:v>SIDC</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Аркуш3!$G$2:$G$32</c:f>
              <c:numCache>
                <c:formatCode>General</c:formatCode>
                <c:ptCount val="3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numCache>
            </c:numRef>
          </c:xVal>
          <c:yVal>
            <c:numRef>
              <c:f>Аркуш3!$K$2:$K$32</c:f>
              <c:numCache>
                <c:formatCode>General</c:formatCode>
                <c:ptCount val="31"/>
                <c:pt idx="0">
                  <c:v>66</c:v>
                </c:pt>
                <c:pt idx="1">
                  <c:v>62</c:v>
                </c:pt>
                <c:pt idx="2">
                  <c:v>61</c:v>
                </c:pt>
                <c:pt idx="3">
                  <c:v>47</c:v>
                </c:pt>
                <c:pt idx="4">
                  <c:v>55</c:v>
                </c:pt>
                <c:pt idx="5">
                  <c:v>76</c:v>
                </c:pt>
                <c:pt idx="6">
                  <c:v>89</c:v>
                </c:pt>
                <c:pt idx="7">
                  <c:v>101</c:v>
                </c:pt>
                <c:pt idx="8">
                  <c:v>85</c:v>
                </c:pt>
                <c:pt idx="9">
                  <c:v>89</c:v>
                </c:pt>
                <c:pt idx="10">
                  <c:v>89</c:v>
                </c:pt>
                <c:pt idx="11">
                  <c:v>84</c:v>
                </c:pt>
                <c:pt idx="12">
                  <c:v>88</c:v>
                </c:pt>
                <c:pt idx="13">
                  <c:v>85</c:v>
                </c:pt>
                <c:pt idx="14">
                  <c:v>70</c:v>
                </c:pt>
                <c:pt idx="15">
                  <c:v>57</c:v>
                </c:pt>
                <c:pt idx="16">
                  <c:v>35</c:v>
                </c:pt>
                <c:pt idx="17">
                  <c:v>24</c:v>
                </c:pt>
                <c:pt idx="18">
                  <c:v>16</c:v>
                </c:pt>
                <c:pt idx="19">
                  <c:v>27</c:v>
                </c:pt>
                <c:pt idx="20">
                  <c:v>32</c:v>
                </c:pt>
                <c:pt idx="21">
                  <c:v>22</c:v>
                </c:pt>
                <c:pt idx="22">
                  <c:v>38</c:v>
                </c:pt>
                <c:pt idx="23">
                  <c:v>64</c:v>
                </c:pt>
                <c:pt idx="24">
                  <c:v>80</c:v>
                </c:pt>
                <c:pt idx="25">
                  <c:v>100</c:v>
                </c:pt>
                <c:pt idx="26">
                  <c:v>109</c:v>
                </c:pt>
                <c:pt idx="27">
                  <c:v>114</c:v>
                </c:pt>
                <c:pt idx="28">
                  <c:v>106</c:v>
                </c:pt>
                <c:pt idx="29">
                  <c:v>91</c:v>
                </c:pt>
                <c:pt idx="30">
                  <c:v>95</c:v>
                </c:pt>
              </c:numCache>
            </c:numRef>
          </c:yVal>
          <c:smooth val="1"/>
          <c:extLst>
            <c:ext xmlns:c16="http://schemas.microsoft.com/office/drawing/2014/chart" uri="{C3380CC4-5D6E-409C-BE32-E72D297353CC}">
              <c16:uniqueId val="{00000001-AE40-485B-8EE1-9483F2FBF8F7}"/>
            </c:ext>
          </c:extLst>
        </c:ser>
        <c:dLbls>
          <c:showLegendKey val="0"/>
          <c:showVal val="0"/>
          <c:showCatName val="0"/>
          <c:showSerName val="0"/>
          <c:showPercent val="0"/>
          <c:showBubbleSize val="0"/>
        </c:dLbls>
        <c:axId val="1742767728"/>
        <c:axId val="1742765648"/>
      </c:scatterChart>
      <c:valAx>
        <c:axId val="174276772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uk-UA"/>
                  <a:t>дні у серпні</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uk-UA"/>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crossAx val="1742765648"/>
        <c:crosses val="autoZero"/>
        <c:crossBetween val="midCat"/>
      </c:valAx>
      <c:valAx>
        <c:axId val="17427656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uk-UA"/>
                  <a:t>Кількість</a:t>
                </a:r>
                <a:r>
                  <a:rPr lang="uk-UA" baseline="0"/>
                  <a:t> сонячних плям</a:t>
                </a:r>
                <a:endParaRPr lang="uk-UA"/>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uk-UA"/>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crossAx val="1742767728"/>
        <c:crosses val="autoZero"/>
        <c:crossBetween val="midCat"/>
      </c:valAx>
      <c:spPr>
        <a:noFill/>
        <a:ln>
          <a:noFill/>
        </a:ln>
        <a:effectLst/>
      </c:spPr>
    </c:plotArea>
    <c:legend>
      <c:legendPos val="r"/>
      <c:layout>
        <c:manualLayout>
          <c:xMode val="edge"/>
          <c:yMode val="edge"/>
          <c:x val="0.83493569020564196"/>
          <c:y val="0.52028196054096976"/>
          <c:w val="0.15639041017300448"/>
          <c:h val="0.1451830555412542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legend>
    <c:plotVisOnly val="1"/>
    <c:dispBlanksAs val="gap"/>
    <c:showDLblsOverMax val="0"/>
  </c:chart>
  <c:spPr>
    <a:noFill/>
    <a:ln>
      <a:noFill/>
    </a:ln>
    <a:effectLst/>
  </c:spPr>
  <c:txPr>
    <a:bodyPr/>
    <a:lstStyle/>
    <a:p>
      <a:pPr>
        <a:defRPr/>
      </a:pPr>
      <a:endParaRPr lang="uk-UA"/>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a:t>Графік</a:t>
            </a:r>
            <a:r>
              <a:rPr lang="ru-RU" baseline="0"/>
              <a:t> залежності кількості груп сонячних плям у серпні від дати на основі власних спостережень і </a:t>
            </a:r>
            <a:r>
              <a:rPr lang="en-US" baseline="0"/>
              <a:t>SIDC</a:t>
            </a:r>
            <a:endParaRPr lang="uk-UA"/>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uk-UA"/>
        </a:p>
      </c:txPr>
    </c:title>
    <c:autoTitleDeleted val="0"/>
    <c:plotArea>
      <c:layout/>
      <c:scatterChart>
        <c:scatterStyle val="smoothMarker"/>
        <c:varyColors val="0"/>
        <c:ser>
          <c:idx val="0"/>
          <c:order val="0"/>
          <c:tx>
            <c:v>дані спостережень</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Аркуш3!$G$2:$G$32</c:f>
              <c:numCache>
                <c:formatCode>General</c:formatCode>
                <c:ptCount val="3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numCache>
            </c:numRef>
          </c:xVal>
          <c:yVal>
            <c:numRef>
              <c:f>Аркуш3!$E$2:$E$32</c:f>
              <c:numCache>
                <c:formatCode>General</c:formatCode>
                <c:ptCount val="31"/>
                <c:pt idx="0">
                  <c:v>6</c:v>
                </c:pt>
                <c:pt idx="1">
                  <c:v>6</c:v>
                </c:pt>
                <c:pt idx="2">
                  <c:v>3</c:v>
                </c:pt>
                <c:pt idx="3">
                  <c:v>3</c:v>
                </c:pt>
                <c:pt idx="4">
                  <c:v>4</c:v>
                </c:pt>
                <c:pt idx="5">
                  <c:v>4</c:v>
                </c:pt>
                <c:pt idx="6">
                  <c:v>6</c:v>
                </c:pt>
                <c:pt idx="7">
                  <c:v>6</c:v>
                </c:pt>
                <c:pt idx="8">
                  <c:v>7</c:v>
                </c:pt>
                <c:pt idx="9">
                  <c:v>7</c:v>
                </c:pt>
                <c:pt idx="10">
                  <c:v>7</c:v>
                </c:pt>
                <c:pt idx="11">
                  <c:v>7</c:v>
                </c:pt>
                <c:pt idx="12">
                  <c:v>8</c:v>
                </c:pt>
                <c:pt idx="13">
                  <c:v>8</c:v>
                </c:pt>
                <c:pt idx="14">
                  <c:v>7</c:v>
                </c:pt>
                <c:pt idx="15">
                  <c:v>6</c:v>
                </c:pt>
                <c:pt idx="16">
                  <c:v>4</c:v>
                </c:pt>
                <c:pt idx="17">
                  <c:v>3</c:v>
                </c:pt>
                <c:pt idx="18">
                  <c:v>2</c:v>
                </c:pt>
                <c:pt idx="19">
                  <c:v>4</c:v>
                </c:pt>
                <c:pt idx="20">
                  <c:v>4</c:v>
                </c:pt>
                <c:pt idx="21">
                  <c:v>4</c:v>
                </c:pt>
                <c:pt idx="22">
                  <c:v>3</c:v>
                </c:pt>
                <c:pt idx="23">
                  <c:v>3</c:v>
                </c:pt>
                <c:pt idx="24">
                  <c:v>5</c:v>
                </c:pt>
                <c:pt idx="25">
                  <c:v>7</c:v>
                </c:pt>
                <c:pt idx="26">
                  <c:v>8</c:v>
                </c:pt>
                <c:pt idx="27">
                  <c:v>8</c:v>
                </c:pt>
                <c:pt idx="28">
                  <c:v>8</c:v>
                </c:pt>
                <c:pt idx="29">
                  <c:v>9</c:v>
                </c:pt>
                <c:pt idx="30">
                  <c:v>9</c:v>
                </c:pt>
              </c:numCache>
            </c:numRef>
          </c:yVal>
          <c:smooth val="1"/>
          <c:extLst>
            <c:ext xmlns:c16="http://schemas.microsoft.com/office/drawing/2014/chart" uri="{C3380CC4-5D6E-409C-BE32-E72D297353CC}">
              <c16:uniqueId val="{00000000-47A1-42DA-A425-C18989494D8F}"/>
            </c:ext>
          </c:extLst>
        </c:ser>
        <c:ser>
          <c:idx val="1"/>
          <c:order val="1"/>
          <c:tx>
            <c:v>SIDC</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Аркуш3!$G$2:$G$32</c:f>
              <c:numCache>
                <c:formatCode>General</c:formatCode>
                <c:ptCount val="3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numCache>
            </c:numRef>
          </c:xVal>
          <c:yVal>
            <c:numRef>
              <c:f>Аркуш3!$J$2:$J$32</c:f>
              <c:numCache>
                <c:formatCode>General</c:formatCode>
                <c:ptCount val="31"/>
                <c:pt idx="0">
                  <c:v>7</c:v>
                </c:pt>
                <c:pt idx="1">
                  <c:v>7</c:v>
                </c:pt>
                <c:pt idx="2">
                  <c:v>7</c:v>
                </c:pt>
                <c:pt idx="3">
                  <c:v>6</c:v>
                </c:pt>
                <c:pt idx="4">
                  <c:v>6</c:v>
                </c:pt>
                <c:pt idx="5">
                  <c:v>8</c:v>
                </c:pt>
                <c:pt idx="6">
                  <c:v>9</c:v>
                </c:pt>
                <c:pt idx="7">
                  <c:v>10</c:v>
                </c:pt>
                <c:pt idx="8">
                  <c:v>9</c:v>
                </c:pt>
                <c:pt idx="9">
                  <c:v>9</c:v>
                </c:pt>
                <c:pt idx="10">
                  <c:v>9</c:v>
                </c:pt>
                <c:pt idx="11">
                  <c:v>9</c:v>
                </c:pt>
                <c:pt idx="12">
                  <c:v>9</c:v>
                </c:pt>
                <c:pt idx="13">
                  <c:v>9</c:v>
                </c:pt>
                <c:pt idx="14">
                  <c:v>8</c:v>
                </c:pt>
                <c:pt idx="15">
                  <c:v>7</c:v>
                </c:pt>
                <c:pt idx="16">
                  <c:v>5</c:v>
                </c:pt>
                <c:pt idx="17">
                  <c:v>5</c:v>
                </c:pt>
                <c:pt idx="18">
                  <c:v>3</c:v>
                </c:pt>
                <c:pt idx="19">
                  <c:v>4</c:v>
                </c:pt>
                <c:pt idx="20">
                  <c:v>4</c:v>
                </c:pt>
                <c:pt idx="21">
                  <c:v>4</c:v>
                </c:pt>
                <c:pt idx="22">
                  <c:v>4</c:v>
                </c:pt>
                <c:pt idx="23">
                  <c:v>6</c:v>
                </c:pt>
                <c:pt idx="24">
                  <c:v>7</c:v>
                </c:pt>
                <c:pt idx="25">
                  <c:v>9</c:v>
                </c:pt>
                <c:pt idx="26">
                  <c:v>10</c:v>
                </c:pt>
                <c:pt idx="27">
                  <c:v>10</c:v>
                </c:pt>
                <c:pt idx="28">
                  <c:v>10</c:v>
                </c:pt>
                <c:pt idx="29">
                  <c:v>9</c:v>
                </c:pt>
                <c:pt idx="30">
                  <c:v>9</c:v>
                </c:pt>
              </c:numCache>
            </c:numRef>
          </c:yVal>
          <c:smooth val="1"/>
          <c:extLst>
            <c:ext xmlns:c16="http://schemas.microsoft.com/office/drawing/2014/chart" uri="{C3380CC4-5D6E-409C-BE32-E72D297353CC}">
              <c16:uniqueId val="{00000001-47A1-42DA-A425-C18989494D8F}"/>
            </c:ext>
          </c:extLst>
        </c:ser>
        <c:dLbls>
          <c:showLegendKey val="0"/>
          <c:showVal val="0"/>
          <c:showCatName val="0"/>
          <c:showSerName val="0"/>
          <c:showPercent val="0"/>
          <c:showBubbleSize val="0"/>
        </c:dLbls>
        <c:axId val="1594611632"/>
        <c:axId val="1594612048"/>
      </c:scatterChart>
      <c:valAx>
        <c:axId val="159461163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uk-UA"/>
                  <a:t>Дні</a:t>
                </a:r>
                <a:r>
                  <a:rPr lang="uk-UA" baseline="0"/>
                  <a:t> у серпні</a:t>
                </a:r>
                <a:endParaRPr lang="uk-UA"/>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uk-UA"/>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crossAx val="1594612048"/>
        <c:crosses val="autoZero"/>
        <c:crossBetween val="midCat"/>
      </c:valAx>
      <c:valAx>
        <c:axId val="15946120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uk-UA"/>
                  <a:t>Кількість</a:t>
                </a:r>
                <a:r>
                  <a:rPr lang="uk-UA" baseline="0"/>
                  <a:t> груп сонячних  плям</a:t>
                </a:r>
                <a:endParaRPr lang="uk-UA"/>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uk-UA"/>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crossAx val="1594611632"/>
        <c:crosses val="autoZero"/>
        <c:crossBetween val="midCat"/>
      </c:valAx>
      <c:spPr>
        <a:noFill/>
        <a:ln>
          <a:noFill/>
        </a:ln>
        <a:effectLst/>
      </c:spPr>
    </c:plotArea>
    <c:legend>
      <c:legendPos val="r"/>
      <c:layout>
        <c:manualLayout>
          <c:xMode val="edge"/>
          <c:yMode val="edge"/>
          <c:x val="0.82336091936310474"/>
          <c:y val="0.49879177244079986"/>
          <c:w val="0.14995196084955165"/>
          <c:h val="0.1430213096506050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legend>
    <c:plotVisOnly val="1"/>
    <c:dispBlanksAs val="gap"/>
    <c:showDLblsOverMax val="0"/>
  </c:chart>
  <c:spPr>
    <a:noFill/>
    <a:ln>
      <a:noFill/>
    </a:ln>
    <a:effectLst/>
  </c:spPr>
  <c:txPr>
    <a:bodyPr/>
    <a:lstStyle/>
    <a:p>
      <a:pPr>
        <a:defRPr/>
      </a:pPr>
      <a:endParaRPr lang="uk-UA"/>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uk-UA"/>
              <a:t>Графік залежності чисел Вольфа у серпні від дати на основі власних спостережень і </a:t>
            </a:r>
            <a:r>
              <a:rPr lang="en-US"/>
              <a:t>SIDC</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uk-UA"/>
        </a:p>
      </c:txPr>
    </c:title>
    <c:autoTitleDeleted val="0"/>
    <c:plotArea>
      <c:layout/>
      <c:scatterChart>
        <c:scatterStyle val="smoothMarker"/>
        <c:varyColors val="0"/>
        <c:ser>
          <c:idx val="0"/>
          <c:order val="0"/>
          <c:tx>
            <c:v>SIDC</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Аркуш3!$G$2:$G$32</c:f>
              <c:numCache>
                <c:formatCode>General</c:formatCode>
                <c:ptCount val="3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numCache>
            </c:numRef>
          </c:xVal>
          <c:yVal>
            <c:numRef>
              <c:f>Аркуш3!$L$2:$L$32</c:f>
              <c:numCache>
                <c:formatCode>General</c:formatCode>
                <c:ptCount val="31"/>
                <c:pt idx="0">
                  <c:v>133</c:v>
                </c:pt>
                <c:pt idx="1">
                  <c:v>129</c:v>
                </c:pt>
                <c:pt idx="2">
                  <c:v>128</c:v>
                </c:pt>
                <c:pt idx="3">
                  <c:v>107</c:v>
                </c:pt>
                <c:pt idx="4">
                  <c:v>115</c:v>
                </c:pt>
                <c:pt idx="5">
                  <c:v>140</c:v>
                </c:pt>
                <c:pt idx="6">
                  <c:v>154</c:v>
                </c:pt>
                <c:pt idx="7">
                  <c:v>181</c:v>
                </c:pt>
                <c:pt idx="8">
                  <c:v>154</c:v>
                </c:pt>
                <c:pt idx="9">
                  <c:v>167</c:v>
                </c:pt>
                <c:pt idx="10">
                  <c:v>167</c:v>
                </c:pt>
                <c:pt idx="11">
                  <c:v>162</c:v>
                </c:pt>
                <c:pt idx="12">
                  <c:v>167</c:v>
                </c:pt>
                <c:pt idx="13">
                  <c:v>164</c:v>
                </c:pt>
                <c:pt idx="14">
                  <c:v>138</c:v>
                </c:pt>
                <c:pt idx="15">
                  <c:v>121</c:v>
                </c:pt>
                <c:pt idx="16">
                  <c:v>75</c:v>
                </c:pt>
                <c:pt idx="17">
                  <c:v>64</c:v>
                </c:pt>
                <c:pt idx="18">
                  <c:v>34</c:v>
                </c:pt>
                <c:pt idx="19">
                  <c:v>59</c:v>
                </c:pt>
                <c:pt idx="20">
                  <c:v>66</c:v>
                </c:pt>
                <c:pt idx="21">
                  <c:v>54</c:v>
                </c:pt>
                <c:pt idx="22">
                  <c:v>72</c:v>
                </c:pt>
                <c:pt idx="23">
                  <c:v>100</c:v>
                </c:pt>
                <c:pt idx="24">
                  <c:v>137</c:v>
                </c:pt>
                <c:pt idx="25">
                  <c:v>182</c:v>
                </c:pt>
                <c:pt idx="26">
                  <c:v>199</c:v>
                </c:pt>
                <c:pt idx="27">
                  <c:v>204</c:v>
                </c:pt>
                <c:pt idx="28">
                  <c:v>196</c:v>
                </c:pt>
                <c:pt idx="29">
                  <c:v>182</c:v>
                </c:pt>
                <c:pt idx="30">
                  <c:v>189</c:v>
                </c:pt>
              </c:numCache>
            </c:numRef>
          </c:yVal>
          <c:smooth val="1"/>
          <c:extLst>
            <c:ext xmlns:c16="http://schemas.microsoft.com/office/drawing/2014/chart" uri="{C3380CC4-5D6E-409C-BE32-E72D297353CC}">
              <c16:uniqueId val="{00000000-6FC2-44B1-84FE-47AE369555D0}"/>
            </c:ext>
          </c:extLst>
        </c:ser>
        <c:ser>
          <c:idx val="1"/>
          <c:order val="1"/>
          <c:tx>
            <c:v>дані спостережень</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Аркуш3!$G$2:$G$32</c:f>
              <c:numCache>
                <c:formatCode>General</c:formatCode>
                <c:ptCount val="3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numCache>
            </c:numRef>
          </c:xVal>
          <c:yVal>
            <c:numRef>
              <c:f>Аркуш3!$F$2:$F$32</c:f>
              <c:numCache>
                <c:formatCode>General</c:formatCode>
                <c:ptCount val="31"/>
                <c:pt idx="0">
                  <c:v>70</c:v>
                </c:pt>
                <c:pt idx="1">
                  <c:v>72</c:v>
                </c:pt>
                <c:pt idx="2">
                  <c:v>39</c:v>
                </c:pt>
                <c:pt idx="3">
                  <c:v>42</c:v>
                </c:pt>
                <c:pt idx="4">
                  <c:v>52</c:v>
                </c:pt>
                <c:pt idx="5">
                  <c:v>53</c:v>
                </c:pt>
                <c:pt idx="6">
                  <c:v>86</c:v>
                </c:pt>
                <c:pt idx="7">
                  <c:v>78</c:v>
                </c:pt>
                <c:pt idx="8">
                  <c:v>85</c:v>
                </c:pt>
                <c:pt idx="9">
                  <c:v>90</c:v>
                </c:pt>
                <c:pt idx="10">
                  <c:v>90</c:v>
                </c:pt>
                <c:pt idx="11">
                  <c:v>92</c:v>
                </c:pt>
                <c:pt idx="12">
                  <c:v>100</c:v>
                </c:pt>
                <c:pt idx="13">
                  <c:v>97</c:v>
                </c:pt>
                <c:pt idx="14">
                  <c:v>85</c:v>
                </c:pt>
                <c:pt idx="15">
                  <c:v>70</c:v>
                </c:pt>
                <c:pt idx="16">
                  <c:v>46</c:v>
                </c:pt>
                <c:pt idx="17">
                  <c:v>33</c:v>
                </c:pt>
                <c:pt idx="18">
                  <c:v>23</c:v>
                </c:pt>
                <c:pt idx="19">
                  <c:v>46</c:v>
                </c:pt>
                <c:pt idx="20">
                  <c:v>45</c:v>
                </c:pt>
                <c:pt idx="21">
                  <c:v>44</c:v>
                </c:pt>
                <c:pt idx="22">
                  <c:v>34</c:v>
                </c:pt>
                <c:pt idx="23">
                  <c:v>36</c:v>
                </c:pt>
                <c:pt idx="24">
                  <c:v>62</c:v>
                </c:pt>
                <c:pt idx="25">
                  <c:v>83</c:v>
                </c:pt>
                <c:pt idx="26">
                  <c:v>95</c:v>
                </c:pt>
                <c:pt idx="27">
                  <c:v>100</c:v>
                </c:pt>
                <c:pt idx="28">
                  <c:v>101</c:v>
                </c:pt>
                <c:pt idx="29">
                  <c:v>111</c:v>
                </c:pt>
                <c:pt idx="30">
                  <c:v>108</c:v>
                </c:pt>
              </c:numCache>
            </c:numRef>
          </c:yVal>
          <c:smooth val="1"/>
          <c:extLst>
            <c:ext xmlns:c16="http://schemas.microsoft.com/office/drawing/2014/chart" uri="{C3380CC4-5D6E-409C-BE32-E72D297353CC}">
              <c16:uniqueId val="{00000001-6FC2-44B1-84FE-47AE369555D0}"/>
            </c:ext>
          </c:extLst>
        </c:ser>
        <c:dLbls>
          <c:showLegendKey val="0"/>
          <c:showVal val="0"/>
          <c:showCatName val="0"/>
          <c:showSerName val="0"/>
          <c:showPercent val="0"/>
          <c:showBubbleSize val="0"/>
        </c:dLbls>
        <c:axId val="1742760240"/>
        <c:axId val="1742744016"/>
      </c:scatterChart>
      <c:valAx>
        <c:axId val="174276024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uk-UA"/>
                  <a:t>Дні у серпні</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uk-UA"/>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crossAx val="1742744016"/>
        <c:crosses val="autoZero"/>
        <c:crossBetween val="midCat"/>
      </c:valAx>
      <c:valAx>
        <c:axId val="17427440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uk-UA"/>
                  <a:t>Число</a:t>
                </a:r>
                <a:r>
                  <a:rPr lang="uk-UA" baseline="0"/>
                  <a:t> Вольфа</a:t>
                </a:r>
                <a:endParaRPr lang="uk-UA"/>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uk-UA"/>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crossAx val="1742760240"/>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uk-UA"/>
        </a:p>
      </c:txPr>
    </c:legend>
    <c:plotVisOnly val="1"/>
    <c:dispBlanksAs val="gap"/>
    <c:showDLblsOverMax val="0"/>
  </c:chart>
  <c:spPr>
    <a:noFill/>
    <a:ln>
      <a:noFill/>
    </a:ln>
    <a:effectLst/>
  </c:spPr>
  <c:txPr>
    <a:bodyPr/>
    <a:lstStyle/>
    <a:p>
      <a:pPr>
        <a:defRPr/>
      </a:pPr>
      <a:endParaRPr lang="uk-UA"/>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13B7B6-E3CE-4BF2-AE57-17F8D9302D2C}" type="datetimeFigureOut">
              <a:rPr lang="ru-RU" smtClean="0"/>
              <a:pPr/>
              <a:t>14.04.2026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F093D9-15C5-43FD-B6B0-0646CBC854B0}" type="slidenum">
              <a:rPr lang="ru-RU" smtClean="0"/>
              <a:pPr/>
              <a:t>‹№›</a:t>
            </a:fld>
            <a:endParaRPr lang="ru-RU"/>
          </a:p>
        </p:txBody>
      </p:sp>
    </p:spTree>
    <p:extLst>
      <p:ext uri="{BB962C8B-B14F-4D97-AF65-F5344CB8AC3E}">
        <p14:creationId xmlns:p14="http://schemas.microsoft.com/office/powerpoint/2010/main" val="3537190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uk-UA" smtClean="0"/>
              <a:t>Зразок заголовка</a:t>
            </a:r>
            <a:endParaRPr lang="uk-UA"/>
          </a:p>
        </p:txBody>
      </p:sp>
      <p:sp>
        <p:nvSpPr>
          <p:cNvPr id="3" name="Пі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uk-UA" smtClean="0"/>
              <a:t>Клацніть, щоб редагувати стиль зразка підзаголовка</a:t>
            </a:r>
            <a:endParaRPr lang="uk-UA"/>
          </a:p>
        </p:txBody>
      </p:sp>
      <p:sp>
        <p:nvSpPr>
          <p:cNvPr id="4" name="Місце для дати 3"/>
          <p:cNvSpPr>
            <a:spLocks noGrp="1"/>
          </p:cNvSpPr>
          <p:nvPr>
            <p:ph type="dt" sz="half" idx="10"/>
          </p:nvPr>
        </p:nvSpPr>
        <p:spPr/>
        <p:txBody>
          <a:bodyPr/>
          <a:lstStyle/>
          <a:p>
            <a:fld id="{5B106E36-FD25-4E2D-B0AA-010F637433A0}" type="datetimeFigureOut">
              <a:rPr lang="ru-RU" smtClean="0"/>
              <a:pPr/>
              <a:t>14.04.2026</a:t>
            </a:fld>
            <a:endParaRPr lang="ru-RU"/>
          </a:p>
        </p:txBody>
      </p:sp>
      <p:sp>
        <p:nvSpPr>
          <p:cNvPr id="5" name="Місце для нижнього колонтитула 4"/>
          <p:cNvSpPr>
            <a:spLocks noGrp="1"/>
          </p:cNvSpPr>
          <p:nvPr>
            <p:ph type="ftr" sz="quarter" idx="11"/>
          </p:nvPr>
        </p:nvSpPr>
        <p:spPr/>
        <p:txBody>
          <a:bodyPr/>
          <a:lstStyle/>
          <a:p>
            <a:endParaRPr lang="ru-RU"/>
          </a:p>
        </p:txBody>
      </p:sp>
      <p:sp>
        <p:nvSpPr>
          <p:cNvPr id="6" name="Місце для номера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551525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місту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5B106E36-FD25-4E2D-B0AA-010F637433A0}" type="datetimeFigureOut">
              <a:rPr lang="ru-RU" smtClean="0"/>
              <a:pPr/>
              <a:t>14.04.2026</a:t>
            </a:fld>
            <a:endParaRPr lang="ru-RU"/>
          </a:p>
        </p:txBody>
      </p:sp>
      <p:sp>
        <p:nvSpPr>
          <p:cNvPr id="5" name="Місце для нижнього колонтитула 4"/>
          <p:cNvSpPr>
            <a:spLocks noGrp="1"/>
          </p:cNvSpPr>
          <p:nvPr>
            <p:ph type="ftr" sz="quarter" idx="11"/>
          </p:nvPr>
        </p:nvSpPr>
        <p:spPr/>
        <p:txBody>
          <a:bodyPr/>
          <a:lstStyle/>
          <a:p>
            <a:endParaRPr lang="ru-RU"/>
          </a:p>
        </p:txBody>
      </p:sp>
      <p:sp>
        <p:nvSpPr>
          <p:cNvPr id="6" name="Місце для номера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406692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uk-UA" smtClean="0"/>
              <a:t>Зразок заголовка</a:t>
            </a:r>
            <a:endParaRPr lang="uk-UA"/>
          </a:p>
        </p:txBody>
      </p:sp>
      <p:sp>
        <p:nvSpPr>
          <p:cNvPr id="3" name="Місце для тексту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uk-UA" smtClean="0"/>
              <a:t>Редагувати стиль зразка тексту</a:t>
            </a:r>
          </a:p>
        </p:txBody>
      </p:sp>
      <p:sp>
        <p:nvSpPr>
          <p:cNvPr id="4" name="Місце для дати 3"/>
          <p:cNvSpPr>
            <a:spLocks noGrp="1"/>
          </p:cNvSpPr>
          <p:nvPr>
            <p:ph type="dt" sz="half" idx="10"/>
          </p:nvPr>
        </p:nvSpPr>
        <p:spPr/>
        <p:txBody>
          <a:bodyPr/>
          <a:lstStyle/>
          <a:p>
            <a:fld id="{5B106E36-FD25-4E2D-B0AA-010F637433A0}" type="datetimeFigureOut">
              <a:rPr lang="ru-RU" smtClean="0"/>
              <a:pPr/>
              <a:t>14.04.2026</a:t>
            </a:fld>
            <a:endParaRPr lang="ru-RU"/>
          </a:p>
        </p:txBody>
      </p:sp>
      <p:sp>
        <p:nvSpPr>
          <p:cNvPr id="5" name="Місце для нижнього колонтитула 4"/>
          <p:cNvSpPr>
            <a:spLocks noGrp="1"/>
          </p:cNvSpPr>
          <p:nvPr>
            <p:ph type="ftr" sz="quarter" idx="11"/>
          </p:nvPr>
        </p:nvSpPr>
        <p:spPr/>
        <p:txBody>
          <a:bodyPr/>
          <a:lstStyle/>
          <a:p>
            <a:endParaRPr lang="ru-RU"/>
          </a:p>
        </p:txBody>
      </p:sp>
      <p:sp>
        <p:nvSpPr>
          <p:cNvPr id="6" name="Місце для номера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553068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місту 2"/>
          <p:cNvSpPr>
            <a:spLocks noGrp="1"/>
          </p:cNvSpPr>
          <p:nvPr>
            <p:ph sz="half" idx="1"/>
          </p:nvPr>
        </p:nvSpPr>
        <p:spPr>
          <a:xfrm>
            <a:off x="628650" y="1825625"/>
            <a:ext cx="3886200" cy="435133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вмісту 3"/>
          <p:cNvSpPr>
            <a:spLocks noGrp="1"/>
          </p:cNvSpPr>
          <p:nvPr>
            <p:ph sz="half" idx="2"/>
          </p:nvPr>
        </p:nvSpPr>
        <p:spPr>
          <a:xfrm>
            <a:off x="4629150" y="1825625"/>
            <a:ext cx="3886200" cy="435133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5" name="Місце для дати 4"/>
          <p:cNvSpPr>
            <a:spLocks noGrp="1"/>
          </p:cNvSpPr>
          <p:nvPr>
            <p:ph type="dt" sz="half" idx="10"/>
          </p:nvPr>
        </p:nvSpPr>
        <p:spPr/>
        <p:txBody>
          <a:bodyPr/>
          <a:lstStyle/>
          <a:p>
            <a:fld id="{5B106E36-FD25-4E2D-B0AA-010F637433A0}" type="datetimeFigureOut">
              <a:rPr lang="ru-RU" smtClean="0"/>
              <a:pPr/>
              <a:t>14.04.2026</a:t>
            </a:fld>
            <a:endParaRPr lang="ru-RU"/>
          </a:p>
        </p:txBody>
      </p:sp>
      <p:sp>
        <p:nvSpPr>
          <p:cNvPr id="6" name="Місце для нижнього колонтитула 5"/>
          <p:cNvSpPr>
            <a:spLocks noGrp="1"/>
          </p:cNvSpPr>
          <p:nvPr>
            <p:ph type="ftr" sz="quarter" idx="11"/>
          </p:nvPr>
        </p:nvSpPr>
        <p:spPr/>
        <p:txBody>
          <a:bodyPr/>
          <a:lstStyle/>
          <a:p>
            <a:endParaRPr lang="ru-RU"/>
          </a:p>
        </p:txBody>
      </p:sp>
      <p:sp>
        <p:nvSpPr>
          <p:cNvPr id="7" name="Місце для номера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576748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uk-UA" smtClean="0"/>
              <a:t>Зразок заголовка</a:t>
            </a:r>
            <a:endParaRPr lang="uk-UA"/>
          </a:p>
        </p:txBody>
      </p:sp>
      <p:sp>
        <p:nvSpPr>
          <p:cNvPr id="3" name="Місце для тексту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uk-UA" smtClean="0"/>
              <a:t>Редагувати стиль зразка тексту</a:t>
            </a:r>
          </a:p>
        </p:txBody>
      </p:sp>
      <p:sp>
        <p:nvSpPr>
          <p:cNvPr id="4" name="Місце для вмісту 3"/>
          <p:cNvSpPr>
            <a:spLocks noGrp="1"/>
          </p:cNvSpPr>
          <p:nvPr>
            <p:ph sz="half" idx="2"/>
          </p:nvPr>
        </p:nvSpPr>
        <p:spPr>
          <a:xfrm>
            <a:off x="629842" y="2505075"/>
            <a:ext cx="3868340" cy="368458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5" name="Місце для тексту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uk-UA" smtClean="0"/>
              <a:t>Редагувати стиль зразка тексту</a:t>
            </a:r>
          </a:p>
        </p:txBody>
      </p:sp>
      <p:sp>
        <p:nvSpPr>
          <p:cNvPr id="6" name="Місце для вмісту 5"/>
          <p:cNvSpPr>
            <a:spLocks noGrp="1"/>
          </p:cNvSpPr>
          <p:nvPr>
            <p:ph sz="quarter" idx="4"/>
          </p:nvPr>
        </p:nvSpPr>
        <p:spPr>
          <a:xfrm>
            <a:off x="4629150" y="2505075"/>
            <a:ext cx="3887391" cy="368458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7" name="Місце для дати 6"/>
          <p:cNvSpPr>
            <a:spLocks noGrp="1"/>
          </p:cNvSpPr>
          <p:nvPr>
            <p:ph type="dt" sz="half" idx="10"/>
          </p:nvPr>
        </p:nvSpPr>
        <p:spPr/>
        <p:txBody>
          <a:bodyPr/>
          <a:lstStyle/>
          <a:p>
            <a:fld id="{5B106E36-FD25-4E2D-B0AA-010F637433A0}" type="datetimeFigureOut">
              <a:rPr lang="ru-RU" smtClean="0"/>
              <a:pPr/>
              <a:t>14.04.2026</a:t>
            </a:fld>
            <a:endParaRPr lang="ru-RU"/>
          </a:p>
        </p:txBody>
      </p:sp>
      <p:sp>
        <p:nvSpPr>
          <p:cNvPr id="8" name="Місце для нижнього колонтитула 7"/>
          <p:cNvSpPr>
            <a:spLocks noGrp="1"/>
          </p:cNvSpPr>
          <p:nvPr>
            <p:ph type="ftr" sz="quarter" idx="11"/>
          </p:nvPr>
        </p:nvSpPr>
        <p:spPr/>
        <p:txBody>
          <a:bodyPr/>
          <a:lstStyle/>
          <a:p>
            <a:endParaRPr lang="ru-RU"/>
          </a:p>
        </p:txBody>
      </p:sp>
      <p:sp>
        <p:nvSpPr>
          <p:cNvPr id="9" name="Місце для номера слайда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081170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дати 2"/>
          <p:cNvSpPr>
            <a:spLocks noGrp="1"/>
          </p:cNvSpPr>
          <p:nvPr>
            <p:ph type="dt" sz="half" idx="10"/>
          </p:nvPr>
        </p:nvSpPr>
        <p:spPr/>
        <p:txBody>
          <a:bodyPr/>
          <a:lstStyle/>
          <a:p>
            <a:fld id="{5B106E36-FD25-4E2D-B0AA-010F637433A0}" type="datetimeFigureOut">
              <a:rPr lang="ru-RU" smtClean="0"/>
              <a:pPr/>
              <a:t>14.04.2026</a:t>
            </a:fld>
            <a:endParaRPr lang="ru-RU"/>
          </a:p>
        </p:txBody>
      </p:sp>
      <p:sp>
        <p:nvSpPr>
          <p:cNvPr id="4" name="Місце для нижнього колонтитула 3"/>
          <p:cNvSpPr>
            <a:spLocks noGrp="1"/>
          </p:cNvSpPr>
          <p:nvPr>
            <p:ph type="ftr" sz="quarter" idx="11"/>
          </p:nvPr>
        </p:nvSpPr>
        <p:spPr/>
        <p:txBody>
          <a:bodyPr/>
          <a:lstStyle/>
          <a:p>
            <a:endParaRPr lang="ru-RU"/>
          </a:p>
        </p:txBody>
      </p:sp>
      <p:sp>
        <p:nvSpPr>
          <p:cNvPr id="5" name="Місце для номера слайда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757862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a:lstStyle/>
          <a:p>
            <a:fld id="{5B106E36-FD25-4E2D-B0AA-010F637433A0}" type="datetimeFigureOut">
              <a:rPr lang="ru-RU" smtClean="0"/>
              <a:pPr/>
              <a:t>14.04.2026</a:t>
            </a:fld>
            <a:endParaRPr lang="ru-RU"/>
          </a:p>
        </p:txBody>
      </p:sp>
      <p:sp>
        <p:nvSpPr>
          <p:cNvPr id="3" name="Місце для нижнього колонтитула 2"/>
          <p:cNvSpPr>
            <a:spLocks noGrp="1"/>
          </p:cNvSpPr>
          <p:nvPr>
            <p:ph type="ftr" sz="quarter" idx="11"/>
          </p:nvPr>
        </p:nvSpPr>
        <p:spPr/>
        <p:txBody>
          <a:bodyPr/>
          <a:lstStyle/>
          <a:p>
            <a:endParaRPr lang="ru-RU"/>
          </a:p>
        </p:txBody>
      </p:sp>
      <p:sp>
        <p:nvSpPr>
          <p:cNvPr id="4" name="Місце для номера слайда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138638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uk-UA" smtClean="0"/>
              <a:t>Зразок заголовка</a:t>
            </a:r>
            <a:endParaRPr lang="uk-UA"/>
          </a:p>
        </p:txBody>
      </p:sp>
      <p:sp>
        <p:nvSpPr>
          <p:cNvPr id="3" name="Місце для вмісту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тексту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uk-UA" smtClean="0"/>
              <a:t>Редагувати стиль зразка тексту</a:t>
            </a:r>
          </a:p>
        </p:txBody>
      </p:sp>
      <p:sp>
        <p:nvSpPr>
          <p:cNvPr id="5" name="Місце для дати 4"/>
          <p:cNvSpPr>
            <a:spLocks noGrp="1"/>
          </p:cNvSpPr>
          <p:nvPr>
            <p:ph type="dt" sz="half" idx="10"/>
          </p:nvPr>
        </p:nvSpPr>
        <p:spPr/>
        <p:txBody>
          <a:bodyPr/>
          <a:lstStyle/>
          <a:p>
            <a:fld id="{5B106E36-FD25-4E2D-B0AA-010F637433A0}" type="datetimeFigureOut">
              <a:rPr lang="ru-RU" smtClean="0"/>
              <a:pPr/>
              <a:t>14.04.2026</a:t>
            </a:fld>
            <a:endParaRPr lang="ru-RU"/>
          </a:p>
        </p:txBody>
      </p:sp>
      <p:sp>
        <p:nvSpPr>
          <p:cNvPr id="6" name="Місце для нижнього колонтитула 5"/>
          <p:cNvSpPr>
            <a:spLocks noGrp="1"/>
          </p:cNvSpPr>
          <p:nvPr>
            <p:ph type="ftr" sz="quarter" idx="11"/>
          </p:nvPr>
        </p:nvSpPr>
        <p:spPr/>
        <p:txBody>
          <a:bodyPr/>
          <a:lstStyle/>
          <a:p>
            <a:endParaRPr lang="ru-RU"/>
          </a:p>
        </p:txBody>
      </p:sp>
      <p:sp>
        <p:nvSpPr>
          <p:cNvPr id="7" name="Місце для номера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521707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uk-UA" smtClean="0"/>
              <a:t>Зразок заголовка</a:t>
            </a:r>
            <a:endParaRPr lang="uk-UA"/>
          </a:p>
        </p:txBody>
      </p:sp>
      <p:sp>
        <p:nvSpPr>
          <p:cNvPr id="3" name="Місце для зображення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uk-UA"/>
          </a:p>
        </p:txBody>
      </p:sp>
      <p:sp>
        <p:nvSpPr>
          <p:cNvPr id="4" name="Місце для тексту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uk-UA" smtClean="0"/>
              <a:t>Редагувати стиль зразка тексту</a:t>
            </a:r>
          </a:p>
        </p:txBody>
      </p:sp>
      <p:sp>
        <p:nvSpPr>
          <p:cNvPr id="5" name="Місце для дати 4"/>
          <p:cNvSpPr>
            <a:spLocks noGrp="1"/>
          </p:cNvSpPr>
          <p:nvPr>
            <p:ph type="dt" sz="half" idx="10"/>
          </p:nvPr>
        </p:nvSpPr>
        <p:spPr/>
        <p:txBody>
          <a:bodyPr/>
          <a:lstStyle/>
          <a:p>
            <a:fld id="{5B106E36-FD25-4E2D-B0AA-010F637433A0}" type="datetimeFigureOut">
              <a:rPr lang="ru-RU" smtClean="0"/>
              <a:pPr/>
              <a:t>14.04.2026</a:t>
            </a:fld>
            <a:endParaRPr lang="ru-RU"/>
          </a:p>
        </p:txBody>
      </p:sp>
      <p:sp>
        <p:nvSpPr>
          <p:cNvPr id="6" name="Місце для нижнього колонтитула 5"/>
          <p:cNvSpPr>
            <a:spLocks noGrp="1"/>
          </p:cNvSpPr>
          <p:nvPr>
            <p:ph type="ftr" sz="quarter" idx="11"/>
          </p:nvPr>
        </p:nvSpPr>
        <p:spPr/>
        <p:txBody>
          <a:bodyPr/>
          <a:lstStyle/>
          <a:p>
            <a:endParaRPr lang="ru-RU"/>
          </a:p>
        </p:txBody>
      </p:sp>
      <p:sp>
        <p:nvSpPr>
          <p:cNvPr id="7" name="Місце для номера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055906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ертикального тексту 2"/>
          <p:cNvSpPr>
            <a:spLocks noGrp="1"/>
          </p:cNvSpPr>
          <p:nvPr>
            <p:ph type="body" orient="vert" idx="1"/>
          </p:nvPr>
        </p:nvSpPr>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5B106E36-FD25-4E2D-B0AA-010F637433A0}" type="datetimeFigureOut">
              <a:rPr lang="ru-RU" smtClean="0"/>
              <a:pPr/>
              <a:t>14.04.2026</a:t>
            </a:fld>
            <a:endParaRPr lang="ru-RU"/>
          </a:p>
        </p:txBody>
      </p:sp>
      <p:sp>
        <p:nvSpPr>
          <p:cNvPr id="5" name="Місце для нижнього колонтитула 4"/>
          <p:cNvSpPr>
            <a:spLocks noGrp="1"/>
          </p:cNvSpPr>
          <p:nvPr>
            <p:ph type="ftr" sz="quarter" idx="11"/>
          </p:nvPr>
        </p:nvSpPr>
        <p:spPr/>
        <p:txBody>
          <a:bodyPr/>
          <a:lstStyle/>
          <a:p>
            <a:endParaRPr lang="ru-RU"/>
          </a:p>
        </p:txBody>
      </p:sp>
      <p:sp>
        <p:nvSpPr>
          <p:cNvPr id="6" name="Місце для номера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631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6543675" y="365125"/>
            <a:ext cx="1971675" cy="5811838"/>
          </a:xfrm>
        </p:spPr>
        <p:txBody>
          <a:bodyPr vert="eaVert"/>
          <a:lstStyle/>
          <a:p>
            <a:r>
              <a:rPr lang="uk-UA" smtClean="0"/>
              <a:t>Зразок заголовка</a:t>
            </a:r>
            <a:endParaRPr lang="uk-UA"/>
          </a:p>
        </p:txBody>
      </p:sp>
      <p:sp>
        <p:nvSpPr>
          <p:cNvPr id="3" name="Місце для вертикального тексту 2"/>
          <p:cNvSpPr>
            <a:spLocks noGrp="1"/>
          </p:cNvSpPr>
          <p:nvPr>
            <p:ph type="body" orient="vert" idx="1"/>
          </p:nvPr>
        </p:nvSpPr>
        <p:spPr>
          <a:xfrm>
            <a:off x="628650" y="365125"/>
            <a:ext cx="5800725" cy="5811838"/>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5B106E36-FD25-4E2D-B0AA-010F637433A0}" type="datetimeFigureOut">
              <a:rPr lang="ru-RU" smtClean="0"/>
              <a:pPr/>
              <a:t>14.04.2026</a:t>
            </a:fld>
            <a:endParaRPr lang="ru-RU"/>
          </a:p>
        </p:txBody>
      </p:sp>
      <p:sp>
        <p:nvSpPr>
          <p:cNvPr id="5" name="Місце для нижнього колонтитула 4"/>
          <p:cNvSpPr>
            <a:spLocks noGrp="1"/>
          </p:cNvSpPr>
          <p:nvPr>
            <p:ph type="ftr" sz="quarter" idx="11"/>
          </p:nvPr>
        </p:nvSpPr>
        <p:spPr/>
        <p:txBody>
          <a:bodyPr/>
          <a:lstStyle/>
          <a:p>
            <a:endParaRPr lang="ru-RU"/>
          </a:p>
        </p:txBody>
      </p:sp>
      <p:sp>
        <p:nvSpPr>
          <p:cNvPr id="6" name="Місце для номера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339177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uk-UA" smtClean="0"/>
              <a:t>Зразок заголовка</a:t>
            </a:r>
            <a:endParaRPr lang="uk-UA"/>
          </a:p>
        </p:txBody>
      </p:sp>
      <p:sp>
        <p:nvSpPr>
          <p:cNvPr id="3" name="Місце для тексту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B106E36-FD25-4E2D-B0AA-010F637433A0}" type="datetimeFigureOut">
              <a:rPr lang="ru-RU" smtClean="0"/>
              <a:pPr/>
              <a:t>14.04.2026</a:t>
            </a:fld>
            <a:endParaRPr lang="ru-RU"/>
          </a:p>
        </p:txBody>
      </p:sp>
      <p:sp>
        <p:nvSpPr>
          <p:cNvPr id="5" name="Місце для нижнього колонтитула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Місце для номера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1570501040"/>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uk-UA"/>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3508" y="620688"/>
            <a:ext cx="8856984" cy="2661604"/>
          </a:xfrm>
        </p:spPr>
        <p:txBody>
          <a:bodyPr>
            <a:noAutofit/>
          </a:bodyPr>
          <a:lstStyle/>
          <a:p>
            <a:r>
              <a:rPr lang="uk-UA" sz="3600" dirty="0" smtClean="0">
                <a:latin typeface="Times New Roman" panose="02020603050405020304" pitchFamily="18" charset="0"/>
                <a:cs typeface="Times New Roman" panose="02020603050405020304" pitchFamily="18" charset="0"/>
              </a:rPr>
              <a:t>ДОСЛІДЖЕННЯ ДИНАМІКИ СОНЯЧНИХ ПЛЯМ ЗА ЛИПЕНЬ-СЕРПЕНЬ 2025 РОКУ ЗА РЕЗУЛЬТАТАМИ ТЕЛЕСКОПІЧНИХ СПОСТЕРЕЖЕНЬ </a:t>
            </a:r>
            <a:r>
              <a:rPr lang="ru-RU" sz="4000" dirty="0">
                <a:latin typeface="Times New Roman" panose="02020603050405020304" pitchFamily="18" charset="0"/>
                <a:cs typeface="Times New Roman" panose="02020603050405020304" pitchFamily="18" charset="0"/>
              </a:rPr>
              <a:t/>
            </a:r>
            <a:br>
              <a:rPr lang="ru-RU" sz="4000" dirty="0">
                <a:latin typeface="Times New Roman" panose="02020603050405020304" pitchFamily="18" charset="0"/>
                <a:cs typeface="Times New Roman" panose="02020603050405020304" pitchFamily="18" charset="0"/>
              </a:rPr>
            </a:br>
            <a:endParaRPr lang="ru-RU" sz="40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395536" y="3282292"/>
            <a:ext cx="6154522" cy="3027028"/>
          </a:xfrm>
        </p:spPr>
        <p:txBody>
          <a:bodyPr>
            <a:normAutofit fontScale="62500" lnSpcReduction="20000"/>
          </a:bodyPr>
          <a:lstStyle/>
          <a:p>
            <a:pPr algn="l"/>
            <a:r>
              <a:rPr lang="uk-UA" sz="2600" b="1" dirty="0" smtClean="0">
                <a:latin typeface="Times New Roman" panose="02020603050405020304" pitchFamily="18" charset="0"/>
                <a:cs typeface="Times New Roman" panose="02020603050405020304" pitchFamily="18" charset="0"/>
              </a:rPr>
              <a:t>Роботу виконав:</a:t>
            </a:r>
          </a:p>
          <a:p>
            <a:pPr algn="just"/>
            <a:r>
              <a:rPr lang="uk-UA" sz="2600" dirty="0" smtClean="0">
                <a:latin typeface="Times New Roman" panose="02020603050405020304" pitchFamily="18" charset="0"/>
                <a:cs typeface="Times New Roman" panose="02020603050405020304" pitchFamily="18" charset="0"/>
              </a:rPr>
              <a:t>Сердюк Іван</a:t>
            </a:r>
            <a:endParaRPr lang="uk-UA" sz="2600" dirty="0" smtClean="0">
              <a:latin typeface="Times New Roman" panose="02020603050405020304" pitchFamily="18" charset="0"/>
              <a:cs typeface="Times New Roman" panose="02020603050405020304" pitchFamily="18" charset="0"/>
            </a:endParaRPr>
          </a:p>
          <a:p>
            <a:pPr algn="just"/>
            <a:r>
              <a:rPr lang="uk-UA" sz="2600">
                <a:latin typeface="Times New Roman" panose="02020603050405020304" pitchFamily="18" charset="0"/>
                <a:cs typeface="Times New Roman" panose="02020603050405020304" pitchFamily="18" charset="0"/>
              </a:rPr>
              <a:t>у</a:t>
            </a:r>
            <a:r>
              <a:rPr lang="uk-UA" sz="2600" smtClean="0">
                <a:latin typeface="Times New Roman" panose="02020603050405020304" pitchFamily="18" charset="0"/>
                <a:cs typeface="Times New Roman" panose="02020603050405020304" pitchFamily="18" charset="0"/>
              </a:rPr>
              <a:t>чень </a:t>
            </a:r>
            <a:r>
              <a:rPr lang="uk-UA" sz="2600" smtClean="0">
                <a:latin typeface="Times New Roman" panose="02020603050405020304" pitchFamily="18" charset="0"/>
                <a:cs typeface="Times New Roman" panose="02020603050405020304" pitchFamily="18" charset="0"/>
              </a:rPr>
              <a:t>6-А </a:t>
            </a:r>
            <a:r>
              <a:rPr lang="uk-UA" sz="2600" dirty="0" smtClean="0">
                <a:latin typeface="Times New Roman" panose="02020603050405020304" pitchFamily="18" charset="0"/>
                <a:cs typeface="Times New Roman" panose="02020603050405020304" pitchFamily="18" charset="0"/>
              </a:rPr>
              <a:t>класу</a:t>
            </a:r>
          </a:p>
          <a:p>
            <a:pPr algn="just"/>
            <a:r>
              <a:rPr lang="uk-UA" sz="2600" dirty="0" smtClean="0">
                <a:latin typeface="Times New Roman" panose="02020603050405020304" pitchFamily="18" charset="0"/>
                <a:cs typeface="Times New Roman" panose="02020603050405020304" pitchFamily="18" charset="0"/>
              </a:rPr>
              <a:t>Пирятинського ліцею Пирятинської міської ради</a:t>
            </a:r>
          </a:p>
          <a:p>
            <a:pPr algn="just"/>
            <a:r>
              <a:rPr lang="uk-UA" sz="2600" dirty="0" smtClean="0">
                <a:latin typeface="Times New Roman" panose="02020603050405020304" pitchFamily="18" charset="0"/>
                <a:cs typeface="Times New Roman" panose="02020603050405020304" pitchFamily="18" charset="0"/>
              </a:rPr>
              <a:t>Полтавської області</a:t>
            </a:r>
          </a:p>
          <a:p>
            <a:pPr algn="just"/>
            <a:endParaRPr lang="uk-UA" sz="2600" dirty="0" smtClean="0">
              <a:latin typeface="Times New Roman" panose="02020603050405020304" pitchFamily="18" charset="0"/>
              <a:cs typeface="Times New Roman" panose="02020603050405020304" pitchFamily="18" charset="0"/>
            </a:endParaRPr>
          </a:p>
          <a:p>
            <a:pPr algn="just"/>
            <a:r>
              <a:rPr lang="uk-UA" sz="2600" b="1" dirty="0" smtClean="0">
                <a:latin typeface="Times New Roman" panose="02020603050405020304" pitchFamily="18" charset="0"/>
                <a:cs typeface="Times New Roman" panose="02020603050405020304" pitchFamily="18" charset="0"/>
              </a:rPr>
              <a:t>Науковий керівник:</a:t>
            </a:r>
          </a:p>
          <a:p>
            <a:pPr algn="just"/>
            <a:r>
              <a:rPr lang="uk-UA" sz="2600" dirty="0" smtClean="0">
                <a:latin typeface="Times New Roman" panose="02020603050405020304" pitchFamily="18" charset="0"/>
                <a:cs typeface="Times New Roman" panose="02020603050405020304" pitchFamily="18" charset="0"/>
              </a:rPr>
              <a:t>Вольвач Ярослав Сергійович</a:t>
            </a:r>
          </a:p>
          <a:p>
            <a:pPr algn="just"/>
            <a:r>
              <a:rPr lang="uk-UA" sz="2600" dirty="0" smtClean="0">
                <a:latin typeface="Times New Roman" panose="02020603050405020304" pitchFamily="18" charset="0"/>
                <a:cs typeface="Times New Roman" panose="02020603050405020304" pitchFamily="18" charset="0"/>
              </a:rPr>
              <a:t>вчитель фізики та інформатики </a:t>
            </a:r>
          </a:p>
          <a:p>
            <a:pPr algn="just"/>
            <a:r>
              <a:rPr lang="uk-UA" sz="2600" dirty="0" smtClean="0">
                <a:latin typeface="Times New Roman" panose="02020603050405020304" pitchFamily="18" charset="0"/>
                <a:cs typeface="Times New Roman" panose="02020603050405020304" pitchFamily="18" charset="0"/>
              </a:rPr>
              <a:t>Пирятинського ліцею Пирятинської міської ради</a:t>
            </a:r>
          </a:p>
          <a:p>
            <a:pPr algn="just"/>
            <a:r>
              <a:rPr lang="uk-UA" sz="2600" dirty="0" smtClean="0">
                <a:latin typeface="Times New Roman" panose="02020603050405020304" pitchFamily="18" charset="0"/>
                <a:cs typeface="Times New Roman" panose="02020603050405020304" pitchFamily="18" charset="0"/>
              </a:rPr>
              <a:t>Полтавської області</a:t>
            </a:r>
          </a:p>
          <a:p>
            <a:pPr algn="just"/>
            <a:endParaRPr lang="uk-UA" dirty="0" smtClean="0">
              <a:latin typeface="Times New Roman" panose="02020603050405020304" pitchFamily="18" charset="0"/>
              <a:cs typeface="Times New Roman" panose="02020603050405020304" pitchFamily="18" charset="0"/>
            </a:endParaRPr>
          </a:p>
          <a:p>
            <a:pPr algn="just"/>
            <a:endParaRPr lang="uk-UA" dirty="0" smtClean="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pic>
        <p:nvPicPr>
          <p:cNvPr id="6" name="Рисунок 5"/>
          <p:cNvPicPr/>
          <p:nvPr/>
        </p:nvPicPr>
        <p:blipFill>
          <a:blip r:embed="rId2" cstate="print">
            <a:extLst>
              <a:ext uri="{28A0092B-C50C-407E-A947-70E740481C1C}">
                <a14:useLocalDpi xmlns:a14="http://schemas.microsoft.com/office/drawing/2010/main" val="0"/>
              </a:ext>
            </a:extLst>
          </a:blip>
          <a:stretch>
            <a:fillRect/>
          </a:stretch>
        </p:blipFill>
        <p:spPr>
          <a:xfrm>
            <a:off x="4996030" y="2948947"/>
            <a:ext cx="3320386" cy="336037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628650" y="1124744"/>
            <a:ext cx="7886700" cy="5127997"/>
          </a:xfrm>
        </p:spPr>
        <p:txBody>
          <a:bodyPr>
            <a:noAutofit/>
          </a:bodyPr>
          <a:lstStyle/>
          <a:p>
            <a:pPr marL="0" indent="0" algn="just">
              <a:buNone/>
            </a:pPr>
            <a:r>
              <a:rPr lang="uk-UA" sz="2000" b="1" dirty="0" smtClean="0">
                <a:latin typeface="Times New Roman" panose="02020603050405020304" pitchFamily="18" charset="0"/>
                <a:cs typeface="Times New Roman" panose="02020603050405020304" pitchFamily="18" charset="0"/>
              </a:rPr>
              <a:t>Актуальність роботи</a:t>
            </a:r>
            <a:r>
              <a:rPr lang="uk-UA" sz="2000" dirty="0" smtClean="0">
                <a:latin typeface="Times New Roman" panose="02020603050405020304" pitchFamily="18" charset="0"/>
                <a:cs typeface="Times New Roman" panose="02020603050405020304" pitchFamily="18" charset="0"/>
              </a:rPr>
              <a:t> зумовлена необхідністю постійного моніторингу сонячної активності, яка визначає рівень радіаційного впливу на Землю, роботу супутників, ефективність радіозв’язку та навіть стан магнітосфери. Крім того, результати аматорських спостережень можуть бути використані як додаткові дані до міжнародних баз NOAA та SILSO.</a:t>
            </a:r>
          </a:p>
          <a:p>
            <a:pPr marL="0" indent="0" algn="just">
              <a:buNone/>
            </a:pPr>
            <a:r>
              <a:rPr lang="uk-UA" sz="2000" b="1" dirty="0" smtClean="0">
                <a:latin typeface="Times New Roman" panose="02020603050405020304" pitchFamily="18" charset="0"/>
                <a:cs typeface="Times New Roman" panose="02020603050405020304" pitchFamily="18" charset="0"/>
              </a:rPr>
              <a:t>Метою роботи</a:t>
            </a:r>
            <a:r>
              <a:rPr lang="uk-UA" sz="2000" dirty="0" smtClean="0">
                <a:latin typeface="Times New Roman" panose="02020603050405020304" pitchFamily="18" charset="0"/>
                <a:cs typeface="Times New Roman" panose="02020603050405020304" pitchFamily="18" charset="0"/>
              </a:rPr>
              <a:t> є дослідження динаміки сонячних плям у липні–серпні 2025 року шляхом щоденних візуально-фотографічних спостережень та аналізу отриманих даних.</a:t>
            </a:r>
          </a:p>
          <a:p>
            <a:pPr marL="0" indent="0" algn="just">
              <a:buNone/>
            </a:pPr>
            <a:r>
              <a:rPr lang="uk-UA" sz="2000" b="1" dirty="0" smtClean="0">
                <a:latin typeface="Times New Roman" panose="02020603050405020304" pitchFamily="18" charset="0"/>
                <a:cs typeface="Times New Roman" panose="02020603050405020304" pitchFamily="18" charset="0"/>
              </a:rPr>
              <a:t>Об</a:t>
            </a:r>
            <a:r>
              <a:rPr lang="en-US" sz="2000" b="1" dirty="0" smtClean="0">
                <a:latin typeface="Times New Roman" panose="02020603050405020304" pitchFamily="18" charset="0"/>
                <a:cs typeface="Times New Roman" panose="02020603050405020304" pitchFamily="18" charset="0"/>
              </a:rPr>
              <a:t>’</a:t>
            </a:r>
            <a:r>
              <a:rPr lang="uk-UA" sz="2000" b="1" dirty="0" err="1" smtClean="0">
                <a:latin typeface="Times New Roman" panose="02020603050405020304" pitchFamily="18" charset="0"/>
                <a:cs typeface="Times New Roman" panose="02020603050405020304" pitchFamily="18" charset="0"/>
              </a:rPr>
              <a:t>єкт</a:t>
            </a:r>
            <a:r>
              <a:rPr lang="uk-UA" sz="2000" b="1" dirty="0" smtClean="0">
                <a:latin typeface="Times New Roman" panose="02020603050405020304" pitchFamily="18" charset="0"/>
                <a:cs typeface="Times New Roman" panose="02020603050405020304" pitchFamily="18" charset="0"/>
              </a:rPr>
              <a:t> дослідження</a:t>
            </a:r>
            <a:r>
              <a:rPr lang="uk-UA" sz="2000" dirty="0" smtClean="0">
                <a:latin typeface="Times New Roman" panose="02020603050405020304" pitchFamily="18" charset="0"/>
                <a:cs typeface="Times New Roman" panose="02020603050405020304" pitchFamily="18" charset="0"/>
              </a:rPr>
              <a:t> – сонячні плями, які виникають при сонячній </a:t>
            </a:r>
            <a:r>
              <a:rPr lang="uk-UA" sz="2000" dirty="0" err="1" smtClean="0">
                <a:latin typeface="Times New Roman" panose="02020603050405020304" pitchFamily="18" charset="0"/>
                <a:cs typeface="Times New Roman" panose="02020603050405020304" pitchFamily="18" charset="0"/>
              </a:rPr>
              <a:t>активностві</a:t>
            </a:r>
            <a:r>
              <a:rPr lang="uk-UA" sz="2000" dirty="0" smtClean="0">
                <a:latin typeface="Times New Roman" panose="02020603050405020304" pitchFamily="18" charset="0"/>
                <a:cs typeface="Times New Roman" panose="02020603050405020304" pitchFamily="18" charset="0"/>
              </a:rPr>
              <a:t>.</a:t>
            </a:r>
          </a:p>
          <a:p>
            <a:pPr marL="0" indent="0" algn="just">
              <a:buNone/>
            </a:pPr>
            <a:r>
              <a:rPr lang="uk-UA" sz="2000" b="1" dirty="0" smtClean="0">
                <a:latin typeface="Times New Roman" panose="02020603050405020304" pitchFamily="18" charset="0"/>
                <a:cs typeface="Times New Roman" panose="02020603050405020304" pitchFamily="18" charset="0"/>
              </a:rPr>
              <a:t>Предмет дослідження</a:t>
            </a:r>
            <a:r>
              <a:rPr lang="uk-UA" sz="2000" dirty="0" smtClean="0">
                <a:latin typeface="Times New Roman" panose="02020603050405020304" pitchFamily="18" charset="0"/>
                <a:cs typeface="Times New Roman" panose="02020603050405020304" pitchFamily="18" charset="0"/>
              </a:rPr>
              <a:t> – динаміка сонячних плям, які досліджувалися впродовж літа 2025 року.</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86628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92100"/>
            <a:ext cx="6400800" cy="1130300"/>
          </a:xfrm>
        </p:spPr>
        <p:txBody>
          <a:bodyPr/>
          <a:lstStyle/>
          <a:p>
            <a:pPr algn="ctr"/>
            <a:r>
              <a:rPr lang="uk-UA" dirty="0" smtClean="0"/>
              <a:t>Що таке сонячні плями?</a:t>
            </a:r>
            <a:endParaRPr lang="en-US" dirty="0"/>
          </a:p>
        </p:txBody>
      </p:sp>
      <p:sp>
        <p:nvSpPr>
          <p:cNvPr id="3" name="Объект 2"/>
          <p:cNvSpPr>
            <a:spLocks noGrp="1"/>
          </p:cNvSpPr>
          <p:nvPr>
            <p:ph idx="1"/>
          </p:nvPr>
        </p:nvSpPr>
        <p:spPr>
          <a:xfrm>
            <a:off x="438616" y="1422400"/>
            <a:ext cx="8597880" cy="2711450"/>
          </a:xfrm>
        </p:spPr>
        <p:txBody>
          <a:bodyPr/>
          <a:lstStyle/>
          <a:p>
            <a:pPr algn="just"/>
            <a:r>
              <a:rPr lang="ru-RU" dirty="0" err="1">
                <a:solidFill>
                  <a:schemeClr val="tx1"/>
                </a:solidFill>
                <a:latin typeface="Times New Roman" panose="02020603050405020304" pitchFamily="18" charset="0"/>
                <a:cs typeface="Times New Roman" panose="02020603050405020304" pitchFamily="18" charset="0"/>
              </a:rPr>
              <a:t>Сонячні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плями</a:t>
            </a:r>
            <a:r>
              <a:rPr lang="ru-RU" dirty="0">
                <a:solidFill>
                  <a:schemeClr val="tx1"/>
                </a:solidFill>
                <a:latin typeface="Times New Roman" panose="02020603050405020304" pitchFamily="18" charset="0"/>
                <a:cs typeface="Times New Roman" panose="02020603050405020304" pitchFamily="18" charset="0"/>
              </a:rPr>
              <a:t> — </a:t>
            </a:r>
            <a:r>
              <a:rPr lang="ru-RU" dirty="0" err="1">
                <a:solidFill>
                  <a:schemeClr val="tx1"/>
                </a:solidFill>
                <a:latin typeface="Times New Roman" panose="02020603050405020304" pitchFamily="18" charset="0"/>
                <a:cs typeface="Times New Roman" panose="02020603050405020304" pitchFamily="18" charset="0"/>
              </a:rPr>
              <a:t>це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тимчасові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темні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ділянки</a:t>
            </a:r>
            <a:r>
              <a:rPr lang="ru-RU" dirty="0">
                <a:solidFill>
                  <a:schemeClr val="tx1"/>
                </a:solidFill>
                <a:latin typeface="Times New Roman" panose="02020603050405020304" pitchFamily="18" charset="0"/>
                <a:cs typeface="Times New Roman" panose="02020603050405020304" pitchFamily="18" charset="0"/>
              </a:rPr>
              <a:t> на </a:t>
            </a:r>
            <a:r>
              <a:rPr lang="ru-RU" dirty="0" err="1">
                <a:solidFill>
                  <a:schemeClr val="tx1"/>
                </a:solidFill>
                <a:latin typeface="Times New Roman" panose="02020603050405020304" pitchFamily="18" charset="0"/>
                <a:cs typeface="Times New Roman" panose="02020603050405020304" pitchFamily="18" charset="0"/>
              </a:rPr>
              <a:t>поверхні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Сонця</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фотосфері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які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мають</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нижчу</a:t>
            </a:r>
            <a:r>
              <a:rPr lang="ru-RU" dirty="0">
                <a:solidFill>
                  <a:schemeClr val="tx1"/>
                </a:solidFill>
                <a:latin typeface="Times New Roman" panose="02020603050405020304" pitchFamily="18" charset="0"/>
                <a:cs typeface="Times New Roman" panose="02020603050405020304" pitchFamily="18" charset="0"/>
              </a:rPr>
              <a:t> температуру (</a:t>
            </a:r>
            <a:r>
              <a:rPr lang="ru-RU" dirty="0" err="1">
                <a:solidFill>
                  <a:schemeClr val="tx1"/>
                </a:solidFill>
                <a:latin typeface="Times New Roman" panose="02020603050405020304" pitchFamily="18" charset="0"/>
                <a:cs typeface="Times New Roman" panose="02020603050405020304" pitchFamily="18" charset="0"/>
              </a:rPr>
              <a:t>близько</a:t>
            </a:r>
            <a:r>
              <a:rPr lang="ru-RU" dirty="0">
                <a:solidFill>
                  <a:schemeClr val="tx1"/>
                </a:solidFill>
                <a:latin typeface="Times New Roman" panose="02020603050405020304" pitchFamily="18" charset="0"/>
                <a:cs typeface="Times New Roman" panose="02020603050405020304" pitchFamily="18" charset="0"/>
              </a:rPr>
              <a:t> 3700°</a:t>
            </a:r>
            <a:r>
              <a:rPr lang="en-US" dirty="0">
                <a:solidFill>
                  <a:schemeClr val="tx1"/>
                </a:solidFill>
                <a:latin typeface="Times New Roman" panose="02020603050405020304" pitchFamily="18" charset="0"/>
                <a:cs typeface="Times New Roman" panose="02020603050405020304" pitchFamily="18" charset="0"/>
              </a:rPr>
              <a:t>C) </a:t>
            </a:r>
            <a:r>
              <a:rPr lang="ru-RU" dirty="0" err="1">
                <a:solidFill>
                  <a:schemeClr val="tx1"/>
                </a:solidFill>
                <a:latin typeface="Times New Roman" panose="02020603050405020304" pitchFamily="18" charset="0"/>
                <a:cs typeface="Times New Roman" panose="02020603050405020304" pitchFamily="18" charset="0"/>
              </a:rPr>
              <a:t>порівняно</a:t>
            </a:r>
            <a:r>
              <a:rPr lang="ru-RU" dirty="0">
                <a:solidFill>
                  <a:schemeClr val="tx1"/>
                </a:solidFill>
                <a:latin typeface="Times New Roman" panose="02020603050405020304" pitchFamily="18" charset="0"/>
                <a:cs typeface="Times New Roman" panose="02020603050405020304" pitchFamily="18" charset="0"/>
              </a:rPr>
              <a:t> з </a:t>
            </a:r>
            <a:r>
              <a:rPr lang="ru-RU" dirty="0" err="1">
                <a:solidFill>
                  <a:schemeClr val="tx1"/>
                </a:solidFill>
                <a:latin typeface="Times New Roman" panose="02020603050405020304" pitchFamily="18" charset="0"/>
                <a:cs typeface="Times New Roman" panose="02020603050405020304" pitchFamily="18" charset="0"/>
              </a:rPr>
              <a:t>навколишніми</a:t>
            </a:r>
            <a:r>
              <a:rPr lang="ru-RU" dirty="0">
                <a:solidFill>
                  <a:schemeClr val="tx1"/>
                </a:solidFill>
                <a:latin typeface="Times New Roman" panose="02020603050405020304" pitchFamily="18" charset="0"/>
                <a:cs typeface="Times New Roman" panose="02020603050405020304" pitchFamily="18" charset="0"/>
              </a:rPr>
              <a:t> областями (5700°</a:t>
            </a:r>
            <a:r>
              <a:rPr lang="en-US" dirty="0">
                <a:solidFill>
                  <a:schemeClr val="tx1"/>
                </a:solidFill>
                <a:latin typeface="Times New Roman" panose="02020603050405020304" pitchFamily="18" charset="0"/>
                <a:cs typeface="Times New Roman" panose="02020603050405020304" pitchFamily="18" charset="0"/>
              </a:rPr>
              <a:t>C) </a:t>
            </a:r>
            <a:r>
              <a:rPr lang="ru-RU" dirty="0">
                <a:solidFill>
                  <a:schemeClr val="tx1"/>
                </a:solidFill>
                <a:latin typeface="Times New Roman" panose="02020603050405020304" pitchFamily="18" charset="0"/>
                <a:cs typeface="Times New Roman" panose="02020603050405020304" pitchFamily="18" charset="0"/>
              </a:rPr>
              <a:t>через </a:t>
            </a:r>
            <a:r>
              <a:rPr lang="ru-RU" dirty="0" err="1">
                <a:solidFill>
                  <a:schemeClr val="tx1"/>
                </a:solidFill>
                <a:latin typeface="Times New Roman" panose="02020603050405020304" pitchFamily="18" charset="0"/>
                <a:cs typeface="Times New Roman" panose="02020603050405020304" pitchFamily="18" charset="0"/>
              </a:rPr>
              <a:t>потужні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локальні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магнітні</a:t>
            </a:r>
            <a:r>
              <a:rPr lang="ru-RU" dirty="0">
                <a:solidFill>
                  <a:schemeClr val="tx1"/>
                </a:solidFill>
                <a:latin typeface="Times New Roman" panose="02020603050405020304" pitchFamily="18" charset="0"/>
                <a:cs typeface="Times New Roman" panose="02020603050405020304" pitchFamily="18" charset="0"/>
              </a:rPr>
              <a:t> поля, </a:t>
            </a:r>
            <a:r>
              <a:rPr lang="ru-RU" dirty="0" err="1">
                <a:solidFill>
                  <a:schemeClr val="tx1"/>
                </a:solidFill>
                <a:latin typeface="Times New Roman" panose="02020603050405020304" pitchFamily="18" charset="0"/>
                <a:cs typeface="Times New Roman" panose="02020603050405020304" pitchFamily="18" charset="0"/>
              </a:rPr>
              <a:t>що</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перешкоджають</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конвекції</a:t>
            </a:r>
            <a:r>
              <a:rPr lang="ru-RU" dirty="0">
                <a:solidFill>
                  <a:schemeClr val="tx1"/>
                </a:solidFill>
                <a:latin typeface="Times New Roman" panose="02020603050405020304" pitchFamily="18" charset="0"/>
                <a:cs typeface="Times New Roman" panose="02020603050405020304" pitchFamily="18" charset="0"/>
              </a:rPr>
              <a:t> тепла, і </a:t>
            </a:r>
            <a:r>
              <a:rPr lang="ru-RU" dirty="0" err="1">
                <a:solidFill>
                  <a:schemeClr val="tx1"/>
                </a:solidFill>
                <a:latin typeface="Times New Roman" panose="02020603050405020304" pitchFamily="18" charset="0"/>
                <a:cs typeface="Times New Roman" panose="02020603050405020304" pitchFamily="18" charset="0"/>
              </a:rPr>
              <a:t>можуть</a:t>
            </a:r>
            <a:r>
              <a:rPr lang="ru-RU" dirty="0">
                <a:solidFill>
                  <a:schemeClr val="tx1"/>
                </a:solidFill>
                <a:latin typeface="Times New Roman" panose="02020603050405020304" pitchFamily="18" charset="0"/>
                <a:cs typeface="Times New Roman" panose="02020603050405020304" pitchFamily="18" charset="0"/>
              </a:rPr>
              <a:t> бути </a:t>
            </a:r>
            <a:r>
              <a:rPr lang="ru-RU" dirty="0" err="1">
                <a:solidFill>
                  <a:schemeClr val="tx1"/>
                </a:solidFill>
                <a:latin typeface="Times New Roman" panose="02020603050405020304" pitchFamily="18" charset="0"/>
                <a:cs typeface="Times New Roman" panose="02020603050405020304" pitchFamily="18" charset="0"/>
              </a:rPr>
              <a:t>розміром</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від</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Землі</a:t>
            </a:r>
            <a:r>
              <a:rPr lang="ru-RU" dirty="0">
                <a:solidFill>
                  <a:schemeClr val="tx1"/>
                </a:solidFill>
                <a:latin typeface="Times New Roman" panose="02020603050405020304" pitchFamily="18" charset="0"/>
                <a:cs typeface="Times New Roman" panose="02020603050405020304" pitchFamily="18" charset="0"/>
              </a:rPr>
              <a:t> до </a:t>
            </a:r>
            <a:r>
              <a:rPr lang="ru-RU" dirty="0" err="1">
                <a:solidFill>
                  <a:schemeClr val="tx1"/>
                </a:solidFill>
                <a:latin typeface="Times New Roman" panose="02020603050405020304" pitchFamily="18" charset="0"/>
                <a:cs typeface="Times New Roman" panose="02020603050405020304" pitchFamily="18" charset="0"/>
              </a:rPr>
              <a:t>сотень</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тисяч</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кілометрів</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з'являючись</a:t>
            </a:r>
            <a:r>
              <a:rPr lang="ru-RU" dirty="0">
                <a:solidFill>
                  <a:schemeClr val="tx1"/>
                </a:solidFill>
                <a:latin typeface="Times New Roman" panose="02020603050405020304" pitchFamily="18" charset="0"/>
                <a:cs typeface="Times New Roman" panose="02020603050405020304" pitchFamily="18" charset="0"/>
              </a:rPr>
              <a:t> і </a:t>
            </a:r>
            <a:r>
              <a:rPr lang="ru-RU" dirty="0" err="1">
                <a:solidFill>
                  <a:schemeClr val="tx1"/>
                </a:solidFill>
                <a:latin typeface="Times New Roman" panose="02020603050405020304" pitchFamily="18" charset="0"/>
                <a:cs typeface="Times New Roman" panose="02020603050405020304" pitchFamily="18" charset="0"/>
              </a:rPr>
              <a:t>зникаючи</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протягом</a:t>
            </a:r>
            <a:r>
              <a:rPr lang="ru-RU" dirty="0">
                <a:solidFill>
                  <a:schemeClr val="tx1"/>
                </a:solidFill>
                <a:latin typeface="Times New Roman" panose="02020603050405020304" pitchFamily="18" charset="0"/>
                <a:cs typeface="Times New Roman" panose="02020603050405020304" pitchFamily="18" charset="0"/>
              </a:rPr>
              <a:t> годин, </a:t>
            </a:r>
            <a:r>
              <a:rPr lang="ru-RU" dirty="0" err="1">
                <a:solidFill>
                  <a:schemeClr val="tx1"/>
                </a:solidFill>
                <a:latin typeface="Times New Roman" panose="02020603050405020304" pitchFamily="18" charset="0"/>
                <a:cs typeface="Times New Roman" panose="02020603050405020304" pitchFamily="18" charset="0"/>
              </a:rPr>
              <a:t>днів</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чи</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місяців</a:t>
            </a:r>
            <a:r>
              <a:rPr lang="ru-RU" dirty="0">
                <a:solidFill>
                  <a:schemeClr val="tx1"/>
                </a:solidFill>
                <a:latin typeface="Times New Roman" panose="02020603050405020304" pitchFamily="18" charset="0"/>
                <a:cs typeface="Times New Roman" panose="02020603050405020304" pitchFamily="18" charset="0"/>
              </a:rPr>
              <a:t>, часто парами, у рамках 11-річного циклу </a:t>
            </a:r>
            <a:r>
              <a:rPr lang="ru-RU" dirty="0" err="1">
                <a:solidFill>
                  <a:schemeClr val="tx1"/>
                </a:solidFill>
                <a:latin typeface="Times New Roman" panose="02020603050405020304" pitchFamily="18" charset="0"/>
                <a:cs typeface="Times New Roman" panose="02020603050405020304" pitchFamily="18" charset="0"/>
              </a:rPr>
              <a:t>сонячної</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активності</a:t>
            </a:r>
            <a:r>
              <a:rPr lang="ru-RU" dirty="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Сонячні плями — Вікіпедія"/>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4048329"/>
            <a:ext cx="2674226" cy="229219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Магнітні бурі 26 жовтня 2024 - вчені зафіксували сонячний спалах - Телеграф"/>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7217" y="3933056"/>
            <a:ext cx="4567848" cy="2345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2937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99392"/>
            <a:ext cx="7886700" cy="1020212"/>
          </a:xfrm>
        </p:spPr>
        <p:txBody>
          <a:bodyPr/>
          <a:lstStyle/>
          <a:p>
            <a:pPr algn="ctr"/>
            <a:r>
              <a:rPr lang="uk-UA" dirty="0" smtClean="0"/>
              <a:t>Число Вольфа</a:t>
            </a:r>
            <a:endParaRPr lang="uk-UA" dirty="0"/>
          </a:p>
        </p:txBody>
      </p:sp>
      <mc:AlternateContent xmlns:mc="http://schemas.openxmlformats.org/markup-compatibility/2006" xmlns:a14="http://schemas.microsoft.com/office/drawing/2010/main">
        <mc:Choice Requires="a14">
          <p:sp>
            <p:nvSpPr>
              <p:cNvPr id="3" name="Місце для вмісту 2"/>
              <p:cNvSpPr>
                <a:spLocks noGrp="1"/>
              </p:cNvSpPr>
              <p:nvPr>
                <p:ph idx="1"/>
              </p:nvPr>
            </p:nvSpPr>
            <p:spPr>
              <a:xfrm>
                <a:off x="467544" y="836712"/>
                <a:ext cx="7886700" cy="4351338"/>
              </a:xfrm>
            </p:spPr>
            <p:txBody>
              <a:bodyPr/>
              <a:lstStyle/>
              <a:p>
                <a:pPr marL="0" indent="0" algn="just">
                  <a:buNone/>
                </a:pPr>
                <a:r>
                  <a:rPr lang="ru-RU" dirty="0">
                    <a:latin typeface="Times New Roman" panose="02020603050405020304" pitchFamily="18" charset="0"/>
                    <a:cs typeface="Times New Roman" panose="02020603050405020304" pitchFamily="18" charset="0"/>
                  </a:rPr>
                  <a:t>Для </a:t>
                </a:r>
                <a:r>
                  <a:rPr lang="ru-RU" dirty="0" err="1">
                    <a:latin typeface="Times New Roman" panose="02020603050405020304" pitchFamily="18" charset="0"/>
                    <a:cs typeface="Times New Roman" panose="02020603050405020304" pitchFamily="18" charset="0"/>
                  </a:rPr>
                  <a:t>кількісної</a:t>
                </a:r>
                <a:r>
                  <a:rPr lang="ru-RU" dirty="0">
                    <a:latin typeface="Times New Roman" panose="02020603050405020304" pitchFamily="18" charset="0"/>
                    <a:cs typeface="Times New Roman" panose="02020603050405020304" pitchFamily="18" charset="0"/>
                  </a:rPr>
                  <a:t> характеристики </a:t>
                </a:r>
                <a:r>
                  <a:rPr lang="ru-RU" dirty="0" err="1">
                    <a:latin typeface="Times New Roman" panose="02020603050405020304" pitchFamily="18" charset="0"/>
                    <a:cs typeface="Times New Roman" panose="02020603050405020304" pitchFamily="18" charset="0"/>
                  </a:rPr>
                  <a:t>сонячної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активності</a:t>
                </a:r>
                <a:r>
                  <a:rPr lang="ru-RU" dirty="0">
                    <a:latin typeface="Times New Roman" panose="02020603050405020304" pitchFamily="18" charset="0"/>
                    <a:cs typeface="Times New Roman" panose="02020603050405020304" pitchFamily="18" charset="0"/>
                  </a:rPr>
                  <a:t> широко </a:t>
                </a:r>
                <a:r>
                  <a:rPr lang="ru-RU" dirty="0" err="1">
                    <a:latin typeface="Times New Roman" panose="02020603050405020304" pitchFamily="18" charset="0"/>
                    <a:cs typeface="Times New Roman" panose="02020603050405020304" pitchFamily="18" charset="0"/>
                  </a:rPr>
                  <a:t>використовується</a:t>
                </a:r>
                <a:r>
                  <a:rPr lang="ru-RU" dirty="0">
                    <a:latin typeface="Times New Roman" panose="02020603050405020304" pitchFamily="18" charset="0"/>
                    <a:cs typeface="Times New Roman" panose="02020603050405020304" pitchFamily="18" charset="0"/>
                  </a:rPr>
                  <a:t> число Вольфа, яке є одним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найдавніших</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водночас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найінформативніших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індексів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активності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Сонця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Воно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назване</a:t>
                </a:r>
                <a:r>
                  <a:rPr lang="ru-RU" dirty="0">
                    <a:latin typeface="Times New Roman" panose="02020603050405020304" pitchFamily="18" charset="0"/>
                    <a:cs typeface="Times New Roman" panose="02020603050405020304" pitchFamily="18" charset="0"/>
                  </a:rPr>
                  <a:t> на честь </a:t>
                </a:r>
                <a:r>
                  <a:rPr lang="ru-RU" dirty="0" err="1">
                    <a:latin typeface="Times New Roman" panose="02020603050405020304" pitchFamily="18" charset="0"/>
                    <a:cs typeface="Times New Roman" panose="02020603050405020304" pitchFamily="18" charset="0"/>
                  </a:rPr>
                  <a:t>швейцарського</a:t>
                </a:r>
                <a:r>
                  <a:rPr lang="ru-RU" dirty="0">
                    <a:latin typeface="Times New Roman" panose="02020603050405020304" pitchFamily="18" charset="0"/>
                    <a:cs typeface="Times New Roman" panose="02020603050405020304" pitchFamily="18" charset="0"/>
                  </a:rPr>
                  <a:t> астронома Рудольфа Вольфа. </a:t>
                </a:r>
                <a:r>
                  <a:rPr lang="ru-RU" dirty="0" err="1">
                    <a:latin typeface="Times New Roman" panose="02020603050405020304" pitchFamily="18" charset="0"/>
                    <a:cs typeface="Times New Roman" panose="02020603050405020304" pitchFamily="18" charset="0"/>
                  </a:rPr>
                  <a:t>Воно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враховує</a:t>
                </a:r>
                <a:r>
                  <a:rPr lang="ru-RU" dirty="0">
                    <a:latin typeface="Times New Roman" panose="02020603050405020304" pitchFamily="18" charset="0"/>
                    <a:cs typeface="Times New Roman" panose="02020603050405020304" pitchFamily="18" charset="0"/>
                  </a:rPr>
                  <a:t> як </a:t>
                </a:r>
                <a:r>
                  <a:rPr lang="ru-RU" dirty="0" err="1">
                    <a:latin typeface="Times New Roman" panose="02020603050405020304" pitchFamily="18" charset="0"/>
                    <a:cs typeface="Times New Roman" panose="02020603050405020304" pitchFamily="18" charset="0"/>
                  </a:rPr>
                  <a:t>кількість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окремих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сонячних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плям</a:t>
                </a:r>
                <a:r>
                  <a:rPr lang="ru-RU" dirty="0">
                    <a:latin typeface="Times New Roman" panose="02020603050405020304" pitchFamily="18" charset="0"/>
                    <a:cs typeface="Times New Roman" panose="02020603050405020304" pitchFamily="18" charset="0"/>
                  </a:rPr>
                  <a:t>, так і </a:t>
                </a:r>
                <a:r>
                  <a:rPr lang="ru-RU" dirty="0" err="1">
                    <a:latin typeface="Times New Roman" panose="02020603050405020304" pitchFamily="18" charset="0"/>
                    <a:cs typeface="Times New Roman" panose="02020603050405020304" pitchFamily="18" charset="0"/>
                  </a:rPr>
                  <a:t>кількість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груп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дозволяє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оцінити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рівень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магнітної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активності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фотосфери</a:t>
                </a:r>
                <a:r>
                  <a:rPr lang="ru-RU" dirty="0">
                    <a:latin typeface="Times New Roman" panose="02020603050405020304" pitchFamily="18" charset="0"/>
                    <a:cs typeface="Times New Roman" panose="02020603050405020304" pitchFamily="18" charset="0"/>
                  </a:rPr>
                  <a:t> </a:t>
                </a:r>
                <a:endParaRPr lang="uk-UA" dirty="0" smtClean="0">
                  <a:latin typeface="Times New Roman" panose="02020603050405020304" pitchFamily="18" charset="0"/>
                  <a:cs typeface="Times New Roman" panose="02020603050405020304" pitchFamily="18" charset="0"/>
                </a:endParaRPr>
              </a:p>
              <a:p>
                <a:pPr marL="0" indent="0">
                  <a:buNone/>
                </a:pPr>
                <a:r>
                  <a:rPr lang="uk-UA" dirty="0" smtClean="0">
                    <a:latin typeface="Times New Roman" panose="02020603050405020304" pitchFamily="18" charset="0"/>
                    <a:cs typeface="Times New Roman" panose="02020603050405020304" pitchFamily="18" charset="0"/>
                  </a:rPr>
                  <a:t>Число </a:t>
                </a:r>
                <a:r>
                  <a:rPr lang="uk-UA" dirty="0">
                    <a:latin typeface="Times New Roman" panose="02020603050405020304" pitchFamily="18" charset="0"/>
                    <a:cs typeface="Times New Roman" panose="02020603050405020304" pitchFamily="18" charset="0"/>
                  </a:rPr>
                  <a:t>Вольфа визначається за формулою:</a:t>
                </a:r>
              </a:p>
              <a:p>
                <a:pPr marL="0" indent="0" algn="ctr">
                  <a:buNone/>
                </a:pPr>
                <a14:m>
                  <m:oMath xmlns:m="http://schemas.openxmlformats.org/officeDocument/2006/math">
                    <m:r>
                      <a:rPr lang="uk-UA" sz="3200" i="1">
                        <a:latin typeface="Cambria Math" panose="02040503050406030204" pitchFamily="18" charset="0"/>
                      </a:rPr>
                      <m:t>𝑅</m:t>
                    </m:r>
                    <m:r>
                      <a:rPr lang="uk-UA" sz="3200" i="1">
                        <a:latin typeface="Cambria Math" panose="02040503050406030204" pitchFamily="18" charset="0"/>
                      </a:rPr>
                      <m:t>=</m:t>
                    </m:r>
                    <m:r>
                      <a:rPr lang="uk-UA" sz="3200" i="1">
                        <a:latin typeface="Cambria Math" panose="02040503050406030204" pitchFamily="18" charset="0"/>
                      </a:rPr>
                      <m:t>𝑘</m:t>
                    </m:r>
                    <m:d>
                      <m:dPr>
                        <m:ctrlPr>
                          <a:rPr lang="uk-UA" sz="3200" i="1">
                            <a:latin typeface="Cambria Math" panose="02040503050406030204" pitchFamily="18" charset="0"/>
                          </a:rPr>
                        </m:ctrlPr>
                      </m:dPr>
                      <m:e>
                        <m:r>
                          <a:rPr lang="uk-UA" sz="3200" i="1">
                            <a:latin typeface="Cambria Math" panose="02040503050406030204" pitchFamily="18" charset="0"/>
                          </a:rPr>
                          <m:t>10</m:t>
                        </m:r>
                        <m:r>
                          <a:rPr lang="uk-UA" sz="3200" i="1">
                            <a:latin typeface="Cambria Math" panose="02040503050406030204" pitchFamily="18" charset="0"/>
                          </a:rPr>
                          <m:t>𝑔</m:t>
                        </m:r>
                        <m:r>
                          <a:rPr lang="uk-UA" sz="3200" i="1">
                            <a:latin typeface="Cambria Math" panose="02040503050406030204" pitchFamily="18" charset="0"/>
                          </a:rPr>
                          <m:t>+</m:t>
                        </m:r>
                        <m:r>
                          <a:rPr lang="uk-UA" sz="3200" i="1">
                            <a:latin typeface="Cambria Math" panose="02040503050406030204" pitchFamily="18" charset="0"/>
                          </a:rPr>
                          <m:t>𝑠</m:t>
                        </m:r>
                      </m:e>
                    </m:d>
                  </m:oMath>
                </a14:m>
                <a:r>
                  <a:rPr lang="uk-UA" dirty="0">
                    <a:latin typeface="Times New Roman" panose="02020603050405020304" pitchFamily="18" charset="0"/>
                    <a:cs typeface="Times New Roman" panose="02020603050405020304" pitchFamily="18" charset="0"/>
                  </a:rPr>
                  <a:t>                  </a:t>
                </a:r>
              </a:p>
              <a:p>
                <a:pPr marL="0" indent="0">
                  <a:buNone/>
                </a:pPr>
                <a:r>
                  <a:rPr lang="ru-RU" dirty="0">
                    <a:latin typeface="Times New Roman" panose="02020603050405020304" pitchFamily="18" charset="0"/>
                    <a:cs typeface="Times New Roman" panose="02020603050405020304" pitchFamily="18" charset="0"/>
                  </a:rPr>
                  <a:t>де </a:t>
                </a:r>
                <a:r>
                  <a:rPr lang="en-US" dirty="0">
                    <a:latin typeface="Times New Roman" panose="02020603050405020304" pitchFamily="18" charset="0"/>
                    <a:cs typeface="Times New Roman" panose="02020603050405020304" pitchFamily="18" charset="0"/>
                  </a:rPr>
                  <a:t>R – </a:t>
                </a:r>
                <a:r>
                  <a:rPr lang="ru-RU" dirty="0">
                    <a:latin typeface="Times New Roman" panose="02020603050405020304" pitchFamily="18" charset="0"/>
                    <a:cs typeface="Times New Roman" panose="02020603050405020304" pitchFamily="18" charset="0"/>
                  </a:rPr>
                  <a:t>число Вольфа, </a:t>
                </a:r>
                <a:r>
                  <a:rPr lang="en-US" dirty="0">
                    <a:latin typeface="Times New Roman" panose="02020603050405020304" pitchFamily="18" charset="0"/>
                    <a:cs typeface="Times New Roman" panose="02020603050405020304" pitchFamily="18" charset="0"/>
                  </a:rPr>
                  <a:t>g – </a:t>
                </a:r>
                <a:r>
                  <a:rPr lang="ru-RU" dirty="0" err="1">
                    <a:latin typeface="Times New Roman" panose="02020603050405020304" pitchFamily="18" charset="0"/>
                    <a:cs typeface="Times New Roman" panose="02020603050405020304" pitchFamily="18" charset="0"/>
                  </a:rPr>
                  <a:t>кількість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груп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сонячних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плям</a:t>
                </a:r>
                <a:r>
                  <a:rPr lang="ru-RU" dirty="0">
                    <a:latin typeface="Times New Roman" panose="02020603050405020304" pitchFamily="18" charset="0"/>
                    <a:cs typeface="Times New Roman" panose="02020603050405020304" pitchFamily="18" charset="0"/>
                  </a:rPr>
                  <a:t>, s — </a:t>
                </a:r>
                <a:r>
                  <a:rPr lang="ru-RU" dirty="0" err="1">
                    <a:latin typeface="Times New Roman" panose="02020603050405020304" pitchFamily="18" charset="0"/>
                    <a:cs typeface="Times New Roman" panose="02020603050405020304" pitchFamily="18" charset="0"/>
                  </a:rPr>
                  <a:t>загальна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окремих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сонячних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плям</a:t>
                </a:r>
                <a:r>
                  <a:rPr lang="ru-RU" dirty="0">
                    <a:latin typeface="Times New Roman" panose="02020603050405020304" pitchFamily="18" charset="0"/>
                    <a:cs typeface="Times New Roman" panose="02020603050405020304" pitchFamily="18" charset="0"/>
                  </a:rPr>
                  <a:t>, k — </a:t>
                </a:r>
                <a:r>
                  <a:rPr lang="ru-RU" dirty="0" err="1">
                    <a:latin typeface="Times New Roman" panose="02020603050405020304" pitchFamily="18" charset="0"/>
                    <a:cs typeface="Times New Roman" panose="02020603050405020304" pitchFamily="18" charset="0"/>
                  </a:rPr>
                  <a:t>коефіцієнт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спостерігача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враховує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умови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спостережень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апаратуру</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досвід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спостерігача</a:t>
                </a:r>
                <a:r>
                  <a:rPr lang="ru-RU"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Для телескопа ВШР  </a:t>
                </a:r>
                <a:r>
                  <a:rPr lang="en-US" dirty="0">
                    <a:latin typeface="Times New Roman" panose="02020603050405020304" pitchFamily="18" charset="0"/>
                    <a:cs typeface="Times New Roman" panose="02020603050405020304" pitchFamily="18" charset="0"/>
                  </a:rPr>
                  <a:t>k=1</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mc:Choice>
        <mc:Fallback xmlns="">
          <p:sp>
            <p:nvSpPr>
              <p:cNvPr id="3" name="Місце для вмісту 2"/>
              <p:cNvSpPr>
                <a:spLocks noGrp="1" noRot="1" noChangeAspect="1" noMove="1" noResize="1" noEditPoints="1" noAdjustHandles="1" noChangeArrowheads="1" noChangeShapeType="1" noTextEdit="1"/>
              </p:cNvSpPr>
              <p:nvPr>
                <p:ph idx="1"/>
              </p:nvPr>
            </p:nvSpPr>
            <p:spPr>
              <a:xfrm>
                <a:off x="467544" y="836712"/>
                <a:ext cx="7886700" cy="4351338"/>
              </a:xfrm>
              <a:blipFill>
                <a:blip r:embed="rId2"/>
                <a:stretch>
                  <a:fillRect l="-928" t="-1541" r="-1005" b="-1261"/>
                </a:stretch>
              </a:blipFill>
            </p:spPr>
            <p:txBody>
              <a:bodyPr/>
              <a:lstStyle/>
              <a:p>
                <a:r>
                  <a:rPr lang="uk-UA">
                    <a:noFill/>
                  </a:rPr>
                  <a:t> </a:t>
                </a:r>
              </a:p>
            </p:txBody>
          </p:sp>
        </mc:Fallback>
      </mc:AlternateContent>
    </p:spTree>
    <p:extLst>
      <p:ext uri="{BB962C8B-B14F-4D97-AF65-F5344CB8AC3E}">
        <p14:creationId xmlns:p14="http://schemas.microsoft.com/office/powerpoint/2010/main" val="39641202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7524" y="-74754"/>
            <a:ext cx="8568952" cy="1127490"/>
          </a:xfrm>
        </p:spPr>
        <p:txBody>
          <a:bodyPr>
            <a:normAutofit/>
          </a:bodyPr>
          <a:lstStyle/>
          <a:p>
            <a:r>
              <a:rPr lang="uk-UA" sz="3200" dirty="0"/>
              <a:t>Методика та умови проведення спостережень</a:t>
            </a:r>
            <a:endParaRPr lang="en-US" sz="3200" dirty="0"/>
          </a:p>
        </p:txBody>
      </p:sp>
      <p:sp>
        <p:nvSpPr>
          <p:cNvPr id="4" name="Rectangle 1"/>
          <p:cNvSpPr>
            <a:spLocks noGrp="1" noChangeArrowheads="1"/>
          </p:cNvSpPr>
          <p:nvPr>
            <p:ph idx="1"/>
          </p:nvPr>
        </p:nvSpPr>
        <p:spPr bwMode="auto">
          <a:xfrm>
            <a:off x="278434" y="749544"/>
            <a:ext cx="8064896" cy="1911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ctr" anchorCtr="0" compatLnSpc="1">
            <a:prstTxWarp prst="textNoShape">
              <a:avLst/>
            </a:prstTxWarp>
            <a:spAutoFit/>
          </a:bodyPr>
          <a:lstStyle/>
          <a:p>
            <a:r>
              <a:rPr lang="ru-RU" sz="1600" dirty="0" err="1"/>
              <a:t>Період</a:t>
            </a:r>
            <a:r>
              <a:rPr lang="ru-RU" sz="1600" dirty="0"/>
              <a:t>: </a:t>
            </a:r>
            <a:r>
              <a:rPr lang="ru-RU" sz="1600" b="1" dirty="0" smtClean="0"/>
              <a:t>5.07.2025 </a:t>
            </a:r>
            <a:r>
              <a:rPr lang="ru-RU" sz="1600" b="1" dirty="0"/>
              <a:t>– 31.08.2025</a:t>
            </a:r>
            <a:endParaRPr lang="ru-RU" sz="1600" dirty="0"/>
          </a:p>
          <a:p>
            <a:r>
              <a:rPr lang="ru-RU" sz="1600" dirty="0"/>
              <a:t>Телескоп: </a:t>
            </a:r>
            <a:r>
              <a:rPr lang="ru-RU" sz="1600" b="1" dirty="0"/>
              <a:t>ВШР</a:t>
            </a:r>
            <a:r>
              <a:rPr lang="ru-RU" sz="1600" dirty="0"/>
              <a:t>, </a:t>
            </a:r>
            <a:r>
              <a:rPr lang="ru-RU" sz="1600" dirty="0" err="1"/>
              <a:t>апертурний</a:t>
            </a:r>
            <a:r>
              <a:rPr lang="ru-RU" sz="1600" dirty="0"/>
              <a:t> </a:t>
            </a:r>
            <a:r>
              <a:rPr lang="ru-RU" sz="1600" dirty="0" err="1"/>
              <a:t>сонячний</a:t>
            </a:r>
            <a:r>
              <a:rPr lang="ru-RU" sz="1600" dirty="0"/>
              <a:t> </a:t>
            </a:r>
            <a:r>
              <a:rPr lang="ru-RU" sz="1600" dirty="0" err="1"/>
              <a:t>світлофільтр</a:t>
            </a:r>
            <a:r>
              <a:rPr lang="ru-RU" sz="1600" dirty="0"/>
              <a:t> (блок УФ та ІЧ)</a:t>
            </a:r>
          </a:p>
          <a:p>
            <a:r>
              <a:rPr lang="ru-RU" sz="1600" dirty="0" err="1"/>
              <a:t>Параметри</a:t>
            </a:r>
            <a:r>
              <a:rPr lang="ru-RU" sz="1600" dirty="0"/>
              <a:t>: </a:t>
            </a:r>
            <a:r>
              <a:rPr lang="en-US" sz="1600" b="1" dirty="0"/>
              <a:t>D = </a:t>
            </a:r>
            <a:r>
              <a:rPr lang="uk-UA" sz="1600" b="1" dirty="0" smtClean="0"/>
              <a:t>80</a:t>
            </a:r>
            <a:r>
              <a:rPr lang="en-US" sz="1600" b="1" dirty="0" smtClean="0"/>
              <a:t> </a:t>
            </a:r>
            <a:r>
              <a:rPr lang="ru-RU" sz="1600" b="1" dirty="0"/>
              <a:t>мм</a:t>
            </a:r>
            <a:r>
              <a:rPr lang="ru-RU" sz="1600" dirty="0"/>
              <a:t>, </a:t>
            </a:r>
            <a:r>
              <a:rPr lang="en-US" sz="1600" b="1" dirty="0"/>
              <a:t>F = </a:t>
            </a:r>
            <a:r>
              <a:rPr lang="uk-UA" sz="1600" b="1" dirty="0" smtClean="0"/>
              <a:t>800</a:t>
            </a:r>
            <a:r>
              <a:rPr lang="en-US" sz="1600" b="1" dirty="0" smtClean="0"/>
              <a:t> </a:t>
            </a:r>
            <a:r>
              <a:rPr lang="ru-RU" sz="1600" b="1" dirty="0"/>
              <a:t>мм</a:t>
            </a:r>
            <a:r>
              <a:rPr lang="ru-RU" sz="1600" dirty="0"/>
              <a:t>, </a:t>
            </a:r>
            <a:r>
              <a:rPr lang="ru-RU" sz="1600" dirty="0" err="1"/>
              <a:t>фільтр</a:t>
            </a:r>
            <a:r>
              <a:rPr lang="ru-RU" sz="1600" dirty="0"/>
              <a:t> ≈ </a:t>
            </a:r>
            <a:r>
              <a:rPr lang="ru-RU" sz="1600" b="1" dirty="0"/>
              <a:t>0,001%</a:t>
            </a:r>
            <a:r>
              <a:rPr lang="ru-RU" sz="1600" dirty="0"/>
              <a:t>, </a:t>
            </a:r>
            <a:r>
              <a:rPr lang="ru-RU" sz="1600" dirty="0" err="1"/>
              <a:t>окуляри</a:t>
            </a:r>
            <a:r>
              <a:rPr lang="ru-RU" sz="1600" dirty="0"/>
              <a:t> </a:t>
            </a:r>
            <a:r>
              <a:rPr lang="ru-RU" sz="1600" b="1" dirty="0" smtClean="0"/>
              <a:t>28 мм</a:t>
            </a:r>
            <a:r>
              <a:rPr lang="ru-RU" sz="1600" dirty="0" smtClean="0"/>
              <a:t>, </a:t>
            </a:r>
            <a:r>
              <a:rPr lang="ru-RU" sz="1600" b="1" dirty="0" smtClean="0"/>
              <a:t>20 </a:t>
            </a:r>
            <a:r>
              <a:rPr lang="ru-RU" sz="1600" b="1" dirty="0"/>
              <a:t>мм і 10 мм</a:t>
            </a:r>
            <a:endParaRPr lang="ru-RU" sz="1600" dirty="0"/>
          </a:p>
          <a:p>
            <a:r>
              <a:rPr lang="ru-RU" sz="1600" dirty="0" err="1"/>
              <a:t>Реєстрація</a:t>
            </a:r>
            <a:r>
              <a:rPr lang="ru-RU" sz="1600" dirty="0"/>
              <a:t>: смартфон </a:t>
            </a:r>
            <a:r>
              <a:rPr lang="en-US" sz="1600" b="1" dirty="0"/>
              <a:t>POCO M4 Pro</a:t>
            </a:r>
            <a:r>
              <a:rPr lang="en-US" sz="1600" dirty="0"/>
              <a:t> (</a:t>
            </a:r>
            <a:r>
              <a:rPr lang="ru-RU" sz="1600" dirty="0"/>
              <a:t>по </a:t>
            </a:r>
            <a:r>
              <a:rPr lang="ru-RU" sz="1600" dirty="0" err="1"/>
              <a:t>осі</a:t>
            </a:r>
            <a:r>
              <a:rPr lang="ru-RU" sz="1600" dirty="0"/>
              <a:t> окуляра)</a:t>
            </a:r>
          </a:p>
          <a:p>
            <a:r>
              <a:rPr lang="ru-RU" sz="1600" dirty="0" err="1"/>
              <a:t>Умови</a:t>
            </a:r>
            <a:r>
              <a:rPr lang="ru-RU" sz="1600" dirty="0"/>
              <a:t>: ранок і </a:t>
            </a:r>
            <a:r>
              <a:rPr lang="ru-RU" sz="1600" dirty="0" err="1"/>
              <a:t>післяобідній</a:t>
            </a:r>
            <a:r>
              <a:rPr lang="ru-RU" sz="1600" dirty="0"/>
              <a:t> час, </a:t>
            </a:r>
            <a:r>
              <a:rPr lang="ru-RU" sz="1600" dirty="0" err="1"/>
              <a:t>низька</a:t>
            </a:r>
            <a:r>
              <a:rPr lang="ru-RU" sz="1600" dirty="0"/>
              <a:t> </a:t>
            </a:r>
            <a:r>
              <a:rPr lang="ru-RU" sz="1600" dirty="0" err="1"/>
              <a:t>турбулентність</a:t>
            </a:r>
            <a:endParaRPr lang="ru-RU" sz="1600" dirty="0"/>
          </a:p>
          <a:p>
            <a:r>
              <a:rPr lang="ru-RU" sz="1600" dirty="0" err="1"/>
              <a:t>Відбір</a:t>
            </a:r>
            <a:r>
              <a:rPr lang="ru-RU" sz="1600" dirty="0"/>
              <a:t>: </a:t>
            </a:r>
            <a:r>
              <a:rPr lang="ru-RU" sz="1600" dirty="0" err="1"/>
              <a:t>знімки</a:t>
            </a:r>
            <a:r>
              <a:rPr lang="ru-RU" sz="1600" dirty="0"/>
              <a:t> з </a:t>
            </a:r>
            <a:r>
              <a:rPr lang="ru-RU" sz="1600" dirty="0" err="1"/>
              <a:t>чіткою</a:t>
            </a:r>
            <a:r>
              <a:rPr lang="ru-RU" sz="1600" dirty="0"/>
              <a:t> структурою </a:t>
            </a:r>
            <a:r>
              <a:rPr lang="ru-RU" sz="1600" dirty="0" err="1"/>
              <a:t>сонячних</a:t>
            </a:r>
            <a:r>
              <a:rPr lang="ru-RU" sz="1600" dirty="0"/>
              <a:t> </a:t>
            </a:r>
            <a:r>
              <a:rPr lang="ru-RU" sz="1600" dirty="0" err="1"/>
              <a:t>плям</a:t>
            </a:r>
            <a:endParaRPr lang="ru-RU" sz="1600"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3293" y="2011973"/>
            <a:ext cx="1812471" cy="2419290"/>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824" y="2902179"/>
            <a:ext cx="2520280" cy="3364074"/>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6" y="2925958"/>
            <a:ext cx="2448272" cy="3334049"/>
          </a:xfrm>
          <a:prstGeom prst="rect">
            <a:avLst/>
          </a:prstGeom>
        </p:spPr>
      </p:pic>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91750" y="4509120"/>
            <a:ext cx="1655556" cy="2204864"/>
          </a:xfrm>
          <a:prstGeom prst="rect">
            <a:avLst/>
          </a:prstGeom>
        </p:spPr>
      </p:pic>
      <p:pic>
        <p:nvPicPr>
          <p:cNvPr id="8" name="Рисунок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37281" y="3850475"/>
            <a:ext cx="1516907" cy="1467481"/>
          </a:xfrm>
          <a:prstGeom prst="rect">
            <a:avLst/>
          </a:prstGeom>
        </p:spPr>
      </p:pic>
    </p:spTree>
    <p:extLst>
      <p:ext uri="{BB962C8B-B14F-4D97-AF65-F5344CB8AC3E}">
        <p14:creationId xmlns:p14="http://schemas.microsoft.com/office/powerpoint/2010/main" val="17256011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27685"/>
            <a:ext cx="6400800" cy="482228"/>
          </a:xfrm>
        </p:spPr>
        <p:txBody>
          <a:bodyPr>
            <a:normAutofit fontScale="90000"/>
          </a:bodyPr>
          <a:lstStyle/>
          <a:p>
            <a:r>
              <a:rPr lang="uk-UA" dirty="0" smtClean="0"/>
              <a:t>Результати спостережень в липні</a:t>
            </a:r>
            <a:endParaRPr lang="en-US" dirty="0"/>
          </a:p>
        </p:txBody>
      </p:sp>
      <p:graphicFrame>
        <p:nvGraphicFramePr>
          <p:cNvPr id="5" name="Місце для вмісту 4"/>
          <p:cNvGraphicFramePr>
            <a:graphicFrameLocks noGrp="1"/>
          </p:cNvGraphicFramePr>
          <p:nvPr>
            <p:ph idx="1"/>
            <p:extLst>
              <p:ext uri="{D42A27DB-BD31-4B8C-83A1-F6EECF244321}">
                <p14:modId xmlns:p14="http://schemas.microsoft.com/office/powerpoint/2010/main" val="4153127023"/>
              </p:ext>
            </p:extLst>
          </p:nvPr>
        </p:nvGraphicFramePr>
        <p:xfrm>
          <a:off x="859632" y="509913"/>
          <a:ext cx="7312768" cy="6245471"/>
        </p:xfrm>
        <a:graphic>
          <a:graphicData uri="http://schemas.openxmlformats.org/drawingml/2006/table">
            <a:tbl>
              <a:tblPr>
                <a:tableStyleId>{5C22544A-7EE6-4342-B048-85BDC9FD1C3A}</a:tableStyleId>
              </a:tblPr>
              <a:tblGrid>
                <a:gridCol w="395424">
                  <a:extLst>
                    <a:ext uri="{9D8B030D-6E8A-4147-A177-3AD203B41FA5}">
                      <a16:colId xmlns:a16="http://schemas.microsoft.com/office/drawing/2014/main" val="3839431798"/>
                    </a:ext>
                  </a:extLst>
                </a:gridCol>
                <a:gridCol w="882097">
                  <a:extLst>
                    <a:ext uri="{9D8B030D-6E8A-4147-A177-3AD203B41FA5}">
                      <a16:colId xmlns:a16="http://schemas.microsoft.com/office/drawing/2014/main" val="338235272"/>
                    </a:ext>
                  </a:extLst>
                </a:gridCol>
                <a:gridCol w="730012">
                  <a:extLst>
                    <a:ext uri="{9D8B030D-6E8A-4147-A177-3AD203B41FA5}">
                      <a16:colId xmlns:a16="http://schemas.microsoft.com/office/drawing/2014/main" val="3079792495"/>
                    </a:ext>
                  </a:extLst>
                </a:gridCol>
                <a:gridCol w="730012">
                  <a:extLst>
                    <a:ext uri="{9D8B030D-6E8A-4147-A177-3AD203B41FA5}">
                      <a16:colId xmlns:a16="http://schemas.microsoft.com/office/drawing/2014/main" val="1284961856"/>
                    </a:ext>
                  </a:extLst>
                </a:gridCol>
                <a:gridCol w="730012">
                  <a:extLst>
                    <a:ext uri="{9D8B030D-6E8A-4147-A177-3AD203B41FA5}">
                      <a16:colId xmlns:a16="http://schemas.microsoft.com/office/drawing/2014/main" val="736649617"/>
                    </a:ext>
                  </a:extLst>
                </a:gridCol>
                <a:gridCol w="730012">
                  <a:extLst>
                    <a:ext uri="{9D8B030D-6E8A-4147-A177-3AD203B41FA5}">
                      <a16:colId xmlns:a16="http://schemas.microsoft.com/office/drawing/2014/main" val="1853583567"/>
                    </a:ext>
                  </a:extLst>
                </a:gridCol>
                <a:gridCol w="699595">
                  <a:extLst>
                    <a:ext uri="{9D8B030D-6E8A-4147-A177-3AD203B41FA5}">
                      <a16:colId xmlns:a16="http://schemas.microsoft.com/office/drawing/2014/main" val="2740481305"/>
                    </a:ext>
                  </a:extLst>
                </a:gridCol>
                <a:gridCol w="730012">
                  <a:extLst>
                    <a:ext uri="{9D8B030D-6E8A-4147-A177-3AD203B41FA5}">
                      <a16:colId xmlns:a16="http://schemas.microsoft.com/office/drawing/2014/main" val="31199811"/>
                    </a:ext>
                  </a:extLst>
                </a:gridCol>
                <a:gridCol w="893504">
                  <a:extLst>
                    <a:ext uri="{9D8B030D-6E8A-4147-A177-3AD203B41FA5}">
                      <a16:colId xmlns:a16="http://schemas.microsoft.com/office/drawing/2014/main" val="856793350"/>
                    </a:ext>
                  </a:extLst>
                </a:gridCol>
                <a:gridCol w="792088">
                  <a:extLst>
                    <a:ext uri="{9D8B030D-6E8A-4147-A177-3AD203B41FA5}">
                      <a16:colId xmlns:a16="http://schemas.microsoft.com/office/drawing/2014/main" val="3883360133"/>
                    </a:ext>
                  </a:extLst>
                </a:gridCol>
              </a:tblGrid>
              <a:tr h="829399">
                <a:tc>
                  <a:txBody>
                    <a:bodyPr/>
                    <a:lstStyle/>
                    <a:p>
                      <a:pPr algn="ctr" fontAlgn="ctr"/>
                      <a:r>
                        <a:rPr lang="uk-UA" sz="1100" u="none" strike="noStrike" dirty="0">
                          <a:effectLst/>
                        </a:rPr>
                        <a:t>№</a:t>
                      </a:r>
                      <a:endParaRPr lang="uk-UA" sz="1100" b="1"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Дата</a:t>
                      </a:r>
                      <a:endParaRPr lang="uk-UA" sz="1100" b="1"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Час спостереження</a:t>
                      </a:r>
                      <a:endParaRPr lang="uk-UA" sz="1100" b="1"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Кількість плям</a:t>
                      </a:r>
                      <a:endParaRPr lang="uk-UA" sz="1100" b="1"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Кількість груп плям</a:t>
                      </a:r>
                      <a:endParaRPr lang="uk-UA" sz="1100" b="1"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Число Вольфа</a:t>
                      </a:r>
                      <a:endParaRPr lang="uk-UA" sz="1100" b="1"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Кількість груп плям (</a:t>
                      </a:r>
                      <a:r>
                        <a:rPr lang="en-US" sz="1100" u="none" strike="noStrike">
                          <a:effectLst/>
                        </a:rPr>
                        <a:t>SIDC)</a:t>
                      </a:r>
                      <a:endParaRPr lang="en-US" sz="1100" b="1"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Кількість плям (</a:t>
                      </a:r>
                      <a:r>
                        <a:rPr lang="en-US" sz="1100" u="none" strike="noStrike">
                          <a:effectLst/>
                        </a:rPr>
                        <a:t>SIDC)</a:t>
                      </a:r>
                      <a:endParaRPr lang="en-US" sz="1100" b="1"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Число Вольфа(</a:t>
                      </a:r>
                      <a:r>
                        <a:rPr lang="en-US" sz="1100" u="none" strike="noStrike">
                          <a:effectLst/>
                        </a:rPr>
                        <a:t>SIDC)</a:t>
                      </a:r>
                      <a:endParaRPr lang="en-US" sz="1100" b="1"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К-сть активних областей (</a:t>
                      </a:r>
                      <a:r>
                        <a:rPr lang="en-US" sz="1100" u="none" strike="noStrike">
                          <a:effectLst/>
                        </a:rPr>
                        <a:t>NOAA)</a:t>
                      </a:r>
                      <a:endParaRPr lang="en-US" sz="1100" b="1"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3571652997"/>
                  </a:ext>
                </a:extLst>
              </a:tr>
              <a:tr h="159289">
                <a:tc>
                  <a:txBody>
                    <a:bodyPr/>
                    <a:lstStyle/>
                    <a:p>
                      <a:pPr algn="ctr" fontAlgn="ctr"/>
                      <a:r>
                        <a:rPr lang="uk-UA" sz="1100" u="none" strike="noStrike">
                          <a:effectLst/>
                        </a:rPr>
                        <a:t>1</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05.07.2025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10:50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19</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69</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1985679858"/>
                  </a:ext>
                </a:extLst>
              </a:tr>
              <a:tr h="159289">
                <a:tc>
                  <a:txBody>
                    <a:bodyPr/>
                    <a:lstStyle/>
                    <a:p>
                      <a:pPr algn="ctr" fontAlgn="ctr"/>
                      <a:r>
                        <a:rPr lang="uk-UA" sz="1100" u="none" strike="noStrike">
                          <a:effectLst/>
                        </a:rPr>
                        <a:t>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06.07.2025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11:00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27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87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912532998"/>
                  </a:ext>
                </a:extLst>
              </a:tr>
              <a:tr h="159289">
                <a:tc>
                  <a:txBody>
                    <a:bodyPr/>
                    <a:lstStyle/>
                    <a:p>
                      <a:pPr algn="ctr" fontAlgn="ctr"/>
                      <a:r>
                        <a:rPr lang="uk-UA" sz="1100" u="none" strike="noStrike">
                          <a:effectLst/>
                        </a:rPr>
                        <a:t>3</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07.07.2025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10:00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36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3986026974"/>
                  </a:ext>
                </a:extLst>
              </a:tr>
              <a:tr h="159289">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08.07.2025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11:36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2447854837"/>
                  </a:ext>
                </a:extLst>
              </a:tr>
              <a:tr h="346041">
                <a:tc>
                  <a:txBody>
                    <a:bodyPr/>
                    <a:lstStyle/>
                    <a:p>
                      <a:pPr algn="ctr" fontAlgn="ctr"/>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09.07.2025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11:00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3</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3</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33</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142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3701304360"/>
                  </a:ext>
                </a:extLst>
              </a:tr>
              <a:tr h="159289">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11:40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3</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36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132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3263473753"/>
                  </a:ext>
                </a:extLst>
              </a:tr>
              <a:tr h="159289">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11:20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144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2669789316"/>
                  </a:ext>
                </a:extLst>
              </a:tr>
              <a:tr h="159289">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12.07.2025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11:00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5</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61</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171</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2751802647"/>
                  </a:ext>
                </a:extLst>
              </a:tr>
              <a:tr h="159289">
                <a:tc>
                  <a:txBody>
                    <a:bodyPr/>
                    <a:lstStyle/>
                    <a:p>
                      <a:pPr algn="ctr" fontAlgn="ctr"/>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13.07.2025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10:22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5</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177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258734530"/>
                  </a:ext>
                </a:extLst>
              </a:tr>
              <a:tr h="159289">
                <a:tc>
                  <a:txBody>
                    <a:bodyPr/>
                    <a:lstStyle/>
                    <a:p>
                      <a:pPr algn="ctr" fontAlgn="ctr"/>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14.07.2025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11:36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59</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154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926816235"/>
                  </a:ext>
                </a:extLst>
              </a:tr>
              <a:tr h="151332">
                <a:tc>
                  <a:txBody>
                    <a:bodyPr/>
                    <a:lstStyle/>
                    <a:p>
                      <a:pPr algn="ctr" fontAlgn="ctr"/>
                      <a:r>
                        <a:rPr lang="uk-UA" sz="1100" u="none" strike="noStrike">
                          <a:effectLst/>
                        </a:rPr>
                        <a:t>11</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15.07.2025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10:30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176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915902397"/>
                  </a:ext>
                </a:extLst>
              </a:tr>
              <a:tr h="159289">
                <a:tc>
                  <a:txBody>
                    <a:bodyPr/>
                    <a:lstStyle/>
                    <a:p>
                      <a:pPr algn="ctr" fontAlgn="ctr"/>
                      <a:r>
                        <a:rPr lang="uk-UA" sz="1100" u="none" strike="noStrike">
                          <a:effectLst/>
                        </a:rPr>
                        <a:t>12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16.07.2025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10:00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20</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80</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234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2131475425"/>
                  </a:ext>
                </a:extLst>
              </a:tr>
              <a:tr h="510823">
                <a:tc>
                  <a:txBody>
                    <a:bodyPr/>
                    <a:lstStyle/>
                    <a:p>
                      <a:pPr algn="ctr" fontAlgn="ctr"/>
                      <a:r>
                        <a:rPr lang="uk-UA" sz="1100" u="none" strike="noStrike">
                          <a:effectLst/>
                        </a:rPr>
                        <a:t>13</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17.07.2025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11</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95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205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2863116660"/>
                  </a:ext>
                </a:extLst>
              </a:tr>
              <a:tr h="159289">
                <a:tc>
                  <a:txBody>
                    <a:bodyPr/>
                    <a:lstStyle/>
                    <a:p>
                      <a:pPr algn="ctr" fontAlgn="ctr"/>
                      <a:r>
                        <a:rPr lang="uk-UA" sz="1100" u="none" strike="noStrike">
                          <a:effectLst/>
                        </a:rPr>
                        <a:t>14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18.07.2025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16:18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12</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86</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186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223247622"/>
                  </a:ext>
                </a:extLst>
              </a:tr>
              <a:tr h="159289">
                <a:tc>
                  <a:txBody>
                    <a:bodyPr/>
                    <a:lstStyle/>
                    <a:p>
                      <a:pPr algn="ctr" fontAlgn="ctr"/>
                      <a:r>
                        <a:rPr lang="uk-UA" sz="1100" u="none" strike="noStrike">
                          <a:effectLst/>
                        </a:rPr>
                        <a:t>15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19.07.2025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10:00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11</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61</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61</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151</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2107072654"/>
                  </a:ext>
                </a:extLst>
              </a:tr>
              <a:tr h="159289">
                <a:tc>
                  <a:txBody>
                    <a:bodyPr/>
                    <a:lstStyle/>
                    <a:p>
                      <a:pPr algn="ctr" fontAlgn="ctr"/>
                      <a:r>
                        <a:rPr lang="uk-UA" sz="1100" u="none" strike="noStrike">
                          <a:effectLst/>
                        </a:rPr>
                        <a:t>16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20.07.2025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11:05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10</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39</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139</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3608426574"/>
                  </a:ext>
                </a:extLst>
              </a:tr>
              <a:tr h="439416">
                <a:tc>
                  <a:txBody>
                    <a:bodyPr/>
                    <a:lstStyle/>
                    <a:p>
                      <a:pPr algn="ctr" fontAlgn="ctr"/>
                      <a:r>
                        <a:rPr lang="uk-UA" sz="1100" u="none" strike="noStrike">
                          <a:effectLst/>
                        </a:rPr>
                        <a:t>17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21.07.2025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10:54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152</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4270013533"/>
                  </a:ext>
                </a:extLst>
              </a:tr>
              <a:tr h="159289">
                <a:tc>
                  <a:txBody>
                    <a:bodyPr/>
                    <a:lstStyle/>
                    <a:p>
                      <a:pPr algn="ctr" fontAlgn="ctr"/>
                      <a:r>
                        <a:rPr lang="uk-UA" sz="1100" u="none" strike="noStrike">
                          <a:effectLst/>
                        </a:rPr>
                        <a:t>18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22.07.2025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8:40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47</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38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128</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2694361313"/>
                  </a:ext>
                </a:extLst>
              </a:tr>
              <a:tr h="159289">
                <a:tc>
                  <a:txBody>
                    <a:bodyPr/>
                    <a:lstStyle/>
                    <a:p>
                      <a:pPr algn="ctr" fontAlgn="ctr"/>
                      <a:r>
                        <a:rPr lang="uk-UA" sz="1100" u="none" strike="noStrike">
                          <a:effectLst/>
                        </a:rPr>
                        <a:t>19</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23.07.2025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11:06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8</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124</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438780767"/>
                  </a:ext>
                </a:extLst>
              </a:tr>
              <a:tr h="159289">
                <a:tc>
                  <a:txBody>
                    <a:bodyPr/>
                    <a:lstStyle/>
                    <a:p>
                      <a:pPr algn="ctr" fontAlgn="ctr"/>
                      <a:r>
                        <a:rPr lang="uk-UA" sz="1100" u="none" strike="noStrike">
                          <a:effectLst/>
                        </a:rPr>
                        <a:t>20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24.07.2025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9:45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9</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135</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2567573051"/>
                  </a:ext>
                </a:extLst>
              </a:tr>
              <a:tr h="159289">
                <a:tc>
                  <a:txBody>
                    <a:bodyPr/>
                    <a:lstStyle/>
                    <a:p>
                      <a:pPr algn="ctr" fontAlgn="ctr"/>
                      <a:r>
                        <a:rPr lang="uk-UA" sz="1100" u="none" strike="noStrike">
                          <a:effectLst/>
                        </a:rPr>
                        <a:t>21</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25.07.2025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9:50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82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12</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177</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9</a:t>
                      </a:r>
                      <a:endParaRPr lang="uk-UA" sz="1100" b="0" i="0" u="none" strike="noStrike" dirty="0">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1906953145"/>
                  </a:ext>
                </a:extLst>
              </a:tr>
              <a:tr h="159289">
                <a:tc>
                  <a:txBody>
                    <a:bodyPr/>
                    <a:lstStyle/>
                    <a:p>
                      <a:pPr algn="ctr" fontAlgn="ctr"/>
                      <a:r>
                        <a:rPr lang="uk-UA" sz="1100" u="none" strike="noStrike">
                          <a:effectLst/>
                        </a:rPr>
                        <a:t>22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26.07.2025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9:53</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84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10</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154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9</a:t>
                      </a:r>
                      <a:endParaRPr lang="uk-UA" sz="1100" b="0" i="0" u="none" strike="noStrike" dirty="0">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3003806832"/>
                  </a:ext>
                </a:extLst>
              </a:tr>
              <a:tr h="159289">
                <a:tc>
                  <a:txBody>
                    <a:bodyPr/>
                    <a:lstStyle/>
                    <a:p>
                      <a:pPr algn="ctr" fontAlgn="ctr"/>
                      <a:r>
                        <a:rPr lang="uk-UA" sz="1100" u="none" strike="noStrike">
                          <a:effectLst/>
                        </a:rPr>
                        <a:t>23</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27.07.2025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10:20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46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35</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9</a:t>
                      </a:r>
                      <a:endParaRPr lang="uk-UA" sz="1100" b="0" i="0" u="none" strike="noStrike" dirty="0">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1708720451"/>
                  </a:ext>
                </a:extLst>
              </a:tr>
              <a:tr h="159289">
                <a:tc>
                  <a:txBody>
                    <a:bodyPr/>
                    <a:lstStyle/>
                    <a:p>
                      <a:pPr algn="ctr" fontAlgn="ctr"/>
                      <a:r>
                        <a:rPr lang="uk-UA" sz="1100" u="none" strike="noStrike">
                          <a:effectLst/>
                        </a:rPr>
                        <a:t>24</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28.07.2025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10:02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32</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10</a:t>
                      </a:r>
                      <a:endParaRPr lang="uk-UA" sz="1100" b="0" i="0" u="none" strike="noStrike" dirty="0">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305225607"/>
                  </a:ext>
                </a:extLst>
              </a:tr>
              <a:tr h="159289">
                <a:tc>
                  <a:txBody>
                    <a:bodyPr/>
                    <a:lstStyle/>
                    <a:p>
                      <a:pPr algn="ctr" fontAlgn="ctr"/>
                      <a:r>
                        <a:rPr lang="uk-UA" sz="1100" u="none" strike="noStrike">
                          <a:effectLst/>
                        </a:rPr>
                        <a:t>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29.07.2025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9:46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53</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163</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10</a:t>
                      </a:r>
                      <a:endParaRPr lang="uk-UA" sz="1100" b="0" i="0" u="none" strike="noStrike" dirty="0">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4245618117"/>
                  </a:ext>
                </a:extLst>
              </a:tr>
              <a:tr h="159289">
                <a:tc>
                  <a:txBody>
                    <a:bodyPr/>
                    <a:lstStyle/>
                    <a:p>
                      <a:pPr algn="ctr" fontAlgn="ctr"/>
                      <a:r>
                        <a:rPr lang="uk-UA" sz="1100" u="none" strike="noStrike">
                          <a:effectLst/>
                        </a:rPr>
                        <a:t>26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30.07.2025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11:22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72</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11</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69</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179</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10</a:t>
                      </a:r>
                      <a:endParaRPr lang="uk-UA" sz="1100" b="0" i="0" u="none" strike="noStrike" dirty="0">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2113966152"/>
                  </a:ext>
                </a:extLst>
              </a:tr>
              <a:tr h="159289">
                <a:tc>
                  <a:txBody>
                    <a:bodyPr/>
                    <a:lstStyle/>
                    <a:p>
                      <a:pPr algn="ctr" fontAlgn="ctr"/>
                      <a:r>
                        <a:rPr lang="uk-UA" sz="1100" u="none" strike="noStrike">
                          <a:effectLst/>
                        </a:rPr>
                        <a:t>27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31.07.2025</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17:30</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5</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57</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9</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a:effectLst/>
                        </a:rPr>
                        <a:t>73</a:t>
                      </a:r>
                      <a:endParaRPr lang="uk-UA" sz="1100" b="0" i="0" u="none" strike="noStrike">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163</a:t>
                      </a:r>
                      <a:endParaRPr lang="uk-UA" sz="1100" b="0" i="0" u="none" strike="noStrike" dirty="0">
                        <a:solidFill>
                          <a:srgbClr val="000000"/>
                        </a:solidFill>
                        <a:effectLst/>
                        <a:latin typeface="Calibri" panose="020F0502020204030204" pitchFamily="34" charset="0"/>
                      </a:endParaRPr>
                    </a:p>
                  </a:txBody>
                  <a:tcPr marL="4018" marR="4018" marT="4018" marB="0" anchor="ctr"/>
                </a:tc>
                <a:tc>
                  <a:txBody>
                    <a:bodyPr/>
                    <a:lstStyle/>
                    <a:p>
                      <a:pPr algn="ctr" fontAlgn="ctr"/>
                      <a:r>
                        <a:rPr lang="uk-UA" sz="1100" u="none" strike="noStrike" dirty="0">
                          <a:effectLst/>
                        </a:rPr>
                        <a:t>9</a:t>
                      </a:r>
                      <a:endParaRPr lang="uk-UA" sz="1100" b="0" i="0" u="none" strike="noStrike" dirty="0">
                        <a:solidFill>
                          <a:srgbClr val="000000"/>
                        </a:solidFill>
                        <a:effectLst/>
                        <a:latin typeface="Calibri" panose="020F0502020204030204" pitchFamily="34" charset="0"/>
                      </a:endParaRPr>
                    </a:p>
                  </a:txBody>
                  <a:tcPr marL="4018" marR="4018" marT="4018" marB="0" anchor="ctr"/>
                </a:tc>
                <a:extLst>
                  <a:ext uri="{0D108BD9-81ED-4DB2-BD59-A6C34878D82A}">
                    <a16:rowId xmlns:a16="http://schemas.microsoft.com/office/drawing/2014/main" val="2347345095"/>
                  </a:ext>
                </a:extLst>
              </a:tr>
            </a:tbl>
          </a:graphicData>
        </a:graphic>
      </p:graphicFrame>
    </p:spTree>
    <p:extLst>
      <p:ext uri="{BB962C8B-B14F-4D97-AF65-F5344CB8AC3E}">
        <p14:creationId xmlns:p14="http://schemas.microsoft.com/office/powerpoint/2010/main" val="7442193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907704" y="8325"/>
            <a:ext cx="5978996" cy="893515"/>
          </a:xfrm>
        </p:spPr>
        <p:txBody>
          <a:bodyPr>
            <a:normAutofit fontScale="90000"/>
          </a:bodyPr>
          <a:lstStyle/>
          <a:p>
            <a:r>
              <a:rPr lang="uk-UA" dirty="0" smtClean="0"/>
              <a:t>Результати спостережень в липні</a:t>
            </a:r>
            <a:endParaRPr lang="en-US" dirty="0"/>
          </a:p>
        </p:txBody>
      </p:sp>
      <p:graphicFrame>
        <p:nvGraphicFramePr>
          <p:cNvPr id="5" name="Діаграма 4"/>
          <p:cNvGraphicFramePr>
            <a:graphicFrameLocks noGrp="1"/>
          </p:cNvGraphicFramePr>
          <p:nvPr>
            <p:extLst>
              <p:ext uri="{D42A27DB-BD31-4B8C-83A1-F6EECF244321}">
                <p14:modId xmlns:p14="http://schemas.microsoft.com/office/powerpoint/2010/main" val="2398602716"/>
              </p:ext>
            </p:extLst>
          </p:nvPr>
        </p:nvGraphicFramePr>
        <p:xfrm>
          <a:off x="539552" y="667004"/>
          <a:ext cx="8359160" cy="321094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Діаграма 5"/>
          <p:cNvGraphicFramePr>
            <a:graphicFrameLocks noGrp="1"/>
          </p:cNvGraphicFramePr>
          <p:nvPr>
            <p:extLst>
              <p:ext uri="{D42A27DB-BD31-4B8C-83A1-F6EECF244321}">
                <p14:modId xmlns:p14="http://schemas.microsoft.com/office/powerpoint/2010/main" val="1263964700"/>
              </p:ext>
            </p:extLst>
          </p:nvPr>
        </p:nvGraphicFramePr>
        <p:xfrm>
          <a:off x="717622" y="3645024"/>
          <a:ext cx="8359160" cy="28377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534234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70277" y="-243408"/>
            <a:ext cx="7886700" cy="1325563"/>
          </a:xfrm>
        </p:spPr>
        <p:txBody>
          <a:bodyPr/>
          <a:lstStyle/>
          <a:p>
            <a:r>
              <a:rPr lang="uk-UA" dirty="0"/>
              <a:t>Результати </a:t>
            </a:r>
            <a:r>
              <a:rPr lang="uk-UA" dirty="0" smtClean="0"/>
              <a:t>спостережень </a:t>
            </a:r>
            <a:r>
              <a:rPr lang="uk-UA" dirty="0"/>
              <a:t>в липні</a:t>
            </a:r>
          </a:p>
        </p:txBody>
      </p:sp>
      <p:graphicFrame>
        <p:nvGraphicFramePr>
          <p:cNvPr id="4" name="Діаграма 3"/>
          <p:cNvGraphicFramePr>
            <a:graphicFrameLocks noGrp="1"/>
          </p:cNvGraphicFramePr>
          <p:nvPr>
            <p:extLst>
              <p:ext uri="{D42A27DB-BD31-4B8C-83A1-F6EECF244321}">
                <p14:modId xmlns:p14="http://schemas.microsoft.com/office/powerpoint/2010/main" val="2697691210"/>
              </p:ext>
            </p:extLst>
          </p:nvPr>
        </p:nvGraphicFramePr>
        <p:xfrm>
          <a:off x="683568" y="692696"/>
          <a:ext cx="7848872" cy="3024336"/>
        </p:xfrm>
        <a:graphic>
          <a:graphicData uri="http://schemas.openxmlformats.org/drawingml/2006/chart">
            <c:chart xmlns:c="http://schemas.openxmlformats.org/drawingml/2006/chart" xmlns:r="http://schemas.openxmlformats.org/officeDocument/2006/relationships" r:id="rId2"/>
          </a:graphicData>
        </a:graphic>
      </p:graphicFrame>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776" y="3573016"/>
            <a:ext cx="3212976" cy="3212976"/>
          </a:xfrm>
          <a:prstGeom prst="rect">
            <a:avLst/>
          </a:prstGeom>
        </p:spPr>
      </p:pic>
    </p:spTree>
    <p:extLst>
      <p:ext uri="{BB962C8B-B14F-4D97-AF65-F5344CB8AC3E}">
        <p14:creationId xmlns:p14="http://schemas.microsoft.com/office/powerpoint/2010/main" val="5651827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2212"/>
            <a:ext cx="6120680" cy="677491"/>
          </a:xfrm>
        </p:spPr>
        <p:txBody>
          <a:bodyPr>
            <a:normAutofit fontScale="90000"/>
          </a:bodyPr>
          <a:lstStyle/>
          <a:p>
            <a:r>
              <a:rPr lang="uk-UA" dirty="0"/>
              <a:t>Результати </a:t>
            </a:r>
            <a:r>
              <a:rPr lang="uk-UA" dirty="0" smtClean="0"/>
              <a:t>спостережень </a:t>
            </a:r>
            <a:r>
              <a:rPr lang="uk-UA" dirty="0"/>
              <a:t>в </a:t>
            </a:r>
            <a:r>
              <a:rPr lang="uk-UA" dirty="0" smtClean="0"/>
              <a:t>серпні </a:t>
            </a:r>
            <a:endParaRPr lang="uk-UA" dirty="0"/>
          </a:p>
        </p:txBody>
      </p:sp>
      <p:graphicFrame>
        <p:nvGraphicFramePr>
          <p:cNvPr id="5" name="Таблиця 4"/>
          <p:cNvGraphicFramePr>
            <a:graphicFrameLocks noGrp="1"/>
          </p:cNvGraphicFramePr>
          <p:nvPr>
            <p:extLst>
              <p:ext uri="{D42A27DB-BD31-4B8C-83A1-F6EECF244321}">
                <p14:modId xmlns:p14="http://schemas.microsoft.com/office/powerpoint/2010/main" val="3452408778"/>
              </p:ext>
            </p:extLst>
          </p:nvPr>
        </p:nvGraphicFramePr>
        <p:xfrm>
          <a:off x="539552" y="548680"/>
          <a:ext cx="7272808" cy="6156559"/>
        </p:xfrm>
        <a:graphic>
          <a:graphicData uri="http://schemas.openxmlformats.org/drawingml/2006/table">
            <a:tbl>
              <a:tblPr>
                <a:tableStyleId>{5C22544A-7EE6-4342-B048-85BDC9FD1C3A}</a:tableStyleId>
              </a:tblPr>
              <a:tblGrid>
                <a:gridCol w="605355">
                  <a:extLst>
                    <a:ext uri="{9D8B030D-6E8A-4147-A177-3AD203B41FA5}">
                      <a16:colId xmlns:a16="http://schemas.microsoft.com/office/drawing/2014/main" val="3849442"/>
                    </a:ext>
                  </a:extLst>
                </a:gridCol>
                <a:gridCol w="882810">
                  <a:extLst>
                    <a:ext uri="{9D8B030D-6E8A-4147-A177-3AD203B41FA5}">
                      <a16:colId xmlns:a16="http://schemas.microsoft.com/office/drawing/2014/main" val="3995671438"/>
                    </a:ext>
                  </a:extLst>
                </a:gridCol>
                <a:gridCol w="971092">
                  <a:extLst>
                    <a:ext uri="{9D8B030D-6E8A-4147-A177-3AD203B41FA5}">
                      <a16:colId xmlns:a16="http://schemas.microsoft.com/office/drawing/2014/main" val="2360076633"/>
                    </a:ext>
                  </a:extLst>
                </a:gridCol>
                <a:gridCol w="605355">
                  <a:extLst>
                    <a:ext uri="{9D8B030D-6E8A-4147-A177-3AD203B41FA5}">
                      <a16:colId xmlns:a16="http://schemas.microsoft.com/office/drawing/2014/main" val="1053638684"/>
                    </a:ext>
                  </a:extLst>
                </a:gridCol>
                <a:gridCol w="605355">
                  <a:extLst>
                    <a:ext uri="{9D8B030D-6E8A-4147-A177-3AD203B41FA5}">
                      <a16:colId xmlns:a16="http://schemas.microsoft.com/office/drawing/2014/main" val="3155496020"/>
                    </a:ext>
                  </a:extLst>
                </a:gridCol>
                <a:gridCol w="605355">
                  <a:extLst>
                    <a:ext uri="{9D8B030D-6E8A-4147-A177-3AD203B41FA5}">
                      <a16:colId xmlns:a16="http://schemas.microsoft.com/office/drawing/2014/main" val="3283266648"/>
                    </a:ext>
                  </a:extLst>
                </a:gridCol>
                <a:gridCol w="605355">
                  <a:extLst>
                    <a:ext uri="{9D8B030D-6E8A-4147-A177-3AD203B41FA5}">
                      <a16:colId xmlns:a16="http://schemas.microsoft.com/office/drawing/2014/main" val="602203087"/>
                    </a:ext>
                  </a:extLst>
                </a:gridCol>
                <a:gridCol w="605355">
                  <a:extLst>
                    <a:ext uri="{9D8B030D-6E8A-4147-A177-3AD203B41FA5}">
                      <a16:colId xmlns:a16="http://schemas.microsoft.com/office/drawing/2014/main" val="1068097426"/>
                    </a:ext>
                  </a:extLst>
                </a:gridCol>
                <a:gridCol w="850672">
                  <a:extLst>
                    <a:ext uri="{9D8B030D-6E8A-4147-A177-3AD203B41FA5}">
                      <a16:colId xmlns:a16="http://schemas.microsoft.com/office/drawing/2014/main" val="4265501745"/>
                    </a:ext>
                  </a:extLst>
                </a:gridCol>
                <a:gridCol w="936104">
                  <a:extLst>
                    <a:ext uri="{9D8B030D-6E8A-4147-A177-3AD203B41FA5}">
                      <a16:colId xmlns:a16="http://schemas.microsoft.com/office/drawing/2014/main" val="2534425811"/>
                    </a:ext>
                  </a:extLst>
                </a:gridCol>
              </a:tblGrid>
              <a:tr h="830511">
                <a:tc>
                  <a:txBody>
                    <a:bodyPr/>
                    <a:lstStyle/>
                    <a:p>
                      <a:pPr algn="ctr" fontAlgn="ctr"/>
                      <a:r>
                        <a:rPr lang="uk-UA" sz="1100" u="none" strike="noStrike" dirty="0">
                          <a:effectLst/>
                        </a:rPr>
                        <a:t>№</a:t>
                      </a:r>
                      <a:endParaRPr lang="uk-UA" sz="1100" b="1" i="0" u="none" strike="noStrike" dirty="0">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dirty="0">
                          <a:effectLst/>
                        </a:rPr>
                        <a:t>Дата</a:t>
                      </a:r>
                      <a:endParaRPr lang="uk-UA" sz="1100" b="1" i="0" u="none" strike="noStrike" dirty="0">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Час спостереження</a:t>
                      </a:r>
                      <a:endParaRPr lang="uk-UA" sz="1100" b="1"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Кількість плям</a:t>
                      </a:r>
                      <a:endParaRPr lang="uk-UA" sz="1100" b="1"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Кількість груп плям</a:t>
                      </a:r>
                      <a:endParaRPr lang="uk-UA" sz="1100" b="1"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Число Вольфа</a:t>
                      </a:r>
                      <a:endParaRPr lang="uk-UA" sz="1100" b="1"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Кількість груп плям (</a:t>
                      </a:r>
                      <a:r>
                        <a:rPr lang="en-US" sz="1100" u="none" strike="noStrike">
                          <a:effectLst/>
                        </a:rPr>
                        <a:t>SIDC)</a:t>
                      </a:r>
                      <a:endParaRPr lang="en-US" sz="1100" b="1"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Кількість плям (</a:t>
                      </a:r>
                      <a:r>
                        <a:rPr lang="en-US" sz="1100" u="none" strike="noStrike">
                          <a:effectLst/>
                        </a:rPr>
                        <a:t>SIDC)</a:t>
                      </a:r>
                      <a:endParaRPr lang="en-US" sz="1100" b="1"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Число Вольфа(</a:t>
                      </a:r>
                      <a:r>
                        <a:rPr lang="en-US" sz="1100" u="none" strike="noStrike">
                          <a:effectLst/>
                        </a:rPr>
                        <a:t>SIDC)</a:t>
                      </a:r>
                      <a:endParaRPr lang="en-US" sz="1100" b="1"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Кількість активних областей (</a:t>
                      </a:r>
                      <a:r>
                        <a:rPr lang="en-US" sz="1100" u="none" strike="noStrike">
                          <a:effectLst/>
                        </a:rPr>
                        <a:t>NOAA)</a:t>
                      </a:r>
                      <a:endParaRPr lang="en-US" sz="1100" b="1" i="0" u="none" strike="noStrike">
                        <a:solidFill>
                          <a:srgbClr val="000000"/>
                        </a:solidFill>
                        <a:effectLst/>
                        <a:latin typeface="Calibri" panose="020F0502020204030204" pitchFamily="34" charset="0"/>
                      </a:endParaRPr>
                    </a:p>
                  </a:txBody>
                  <a:tcPr marL="4168" marR="4168" marT="4168" marB="0" anchor="ctr"/>
                </a:tc>
                <a:extLst>
                  <a:ext uri="{0D108BD9-81ED-4DB2-BD59-A6C34878D82A}">
                    <a16:rowId xmlns:a16="http://schemas.microsoft.com/office/drawing/2014/main" val="3547696133"/>
                  </a:ext>
                </a:extLst>
              </a:tr>
              <a:tr h="166102">
                <a:tc>
                  <a:txBody>
                    <a:bodyPr/>
                    <a:lstStyle/>
                    <a:p>
                      <a:pPr algn="ctr" fontAlgn="ctr"/>
                      <a:r>
                        <a:rPr lang="uk-UA" sz="1100" u="none" strike="noStrike">
                          <a:effectLst/>
                        </a:rPr>
                        <a:t>1</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01.08.2025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9:49</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70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66</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133</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1860502787"/>
                  </a:ext>
                </a:extLst>
              </a:tr>
              <a:tr h="166102">
                <a:tc>
                  <a:txBody>
                    <a:bodyPr/>
                    <a:lstStyle/>
                    <a:p>
                      <a:pPr algn="ctr" fontAlgn="ctr"/>
                      <a:r>
                        <a:rPr lang="uk-UA" sz="1100" u="none" strike="noStrike">
                          <a:effectLst/>
                        </a:rPr>
                        <a:t>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02.08.2025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10:09</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72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62</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129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2305065951"/>
                  </a:ext>
                </a:extLst>
              </a:tr>
              <a:tr h="166102">
                <a:tc>
                  <a:txBody>
                    <a:bodyPr/>
                    <a:lstStyle/>
                    <a:p>
                      <a:pPr algn="ctr" fontAlgn="ctr"/>
                      <a:r>
                        <a:rPr lang="uk-UA" sz="1100" u="none" strike="noStrike">
                          <a:effectLst/>
                        </a:rPr>
                        <a:t>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03.08.2025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9:38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39</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61</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128</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733452932"/>
                  </a:ext>
                </a:extLst>
              </a:tr>
              <a:tr h="166102">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04.08.2025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10:08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42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47</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107</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1982630420"/>
                  </a:ext>
                </a:extLst>
              </a:tr>
              <a:tr h="166102">
                <a:tc>
                  <a:txBody>
                    <a:bodyPr/>
                    <a:lstStyle/>
                    <a:p>
                      <a:pPr algn="ctr" fontAlgn="ctr"/>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05.08.2025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10:08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52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55</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115</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4057279477"/>
                  </a:ext>
                </a:extLst>
              </a:tr>
              <a:tr h="166102">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06.08.2025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10:20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53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76</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140</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4192192141"/>
                  </a:ext>
                </a:extLst>
              </a:tr>
              <a:tr h="166102">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07.08.2025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dirty="0">
                          <a:effectLst/>
                        </a:rPr>
                        <a:t>10:13</a:t>
                      </a:r>
                      <a:endParaRPr lang="uk-UA" sz="1100" b="0" i="0" u="none" strike="noStrike" dirty="0">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86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89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154</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2734003141"/>
                  </a:ext>
                </a:extLst>
              </a:tr>
              <a:tr h="166102">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08.08.2025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dirty="0">
                          <a:effectLst/>
                        </a:rPr>
                        <a:t>10:21</a:t>
                      </a:r>
                      <a:endParaRPr lang="uk-UA" sz="1100" b="0" i="0" u="none" strike="noStrike" dirty="0">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78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101</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181</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4202774130"/>
                  </a:ext>
                </a:extLst>
              </a:tr>
              <a:tr h="166102">
                <a:tc>
                  <a:txBody>
                    <a:bodyPr/>
                    <a:lstStyle/>
                    <a:p>
                      <a:pPr algn="ctr" fontAlgn="ctr"/>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09.08.2025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dirty="0">
                          <a:effectLst/>
                        </a:rPr>
                        <a:t>10:43</a:t>
                      </a:r>
                      <a:endParaRPr lang="uk-UA" sz="1100" b="0" i="0" u="none" strike="noStrike" dirty="0">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85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85</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154</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2366558999"/>
                  </a:ext>
                </a:extLst>
              </a:tr>
              <a:tr h="166102">
                <a:tc>
                  <a:txBody>
                    <a:bodyPr/>
                    <a:lstStyle/>
                    <a:p>
                      <a:pPr algn="ctr" fontAlgn="ctr"/>
                      <a:r>
                        <a:rPr lang="uk-UA" sz="1100" u="none" strike="noStrike" dirty="0">
                          <a:effectLst/>
                        </a:rPr>
                        <a:t>10</a:t>
                      </a:r>
                      <a:endParaRPr lang="uk-UA" sz="1100" b="0" i="0" u="none" strike="noStrike" dirty="0">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10.08.2025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dirty="0">
                          <a:effectLst/>
                        </a:rPr>
                        <a:t>10:46</a:t>
                      </a:r>
                      <a:endParaRPr lang="uk-UA" sz="1100" b="0" i="0" u="none" strike="noStrike" dirty="0">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89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167</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389297761"/>
                  </a:ext>
                </a:extLst>
              </a:tr>
              <a:tr h="166102">
                <a:tc>
                  <a:txBody>
                    <a:bodyPr/>
                    <a:lstStyle/>
                    <a:p>
                      <a:pPr algn="ctr" fontAlgn="ctr"/>
                      <a:r>
                        <a:rPr lang="uk-UA" sz="1100" u="none" strike="noStrike">
                          <a:effectLst/>
                        </a:rPr>
                        <a:t>11</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11.08.2025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dirty="0">
                          <a:effectLst/>
                        </a:rPr>
                        <a:t>11:33</a:t>
                      </a:r>
                      <a:endParaRPr lang="uk-UA" sz="1100" b="0" i="0" u="none" strike="noStrike" dirty="0">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89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167</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939051450"/>
                  </a:ext>
                </a:extLst>
              </a:tr>
              <a:tr h="166102">
                <a:tc>
                  <a:txBody>
                    <a:bodyPr/>
                    <a:lstStyle/>
                    <a:p>
                      <a:pPr algn="ctr" fontAlgn="ctr"/>
                      <a:r>
                        <a:rPr lang="uk-UA" sz="1100" u="none" strike="noStrike">
                          <a:effectLst/>
                        </a:rPr>
                        <a:t>12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12.08.2025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9:30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84</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162</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2292506457"/>
                  </a:ext>
                </a:extLst>
              </a:tr>
              <a:tr h="166102">
                <a:tc>
                  <a:txBody>
                    <a:bodyPr/>
                    <a:lstStyle/>
                    <a:p>
                      <a:pPr algn="ctr" fontAlgn="ctr"/>
                      <a:r>
                        <a:rPr lang="uk-UA" sz="1100" u="none" strike="noStrike">
                          <a:effectLst/>
                        </a:rPr>
                        <a:t>13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13.08.2025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9:42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100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88</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167</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1386458486"/>
                  </a:ext>
                </a:extLst>
              </a:tr>
              <a:tr h="166102">
                <a:tc>
                  <a:txBody>
                    <a:bodyPr/>
                    <a:lstStyle/>
                    <a:p>
                      <a:pPr algn="ctr" fontAlgn="ctr"/>
                      <a:r>
                        <a:rPr lang="uk-UA" sz="1100" u="none" strike="noStrike">
                          <a:effectLst/>
                        </a:rPr>
                        <a:t>14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14.08.2025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9:54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17</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97</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85</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164</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3262655514"/>
                  </a:ext>
                </a:extLst>
              </a:tr>
              <a:tr h="166102">
                <a:tc>
                  <a:txBody>
                    <a:bodyPr/>
                    <a:lstStyle/>
                    <a:p>
                      <a:pPr algn="ctr" fontAlgn="ctr"/>
                      <a:r>
                        <a:rPr lang="uk-UA" sz="1100" u="none" strike="noStrike">
                          <a:effectLst/>
                        </a:rPr>
                        <a:t>15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15.08.2025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9:20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85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70</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138</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2705503043"/>
                  </a:ext>
                </a:extLst>
              </a:tr>
              <a:tr h="166102">
                <a:tc>
                  <a:txBody>
                    <a:bodyPr/>
                    <a:lstStyle/>
                    <a:p>
                      <a:pPr algn="ctr" fontAlgn="ctr"/>
                      <a:r>
                        <a:rPr lang="uk-UA" sz="1100" u="none" strike="noStrike">
                          <a:effectLst/>
                        </a:rPr>
                        <a:t>16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16.08.2025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10:15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70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57</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121</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2160994843"/>
                  </a:ext>
                </a:extLst>
              </a:tr>
              <a:tr h="166102">
                <a:tc>
                  <a:txBody>
                    <a:bodyPr/>
                    <a:lstStyle/>
                    <a:p>
                      <a:pPr algn="ctr" fontAlgn="ctr"/>
                      <a:r>
                        <a:rPr lang="uk-UA" sz="1100" u="none" strike="noStrike">
                          <a:effectLst/>
                        </a:rPr>
                        <a:t>17</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17.08.2025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9:50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46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35</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75</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39875320"/>
                  </a:ext>
                </a:extLst>
              </a:tr>
              <a:tr h="166102">
                <a:tc>
                  <a:txBody>
                    <a:bodyPr/>
                    <a:lstStyle/>
                    <a:p>
                      <a:pPr algn="ctr" fontAlgn="ctr"/>
                      <a:r>
                        <a:rPr lang="uk-UA" sz="1100" u="none" strike="noStrike">
                          <a:effectLst/>
                        </a:rPr>
                        <a:t>18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18.08.2025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10:28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33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24</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64</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2084504956"/>
                  </a:ext>
                </a:extLst>
              </a:tr>
              <a:tr h="166102">
                <a:tc>
                  <a:txBody>
                    <a:bodyPr/>
                    <a:lstStyle/>
                    <a:p>
                      <a:pPr algn="ctr" fontAlgn="ctr"/>
                      <a:r>
                        <a:rPr lang="uk-UA" sz="1100" u="none" strike="noStrike">
                          <a:effectLst/>
                        </a:rPr>
                        <a:t>19</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19.08.2025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11:51</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3</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16</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34</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1080888983"/>
                  </a:ext>
                </a:extLst>
              </a:tr>
              <a:tr h="166102">
                <a:tc>
                  <a:txBody>
                    <a:bodyPr/>
                    <a:lstStyle/>
                    <a:p>
                      <a:pPr algn="ctr" fontAlgn="ctr"/>
                      <a:r>
                        <a:rPr lang="uk-UA" sz="1100" u="none" strike="noStrike">
                          <a:effectLst/>
                        </a:rPr>
                        <a:t>20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20.08.2025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16:35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dirty="0">
                          <a:effectLst/>
                        </a:rPr>
                        <a:t>46</a:t>
                      </a:r>
                      <a:endParaRPr lang="uk-UA" sz="1100" b="0" i="0" u="none" strike="noStrike" dirty="0">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dirty="0">
                          <a:effectLst/>
                        </a:rPr>
                        <a:t>4</a:t>
                      </a:r>
                      <a:endParaRPr lang="uk-UA" sz="1100" b="0" i="0" u="none" strike="noStrike" dirty="0">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27</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59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11</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4062505822"/>
                  </a:ext>
                </a:extLst>
              </a:tr>
              <a:tr h="166102">
                <a:tc>
                  <a:txBody>
                    <a:bodyPr/>
                    <a:lstStyle/>
                    <a:p>
                      <a:pPr algn="ctr" fontAlgn="ctr"/>
                      <a:r>
                        <a:rPr lang="uk-UA" sz="1100" u="none" strike="noStrike">
                          <a:effectLst/>
                        </a:rPr>
                        <a:t>21</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21.08.2025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9:30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45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dirty="0">
                          <a:effectLst/>
                        </a:rPr>
                        <a:t>4</a:t>
                      </a:r>
                      <a:endParaRPr lang="uk-UA" sz="1100" b="0" i="0" u="none" strike="noStrike" dirty="0">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32</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66</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11</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3048263226"/>
                  </a:ext>
                </a:extLst>
              </a:tr>
              <a:tr h="166102">
                <a:tc>
                  <a:txBody>
                    <a:bodyPr/>
                    <a:lstStyle/>
                    <a:p>
                      <a:pPr algn="ctr" fontAlgn="ctr"/>
                      <a:r>
                        <a:rPr lang="uk-UA" sz="1100" u="none" strike="noStrike">
                          <a:effectLst/>
                        </a:rPr>
                        <a:t>22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22.08.2025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9:40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44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dirty="0">
                          <a:effectLst/>
                        </a:rPr>
                        <a:t>22</a:t>
                      </a:r>
                      <a:endParaRPr lang="uk-UA" sz="1100" b="0" i="0" u="none" strike="noStrike" dirty="0">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54</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12</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303158404"/>
                  </a:ext>
                </a:extLst>
              </a:tr>
              <a:tr h="166102">
                <a:tc>
                  <a:txBody>
                    <a:bodyPr/>
                    <a:lstStyle/>
                    <a:p>
                      <a:pPr algn="ctr" fontAlgn="ctr"/>
                      <a:r>
                        <a:rPr lang="uk-UA" sz="1100" u="none" strike="noStrike">
                          <a:effectLst/>
                        </a:rPr>
                        <a:t>23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23.08.2025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12:42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34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4</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dirty="0">
                          <a:effectLst/>
                        </a:rPr>
                        <a:t>38</a:t>
                      </a:r>
                      <a:endParaRPr lang="uk-UA" sz="1100" b="0" i="0" u="none" strike="noStrike" dirty="0">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72</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12</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2807096602"/>
                  </a:ext>
                </a:extLst>
              </a:tr>
              <a:tr h="166102">
                <a:tc>
                  <a:txBody>
                    <a:bodyPr/>
                    <a:lstStyle/>
                    <a:p>
                      <a:pPr algn="ctr" fontAlgn="ctr"/>
                      <a:r>
                        <a:rPr lang="uk-UA" sz="1100" u="none" strike="noStrike">
                          <a:effectLst/>
                        </a:rPr>
                        <a:t>24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24.08.2025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9:44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36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6</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64</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dirty="0">
                          <a:effectLst/>
                        </a:rPr>
                        <a:t>100</a:t>
                      </a:r>
                      <a:endParaRPr lang="uk-UA" sz="1100" b="0" i="0" u="none" strike="noStrike" dirty="0">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13</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992330826"/>
                  </a:ext>
                </a:extLst>
              </a:tr>
              <a:tr h="166102">
                <a:tc>
                  <a:txBody>
                    <a:bodyPr/>
                    <a:lstStyle/>
                    <a:p>
                      <a:pPr algn="ctr" fontAlgn="ctr"/>
                      <a:r>
                        <a:rPr lang="uk-UA" sz="1100" u="none" strike="noStrike">
                          <a:effectLst/>
                        </a:rPr>
                        <a:t>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25.08.2025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8:24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62</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80</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dirty="0">
                          <a:effectLst/>
                        </a:rPr>
                        <a:t>137</a:t>
                      </a:r>
                      <a:endParaRPr lang="uk-UA" sz="1100" b="0" i="0" u="none" strike="noStrike" dirty="0">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13</a:t>
                      </a:r>
                      <a:endParaRPr lang="uk-UA" sz="1100" b="0" i="0" u="none" strike="noStrike">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2070528956"/>
                  </a:ext>
                </a:extLst>
              </a:tr>
              <a:tr h="166102">
                <a:tc>
                  <a:txBody>
                    <a:bodyPr/>
                    <a:lstStyle/>
                    <a:p>
                      <a:pPr algn="ctr" fontAlgn="ctr"/>
                      <a:r>
                        <a:rPr lang="uk-UA" sz="1100" u="none" strike="noStrike">
                          <a:effectLst/>
                        </a:rPr>
                        <a:t>26</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26.08.2025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16:14</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7</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83</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100</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dirty="0">
                          <a:effectLst/>
                        </a:rPr>
                        <a:t>182</a:t>
                      </a:r>
                      <a:endParaRPr lang="uk-UA" sz="1100" b="0" i="0" u="none" strike="noStrike" dirty="0">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dirty="0">
                          <a:effectLst/>
                        </a:rPr>
                        <a:t>13</a:t>
                      </a:r>
                      <a:endParaRPr lang="uk-UA" sz="1100" b="0" i="0" u="none" strike="noStrike" dirty="0">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341107189"/>
                  </a:ext>
                </a:extLst>
              </a:tr>
              <a:tr h="166102">
                <a:tc>
                  <a:txBody>
                    <a:bodyPr/>
                    <a:lstStyle/>
                    <a:p>
                      <a:pPr algn="ctr" fontAlgn="ctr"/>
                      <a:r>
                        <a:rPr lang="uk-UA" sz="1100" u="none" strike="noStrike">
                          <a:effectLst/>
                        </a:rPr>
                        <a:t>27</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27.08.2025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9:01</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109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199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dirty="0">
                          <a:effectLst/>
                        </a:rPr>
                        <a:t>14</a:t>
                      </a:r>
                      <a:endParaRPr lang="uk-UA" sz="1100" b="0" i="0" u="none" strike="noStrike" dirty="0">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2284597655"/>
                  </a:ext>
                </a:extLst>
              </a:tr>
              <a:tr h="166102">
                <a:tc>
                  <a:txBody>
                    <a:bodyPr/>
                    <a:lstStyle/>
                    <a:p>
                      <a:pPr algn="ctr" fontAlgn="ctr"/>
                      <a:r>
                        <a:rPr lang="uk-UA" sz="1100" u="none" strike="noStrike">
                          <a:effectLst/>
                        </a:rPr>
                        <a:t>28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28.08.2025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8:55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100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114</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204</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dirty="0">
                          <a:effectLst/>
                        </a:rPr>
                        <a:t>14</a:t>
                      </a:r>
                      <a:endParaRPr lang="uk-UA" sz="1100" b="0" i="0" u="none" strike="noStrike" dirty="0">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2056362000"/>
                  </a:ext>
                </a:extLst>
              </a:tr>
              <a:tr h="166102">
                <a:tc>
                  <a:txBody>
                    <a:bodyPr/>
                    <a:lstStyle/>
                    <a:p>
                      <a:pPr algn="ctr" fontAlgn="ctr"/>
                      <a:r>
                        <a:rPr lang="uk-UA" sz="1100" u="none" strike="noStrike">
                          <a:effectLst/>
                        </a:rPr>
                        <a:t>29</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29.08.2025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8:47</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21</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101</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10</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106</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196</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dirty="0">
                          <a:effectLst/>
                        </a:rPr>
                        <a:t>16</a:t>
                      </a:r>
                      <a:endParaRPr lang="uk-UA" sz="1100" b="0" i="0" u="none" strike="noStrike" dirty="0">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576329278"/>
                  </a:ext>
                </a:extLst>
              </a:tr>
              <a:tr h="166102">
                <a:tc>
                  <a:txBody>
                    <a:bodyPr/>
                    <a:lstStyle/>
                    <a:p>
                      <a:pPr algn="ctr" fontAlgn="ctr"/>
                      <a:r>
                        <a:rPr lang="uk-UA" sz="1100" u="none" strike="noStrike">
                          <a:effectLst/>
                        </a:rPr>
                        <a:t>30</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30.08.2025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9:31</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21</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111</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91</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182</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dirty="0">
                          <a:effectLst/>
                        </a:rPr>
                        <a:t>14</a:t>
                      </a:r>
                      <a:endParaRPr lang="uk-UA" sz="1100" b="0" i="0" u="none" strike="noStrike" dirty="0">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1385157408"/>
                  </a:ext>
                </a:extLst>
              </a:tr>
              <a:tr h="166102">
                <a:tc>
                  <a:txBody>
                    <a:bodyPr/>
                    <a:lstStyle/>
                    <a:p>
                      <a:pPr algn="ctr" fontAlgn="ctr"/>
                      <a:r>
                        <a:rPr lang="uk-UA" sz="1100" u="none" strike="noStrike">
                          <a:effectLst/>
                        </a:rPr>
                        <a:t>31</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31.08.2025</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10:17</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ctr"/>
                      <a:r>
                        <a:rPr lang="uk-UA" sz="1100" u="none" strike="noStrike">
                          <a:effectLst/>
                        </a:rPr>
                        <a:t>108</a:t>
                      </a:r>
                      <a:endParaRPr lang="uk-UA" sz="1100" b="0" i="0" u="none" strike="noStrike">
                        <a:solidFill>
                          <a:srgbClr val="000000"/>
                        </a:solidFill>
                        <a:effectLst/>
                        <a:latin typeface="Calibri" panose="020F0502020204030204" pitchFamily="34" charset="0"/>
                      </a:endParaRPr>
                    </a:p>
                  </a:txBody>
                  <a:tcPr marL="4168" marR="4168" marT="4168" marB="0" anchor="ctr"/>
                </a:tc>
                <a:tc>
                  <a:txBody>
                    <a:bodyPr/>
                    <a:lstStyle/>
                    <a:p>
                      <a:pPr algn="ctr" fontAlgn="b"/>
                      <a:r>
                        <a:rPr lang="uk-UA" sz="1100" u="none" strike="noStrike">
                          <a:effectLst/>
                        </a:rPr>
                        <a:t>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dirty="0">
                          <a:effectLst/>
                        </a:rPr>
                        <a:t>95</a:t>
                      </a:r>
                      <a:endParaRPr lang="uk-UA" sz="1100" b="0" i="0" u="none" strike="noStrike" dirty="0">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a:effectLst/>
                        </a:rPr>
                        <a:t>189</a:t>
                      </a:r>
                      <a:endParaRPr lang="uk-UA" sz="1100" b="0" i="0" u="none" strike="noStrike">
                        <a:solidFill>
                          <a:srgbClr val="000000"/>
                        </a:solidFill>
                        <a:effectLst/>
                        <a:latin typeface="Calibri" panose="020F0502020204030204" pitchFamily="34" charset="0"/>
                      </a:endParaRPr>
                    </a:p>
                  </a:txBody>
                  <a:tcPr marL="4168" marR="4168" marT="4168" marB="0" anchor="b"/>
                </a:tc>
                <a:tc>
                  <a:txBody>
                    <a:bodyPr/>
                    <a:lstStyle/>
                    <a:p>
                      <a:pPr algn="ctr" fontAlgn="b"/>
                      <a:r>
                        <a:rPr lang="uk-UA" sz="1100" u="none" strike="noStrike" dirty="0">
                          <a:effectLst/>
                        </a:rPr>
                        <a:t>10</a:t>
                      </a:r>
                      <a:endParaRPr lang="uk-UA" sz="1100" b="0" i="0" u="none" strike="noStrike" dirty="0">
                        <a:solidFill>
                          <a:srgbClr val="000000"/>
                        </a:solidFill>
                        <a:effectLst/>
                        <a:latin typeface="Calibri" panose="020F0502020204030204" pitchFamily="34" charset="0"/>
                      </a:endParaRPr>
                    </a:p>
                  </a:txBody>
                  <a:tcPr marL="4168" marR="4168" marT="4168" marB="0" anchor="b"/>
                </a:tc>
                <a:extLst>
                  <a:ext uri="{0D108BD9-81ED-4DB2-BD59-A6C34878D82A}">
                    <a16:rowId xmlns:a16="http://schemas.microsoft.com/office/drawing/2014/main" val="339301905"/>
                  </a:ext>
                </a:extLst>
              </a:tr>
            </a:tbl>
          </a:graphicData>
        </a:graphic>
      </p:graphicFrame>
    </p:spTree>
    <p:extLst>
      <p:ext uri="{BB962C8B-B14F-4D97-AF65-F5344CB8AC3E}">
        <p14:creationId xmlns:p14="http://schemas.microsoft.com/office/powerpoint/2010/main" val="30164014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619672" y="116632"/>
            <a:ext cx="5760640" cy="471586"/>
          </a:xfrm>
        </p:spPr>
        <p:txBody>
          <a:bodyPr>
            <a:normAutofit fontScale="90000"/>
          </a:bodyPr>
          <a:lstStyle/>
          <a:p>
            <a:r>
              <a:rPr lang="uk-UA" dirty="0"/>
              <a:t>Результати </a:t>
            </a:r>
            <a:r>
              <a:rPr lang="uk-UA" dirty="0" smtClean="0"/>
              <a:t>спостережень </a:t>
            </a:r>
            <a:r>
              <a:rPr lang="uk-UA" dirty="0"/>
              <a:t>в </a:t>
            </a:r>
            <a:r>
              <a:rPr lang="uk-UA" dirty="0" smtClean="0"/>
              <a:t>серпні </a:t>
            </a:r>
            <a:endParaRPr lang="uk-UA" dirty="0"/>
          </a:p>
        </p:txBody>
      </p:sp>
      <p:graphicFrame>
        <p:nvGraphicFramePr>
          <p:cNvPr id="5" name="Діаграма 4"/>
          <p:cNvGraphicFramePr>
            <a:graphicFrameLocks noGrp="1"/>
          </p:cNvGraphicFramePr>
          <p:nvPr>
            <p:extLst>
              <p:ext uri="{D42A27DB-BD31-4B8C-83A1-F6EECF244321}">
                <p14:modId xmlns:p14="http://schemas.microsoft.com/office/powerpoint/2010/main" val="532996990"/>
              </p:ext>
            </p:extLst>
          </p:nvPr>
        </p:nvGraphicFramePr>
        <p:xfrm>
          <a:off x="359024" y="826263"/>
          <a:ext cx="8784976" cy="29523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Діаграма 5"/>
          <p:cNvGraphicFramePr>
            <a:graphicFrameLocks noGrp="1"/>
          </p:cNvGraphicFramePr>
          <p:nvPr>
            <p:extLst>
              <p:ext uri="{D42A27DB-BD31-4B8C-83A1-F6EECF244321}">
                <p14:modId xmlns:p14="http://schemas.microsoft.com/office/powerpoint/2010/main" val="1369951514"/>
              </p:ext>
            </p:extLst>
          </p:nvPr>
        </p:nvGraphicFramePr>
        <p:xfrm>
          <a:off x="289034" y="3833449"/>
          <a:ext cx="8747461" cy="29969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007182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1619672" y="0"/>
            <a:ext cx="5671542" cy="543594"/>
          </a:xfrm>
        </p:spPr>
        <p:txBody>
          <a:bodyPr>
            <a:normAutofit fontScale="90000"/>
          </a:bodyPr>
          <a:lstStyle/>
          <a:p>
            <a:r>
              <a:rPr lang="uk-UA" dirty="0"/>
              <a:t>Результати </a:t>
            </a:r>
            <a:r>
              <a:rPr lang="uk-UA" dirty="0" smtClean="0"/>
              <a:t>спостережень </a:t>
            </a:r>
            <a:r>
              <a:rPr lang="uk-UA" dirty="0"/>
              <a:t>в </a:t>
            </a:r>
            <a:r>
              <a:rPr lang="uk-UA" dirty="0" smtClean="0"/>
              <a:t>серпні </a:t>
            </a:r>
            <a:endParaRPr lang="uk-UA" dirty="0"/>
          </a:p>
        </p:txBody>
      </p:sp>
      <p:graphicFrame>
        <p:nvGraphicFramePr>
          <p:cNvPr id="6" name="Діаграма 5"/>
          <p:cNvGraphicFramePr>
            <a:graphicFrameLocks noGrp="1"/>
          </p:cNvGraphicFramePr>
          <p:nvPr>
            <p:extLst>
              <p:ext uri="{D42A27DB-BD31-4B8C-83A1-F6EECF244321}">
                <p14:modId xmlns:p14="http://schemas.microsoft.com/office/powerpoint/2010/main" val="217940408"/>
              </p:ext>
            </p:extLst>
          </p:nvPr>
        </p:nvGraphicFramePr>
        <p:xfrm>
          <a:off x="-77839" y="543594"/>
          <a:ext cx="9299677" cy="3168352"/>
        </p:xfrm>
        <a:graphic>
          <a:graphicData uri="http://schemas.openxmlformats.org/drawingml/2006/chart">
            <c:chart xmlns:c="http://schemas.openxmlformats.org/drawingml/2006/chart" xmlns:r="http://schemas.openxmlformats.org/officeDocument/2006/relationships" r:id="rId2"/>
          </a:graphicData>
        </a:graphic>
      </p:graphicFrame>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3573016"/>
            <a:ext cx="3284984" cy="3284984"/>
          </a:xfrm>
          <a:prstGeom prst="rect">
            <a:avLst/>
          </a:prstGeom>
        </p:spPr>
      </p:pic>
    </p:spTree>
    <p:extLst>
      <p:ext uri="{BB962C8B-B14F-4D97-AF65-F5344CB8AC3E}">
        <p14:creationId xmlns:p14="http://schemas.microsoft.com/office/powerpoint/2010/main" val="33471141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Місце для вмісту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95736" y="1252537"/>
            <a:ext cx="4352925" cy="4352925"/>
          </a:xfrm>
        </p:spPr>
      </p:pic>
      <p:sp>
        <p:nvSpPr>
          <p:cNvPr id="4" name="Заголовок 1"/>
          <p:cNvSpPr>
            <a:spLocks noGrp="1"/>
          </p:cNvSpPr>
          <p:nvPr>
            <p:ph type="title"/>
          </p:nvPr>
        </p:nvSpPr>
        <p:spPr>
          <a:xfrm>
            <a:off x="1511660" y="17052"/>
            <a:ext cx="7003690" cy="891668"/>
          </a:xfrm>
        </p:spPr>
        <p:txBody>
          <a:bodyPr>
            <a:normAutofit fontScale="90000"/>
          </a:bodyPr>
          <a:lstStyle/>
          <a:p>
            <a:pPr algn="ctr"/>
            <a:r>
              <a:rPr lang="uk-UA" dirty="0"/>
              <a:t>Результати </a:t>
            </a:r>
            <a:r>
              <a:rPr lang="uk-UA" dirty="0" smtClean="0"/>
              <a:t>добових спостережень 24 липня 2025 </a:t>
            </a:r>
            <a:endParaRPr lang="uk-UA" dirty="0"/>
          </a:p>
        </p:txBody>
      </p:sp>
    </p:spTree>
    <p:extLst>
      <p:ext uri="{BB962C8B-B14F-4D97-AF65-F5344CB8AC3E}">
        <p14:creationId xmlns:p14="http://schemas.microsoft.com/office/powerpoint/2010/main" val="39520143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63888" y="31057"/>
            <a:ext cx="1711102" cy="399577"/>
          </a:xfrm>
        </p:spPr>
        <p:txBody>
          <a:bodyPr>
            <a:normAutofit fontScale="90000"/>
          </a:bodyPr>
          <a:lstStyle/>
          <a:p>
            <a:pPr algn="ctr"/>
            <a:r>
              <a:rPr lang="uk-UA" dirty="0" smtClean="0"/>
              <a:t>Висновки</a:t>
            </a:r>
            <a:endParaRPr lang="uk-UA" dirty="0"/>
          </a:p>
        </p:txBody>
      </p:sp>
      <p:sp>
        <p:nvSpPr>
          <p:cNvPr id="3" name="Місце для вмісту 2"/>
          <p:cNvSpPr>
            <a:spLocks noGrp="1"/>
          </p:cNvSpPr>
          <p:nvPr>
            <p:ph idx="1"/>
          </p:nvPr>
        </p:nvSpPr>
        <p:spPr>
          <a:xfrm>
            <a:off x="476089" y="548680"/>
            <a:ext cx="7886700" cy="6048672"/>
          </a:xfrm>
        </p:spPr>
        <p:txBody>
          <a:bodyPr>
            <a:normAutofit lnSpcReduction="10000"/>
          </a:bodyPr>
          <a:lstStyle/>
          <a:p>
            <a:pPr marL="0" lvl="0" indent="0" algn="just">
              <a:buNone/>
            </a:pPr>
            <a:r>
              <a:rPr lang="uk-UA" sz="1800" b="1" dirty="0" smtClean="0"/>
              <a:t>1. </a:t>
            </a:r>
            <a:r>
              <a:rPr lang="uk-UA" sz="1800" dirty="0" smtClean="0"/>
              <a:t>Сонячна </a:t>
            </a:r>
            <a:r>
              <a:rPr lang="uk-UA" sz="1800" dirty="0"/>
              <a:t>активність у липні–серпні 2025 року була підвищеною, що відповідає фазі максимуму 25-го циклу сонячної активності. У цей період на диску регулярно спостерігалося кілька активних груп плям</a:t>
            </a:r>
            <a:r>
              <a:rPr lang="uk-UA" sz="1800" dirty="0" smtClean="0"/>
              <a:t>.</a:t>
            </a:r>
          </a:p>
          <a:p>
            <a:pPr marL="0" lvl="0" indent="0" algn="just">
              <a:buNone/>
            </a:pPr>
            <a:r>
              <a:rPr lang="uk-UA" sz="1800" dirty="0" smtClean="0"/>
              <a:t>2. </a:t>
            </a:r>
            <a:r>
              <a:rPr lang="ru-RU" sz="1800" dirty="0" err="1"/>
              <a:t>Власні</a:t>
            </a:r>
            <a:r>
              <a:rPr lang="ru-RU" sz="1800" dirty="0"/>
              <a:t> </a:t>
            </a:r>
            <a:r>
              <a:rPr lang="ru-RU" sz="1800" dirty="0" err="1"/>
              <a:t>спостереження</a:t>
            </a:r>
            <a:r>
              <a:rPr lang="ru-RU" sz="1800" dirty="0"/>
              <a:t> добре </a:t>
            </a:r>
            <a:r>
              <a:rPr lang="ru-RU" sz="1800" dirty="0" err="1"/>
              <a:t>відтворюють</a:t>
            </a:r>
            <a:r>
              <a:rPr lang="ru-RU" sz="1800" dirty="0"/>
              <a:t> </a:t>
            </a:r>
            <a:r>
              <a:rPr lang="ru-RU" sz="1800" dirty="0" err="1"/>
              <a:t>загальну</a:t>
            </a:r>
            <a:r>
              <a:rPr lang="ru-RU" sz="1800" dirty="0"/>
              <a:t> </a:t>
            </a:r>
            <a:r>
              <a:rPr lang="ru-RU" sz="1800" dirty="0" err="1"/>
              <a:t>динаміку</a:t>
            </a:r>
            <a:r>
              <a:rPr lang="ru-RU" sz="1800" dirty="0"/>
              <a:t> </a:t>
            </a:r>
            <a:r>
              <a:rPr lang="ru-RU" sz="1800" dirty="0" err="1"/>
              <a:t>активності</a:t>
            </a:r>
            <a:r>
              <a:rPr lang="ru-RU" sz="1800" dirty="0"/>
              <a:t>, </a:t>
            </a:r>
            <a:r>
              <a:rPr lang="ru-RU" sz="1800" dirty="0" err="1"/>
              <a:t>незважаючи</a:t>
            </a:r>
            <a:r>
              <a:rPr lang="ru-RU" sz="1800" dirty="0"/>
              <a:t> на </a:t>
            </a:r>
            <a:r>
              <a:rPr lang="ru-RU" sz="1800" dirty="0" err="1"/>
              <a:t>нижчу</a:t>
            </a:r>
            <a:r>
              <a:rPr lang="ru-RU" sz="1800" dirty="0"/>
              <a:t> </a:t>
            </a:r>
            <a:r>
              <a:rPr lang="ru-RU" sz="1800" dirty="0" err="1"/>
              <a:t>роздільну</a:t>
            </a:r>
            <a:r>
              <a:rPr lang="ru-RU" sz="1800" dirty="0"/>
              <a:t> </a:t>
            </a:r>
            <a:r>
              <a:rPr lang="ru-RU" sz="1800" dirty="0" err="1"/>
              <a:t>здатність</a:t>
            </a:r>
            <a:r>
              <a:rPr lang="ru-RU" sz="1800" dirty="0"/>
              <a:t> </a:t>
            </a:r>
            <a:r>
              <a:rPr lang="ru-RU" sz="1800" dirty="0" err="1"/>
              <a:t>шкільного</a:t>
            </a:r>
            <a:r>
              <a:rPr lang="ru-RU" sz="1800" dirty="0"/>
              <a:t> телескопа. </a:t>
            </a:r>
            <a:r>
              <a:rPr lang="ru-RU" sz="1800" dirty="0" err="1"/>
              <a:t>Порівняння</a:t>
            </a:r>
            <a:r>
              <a:rPr lang="ru-RU" sz="1800" dirty="0"/>
              <a:t> з </a:t>
            </a:r>
            <a:r>
              <a:rPr lang="ru-RU" sz="1800" dirty="0" err="1"/>
              <a:t>даними</a:t>
            </a:r>
            <a:r>
              <a:rPr lang="ru-RU" sz="1800" dirty="0"/>
              <a:t> SIDC та NOAA показало </a:t>
            </a:r>
            <a:r>
              <a:rPr lang="ru-RU" sz="1800" dirty="0" err="1"/>
              <a:t>правильний</a:t>
            </a:r>
            <a:r>
              <a:rPr lang="ru-RU" sz="1800" dirty="0"/>
              <a:t> </a:t>
            </a:r>
            <a:r>
              <a:rPr lang="ru-RU" sz="1800" dirty="0" err="1"/>
              <a:t>добовий</a:t>
            </a:r>
            <a:r>
              <a:rPr lang="ru-RU" sz="1800" dirty="0"/>
              <a:t> тренд і </a:t>
            </a:r>
            <a:r>
              <a:rPr lang="ru-RU" sz="1800" dirty="0" err="1"/>
              <a:t>близькість</a:t>
            </a:r>
            <a:r>
              <a:rPr lang="ru-RU" sz="1800" dirty="0"/>
              <a:t> </a:t>
            </a:r>
            <a:r>
              <a:rPr lang="ru-RU" sz="1800" dirty="0" err="1"/>
              <a:t>форми</a:t>
            </a:r>
            <a:r>
              <a:rPr lang="ru-RU" sz="1800" dirty="0"/>
              <a:t> </a:t>
            </a:r>
            <a:r>
              <a:rPr lang="ru-RU" sz="1800" dirty="0" err="1"/>
              <a:t>графіків</a:t>
            </a:r>
            <a:r>
              <a:rPr lang="ru-RU" sz="1800" dirty="0" smtClean="0"/>
              <a:t>.</a:t>
            </a:r>
          </a:p>
          <a:p>
            <a:pPr marL="0" indent="0" algn="just">
              <a:buNone/>
            </a:pPr>
            <a:r>
              <a:rPr lang="ru-RU" sz="1800" dirty="0" smtClean="0"/>
              <a:t>3. </a:t>
            </a:r>
            <a:r>
              <a:rPr lang="uk-UA" sz="1800" dirty="0"/>
              <a:t>Кількість сонячних плям за власними спостереженнями коливалася в межах 3–26, що узгоджується зі змінами, які фіксували міжнародні центри моніторингу</a:t>
            </a:r>
            <a:r>
              <a:rPr lang="uk-UA" sz="1800" dirty="0" smtClean="0"/>
              <a:t>.</a:t>
            </a:r>
          </a:p>
          <a:p>
            <a:pPr marL="0" lvl="0" indent="0" algn="just">
              <a:buNone/>
            </a:pPr>
            <a:r>
              <a:rPr lang="uk-UA" sz="1800" dirty="0" smtClean="0"/>
              <a:t>4. </a:t>
            </a:r>
            <a:r>
              <a:rPr lang="uk-UA" sz="1800" dirty="0"/>
              <a:t>Кількість груп плям у різні дні становила 3–9, що добре корелює з тенденціями SIDC, хоча абсолютні значення у професійних даних вищі через фіксацію дрібних структур</a:t>
            </a:r>
            <a:r>
              <a:rPr lang="uk-UA" sz="1800" dirty="0" smtClean="0"/>
              <a:t>.</a:t>
            </a:r>
          </a:p>
          <a:p>
            <a:pPr marL="0" indent="0" algn="just">
              <a:buNone/>
            </a:pPr>
            <a:r>
              <a:rPr lang="uk-UA" sz="1800" dirty="0" smtClean="0"/>
              <a:t>5. </a:t>
            </a:r>
            <a:r>
              <a:rPr lang="uk-UA" sz="1800" dirty="0"/>
              <a:t>Для кожного дня було обчислено число Вольфа, яке дозволило оцінити рівень сонячної активності у спрощеному, але інформативному вигляді. Значення індексу змінювалися від 23 до понад 110, що свідчить про значні коливання активності</a:t>
            </a:r>
            <a:r>
              <a:rPr lang="uk-UA" sz="1800" dirty="0" smtClean="0"/>
              <a:t>.</a:t>
            </a:r>
          </a:p>
          <a:p>
            <a:pPr marL="0" indent="0" algn="just">
              <a:buNone/>
            </a:pPr>
            <a:r>
              <a:rPr lang="uk-UA" sz="1800" dirty="0" smtClean="0"/>
              <a:t>6.</a:t>
            </a:r>
            <a:r>
              <a:rPr lang="ru-RU" b="1" dirty="0"/>
              <a:t> </a:t>
            </a:r>
            <a:r>
              <a:rPr lang="ru-RU" sz="1900" dirty="0" err="1"/>
              <a:t>Покадрове</a:t>
            </a:r>
            <a:r>
              <a:rPr lang="ru-RU" sz="1900" dirty="0"/>
              <a:t> </a:t>
            </a:r>
            <a:r>
              <a:rPr lang="ru-RU" sz="1900" dirty="0" err="1"/>
              <a:t>спостереження</a:t>
            </a:r>
            <a:r>
              <a:rPr lang="ru-RU" sz="1900" dirty="0"/>
              <a:t> </a:t>
            </a:r>
            <a:r>
              <a:rPr lang="ru-RU" sz="1900" dirty="0" err="1"/>
              <a:t>протягом</a:t>
            </a:r>
            <a:r>
              <a:rPr lang="ru-RU" sz="1900" dirty="0"/>
              <a:t> одного дня (24 </a:t>
            </a:r>
            <a:r>
              <a:rPr lang="ru-RU" sz="1900" dirty="0" err="1"/>
              <a:t>липня</a:t>
            </a:r>
            <a:r>
              <a:rPr lang="ru-RU" sz="1900" dirty="0"/>
              <a:t> 2025 року) дозволило </a:t>
            </a:r>
            <a:r>
              <a:rPr lang="ru-RU" sz="1900" dirty="0" err="1"/>
              <a:t>простежити</a:t>
            </a:r>
            <a:r>
              <a:rPr lang="ru-RU" sz="1900" dirty="0"/>
              <a:t> </a:t>
            </a:r>
            <a:r>
              <a:rPr lang="ru-RU" sz="1900" dirty="0" err="1"/>
              <a:t>реальний</a:t>
            </a:r>
            <a:r>
              <a:rPr lang="ru-RU" sz="1900" dirty="0"/>
              <a:t> </a:t>
            </a:r>
            <a:r>
              <a:rPr lang="ru-RU" sz="1900" dirty="0" err="1"/>
              <a:t>добовий</a:t>
            </a:r>
            <a:r>
              <a:rPr lang="ru-RU" sz="1900" dirty="0"/>
              <a:t> </a:t>
            </a:r>
            <a:r>
              <a:rPr lang="ru-RU" sz="1900" dirty="0" err="1"/>
              <a:t>рух</a:t>
            </a:r>
            <a:r>
              <a:rPr lang="ru-RU" sz="1900" dirty="0"/>
              <a:t> </a:t>
            </a:r>
            <a:r>
              <a:rPr lang="ru-RU" sz="1900" dirty="0" err="1"/>
              <a:t>плям</a:t>
            </a:r>
            <a:r>
              <a:rPr lang="ru-RU" sz="1900" dirty="0"/>
              <a:t> по диску. </a:t>
            </a:r>
            <a:r>
              <a:rPr lang="ru-RU" sz="1900" dirty="0" err="1"/>
              <a:t>Під</a:t>
            </a:r>
            <a:r>
              <a:rPr lang="ru-RU" sz="1900" dirty="0"/>
              <a:t> час </a:t>
            </a:r>
            <a:r>
              <a:rPr lang="ru-RU" sz="1900" dirty="0" err="1"/>
              <a:t>добового</a:t>
            </a:r>
            <a:r>
              <a:rPr lang="ru-RU" sz="1900" dirty="0"/>
              <a:t> </a:t>
            </a:r>
            <a:r>
              <a:rPr lang="ru-RU" sz="1900" dirty="0" err="1"/>
              <a:t>аналізу</a:t>
            </a:r>
            <a:r>
              <a:rPr lang="ru-RU" sz="1900" dirty="0"/>
              <a:t> </a:t>
            </a:r>
            <a:r>
              <a:rPr lang="ru-RU" sz="1900" dirty="0" err="1"/>
              <a:t>зафіксовано</a:t>
            </a:r>
            <a:r>
              <a:rPr lang="ru-RU" sz="1900" dirty="0"/>
              <a:t> </a:t>
            </a:r>
            <a:r>
              <a:rPr lang="ru-RU" sz="1900" dirty="0" err="1"/>
              <a:t>невеликі</a:t>
            </a:r>
            <a:r>
              <a:rPr lang="ru-RU" sz="1900" dirty="0"/>
              <a:t> </a:t>
            </a:r>
            <a:r>
              <a:rPr lang="ru-RU" sz="1900" dirty="0" err="1"/>
              <a:t>зміни</a:t>
            </a:r>
            <a:r>
              <a:rPr lang="ru-RU" sz="1900" dirty="0"/>
              <a:t> </a:t>
            </a:r>
            <a:r>
              <a:rPr lang="ru-RU" sz="1900" dirty="0" err="1"/>
              <a:t>форми</a:t>
            </a:r>
            <a:r>
              <a:rPr lang="ru-RU" sz="1900" dirty="0"/>
              <a:t> та </a:t>
            </a:r>
            <a:r>
              <a:rPr lang="ru-RU" sz="1900" dirty="0" err="1"/>
              <a:t>структури</a:t>
            </a:r>
            <a:r>
              <a:rPr lang="ru-RU" sz="1900" dirty="0"/>
              <a:t> </a:t>
            </a:r>
            <a:r>
              <a:rPr lang="ru-RU" sz="1900" dirty="0" err="1"/>
              <a:t>плям</a:t>
            </a:r>
            <a:r>
              <a:rPr lang="ru-RU" sz="1900" dirty="0"/>
              <a:t>: </a:t>
            </a:r>
            <a:r>
              <a:rPr lang="ru-RU" sz="1900" dirty="0" err="1"/>
              <a:t>фрагментації</a:t>
            </a:r>
            <a:r>
              <a:rPr lang="ru-RU" sz="1900" dirty="0"/>
              <a:t>, </a:t>
            </a:r>
            <a:r>
              <a:rPr lang="ru-RU" sz="1900" dirty="0" err="1"/>
              <a:t>зростання</a:t>
            </a:r>
            <a:r>
              <a:rPr lang="ru-RU" sz="1900" dirty="0"/>
              <a:t> </a:t>
            </a:r>
            <a:r>
              <a:rPr lang="ru-RU" sz="1900" dirty="0" err="1"/>
              <a:t>півтіні</a:t>
            </a:r>
            <a:r>
              <a:rPr lang="ru-RU" sz="1900" dirty="0"/>
              <a:t>, </a:t>
            </a:r>
            <a:r>
              <a:rPr lang="ru-RU" sz="1900" dirty="0" err="1"/>
              <a:t>зміна</a:t>
            </a:r>
            <a:r>
              <a:rPr lang="ru-RU" sz="1900" dirty="0"/>
              <a:t> контрасту. </a:t>
            </a:r>
            <a:r>
              <a:rPr lang="ru-RU" sz="1900" dirty="0" err="1"/>
              <a:t>Великі</a:t>
            </a:r>
            <a:r>
              <a:rPr lang="ru-RU" sz="1900" dirty="0"/>
              <a:t> </a:t>
            </a:r>
            <a:r>
              <a:rPr lang="ru-RU" sz="1900" dirty="0" err="1"/>
              <a:t>групи</a:t>
            </a:r>
            <a:r>
              <a:rPr lang="ru-RU" sz="1900" dirty="0"/>
              <a:t> </a:t>
            </a:r>
            <a:r>
              <a:rPr lang="ru-RU" sz="1900" dirty="0" err="1"/>
              <a:t>виявилися</a:t>
            </a:r>
            <a:r>
              <a:rPr lang="ru-RU" sz="1900" dirty="0"/>
              <a:t> </a:t>
            </a:r>
            <a:r>
              <a:rPr lang="ru-RU" sz="1900" dirty="0" err="1"/>
              <a:t>стабільнішими</a:t>
            </a:r>
            <a:r>
              <a:rPr lang="ru-RU" sz="1900" dirty="0"/>
              <a:t>, </a:t>
            </a:r>
            <a:r>
              <a:rPr lang="ru-RU" sz="1900" dirty="0" err="1"/>
              <a:t>ніж</a:t>
            </a:r>
            <a:r>
              <a:rPr lang="ru-RU" sz="1900" dirty="0"/>
              <a:t> </a:t>
            </a:r>
            <a:r>
              <a:rPr lang="ru-RU" sz="1900" dirty="0" err="1"/>
              <a:t>дрібні</a:t>
            </a:r>
            <a:r>
              <a:rPr lang="ru-RU" sz="1900" dirty="0"/>
              <a:t>. </a:t>
            </a:r>
            <a:r>
              <a:rPr lang="ru-RU" sz="1900" dirty="0" err="1"/>
              <a:t>Порівняння</a:t>
            </a:r>
            <a:r>
              <a:rPr lang="ru-RU" sz="1900" dirty="0"/>
              <a:t> з NOAA показало, </a:t>
            </a:r>
            <a:r>
              <a:rPr lang="ru-RU" sz="1900" dirty="0" err="1"/>
              <a:t>що</a:t>
            </a:r>
            <a:r>
              <a:rPr lang="ru-RU" sz="1900" dirty="0"/>
              <a:t> </a:t>
            </a:r>
            <a:r>
              <a:rPr lang="ru-RU" sz="1900" dirty="0" err="1"/>
              <a:t>кількість</a:t>
            </a:r>
            <a:r>
              <a:rPr lang="ru-RU" sz="1900" dirty="0"/>
              <a:t> </a:t>
            </a:r>
            <a:r>
              <a:rPr lang="ru-RU" sz="1900" dirty="0" err="1"/>
              <a:t>активних</a:t>
            </a:r>
            <a:r>
              <a:rPr lang="ru-RU" sz="1900" dirty="0"/>
              <a:t> областей у </a:t>
            </a:r>
            <a:r>
              <a:rPr lang="ru-RU" sz="1900" dirty="0" err="1"/>
              <a:t>серпні</a:t>
            </a:r>
            <a:r>
              <a:rPr lang="ru-RU" sz="1900" dirty="0"/>
              <a:t> 2025 року </a:t>
            </a:r>
            <a:r>
              <a:rPr lang="ru-RU" sz="1900" dirty="0" err="1"/>
              <a:t>змінювалася</a:t>
            </a:r>
            <a:r>
              <a:rPr lang="ru-RU" sz="1900" dirty="0"/>
              <a:t> </a:t>
            </a:r>
            <a:r>
              <a:rPr lang="ru-RU" sz="1900" dirty="0" err="1"/>
              <a:t>від</a:t>
            </a:r>
            <a:r>
              <a:rPr lang="ru-RU" sz="1900" dirty="0"/>
              <a:t> 6 до 16, і </a:t>
            </a:r>
            <a:r>
              <a:rPr lang="ru-RU" sz="1900" dirty="0" err="1"/>
              <a:t>власні</a:t>
            </a:r>
            <a:r>
              <a:rPr lang="ru-RU" sz="1900" dirty="0"/>
              <a:t> </a:t>
            </a:r>
            <a:r>
              <a:rPr lang="ru-RU" sz="1900" dirty="0" err="1"/>
              <a:t>дані</a:t>
            </a:r>
            <a:r>
              <a:rPr lang="ru-RU" sz="1900" dirty="0"/>
              <a:t> добре </a:t>
            </a:r>
            <a:r>
              <a:rPr lang="ru-RU" sz="1900" dirty="0" err="1"/>
              <a:t>узгоджуються</a:t>
            </a:r>
            <a:r>
              <a:rPr lang="ru-RU" sz="1900" dirty="0"/>
              <a:t> з </a:t>
            </a:r>
            <a:r>
              <a:rPr lang="ru-RU" sz="1900" dirty="0" err="1"/>
              <a:t>цими</a:t>
            </a:r>
            <a:r>
              <a:rPr lang="ru-RU" sz="1900" dirty="0"/>
              <a:t> </a:t>
            </a:r>
            <a:r>
              <a:rPr lang="ru-RU" sz="1900" dirty="0" err="1"/>
              <a:t>змінами</a:t>
            </a:r>
            <a:r>
              <a:rPr lang="ru-RU" sz="1900" dirty="0"/>
              <a:t>. </a:t>
            </a:r>
            <a:endParaRPr lang="uk-UA" sz="1700" dirty="0"/>
          </a:p>
          <a:p>
            <a:pPr marL="0" lvl="0" indent="0" algn="just">
              <a:buNone/>
            </a:pPr>
            <a:endParaRPr lang="uk-UA" sz="1800" dirty="0"/>
          </a:p>
          <a:p>
            <a:pPr marL="0" indent="0" algn="just">
              <a:buNone/>
            </a:pPr>
            <a:endParaRPr lang="uk-UA" sz="1800" dirty="0"/>
          </a:p>
          <a:p>
            <a:pPr marL="0" lvl="0" indent="0" algn="just">
              <a:buNone/>
            </a:pPr>
            <a:endParaRPr lang="uk-UA" dirty="0"/>
          </a:p>
          <a:p>
            <a:endParaRPr lang="uk-UA" dirty="0"/>
          </a:p>
        </p:txBody>
      </p:sp>
    </p:spTree>
    <p:extLst>
      <p:ext uri="{BB962C8B-B14F-4D97-AF65-F5344CB8AC3E}">
        <p14:creationId xmlns:p14="http://schemas.microsoft.com/office/powerpoint/2010/main" val="21911913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571744"/>
            <a:ext cx="8229600" cy="1143000"/>
          </a:xfrm>
        </p:spPr>
        <p:txBody>
          <a:bodyPr>
            <a:normAutofit/>
          </a:bodyPr>
          <a:lstStyle/>
          <a:p>
            <a:pPr algn="ctr"/>
            <a:r>
              <a:rPr lang="uk-UA" sz="6600" dirty="0" smtClean="0">
                <a:solidFill>
                  <a:schemeClr val="tx2">
                    <a:lumMod val="75000"/>
                  </a:schemeClr>
                </a:solidFill>
                <a:latin typeface="Times New Roman" pitchFamily="18" charset="0"/>
                <a:cs typeface="Times New Roman" pitchFamily="18" charset="0"/>
              </a:rPr>
              <a:t>Дякую за увагу!</a:t>
            </a:r>
            <a:endParaRPr lang="ru-RU" sz="6600" dirty="0">
              <a:solidFill>
                <a:schemeClr val="tx2">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3693</TotalTime>
  <Words>1330</Words>
  <Application>Microsoft Office PowerPoint</Application>
  <PresentationFormat>Екран (4:3)</PresentationFormat>
  <Paragraphs>666</Paragraphs>
  <Slides>14</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14</vt:i4>
      </vt:variant>
    </vt:vector>
  </HeadingPairs>
  <TitlesOfParts>
    <vt:vector size="20" baseType="lpstr">
      <vt:lpstr>Arial</vt:lpstr>
      <vt:lpstr>Calibri</vt:lpstr>
      <vt:lpstr>Calibri Light</vt:lpstr>
      <vt:lpstr>Cambria Math</vt:lpstr>
      <vt:lpstr>Times New Roman</vt:lpstr>
      <vt:lpstr>Тема Office</vt:lpstr>
      <vt:lpstr>ДОСЛІДЖЕННЯ ДИНАМІКИ СОНЯЧНИХ ПЛЯМ ЗА ЛИПЕНЬ-СЕРПЕНЬ 2025 РОКУ ЗА РЕЗУЛЬТАТАМИ ТЕЛЕСКОПІЧНИХ СПОСТЕРЕЖЕНЬ  </vt:lpstr>
      <vt:lpstr>Презентація PowerPoint</vt:lpstr>
      <vt:lpstr>Що таке сонячні плями?</vt:lpstr>
      <vt:lpstr>Число Вольфа</vt:lpstr>
      <vt:lpstr>Методика та умови проведення спостережень</vt:lpstr>
      <vt:lpstr>Результати спостережень в липні</vt:lpstr>
      <vt:lpstr>Результати спостережень в липні</vt:lpstr>
      <vt:lpstr>Результати спостережень в липні</vt:lpstr>
      <vt:lpstr>Результати спостережень в серпні </vt:lpstr>
      <vt:lpstr>Результати спостережень в серпні </vt:lpstr>
      <vt:lpstr>Результати спостережень в серпні </vt:lpstr>
      <vt:lpstr>Результати добових спостережень 24 липня 2025 </vt:lpstr>
      <vt:lpstr>Висновки</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ПОРІВНЯЛЬНІ ХАРАКТЕРИСТИКИ КОМЕТ – ОБ’ЄКТІВ КОСМІЧНИХ МІСІЙ</dc:title>
  <dc:creator>uchen6</dc:creator>
  <cp:lastModifiedBy>Користувач</cp:lastModifiedBy>
  <cp:revision>101</cp:revision>
  <dcterms:created xsi:type="dcterms:W3CDTF">2017-12-14T13:08:18Z</dcterms:created>
  <dcterms:modified xsi:type="dcterms:W3CDTF">2026-04-14T13:00:37Z</dcterms:modified>
</cp:coreProperties>
</file>