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B329B3C6-3087-400E-862D-65F774419869}" type="datetimeFigureOut">
              <a:rPr lang="uk-UA" smtClean="0"/>
              <a:t>30.03.2026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07B52068-F0A9-4C5D-8B56-9695A2E1EAF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21778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B3C6-3087-400E-862D-65F774419869}" type="datetimeFigureOut">
              <a:rPr lang="uk-UA" smtClean="0"/>
              <a:t>30.03.2026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52068-F0A9-4C5D-8B56-9695A2E1EAF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9720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329B3C6-3087-400E-862D-65F774419869}" type="datetimeFigureOut">
              <a:rPr lang="uk-UA" smtClean="0"/>
              <a:t>30.03.2026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07B52068-F0A9-4C5D-8B56-9695A2E1EAF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2887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B3C6-3087-400E-862D-65F774419869}" type="datetimeFigureOut">
              <a:rPr lang="uk-UA" smtClean="0"/>
              <a:t>30.03.2026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52068-F0A9-4C5D-8B56-9695A2E1EAF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45160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B3C6-3087-400E-862D-65F774419869}" type="datetimeFigureOut">
              <a:rPr lang="uk-UA" smtClean="0"/>
              <a:t>30.03.2026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52068-F0A9-4C5D-8B56-9695A2E1EAF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60596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B3C6-3087-400E-862D-65F774419869}" type="datetimeFigureOut">
              <a:rPr lang="uk-UA" smtClean="0"/>
              <a:t>30.03.2026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52068-F0A9-4C5D-8B56-9695A2E1EAF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13970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B3C6-3087-400E-862D-65F774419869}" type="datetimeFigureOut">
              <a:rPr lang="uk-UA" smtClean="0"/>
              <a:t>30.03.2026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52068-F0A9-4C5D-8B56-9695A2E1EAF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2902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B3C6-3087-400E-862D-65F774419869}" type="datetimeFigureOut">
              <a:rPr lang="uk-UA" smtClean="0"/>
              <a:t>30.03.2026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52068-F0A9-4C5D-8B56-9695A2E1EAF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925293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B3C6-3087-400E-862D-65F774419869}" type="datetimeFigureOut">
              <a:rPr lang="uk-UA" smtClean="0"/>
              <a:t>30.03.2026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52068-F0A9-4C5D-8B56-9695A2E1EAF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6722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B3C6-3087-400E-862D-65F774419869}" type="datetimeFigureOut">
              <a:rPr lang="uk-UA" smtClean="0"/>
              <a:t>30.03.2026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52068-F0A9-4C5D-8B56-9695A2E1EAF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0551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329B3C6-3087-400E-862D-65F774419869}" type="datetimeFigureOut">
              <a:rPr lang="uk-UA" smtClean="0"/>
              <a:t>30.03.2026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07B52068-F0A9-4C5D-8B56-9695A2E1EAF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36775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329B3C6-3087-400E-862D-65F774419869}" type="datetimeFigureOut">
              <a:rPr lang="uk-UA" smtClean="0"/>
              <a:t>30.03.2026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07B52068-F0A9-4C5D-8B56-9695A2E1EAF7}" type="slidenum">
              <a:rPr lang="uk-UA" smtClean="0"/>
              <a:t>‹#›</a:t>
            </a:fld>
            <a:endParaRPr lang="uk-UA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72931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329B3C6-3087-400E-862D-65F774419869}" type="datetimeFigureOut">
              <a:rPr lang="uk-UA" smtClean="0"/>
              <a:t>30.03.2026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07B52068-F0A9-4C5D-8B56-9695A2E1EAF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73914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B3C6-3087-400E-862D-65F774419869}" type="datetimeFigureOut">
              <a:rPr lang="uk-UA" smtClean="0"/>
              <a:t>30.03.2026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52068-F0A9-4C5D-8B56-9695A2E1EAF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479398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B3C6-3087-400E-862D-65F774419869}" type="datetimeFigureOut">
              <a:rPr lang="uk-UA" smtClean="0"/>
              <a:t>30.03.2026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52068-F0A9-4C5D-8B56-9695A2E1EAF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89055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B3C6-3087-400E-862D-65F774419869}" type="datetimeFigureOut">
              <a:rPr lang="uk-UA" smtClean="0"/>
              <a:t>30.03.2026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52068-F0A9-4C5D-8B56-9695A2E1EAF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820200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329B3C6-3087-400E-862D-65F774419869}" type="datetimeFigureOut">
              <a:rPr lang="uk-UA" smtClean="0"/>
              <a:t>30.03.2026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07B52068-F0A9-4C5D-8B56-9695A2E1EAF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6669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29B3C6-3087-400E-862D-65F774419869}" type="datetimeFigureOut">
              <a:rPr lang="uk-UA" smtClean="0"/>
              <a:t>30.03.2026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52068-F0A9-4C5D-8B56-9695A2E1EAF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883482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95534" y="109182"/>
            <a:ext cx="6892120" cy="3766782"/>
          </a:xfrm>
        </p:spPr>
        <p:txBody>
          <a:bodyPr>
            <a:normAutofit/>
          </a:bodyPr>
          <a:lstStyle/>
          <a:p>
            <a:pPr marL="0" indent="0" algn="ctr"/>
            <a:r>
              <a:rPr lang="uk-UA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Родинні </a:t>
            </a:r>
            <a:br>
              <a:rPr lang="uk-UA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традиції як частина культурної спадщини України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subTitle" idx="1"/>
          </p:nvPr>
        </p:nvSpPr>
        <p:spPr>
          <a:xfrm>
            <a:off x="0" y="4244454"/>
            <a:ext cx="6987654" cy="2456597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uk-UA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Підготував:</a:t>
            </a:r>
          </a:p>
          <a:p>
            <a:pPr marL="0" indent="0" algn="just">
              <a:buNone/>
            </a:pPr>
            <a:r>
              <a:rPr lang="uk-UA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учень 7 класу </a:t>
            </a:r>
          </a:p>
          <a:p>
            <a:pPr marL="0" indent="0" algn="just">
              <a:buNone/>
            </a:pPr>
            <a:r>
              <a:rPr lang="uk-UA" sz="1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Підлісківської</a:t>
            </a:r>
            <a:r>
              <a:rPr lang="uk-UA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гімназії </a:t>
            </a:r>
          </a:p>
          <a:p>
            <a:pPr marL="0" indent="0" algn="just">
              <a:buNone/>
            </a:pPr>
            <a:r>
              <a:rPr lang="uk-UA" sz="1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Шутка</a:t>
            </a:r>
            <a:r>
              <a:rPr lang="uk-UA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Сергій Ярославович</a:t>
            </a:r>
          </a:p>
          <a:p>
            <a:pPr marL="0" indent="0" algn="just">
              <a:buNone/>
            </a:pPr>
            <a:r>
              <a:rPr lang="uk-UA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 :</a:t>
            </a:r>
          </a:p>
          <a:p>
            <a:pPr marL="0" indent="0" algn="just">
              <a:buNone/>
            </a:pPr>
            <a:r>
              <a:rPr lang="uk-UA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систент вчителя, </a:t>
            </a:r>
            <a:r>
              <a:rPr lang="uk-UA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бібліотекар</a:t>
            </a:r>
            <a:endParaRPr lang="uk-UA" sz="1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1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Шутка</a:t>
            </a:r>
            <a:r>
              <a:rPr lang="uk-UA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Наталія Миколаївна</a:t>
            </a:r>
          </a:p>
          <a:p>
            <a:pPr marL="0" indent="0" algn="just">
              <a:buNone/>
            </a:pPr>
            <a:endParaRPr lang="uk-UA" sz="1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1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7161214" y="109182"/>
            <a:ext cx="4876112" cy="6591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16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79696" y="122928"/>
            <a:ext cx="3027528" cy="532164"/>
          </a:xfrm>
        </p:spPr>
        <p:txBody>
          <a:bodyPr/>
          <a:lstStyle/>
          <a:p>
            <a:r>
              <a:rPr lang="uk-UA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 теми</a:t>
            </a:r>
            <a:endParaRPr lang="uk-UA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15701" y="354842"/>
            <a:ext cx="4276299" cy="624553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79696" y="1842448"/>
            <a:ext cx="721739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 сучасному світі, де відбуваються швидкі зміни в суспільстві та культурі, особливо важливим є збереження національних традицій і звичаїв. Родинні традиції є невід’ємною частиною культурної спадщини України, адже саме через сім’ю передаються моральні цінності, звичаї та історична пам’ять народу.</a:t>
            </a:r>
          </a:p>
          <a:p>
            <a:pPr algn="just"/>
            <a:r>
              <a:rPr lang="uk-UA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Сьогодні спостерігається певне послаблення ролі традицій у житті молодого покоління, тому їх дослідження та популяризація набувають особливої значущості. Вивчення родинних традицій, зокрема зимових свят, сприяє формуванню національної свідомості, поваги до культурної спадщини та зміцненню родинних </a:t>
            </a:r>
            <a:r>
              <a:rPr lang="uk-UA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зв’язків</a:t>
            </a:r>
            <a:r>
              <a:rPr lang="uk-UA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Таким чином, обрана тема є актуальною, оскільки спрямована на збереження духовних цінностей українського народу та передачу їх майбутнім поколінням.</a:t>
            </a:r>
            <a:endParaRPr lang="uk-UA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583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764373"/>
            <a:ext cx="3517710" cy="859711"/>
          </a:xfrm>
        </p:spPr>
        <p:txBody>
          <a:bodyPr>
            <a:normAutofit/>
          </a:bodyPr>
          <a:lstStyle/>
          <a:p>
            <a:pPr algn="l"/>
            <a:r>
              <a:rPr lang="uk-UA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Мета роботи</a:t>
            </a:r>
            <a:endParaRPr lang="uk-UA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1916" y="1624084"/>
            <a:ext cx="6625988" cy="459460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Полягає </a:t>
            </a:r>
            <a:r>
              <a:rPr lang="uk-UA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всебічному дослідженні новорічних звичаїв і традицій як складової нематеріальної культурної спадщини, з’ясуванні їх походження, символіки та функцій у традиційній культурі, а також у простеженні змін і трансформацій цих звичаїв у сучасних соціокультурних умовах. У ході роботи передбачається проаналізувати роль родини, </a:t>
            </a:r>
            <a:r>
              <a:rPr lang="uk-UA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гімназії та </a:t>
            </a:r>
            <a:r>
              <a:rPr lang="uk-UA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місцевої громади у збереженні, відтворенні й передачі новорічних обрядових практик молодшому поколінню, розкрити значення усної традиції як основного джерела автентичних знань, народної пам’яті, а також узагальнити сучасні підходи до популяризації та збереження традицій у повсякденному житті громади.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7337" y="641444"/>
            <a:ext cx="4101941" cy="587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847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967" y="764373"/>
            <a:ext cx="4763069" cy="518517"/>
          </a:xfrm>
        </p:spPr>
        <p:txBody>
          <a:bodyPr>
            <a:normAutofit/>
          </a:bodyPr>
          <a:lstStyle/>
          <a:p>
            <a:pPr algn="l"/>
            <a:r>
              <a:rPr lang="uk-UA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дослідження</a:t>
            </a:r>
            <a:endParaRPr lang="uk-UA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1776" y="1692322"/>
            <a:ext cx="5947012" cy="4981433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uk-UA" sz="3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Проаналізувати поняття новорічних звичаїв і традицій та їх місце в системі народної культури.</a:t>
            </a:r>
          </a:p>
          <a:p>
            <a:pPr algn="just"/>
            <a:r>
              <a:rPr lang="uk-UA" sz="3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 походження, символіку й основні елементи новорічного обрядового циклу.</a:t>
            </a:r>
          </a:p>
          <a:p>
            <a:pPr algn="just"/>
            <a:r>
              <a:rPr lang="uk-UA" sz="3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Охарактеризувати </a:t>
            </a:r>
            <a:r>
              <a:rPr lang="uk-UA" sz="3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традиційні новорічні звичаї в минулому та їх побутування в локальній громаді.</a:t>
            </a:r>
          </a:p>
          <a:p>
            <a:pPr algn="just"/>
            <a:r>
              <a:rPr lang="uk-UA" sz="3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Простежити процеси трансформації новорічних звичаїв у сучасних соціокультурних умовах.</a:t>
            </a:r>
          </a:p>
          <a:p>
            <a:pPr algn="just"/>
            <a:r>
              <a:rPr lang="uk-UA" sz="3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 </a:t>
            </a:r>
            <a:r>
              <a:rPr lang="uk-UA" sz="3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родини у збереженні й передачі новорічних традицій від покоління до покоління.</a:t>
            </a:r>
          </a:p>
          <a:p>
            <a:pPr algn="just"/>
            <a:r>
              <a:rPr lang="uk-UA" sz="3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Розкрити </a:t>
            </a:r>
            <a:r>
              <a:rPr lang="uk-UA" sz="3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 школи як осередку виховання поваги до народних звичаїв і традицій.</a:t>
            </a:r>
          </a:p>
          <a:p>
            <a:pPr algn="just"/>
            <a:r>
              <a:rPr lang="uk-UA" sz="3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Проаналізувати </a:t>
            </a:r>
            <a:r>
              <a:rPr lang="uk-UA" sz="3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внесок місцевої громади у збереження, відродження та популяризацію новорічних обрядів.</a:t>
            </a:r>
          </a:p>
          <a:p>
            <a:pPr algn="just"/>
            <a:r>
              <a:rPr lang="uk-UA" sz="3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 </a:t>
            </a:r>
            <a:r>
              <a:rPr lang="uk-UA" sz="3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усну традицію як джерело автентичних знань, народної пам’яті та культурної </a:t>
            </a:r>
            <a:r>
              <a:rPr lang="uk-UA" sz="3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тяглості</a:t>
            </a:r>
            <a:r>
              <a:rPr lang="uk-UA" sz="3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sz="3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Узагальнити </a:t>
            </a:r>
            <a:r>
              <a:rPr lang="uk-UA" sz="3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отримані результати та сформулювати висновки щодо стану й перспектив збереження новорічних звичаїв у сучасному суспільстві.</a:t>
            </a:r>
          </a:p>
          <a:p>
            <a:endParaRPr lang="uk-UA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6459" y="368490"/>
            <a:ext cx="5117911" cy="630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77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764373"/>
            <a:ext cx="4609531" cy="736881"/>
          </a:xfrm>
        </p:spPr>
        <p:txBody>
          <a:bodyPr>
            <a:normAutofit/>
          </a:bodyPr>
          <a:lstStyle/>
          <a:p>
            <a:pPr algn="l"/>
            <a:r>
              <a:rPr lang="uk-UA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Об’єктом дослідження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501254"/>
            <a:ext cx="10820400" cy="176056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uk-UA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новорічно</a:t>
            </a:r>
            <a:r>
              <a:rPr lang="uk-UA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-різдвяні </a:t>
            </a:r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обряди села Підліски </a:t>
            </a:r>
            <a:r>
              <a:rPr lang="uk-UA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Вигодської</a:t>
            </a:r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селищної </a:t>
            </a:r>
            <a:r>
              <a:rPr lang="uk-UA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ради в Івано-Франківській області, </a:t>
            </a:r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предметом - їх автентичні особливості, символіка та функціонування в сучасному побуті.</a:t>
            </a:r>
          </a:p>
          <a:p>
            <a:pPr algn="just"/>
            <a:endParaRPr lang="uk-UA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841" y="2238135"/>
            <a:ext cx="4940490" cy="44424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662" y="2238135"/>
            <a:ext cx="5487537" cy="444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182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873457"/>
            <a:ext cx="10820400" cy="5984543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Наукова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практична значущість роботи полягає у систематизації маловідомих локальних традицій, збереженні нематеріальної культурної спадщини та можливості використання матеріалів у музейній, освітній та культурно-просвітницькій діяльності.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У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цій роботі свідомо не використано письмових чи електронних джерел. Усі матеріали ґрунтуються на живій пам’яті односельчан - звичаях, традиціях, обрядах і повсякденному досвіді, що передаються з покоління в покоління. Це не відмова від науковості, а інший шлях пізнання - через усну традицію, родинну пам’ять і народну культуру, яка й досі живе в побуті, пісні, святі та слові.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Українські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звичаї не завжди зафіксовані на сторінках книг, але вони збережені в серцях людей. Вони проявляються у святкуванні Різдва і Великодня, у колядках і щедрівках, у ставленні до землі, хліба, родини та праці. Саме ці традиції формують національну ідентичність, навчають поваги до минулого й відповідальності за майбутнє. Багато з них передавалися усно - від бабусь до онуків, від громади до громади, зберігаючи автентичність і щирість.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Використання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живих традицій як джерела інформації є особливо цінним у наш час, коли частина культурної спадщини перебуває під загрозою зникнення. Такі знання не можна повністю відтворити за підручниками - їх потрібно прожити, відчути, почути. Саме тому ця робота спирається на власні спостереження, родинні розповіді та локальні звичаї, що й досі існують у громаді.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Відсутність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формального списку використаних джерел не зменшує цінності роботи. Навпаки, вона підкреслює її зв’язок із живою традицією, народною мудрістю та культурною спадщиною, яка не потребує цитування, бо є частиною нашого повсякденного життя.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30206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13981" y="0"/>
            <a:ext cx="11445923" cy="7340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У селі Підліски </a:t>
            </a:r>
            <a:r>
              <a:rPr lang="uk-UA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новорічно</a:t>
            </a:r>
            <a:r>
              <a:rPr lang="uk-UA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-різдвяний цикл завжди був одним із найважливіших періодів року. Підготовка до свят починалася задовго до грудневих морозів і мала не лише побутове, а й глибоке духовне значення. Тут досі зберігається відчуття сакральності цього часу: люди готують оселю, родину та власну душу до зустрічі Різдва</a:t>
            </a:r>
            <a:r>
              <a:rPr lang="uk-UA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Підготовка розпочиналася з ретельного прибирання житла. Оселю вимітали, мили долівку, лави, столи, піч, вікна, прали рушники й скатертини. Старі або зламані речі виносили з хати, що символізувало прощання з минулим роком, негараздами та хворобами. Особливу увагу приділяли покуттю - сакральному простору дому, де згодом ставили </a:t>
            </a:r>
            <a:r>
              <a:rPr lang="uk-UA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дідуха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накривали святковий стіл.</a:t>
            </a:r>
          </a:p>
          <a:p>
            <a:pPr algn="just"/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Очищення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має і обрядовий характер. Вірять, що разом із пилом і сміттям з дому виходить усе зле та недобре. У деяких місцевостях під час прибирання промовляли побажання миру, здоров’я й достатку або читали короткі молитви. Важливо було завершити прибирання до настання Святвечора, адже вважалося, що у святі дні не можна порушувати гармонію дому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менш значущим було очищення господарства. Господар обходив двір, хлів, стайню, комору, впорядковував інвентар, лагодив огорожі, чистив годівниці. Тваринам стелили чисту підстилку, готували найкращий корм. Такі дії мали не лише практичне, а й символічне значення - захист худоби від </a:t>
            </a:r>
            <a:r>
              <a:rPr lang="uk-UA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хвороб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лиха, забезпечення плодючості та добробуту.</a:t>
            </a:r>
          </a:p>
          <a:p>
            <a:pPr algn="just"/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У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народних уявленнях чистота двору й хати сприяла приходу добрих сил, злагоді в родині та щасливому новому року. Очищення оселі та господарства виступало своєрідним переходом від буденного до святого часу, коли людина, дім і природа входили в стан гармонії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У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нашому селі зберігся давній звичай купання хліба - “Василів” на новий рік. Дідусь бере онука і йде до колодязя “умивати святковий хліб”, проводячи над ним хрест. Найперше «викручують» з колодязя першу воду, виливають у миску прикрашену стрічкою і добавляють копійки, декілька гілочок пшениці і вівса. Після купання хліба миється в цій воді вся сім’я.  Це  забезпечує чистоту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 благословення роду. Пізніше сідають до святкового сніданку, моляться, дякують Богу за прожитий рік і просять здоров’я для сім’ї, щоб прийдешній рік був кращим ніж торік. І чекають «</a:t>
            </a:r>
            <a:r>
              <a:rPr lang="uk-UA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вінчівників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endParaRPr lang="uk-UA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507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2955" y="542584"/>
            <a:ext cx="11450471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Обрядова випічка «Василі» </a:t>
            </a:r>
            <a:r>
              <a:rPr lang="uk-UA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 важливим елементом зимового календарно-обрядового циклу українців і пов’язана зі святкуванням дня святого Василя Великого. У традиційній народній культурі ця випічка виконувала не лише харчову, а й виразну символічно-магічну функцію, спрямовану на забезпечення добробуту, здоров’я та злагоди в родині протягом усього року.</a:t>
            </a:r>
            <a:endParaRPr lang="uk-UA" sz="1400" i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На відміну від Великодньої паски, яка зазвичай </a:t>
            </a:r>
            <a:r>
              <a:rPr lang="uk-UA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щедро</a:t>
            </a:r>
            <a:r>
              <a:rPr lang="uk-UA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оздоблюється орнаментами з тіста і має урочисто-декоративний характер, «Василі» випікали гладенькими, рівними, без будь-яких прикрас. Така форма не була випадковою: у народних уявленнях гладка поверхня хліба символізувала рівний життєвий шлях, відсутність життєвих перешкод, </a:t>
            </a:r>
            <a:r>
              <a:rPr lang="uk-UA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хвороб</a:t>
            </a:r>
            <a:r>
              <a:rPr lang="uk-UA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конфліктів. Вірили, що якщо обрядовий хліб вдасться «гладким», то і прийдешній рік буде спокійним, успішним і впорядкованим.</a:t>
            </a:r>
            <a:endParaRPr lang="uk-UA" sz="1400" i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Особливе значення надавалося і процесу підготовки «Василів». Тісто замішували з дотриманням усталених традицій, часто у тиші, з молитвою або добрими побажаннями, оскільки вважалося, що настрій і думки господині безпосередньо впливають на долю родини. Випечений хліб зберігали на почесному місці, інколи до завершення святкового циклу.</a:t>
            </a:r>
            <a:endParaRPr lang="uk-UA" sz="14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51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8615" y="594141"/>
            <a:ext cx="1119116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uk-UA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Полазник</a:t>
            </a:r>
            <a:r>
              <a:rPr lang="uk-UA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другий Святвечір - це давній </a:t>
            </a:r>
            <a:r>
              <a:rPr lang="uk-UA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різдвяно</a:t>
            </a:r>
            <a:r>
              <a:rPr lang="uk-UA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-новорічний звичай, що має глибоке символічне та обрядове значення і тісно пов’язаний із культом родини, господарства та добробуту. На відміну від першого Святвечора, де головну роль відіграє родинна вечеря як сакральний акт єднання живих і померлих, другий Святвечір акцентує увагу на захисті господарства, зокрема свійських тварин, які здавна вважалися основою селянського життя.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Центральним елементом обряду є </a:t>
            </a:r>
            <a:r>
              <a:rPr lang="uk-UA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полазник</a:t>
            </a:r>
            <a:r>
              <a:rPr lang="uk-UA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символ щастя, здоров’я та життєдайної сили, що «входить» у новий рік разом із першими діями господаря. Перед початком вечері найстарший чоловік у родині виконує особливу обрядову дію: він збирає по одній ложці з кожної страви святкової вечері в окрему посудину. Такий жест має глибоке символічне значення - кожна страва уособлює достаток, працю, Божу ласку та родинне благословення, а їх поєднання створює оберіг.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Після завершення вечері родина не розходиться одразу, адже важливим є продовження обряду поза хатою. Господар разом із зібраною обрядовою їжею йде до хліва чи стайні, де додає її до корму тваринам. Цей ритуал сприймався не як годування, а як передавання благословення, яке через святкову їжу мало забезпечити тваринам здоров’я, плодючість, захист від </a:t>
            </a:r>
            <a:r>
              <a:rPr lang="uk-UA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хвороб</a:t>
            </a:r>
            <a:r>
              <a:rPr lang="uk-UA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лиха протягом усього року.</a:t>
            </a:r>
            <a:endParaRPr lang="uk-UA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64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2263" y="681800"/>
            <a:ext cx="11054686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У новорічну ніч і вранці на Василя дотримувалися низки заборон і приписів. Зокрема, не рекомендувалося позичати гроші або речі, щоб «не винести щастя з дому». Важливою вважалася перша людина, яка переступала поріг оселі в Новому році, - перевага надавалася чоловікові або хлопчикові, що символізувало силу й добробут.</a:t>
            </a:r>
            <a:endParaRPr lang="uk-UA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Поширеним був звичай ранкового засівання зерном, яке після завершення обряду не викидали, а зберігали або додавали до посівного матеріалу, вірячи, що воно </a:t>
            </a:r>
            <a:r>
              <a:rPr lang="uk-UA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передасть</a:t>
            </a:r>
            <a:r>
              <a:rPr lang="uk-UA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«щасливу силу» полям. Таким чином побутові дії набували сакрального змісту та виходили за межі повсякденності.</a:t>
            </a:r>
            <a:endParaRPr lang="uk-UA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У господарських і побутових звичаях новорічного циклу в селі Підліски чітко простежується символіка праці як основи родинного благополуччя. Народна традиція наголошувала, що рік буде вдалим для того господаря, який зустрічає Новий рік у чистій хаті, з повною коморою та впорядкованим господарством.</a:t>
            </a:r>
            <a:endParaRPr lang="uk-UA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Окремі звичаї мали прогностичний характер. Так, спостерігали за погодою в новорічні дні, робили висновки щодо майбутнього врожаю, стану пасовищ і польових робіт. Подібні прикмети слугували своєрідною народною «аграрною наукою».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5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8447" y="0"/>
            <a:ext cx="11254854" cy="6878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180340" algn="ctr">
              <a:lnSpc>
                <a:spcPct val="150000"/>
              </a:lnSpc>
              <a:spcAft>
                <a:spcPts val="0"/>
              </a:spcAft>
            </a:pPr>
            <a:r>
              <a:rPr lang="uk-UA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Автентична коляда, яку колядували в  селі Підліски</a:t>
            </a:r>
            <a:endParaRPr lang="uk-UA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 algn="ctr">
              <a:lnSpc>
                <a:spcPct val="150000"/>
              </a:lnSpc>
              <a:spcAft>
                <a:spcPts val="0"/>
              </a:spcAft>
            </a:pPr>
            <a:r>
              <a:rPr lang="uk-UA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(є запис колядки, виконує 90-річна жителька села Підліски </a:t>
            </a:r>
            <a:r>
              <a:rPr lang="uk-UA" sz="1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Герцяк</a:t>
            </a:r>
            <a:r>
              <a:rPr lang="uk-UA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Марія)</a:t>
            </a:r>
            <a:endParaRPr lang="uk-UA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 algn="ctr">
              <a:lnSpc>
                <a:spcPct val="150000"/>
              </a:lnSpc>
              <a:spcAft>
                <a:spcPts val="0"/>
              </a:spcAft>
            </a:pPr>
            <a:r>
              <a:rPr lang="uk-UA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БІГ ЙОМУ</a:t>
            </a:r>
            <a:endParaRPr lang="uk-UA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 algn="just">
              <a:lnSpc>
                <a:spcPct val="150000"/>
              </a:lnSpc>
              <a:spcAft>
                <a:spcPts val="0"/>
              </a:spcAft>
            </a:pPr>
            <a:r>
              <a:rPr lang="uk-UA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Ой чи є дома </a:t>
            </a:r>
            <a:r>
              <a:rPr lang="uk-UA" sz="1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господаречко</a:t>
            </a:r>
            <a:endParaRPr lang="uk-UA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 algn="just">
              <a:lnSpc>
                <a:spcPct val="150000"/>
              </a:lnSpc>
              <a:spcAft>
                <a:spcPts val="0"/>
              </a:spcAft>
            </a:pPr>
            <a:r>
              <a:rPr lang="uk-UA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БІГ ЙОМУ, ОЙ БІГ ЙОМУ</a:t>
            </a:r>
          </a:p>
          <a:p>
            <a:pPr indent="-180340" algn="just">
              <a:lnSpc>
                <a:spcPct val="150000"/>
              </a:lnSpc>
              <a:spcAft>
                <a:spcPts val="0"/>
              </a:spcAft>
            </a:pPr>
            <a:r>
              <a:rPr lang="uk-UA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Ой не знаємо що він є дома</a:t>
            </a:r>
          </a:p>
          <a:p>
            <a:pPr indent="-180340" algn="just">
              <a:lnSpc>
                <a:spcPct val="150000"/>
              </a:lnSpc>
              <a:spcAft>
                <a:spcPts val="0"/>
              </a:spcAft>
            </a:pPr>
            <a:r>
              <a:rPr lang="uk-UA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БІГ ЙОМУ, ОЙ БІГ ЙОМУ</a:t>
            </a:r>
          </a:p>
          <a:p>
            <a:pPr indent="-180340" algn="just">
              <a:lnSpc>
                <a:spcPct val="150000"/>
              </a:lnSpc>
              <a:spcAft>
                <a:spcPts val="0"/>
              </a:spcAft>
            </a:pPr>
            <a:r>
              <a:rPr lang="uk-UA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Ой Він се сидить по </a:t>
            </a:r>
            <a:r>
              <a:rPr lang="uk-UA" sz="1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конець</a:t>
            </a:r>
            <a:r>
              <a:rPr lang="uk-UA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стола</a:t>
            </a:r>
          </a:p>
          <a:p>
            <a:pPr indent="-180340" algn="just">
              <a:lnSpc>
                <a:spcPct val="150000"/>
              </a:lnSpc>
              <a:spcAft>
                <a:spcPts val="0"/>
              </a:spcAft>
            </a:pPr>
            <a:r>
              <a:rPr lang="uk-UA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БІГ ЙОМУ, ОЙ БІГ ЙОМУ</a:t>
            </a:r>
          </a:p>
          <a:p>
            <a:pPr indent="-180340" algn="just">
              <a:lnSpc>
                <a:spcPct val="150000"/>
              </a:lnSpc>
              <a:spcAft>
                <a:spcPts val="0"/>
              </a:spcAft>
            </a:pPr>
            <a:r>
              <a:rPr lang="uk-UA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</a:t>
            </a:r>
            <a:r>
              <a:rPr lang="uk-UA" sz="1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конець</a:t>
            </a:r>
            <a:r>
              <a:rPr lang="uk-UA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стола сидить в річку глядить</a:t>
            </a:r>
          </a:p>
          <a:p>
            <a:pPr indent="-180340" algn="just">
              <a:lnSpc>
                <a:spcPct val="150000"/>
              </a:lnSpc>
              <a:spcAft>
                <a:spcPts val="0"/>
              </a:spcAft>
            </a:pPr>
            <a:r>
              <a:rPr lang="uk-UA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БІГ ЙОМУ, ОЙ БІГ ЙОМУ</a:t>
            </a:r>
          </a:p>
          <a:p>
            <a:pPr indent="-180340" algn="just">
              <a:lnSpc>
                <a:spcPct val="150000"/>
              </a:lnSpc>
              <a:spcAft>
                <a:spcPts val="0"/>
              </a:spcAft>
            </a:pPr>
            <a:r>
              <a:rPr lang="uk-UA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Дунай ся дивить, тай рибку ловить</a:t>
            </a:r>
          </a:p>
          <a:p>
            <a:pPr indent="-180340" algn="just">
              <a:lnSpc>
                <a:spcPct val="150000"/>
              </a:lnSpc>
              <a:spcAft>
                <a:spcPts val="0"/>
              </a:spcAft>
            </a:pPr>
            <a:r>
              <a:rPr lang="uk-UA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БІГ ЙОМУ, ОЙ БІГ ЙОМУ</a:t>
            </a:r>
          </a:p>
          <a:p>
            <a:pPr indent="-180340" algn="just">
              <a:lnSpc>
                <a:spcPct val="150000"/>
              </a:lnSpc>
              <a:spcAft>
                <a:spcPts val="0"/>
              </a:spcAft>
            </a:pPr>
            <a:r>
              <a:rPr lang="uk-UA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Ой рибко, рибко, я тебе виджу</a:t>
            </a:r>
          </a:p>
          <a:p>
            <a:pPr indent="-180340" algn="just">
              <a:lnSpc>
                <a:spcPct val="150000"/>
              </a:lnSpc>
              <a:spcAft>
                <a:spcPts val="0"/>
              </a:spcAft>
            </a:pPr>
            <a:r>
              <a:rPr lang="uk-UA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БІГ ЙОМУ, ОЙ БІГ ЙОМУ</a:t>
            </a:r>
          </a:p>
          <a:p>
            <a:pPr indent="-180340" algn="just">
              <a:lnSpc>
                <a:spcPct val="150000"/>
              </a:lnSpc>
              <a:spcAft>
                <a:spcPts val="0"/>
              </a:spcAft>
            </a:pPr>
            <a:r>
              <a:rPr lang="uk-UA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тебе виджу, я тебе зловлю</a:t>
            </a:r>
          </a:p>
          <a:p>
            <a:pPr indent="-180340" algn="just">
              <a:lnSpc>
                <a:spcPct val="150000"/>
              </a:lnSpc>
              <a:spcAft>
                <a:spcPts val="0"/>
              </a:spcAft>
            </a:pPr>
            <a:r>
              <a:rPr lang="uk-UA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БІГ ЙОМУ, ОЙ БІГ ЙОМУ</a:t>
            </a:r>
          </a:p>
          <a:p>
            <a:pPr indent="-180340" algn="just">
              <a:lnSpc>
                <a:spcPct val="150000"/>
              </a:lnSpc>
              <a:spcAft>
                <a:spcPts val="0"/>
              </a:spcAft>
            </a:pPr>
            <a:r>
              <a:rPr lang="uk-UA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ж тебе зловлю своєму пану </a:t>
            </a:r>
          </a:p>
          <a:p>
            <a:pPr indent="-180340" algn="just">
              <a:lnSpc>
                <a:spcPct val="150000"/>
              </a:lnSpc>
              <a:spcAft>
                <a:spcPts val="0"/>
              </a:spcAft>
            </a:pPr>
            <a:r>
              <a:rPr lang="uk-UA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БІГ ЙОМУ, ОЙ БІГ ЙОМУ</a:t>
            </a:r>
          </a:p>
          <a:p>
            <a:pPr indent="-180340" algn="just">
              <a:lnSpc>
                <a:spcPct val="150000"/>
              </a:lnSpc>
              <a:spcAft>
                <a:spcPts val="0"/>
              </a:spcAft>
            </a:pPr>
            <a:r>
              <a:rPr lang="uk-UA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Своєму пану на вечереньку</a:t>
            </a:r>
          </a:p>
          <a:p>
            <a:pPr indent="-180340" algn="just">
              <a:lnSpc>
                <a:spcPct val="150000"/>
              </a:lnSpc>
              <a:spcAft>
                <a:spcPts val="0"/>
              </a:spcAft>
            </a:pPr>
            <a:r>
              <a:rPr lang="uk-UA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БІГ ЙОМУ, ОЙ БІГ ЙОМУ</a:t>
            </a:r>
            <a:endParaRPr lang="uk-UA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00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127" y="234751"/>
            <a:ext cx="7206016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У ході дослідження зимових традицій та звичаїв було встановлено, що вони є важливою складовою культурної спадщини українського народу. Зимові свята об’єднують родини, сприяють збереженню народних звичаїв та передаються з покоління в покоління.</a:t>
            </a:r>
          </a:p>
          <a:p>
            <a:pPr algn="just"/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З’ясовано, що такі традиції, як колядування, щедрування, приготування святкових страв і проведення обрядових дійств, мають не лише розважальне, а й глибоке духовне значення. Вони формують національну ідентичність, виховують повагу до минулого та зміцнюють почуття єдності в суспільстві.</a:t>
            </a:r>
          </a:p>
          <a:p>
            <a:pPr algn="just"/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Отже, зимові звичаї і традиції залишаються актуальними й сьогодні, адже допомагають зберегти культурну самобутність українців. Їх вивчення та популяризація є важливим завданням сучасного суспільства.</a:t>
            </a:r>
          </a:p>
          <a:p>
            <a:pPr algn="just"/>
            <a:endParaRPr lang="uk-UA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Висловлюю щиру подяку своїй родині за неоціненну допомогу у підготовці цієї роботи. Завдяки вашим спогадам, розповідям і підтримці мені вдалося глибше зрозуміти та відчути значення зимових традицій.</a:t>
            </a:r>
          </a:p>
          <a:p>
            <a:pPr algn="just"/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Особлива вдячність за збереження родинних звичаїв, теплу атмосферу свят і передання цих цінностей із покоління в покоління. Саме завдяки вам ці традиції продовжують жити й надихати.</a:t>
            </a:r>
          </a:p>
          <a:p>
            <a:pPr algn="just"/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підтримку, натхнення та щирість, які стали важливою частиною цього дослідження</a:t>
            </a:r>
            <a:r>
              <a:rPr lang="uk-UA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3814" y="1173708"/>
            <a:ext cx="3739487" cy="4913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26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9433" y="2136339"/>
            <a:ext cx="1134128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мого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</a:p>
          <a:p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Сподіваюся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представлене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цікавим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пізнавальним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допомогло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краще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зрозуміти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зимових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звичаїв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житті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українського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народу.</a:t>
            </a:r>
          </a:p>
          <a:p>
            <a:pPr algn="just"/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Щиро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вдячний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поділитися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результатами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Буду радий,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надихне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подальше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культурної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спадщини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26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След самолета</Template>
  <TotalTime>195</TotalTime>
  <Words>2022</Words>
  <Application>Microsoft Office PowerPoint</Application>
  <PresentationFormat>Широкоэкранный</PresentationFormat>
  <Paragraphs>78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Century Gothic</vt:lpstr>
      <vt:lpstr>Times New Roman</vt:lpstr>
      <vt:lpstr>След самолета</vt:lpstr>
      <vt:lpstr>Родинні  традиції як частина культурної спадщини України </vt:lpstr>
      <vt:lpstr>Актуальність теми</vt:lpstr>
      <vt:lpstr>    Мета роботи</vt:lpstr>
      <vt:lpstr>Завдання дослідження</vt:lpstr>
      <vt:lpstr>Об’єктом дослідження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lenovo</cp:lastModifiedBy>
  <cp:revision>15</cp:revision>
  <dcterms:created xsi:type="dcterms:W3CDTF">2026-03-24T12:01:46Z</dcterms:created>
  <dcterms:modified xsi:type="dcterms:W3CDTF">2026-03-30T09:48:34Z</dcterms:modified>
</cp:coreProperties>
</file>